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9"/>
  </p:notesMasterIdLst>
  <p:sldIdLst>
    <p:sldId id="703" r:id="rId2"/>
    <p:sldId id="694" r:id="rId3"/>
    <p:sldId id="720" r:id="rId4"/>
    <p:sldId id="721" r:id="rId5"/>
    <p:sldId id="722" r:id="rId6"/>
    <p:sldId id="704" r:id="rId7"/>
    <p:sldId id="686" r:id="rId8"/>
    <p:sldId id="700" r:id="rId9"/>
    <p:sldId id="687" r:id="rId10"/>
    <p:sldId id="688" r:id="rId11"/>
    <p:sldId id="730" r:id="rId12"/>
    <p:sldId id="702" r:id="rId13"/>
    <p:sldId id="691" r:id="rId14"/>
    <p:sldId id="701" r:id="rId15"/>
    <p:sldId id="689" r:id="rId16"/>
    <p:sldId id="690" r:id="rId17"/>
    <p:sldId id="716" r:id="rId18"/>
    <p:sldId id="717" r:id="rId19"/>
    <p:sldId id="733" r:id="rId20"/>
    <p:sldId id="729" r:id="rId21"/>
    <p:sldId id="731" r:id="rId22"/>
    <p:sldId id="734" r:id="rId23"/>
    <p:sldId id="272" r:id="rId24"/>
    <p:sldId id="320" r:id="rId25"/>
    <p:sldId id="280" r:id="rId26"/>
    <p:sldId id="732" r:id="rId27"/>
    <p:sldId id="728" r:id="rId28"/>
  </p:sldIdLst>
  <p:sldSz cx="12192000" cy="6858000"/>
  <p:notesSz cx="6858000" cy="9144000"/>
  <p:embeddedFontLst>
    <p:embeddedFont>
      <p:font typeface="Arial Black" panose="020B0604020202020204" pitchFamily="34" charset="0"/>
      <p:bold r:id="rId30"/>
    </p:embeddedFont>
    <p:embeddedFont>
      <p:font typeface="Avenir" panose="02000503020000020003" pitchFamily="2" charset="0"/>
      <p:regular r:id="rId31"/>
      <p:italic r:id="rId32"/>
    </p:embeddedFont>
    <p:embeddedFont>
      <p:font typeface="Calibri" panose="020F0502020204030204" pitchFamily="34" charset="0"/>
      <p:regular r:id="rId33"/>
      <p:bold r:id="rId34"/>
      <p:italic r:id="rId35"/>
      <p:boldItalic r:id="rId36"/>
    </p:embeddedFont>
    <p:embeddedFont>
      <p:font typeface="Georgia" panose="02040502050405020303" pitchFamily="18"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5" roundtripDataSignature="AMtx7mjzOGC96kvhy2kbcgHBB9uldRdug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058F4F-06C6-454F-930D-1C2BB7CC9A1A}">
  <a:tblStyle styleId="{BE058F4F-06C6-454F-930D-1C2BB7CC9A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04" autoAdjust="0"/>
    <p:restoredTop sz="91020" autoAdjust="0"/>
  </p:normalViewPr>
  <p:slideViewPr>
    <p:cSldViewPr snapToGrid="0" snapToObjects="1">
      <p:cViewPr varScale="1">
        <p:scale>
          <a:sx n="116" d="100"/>
          <a:sy n="116" d="100"/>
        </p:scale>
        <p:origin x="848" y="184"/>
      </p:cViewPr>
      <p:guideLst>
        <p:guide orient="horz" pos="2160"/>
        <p:guide pos="3840"/>
      </p:guideLst>
    </p:cSldViewPr>
  </p:slideViewPr>
  <p:outlineViewPr>
    <p:cViewPr>
      <p:scale>
        <a:sx n="33" d="100"/>
        <a:sy n="33" d="100"/>
      </p:scale>
      <p:origin x="0" y="5736"/>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59" Type="http://schemas.openxmlformats.org/officeDocument/2006/relationships/tableStyles" Target="tableStyles.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9617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57FE06-D8F6-A647-8F27-1EFC2BE3D319}" type="slidenum">
              <a:rPr lang="en-US" smtClean="0"/>
              <a:t>1</a:t>
            </a:fld>
            <a:endParaRPr lang="en-US"/>
          </a:p>
        </p:txBody>
      </p:sp>
    </p:spTree>
    <p:extLst>
      <p:ext uri="{BB962C8B-B14F-4D97-AF65-F5344CB8AC3E}">
        <p14:creationId xmlns:p14="http://schemas.microsoft.com/office/powerpoint/2010/main" val="1309083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a:effectLst/>
            </a:endParaRPr>
          </a:p>
          <a:p>
            <a:pPr lvl="2"/>
            <a:r>
              <a:rPr lang="en-US" sz="1200" b="0" i="0" u="none" strike="noStrike" cap="none">
                <a:solidFill>
                  <a:schemeClr val="dk1"/>
                </a:solidFill>
                <a:effectLst/>
                <a:latin typeface="Calibri"/>
                <a:ea typeface="Calibri"/>
                <a:cs typeface="Calibri"/>
                <a:sym typeface="Calibri"/>
              </a:rPr>
              <a:t>Ontological Threat </a:t>
            </a:r>
          </a:p>
          <a:p>
            <a:pPr lvl="3"/>
            <a:r>
              <a:rPr lang="en-US" sz="1200" b="0" i="0" u="none" strike="noStrike" cap="none">
                <a:solidFill>
                  <a:schemeClr val="dk1"/>
                </a:solidFill>
                <a:effectLst/>
                <a:latin typeface="Calibri"/>
                <a:ea typeface="Calibri"/>
                <a:cs typeface="Calibri"/>
                <a:sym typeface="Calibri"/>
              </a:rPr>
              <a:t>The people that protest the most are not in fact poor whites, but those afraid of losing their power. </a:t>
            </a:r>
          </a:p>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30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Shape 1158">
            <a:extLst>
              <a:ext uri="{FF2B5EF4-FFF2-40B4-BE49-F238E27FC236}">
                <a16:creationId xmlns:a16="http://schemas.microsoft.com/office/drawing/2014/main" id="{C844FB5A-E675-4B48-9CDC-43EAB9B19AFD}"/>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xmlns="">
                <a:solidFill>
                  <a:srgbClr val="FFFFFF"/>
                </a:solidFill>
              </a14:hiddenFill>
            </a:ext>
          </a:extLst>
        </p:spPr>
      </p:sp>
      <p:sp>
        <p:nvSpPr>
          <p:cNvPr id="63491" name="Shape 1159">
            <a:extLst>
              <a:ext uri="{FF2B5EF4-FFF2-40B4-BE49-F238E27FC236}">
                <a16:creationId xmlns:a16="http://schemas.microsoft.com/office/drawing/2014/main" id="{ECBBDB0C-5995-594A-8E61-14BB7AE53CB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SzPct val="25000"/>
            </a:pPr>
            <a:r>
              <a:rPr lang="en-US" altLang="en-US">
                <a:ea typeface="MS PGothic" panose="020B0600070205080204" pitchFamily="34" charset="-128"/>
              </a:rPr>
              <a:t>Similarly, there are different forms of bridging. Bell hooks reminds us that bridges are walked on. Instead of dealing with the devil, we can develop our bridging social capital by building short bridges. </a:t>
            </a:r>
            <a:endParaRPr lang="en-US" altLang="en-US">
              <a:solidFill>
                <a:srgbClr val="000000"/>
              </a:solidFill>
              <a:ea typeface="MS PGothic" panose="020B0600070205080204" pitchFamily="34" charset="-128"/>
              <a:sym typeface="Calibri" panose="020F0502020204030204" pitchFamily="34" charset="0"/>
            </a:endParaRPr>
          </a:p>
        </p:txBody>
      </p:sp>
      <p:sp>
        <p:nvSpPr>
          <p:cNvPr id="63492" name="Shape 1160">
            <a:extLst>
              <a:ext uri="{FF2B5EF4-FFF2-40B4-BE49-F238E27FC236}">
                <a16:creationId xmlns:a16="http://schemas.microsoft.com/office/drawing/2014/main" id="{B157CC31-BE0B-4D45-A027-2ED6A5BE0E8D}"/>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25000"/>
            </a:pPr>
            <a:fld id="{8CBC7013-10AB-E340-9644-E631555688A0}" type="slidenum">
              <a:rPr lang="en-US" altLang="en-US">
                <a:solidFill>
                  <a:srgbClr val="000000"/>
                </a:solidFill>
                <a:ea typeface="MS PGothic" panose="020B0600070205080204" pitchFamily="34" charset="-128"/>
                <a:sym typeface="Calibri" panose="020F0502020204030204" pitchFamily="34" charset="0"/>
              </a:rPr>
              <a:pPr fontAlgn="base">
                <a:spcBef>
                  <a:spcPct val="0"/>
                </a:spcBef>
                <a:spcAft>
                  <a:spcPct val="0"/>
                </a:spcAft>
                <a:buSzPct val="25000"/>
              </a:pPr>
              <a:t>12</a:t>
            </a:fld>
            <a:endParaRPr lang="en-US" altLang="en-US">
              <a:solidFill>
                <a:srgbClr val="000000"/>
              </a:solidFill>
              <a:ea typeface="MS PGothic" panose="020B0600070205080204" pitchFamily="34" charset="-128"/>
              <a:sym typeface="Calibri" panose="020F0502020204030204" pitchFamily="34" charset="0"/>
            </a:endParaRPr>
          </a:p>
        </p:txBody>
      </p:sp>
    </p:spTree>
    <p:extLst>
      <p:ext uri="{BB962C8B-B14F-4D97-AF65-F5344CB8AC3E}">
        <p14:creationId xmlns:p14="http://schemas.microsoft.com/office/powerpoint/2010/main" val="1025186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8" name="Google Shape;878;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8595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57FE06-D8F6-A647-8F27-1EFC2BE3D319}" type="slidenum">
              <a:rPr lang="en-US" smtClean="0"/>
              <a:t>14</a:t>
            </a:fld>
            <a:endParaRPr lang="en-US"/>
          </a:p>
        </p:txBody>
      </p:sp>
    </p:spTree>
    <p:extLst>
      <p:ext uri="{BB962C8B-B14F-4D97-AF65-F5344CB8AC3E}">
        <p14:creationId xmlns:p14="http://schemas.microsoft.com/office/powerpoint/2010/main" val="1690699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3042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CBBC461-4151-0343-BD5D-45FBBBE5020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a:extLst>
              <a:ext uri="{FF2B5EF4-FFF2-40B4-BE49-F238E27FC236}">
                <a16:creationId xmlns:a16="http://schemas.microsoft.com/office/drawing/2014/main" id="{D952D760-11B8-1849-A44B-290971CAD8E4}"/>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457200" eaLnBrk="0" hangingPunct="0"/>
            <a:r>
              <a:rPr lang="en-US" altLang="en-US">
                <a:ea typeface="MS PGothic" panose="020B0600070205080204" pitchFamily="34" charset="-128"/>
              </a:rPr>
              <a:t>john says: “We define othering as follows. It’s important to emphasize that othering is marginality on the basis of group status – not individual identities or idiosyncratic identities.  It’s also not the same thing as alienation.”  The content of othering is social not biological or natural.  </a:t>
            </a:r>
          </a:p>
        </p:txBody>
      </p:sp>
      <p:sp>
        <p:nvSpPr>
          <p:cNvPr id="37892" name="Slide Number Placeholder 3">
            <a:extLst>
              <a:ext uri="{FF2B5EF4-FFF2-40B4-BE49-F238E27FC236}">
                <a16:creationId xmlns:a16="http://schemas.microsoft.com/office/drawing/2014/main" id="{A3EFE212-BCD2-994A-B407-163793E0DA4A}"/>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64BD161-E721-0944-B7A5-0100F99A0414}" type="slidenum">
              <a:rPr lang="en-US" altLang="en-US">
                <a:solidFill>
                  <a:srgbClr val="000000"/>
                </a:solidFill>
              </a:rPr>
              <a:pPr fontAlgn="base">
                <a:spcBef>
                  <a:spcPct val="0"/>
                </a:spcBef>
                <a:spcAft>
                  <a:spcPct val="0"/>
                </a:spcAft>
              </a:pPr>
              <a:t>16</a:t>
            </a:fld>
            <a:endParaRPr lang="en-US" altLang="en-US">
              <a:solidFill>
                <a:srgbClr val="000000"/>
              </a:solidFill>
            </a:endParaRPr>
          </a:p>
        </p:txBody>
      </p:sp>
    </p:spTree>
    <p:extLst>
      <p:ext uri="{BB962C8B-B14F-4D97-AF65-F5344CB8AC3E}">
        <p14:creationId xmlns:p14="http://schemas.microsoft.com/office/powerpoint/2010/main" val="2835983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Shape 675">
            <a:extLst>
              <a:ext uri="{FF2B5EF4-FFF2-40B4-BE49-F238E27FC236}">
                <a16:creationId xmlns:a16="http://schemas.microsoft.com/office/drawing/2014/main" id="{C439E3CC-29C1-194F-A3D8-CD150B33BB00}"/>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xmlns="">
                <a:solidFill>
                  <a:srgbClr val="FFFFFF"/>
                </a:solidFill>
              </a14:hiddenFill>
            </a:ext>
          </a:extLst>
        </p:spPr>
      </p:sp>
      <p:sp>
        <p:nvSpPr>
          <p:cNvPr id="44035" name="Shape 676">
            <a:extLst>
              <a:ext uri="{FF2B5EF4-FFF2-40B4-BE49-F238E27FC236}">
                <a16:creationId xmlns:a16="http://schemas.microsoft.com/office/drawing/2014/main" id="{C39E08B1-80C5-7E41-8748-BB616942AE7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r>
              <a:rPr lang="en-US" altLang="en-US">
                <a:ea typeface="MS PGothic" panose="020B0600070205080204" pitchFamily="34" charset="-128"/>
              </a:rPr>
              <a:t>We believe the answer to othering is belonging.  We must strive to build a society in which everyone belongs.  But belonging is not the same as “saming.” Belonging does not mean making everyone the same through assimilation. </a:t>
            </a:r>
          </a:p>
        </p:txBody>
      </p:sp>
    </p:spTree>
    <p:extLst>
      <p:ext uri="{BB962C8B-B14F-4D97-AF65-F5344CB8AC3E}">
        <p14:creationId xmlns:p14="http://schemas.microsoft.com/office/powerpoint/2010/main" val="1936300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245;p14:notes">
            <a:extLst>
              <a:ext uri="{FF2B5EF4-FFF2-40B4-BE49-F238E27FC236}">
                <a16:creationId xmlns:a16="http://schemas.microsoft.com/office/drawing/2014/main" id="{0318892E-4C5F-EE4A-A6A9-3A14B38C954A}"/>
              </a:ext>
            </a:extLst>
          </p:cNvPr>
          <p:cNvSpPr>
            <a:spLocks noGrp="1" noRot="1" noChangeAspect="1" noTextEdit="1"/>
          </p:cNvSpPr>
          <p:nvPr>
            <p:ph type="sldImg" idx="2"/>
          </p:nvPr>
        </p:nvSpPr>
        <p:spPr>
          <a:xfrm>
            <a:off x="381000" y="685800"/>
            <a:ext cx="6096000" cy="3429000"/>
          </a:xfrm>
          <a:noFill/>
        </p:spPr>
      </p:sp>
      <p:sp>
        <p:nvSpPr>
          <p:cNvPr id="49155" name="Google Shape;246;p14:notes">
            <a:extLst>
              <a:ext uri="{FF2B5EF4-FFF2-40B4-BE49-F238E27FC236}">
                <a16:creationId xmlns:a16="http://schemas.microsoft.com/office/drawing/2014/main" id="{24648EEE-3871-334B-AB58-907DABBA7931}"/>
              </a:ext>
            </a:extLst>
          </p:cNvPr>
          <p:cNvSpPr txBox="1">
            <a:spLocks noGrp="1"/>
          </p:cNvSpPr>
          <p:nvPr>
            <p:ph type="body" idx="1"/>
          </p:nvPr>
        </p:nvSpPr>
        <p:spPr>
          <a:xfrm>
            <a:off x="685800" y="4343400"/>
            <a:ext cx="5486400" cy="4114800"/>
          </a:xfrm>
          <a:noFill/>
          <a:ln/>
        </p:spPr>
        <p:txBody>
          <a:bodyPr tIns="91425" bIns="91425"/>
          <a:lstStyle/>
          <a:p>
            <a:pPr marL="0" indent="0" eaLnBrk="1" hangingPunct="1">
              <a:buSzPts val="1200"/>
              <a:buFont typeface="Calibri" panose="020F0502020204030204" pitchFamily="34" charset="0"/>
              <a:buNone/>
            </a:pPr>
            <a:endParaRPr lang="en-US" altLang="en-US" sz="1200" b="0" i="0" kern="1200" dirty="0">
              <a:solidFill>
                <a:schemeClr val="tx1"/>
              </a:solidFill>
              <a:effectLst/>
              <a:latin typeface="+mn-lt"/>
              <a:ea typeface="+mn-ea"/>
              <a:cs typeface="+mn-cs"/>
              <a:sym typeface="Calibri" panose="020F0502020204030204" pitchFamily="34" charset="0"/>
            </a:endParaRPr>
          </a:p>
          <a:p>
            <a:pPr marL="0" indent="0" eaLnBrk="1" hangingPunct="1">
              <a:buSzPts val="1200"/>
              <a:buFont typeface="Calibri" panose="020F0502020204030204" pitchFamily="34" charset="0"/>
              <a:buNone/>
            </a:pPr>
            <a:endParaRPr lang="en-US" altLang="en-US" sz="1200" dirty="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775664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245;p14:notes">
            <a:extLst>
              <a:ext uri="{FF2B5EF4-FFF2-40B4-BE49-F238E27FC236}">
                <a16:creationId xmlns:a16="http://schemas.microsoft.com/office/drawing/2014/main" id="{0318892E-4C5F-EE4A-A6A9-3A14B38C954A}"/>
              </a:ext>
            </a:extLst>
          </p:cNvPr>
          <p:cNvSpPr>
            <a:spLocks noGrp="1" noRot="1" noChangeAspect="1" noTextEdit="1"/>
          </p:cNvSpPr>
          <p:nvPr>
            <p:ph type="sldImg" idx="2"/>
          </p:nvPr>
        </p:nvSpPr>
        <p:spPr>
          <a:xfrm>
            <a:off x="381000" y="685800"/>
            <a:ext cx="6096000" cy="3429000"/>
          </a:xfrm>
          <a:noFill/>
        </p:spPr>
      </p:sp>
      <p:sp>
        <p:nvSpPr>
          <p:cNvPr id="49155" name="Google Shape;246;p14:notes">
            <a:extLst>
              <a:ext uri="{FF2B5EF4-FFF2-40B4-BE49-F238E27FC236}">
                <a16:creationId xmlns:a16="http://schemas.microsoft.com/office/drawing/2014/main" id="{24648EEE-3871-334B-AB58-907DABBA7931}"/>
              </a:ext>
            </a:extLst>
          </p:cNvPr>
          <p:cNvSpPr txBox="1">
            <a:spLocks noGrp="1"/>
          </p:cNvSpPr>
          <p:nvPr>
            <p:ph type="body" idx="1"/>
          </p:nvPr>
        </p:nvSpPr>
        <p:spPr>
          <a:xfrm>
            <a:off x="685800" y="4343400"/>
            <a:ext cx="5486400" cy="4114800"/>
          </a:xfrm>
          <a:noFill/>
          <a:ln/>
        </p:spPr>
        <p:txBody>
          <a:bodyPr tIns="91425" bIns="91425"/>
          <a:lstStyle/>
          <a:p>
            <a:pPr marL="0" indent="0" eaLnBrk="1" hangingPunct="1">
              <a:buSzPts val="1200"/>
              <a:buFont typeface="Calibri" panose="020F0502020204030204" pitchFamily="34" charset="0"/>
              <a:buNone/>
            </a:pPr>
            <a:r>
              <a:rPr lang="en-US" altLang="en-US" sz="1200">
                <a:latin typeface="Calibri" panose="020F0502020204030204" pitchFamily="34" charset="0"/>
                <a:cs typeface="Calibri" panose="020F0502020204030204" pitchFamily="34" charset="0"/>
                <a:sym typeface="Calibri" panose="020F0502020204030204" pitchFamily="34" charset="0"/>
              </a:rPr>
              <a:t>“</a:t>
            </a:r>
            <a:r>
              <a:rPr lang="en-US" sz="1200" b="0" i="0" kern="1200">
                <a:solidFill>
                  <a:schemeClr val="tx1"/>
                </a:solidFill>
                <a:effectLst/>
                <a:latin typeface="+mn-lt"/>
                <a:ea typeface="+mn-ea"/>
                <a:cs typeface="+mn-cs"/>
              </a:rPr>
              <a:t>But </a:t>
            </a:r>
            <a:r>
              <a:rPr lang="en-US" sz="1200" b="1" i="0" kern="1200">
                <a:solidFill>
                  <a:schemeClr val="tx1"/>
                </a:solidFill>
                <a:effectLst/>
                <a:latin typeface="+mn-lt"/>
                <a:ea typeface="+mn-ea"/>
                <a:cs typeface="+mn-cs"/>
              </a:rPr>
              <a:t>the end is reconciliation; the end is redemption</a:t>
            </a:r>
            <a:r>
              <a:rPr lang="en-US" sz="1200" b="0" i="0" kern="1200">
                <a:solidFill>
                  <a:schemeClr val="tx1"/>
                </a:solidFill>
                <a:effectLst/>
                <a:latin typeface="+mn-lt"/>
                <a:ea typeface="+mn-ea"/>
                <a:cs typeface="+mn-cs"/>
              </a:rPr>
              <a:t>; </a:t>
            </a:r>
            <a:r>
              <a:rPr lang="en-US" sz="1200" b="1" i="0" kern="1200">
                <a:solidFill>
                  <a:schemeClr val="tx1"/>
                </a:solidFill>
                <a:effectLst/>
                <a:latin typeface="+mn-lt"/>
                <a:ea typeface="+mn-ea"/>
                <a:cs typeface="+mn-cs"/>
              </a:rPr>
              <a:t>the end</a:t>
            </a:r>
            <a:r>
              <a:rPr lang="en-US" sz="1200" b="0" i="0" kern="1200">
                <a:solidFill>
                  <a:schemeClr val="tx1"/>
                </a:solidFill>
                <a:effectLst/>
                <a:latin typeface="+mn-lt"/>
                <a:ea typeface="+mn-ea"/>
                <a:cs typeface="+mn-cs"/>
              </a:rPr>
              <a:t> is the creation of the beloved community. It is this type of spirit and this type of love that can transform opposers into friends. ... It is the love of God working in the lives of men. This is the love that may well be the salvation of our civilization.”</a:t>
            </a:r>
          </a:p>
          <a:p>
            <a:pPr marL="0" indent="0" eaLnBrk="1" hangingPunct="1">
              <a:buSzPts val="1200"/>
              <a:buFont typeface="Calibri" panose="020F0502020204030204" pitchFamily="34" charset="0"/>
              <a:buNone/>
            </a:pPr>
            <a:endParaRPr lang="en-US" altLang="en-US" sz="1200" b="0" i="0" kern="1200">
              <a:solidFill>
                <a:schemeClr val="tx1"/>
              </a:solidFill>
              <a:effectLst/>
              <a:latin typeface="+mn-lt"/>
              <a:ea typeface="+mn-ea"/>
              <a:cs typeface="+mn-cs"/>
              <a:sym typeface="Calibri" panose="020F0502020204030204" pitchFamily="34" charset="0"/>
            </a:endParaRPr>
          </a:p>
          <a:p>
            <a:pPr marL="0" indent="0" eaLnBrk="1" hangingPunct="1">
              <a:buSzPts val="1200"/>
              <a:buFont typeface="Calibri" panose="020F0502020204030204" pitchFamily="34" charset="0"/>
              <a:buNone/>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27328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Pandemic 400,000 deaths</a:t>
            </a:r>
          </a:p>
        </p:txBody>
      </p:sp>
      <p:sp>
        <p:nvSpPr>
          <p:cNvPr id="4" name="Slide Number Placeholder 3"/>
          <p:cNvSpPr>
            <a:spLocks noGrp="1"/>
          </p:cNvSpPr>
          <p:nvPr>
            <p:ph type="sldNum" sz="quarter" idx="5"/>
          </p:nvPr>
        </p:nvSpPr>
        <p:spPr/>
        <p:txBody>
          <a:bodyPr/>
          <a:lstStyle/>
          <a:p>
            <a:fld id="{F357FE06-D8F6-A647-8F27-1EFC2BE3D319}" type="slidenum">
              <a:rPr lang="en-US" smtClean="0"/>
              <a:t>20</a:t>
            </a:fld>
            <a:endParaRPr lang="en-US"/>
          </a:p>
        </p:txBody>
      </p:sp>
    </p:spTree>
    <p:extLst>
      <p:ext uri="{BB962C8B-B14F-4D97-AF65-F5344CB8AC3E}">
        <p14:creationId xmlns:p14="http://schemas.microsoft.com/office/powerpoint/2010/main" val="109690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Bonding</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1329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BLM or Confederate flag.   Two pictures next to each other.  Lets, personal/interpersonal intuitional Structural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4538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BLM or Confederate flag.   Two pictures next to each other.  Lets, personal/interpersonal intuitional Structural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725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245;p14:notes">
            <a:extLst>
              <a:ext uri="{FF2B5EF4-FFF2-40B4-BE49-F238E27FC236}">
                <a16:creationId xmlns:a16="http://schemas.microsoft.com/office/drawing/2014/main" id="{0318892E-4C5F-EE4A-A6A9-3A14B38C954A}"/>
              </a:ext>
            </a:extLst>
          </p:cNvPr>
          <p:cNvSpPr>
            <a:spLocks noGrp="1" noRot="1" noChangeAspect="1" noTextEdit="1"/>
          </p:cNvSpPr>
          <p:nvPr>
            <p:ph type="sldImg" idx="2"/>
          </p:nvPr>
        </p:nvSpPr>
        <p:spPr>
          <a:xfrm>
            <a:off x="381000" y="685800"/>
            <a:ext cx="6096000" cy="3429000"/>
          </a:xfrm>
          <a:noFill/>
        </p:spPr>
      </p:sp>
      <p:sp>
        <p:nvSpPr>
          <p:cNvPr id="49155" name="Google Shape;246;p14:notes">
            <a:extLst>
              <a:ext uri="{FF2B5EF4-FFF2-40B4-BE49-F238E27FC236}">
                <a16:creationId xmlns:a16="http://schemas.microsoft.com/office/drawing/2014/main" id="{24648EEE-3871-334B-AB58-907DABBA7931}"/>
              </a:ext>
            </a:extLst>
          </p:cNvPr>
          <p:cNvSpPr txBox="1">
            <a:spLocks noGrp="1"/>
          </p:cNvSpPr>
          <p:nvPr>
            <p:ph type="body" idx="1"/>
          </p:nvPr>
        </p:nvSpPr>
        <p:spPr>
          <a:xfrm>
            <a:off x="685800" y="4343400"/>
            <a:ext cx="5486400" cy="4114800"/>
          </a:xfrm>
          <a:noFill/>
          <a:ln/>
        </p:spPr>
        <p:txBody>
          <a:bodyPr tIns="91425" bIns="91425"/>
          <a:lstStyle/>
          <a:p>
            <a:pPr marL="0" marR="0" lvl="0" indent="0" algn="l" defTabSz="914400" rtl="0" eaLnBrk="1" fontAlgn="auto" latinLnBrk="0" hangingPunct="1">
              <a:lnSpc>
                <a:spcPct val="100000"/>
              </a:lnSpc>
              <a:spcBef>
                <a:spcPts val="0"/>
              </a:spcBef>
              <a:spcAft>
                <a:spcPts val="0"/>
              </a:spcAft>
              <a:buClrTx/>
              <a:buSzPts val="1200"/>
              <a:buFont typeface="Calibri" panose="020F0502020204030204" pitchFamily="34" charset="0"/>
              <a:buNone/>
              <a:tabLst/>
              <a:defRPr/>
            </a:pPr>
            <a:r>
              <a:rPr lang="en-US" dirty="0"/>
              <a:t>“Belonging means more than just being seen. Belonging entails having a meaningful voice and the opportunity to participate in the design of social and cultural structures. Belonging means having the right to contribute to, and make demands on, society and political institutions.”</a:t>
            </a:r>
          </a:p>
          <a:p>
            <a:pPr marL="0" indent="0" eaLnBrk="1" hangingPunct="1">
              <a:buSzPts val="1200"/>
              <a:buFont typeface="Calibri" panose="020F0502020204030204" pitchFamily="34" charset="0"/>
              <a:buNone/>
            </a:pPr>
            <a:endParaRPr lang="en-US" altLang="en-US" sz="1200" dirty="0">
              <a:latin typeface="Calibri" panose="020F0502020204030204" pitchFamily="34" charset="0"/>
              <a:cs typeface="Calibri" panose="020F0502020204030204" pitchFamily="34" charset="0"/>
              <a:sym typeface="Calibri" panose="020F0502020204030204" pitchFamily="34" charset="0"/>
            </a:endParaRPr>
          </a:p>
          <a:p>
            <a:pPr marL="0" indent="0" eaLnBrk="1" hangingPunct="1">
              <a:buSzPts val="1200"/>
              <a:buFont typeface="Calibri" panose="020F0502020204030204" pitchFamily="34" charset="0"/>
              <a:buNone/>
            </a:pPr>
            <a:r>
              <a:rPr lang="en-US" altLang="en-US" sz="1200" dirty="0">
                <a:latin typeface="Calibri" panose="020F0502020204030204" pitchFamily="34" charset="0"/>
                <a:cs typeface="Calibri" panose="020F0502020204030204" pitchFamily="34" charset="0"/>
                <a:sym typeface="Calibri" panose="020F0502020204030204" pitchFamily="34" charset="0"/>
              </a:rPr>
              <a:t>HBCU Graduates are paving the way </a:t>
            </a:r>
          </a:p>
        </p:txBody>
      </p:sp>
    </p:spTree>
    <p:extLst>
      <p:ext uri="{BB962C8B-B14F-4D97-AF65-F5344CB8AC3E}">
        <p14:creationId xmlns:p14="http://schemas.microsoft.com/office/powerpoint/2010/main" val="265704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Belonging is </a:t>
            </a:r>
            <a:r>
              <a:rPr lang="en-US" err="1"/>
              <a:t>othdogol</a:t>
            </a:r>
            <a:r>
              <a:rPr lang="en-US"/>
              <a:t>.  Not assimilation and the infinite other.  Belonging co-constitutive in and other.  </a:t>
            </a:r>
          </a:p>
        </p:txBody>
      </p:sp>
      <p:sp>
        <p:nvSpPr>
          <p:cNvPr id="4" name="Slide Number Placeholder 3"/>
          <p:cNvSpPr>
            <a:spLocks noGrp="1"/>
          </p:cNvSpPr>
          <p:nvPr>
            <p:ph type="sldNum" sz="quarter" idx="5"/>
          </p:nvPr>
        </p:nvSpPr>
        <p:spPr/>
        <p:txBody>
          <a:bodyPr/>
          <a:lstStyle/>
          <a:p>
            <a:fld id="{F357FE06-D8F6-A647-8F27-1EFC2BE3D319}" type="slidenum">
              <a:rPr lang="en-US" smtClean="0"/>
              <a:t>4</a:t>
            </a:fld>
            <a:endParaRPr lang="en-US"/>
          </a:p>
        </p:txBody>
      </p:sp>
    </p:spTree>
    <p:extLst>
      <p:ext uri="{BB962C8B-B14F-4D97-AF65-F5344CB8AC3E}">
        <p14:creationId xmlns:p14="http://schemas.microsoft.com/office/powerpoint/2010/main" val="1278192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solidFill>
                  <a:schemeClr val="bg1"/>
                </a:solidFill>
                <a:latin typeface="Arial" panose="020B0604020202020204" pitchFamily="34" charset="0"/>
                <a:cs typeface="Arial" panose="020B0604020202020204" pitchFamily="34" charset="0"/>
              </a:rPr>
              <a:t>Belonging is the construction of society we are striving toward. </a:t>
            </a:r>
          </a:p>
          <a:p>
            <a:pPr marL="0" indent="0" eaLnBrk="1" hangingPunct="1">
              <a:spcBef>
                <a:spcPts val="1600"/>
              </a:spcBef>
              <a:spcAft>
                <a:spcPct val="0"/>
              </a:spcAft>
              <a:buClr>
                <a:srgbClr val="000000"/>
              </a:buClr>
              <a:buSzPts val="1100"/>
              <a:buFontTx/>
              <a:buNone/>
            </a:pPr>
            <a:r>
              <a:rPr lang="en-US" altLang="en-US">
                <a:solidFill>
                  <a:schemeClr val="bg1"/>
                </a:solidFill>
                <a:latin typeface="Arial" panose="020B0604020202020204" pitchFamily="34" charset="0"/>
                <a:cs typeface="Arial" panose="020B0604020202020204" pitchFamily="34" charset="0"/>
              </a:rPr>
              <a:t>We need to bridge in all areas of our life. </a:t>
            </a:r>
          </a:p>
          <a:p>
            <a:pPr marL="0" indent="0" eaLnBrk="1" hangingPunct="1">
              <a:spcBef>
                <a:spcPts val="1600"/>
              </a:spcBef>
              <a:spcAft>
                <a:spcPct val="0"/>
              </a:spcAft>
              <a:buClr>
                <a:srgbClr val="000000"/>
              </a:buClr>
              <a:buSzPts val="1100"/>
              <a:buFontTx/>
              <a:buNone/>
            </a:pPr>
            <a:r>
              <a:rPr lang="en-US" altLang="en-US">
                <a:solidFill>
                  <a:schemeClr val="bg1"/>
                </a:solidFill>
                <a:latin typeface="Arial" panose="020B0604020202020204" pitchFamily="34" charset="0"/>
                <a:cs typeface="Arial" panose="020B0604020202020204" pitchFamily="34" charset="0"/>
              </a:rPr>
              <a:t>Bridging within your own social and professional circles will help you to bridge with the communities you serve and strengthen your commitment to targeted Universalism</a:t>
            </a:r>
          </a:p>
          <a:p>
            <a:endParaRPr lang="en-US"/>
          </a:p>
        </p:txBody>
      </p:sp>
      <p:sp>
        <p:nvSpPr>
          <p:cNvPr id="4" name="Slide Number Placeholder 3"/>
          <p:cNvSpPr>
            <a:spLocks noGrp="1"/>
          </p:cNvSpPr>
          <p:nvPr>
            <p:ph type="sldNum" sz="quarter" idx="5"/>
          </p:nvPr>
        </p:nvSpPr>
        <p:spPr/>
        <p:txBody>
          <a:bodyPr/>
          <a:lstStyle/>
          <a:p>
            <a:fld id="{F357FE06-D8F6-A647-8F27-1EFC2BE3D319}" type="slidenum">
              <a:rPr lang="en-US" smtClean="0"/>
              <a:t>5</a:t>
            </a:fld>
            <a:endParaRPr lang="en-US"/>
          </a:p>
        </p:txBody>
      </p:sp>
    </p:spTree>
    <p:extLst>
      <p:ext uri="{BB962C8B-B14F-4D97-AF65-F5344CB8AC3E}">
        <p14:creationId xmlns:p14="http://schemas.microsoft.com/office/powerpoint/2010/main" val="3727050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err="1"/>
              <a:t>Othering</a:t>
            </a:r>
            <a:r>
              <a:rPr lang="en-US" baseline="0"/>
              <a:t> &amp; belonging already discussed previously; shift focus to bridging &amp; breaking and targeted universalism</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Discuss institute’s name change from Haas Institute</a:t>
            </a:r>
            <a:r>
              <a:rPr lang="en-US" baseline="0"/>
              <a:t> for a Fair and Inclusive Society to OBI </a:t>
            </a:r>
            <a:endParaRPr/>
          </a:p>
        </p:txBody>
      </p:sp>
      <p:sp>
        <p:nvSpPr>
          <p:cNvPr id="130" name="Google Shape;1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082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The Problem of the 21</a:t>
            </a:r>
            <a:r>
              <a:rPr lang="en-US" sz="1200" baseline="30000">
                <a:solidFill>
                  <a:schemeClr val="dk1"/>
                </a:solidFill>
                <a:latin typeface="Calibri"/>
                <a:ea typeface="Calibri"/>
                <a:cs typeface="Calibri"/>
                <a:sym typeface="Calibri"/>
              </a:rPr>
              <a:t>st</a:t>
            </a:r>
            <a:r>
              <a:rPr lang="en-US" sz="1200">
                <a:solidFill>
                  <a:schemeClr val="dk1"/>
                </a:solidFill>
                <a:latin typeface="Calibri"/>
                <a:ea typeface="Calibri"/>
                <a:cs typeface="Calibri"/>
                <a:sym typeface="Calibri"/>
              </a:rPr>
              <a:t> Century”] john says: “Over a century ago, WEB Dubois predicted that ‘the problem of the 20</a:t>
            </a:r>
            <a:r>
              <a:rPr lang="en-US" sz="1200" baseline="30000">
                <a:solidFill>
                  <a:schemeClr val="dk1"/>
                </a:solidFill>
                <a:latin typeface="Calibri"/>
                <a:ea typeface="Calibri"/>
                <a:cs typeface="Calibri"/>
                <a:sym typeface="Calibri"/>
              </a:rPr>
              <a:t>th</a:t>
            </a:r>
            <a:r>
              <a:rPr lang="en-US" sz="1200">
                <a:solidFill>
                  <a:schemeClr val="dk1"/>
                </a:solidFill>
                <a:latin typeface="Calibri"/>
                <a:ea typeface="Calibri"/>
                <a:cs typeface="Calibri"/>
                <a:sym typeface="Calibri"/>
              </a:rPr>
              <a:t> century is the problem of the color line.’  Today, the problem is </a:t>
            </a:r>
            <a:r>
              <a:rPr lang="en-US" sz="1200" err="1">
                <a:solidFill>
                  <a:schemeClr val="dk1"/>
                </a:solidFill>
                <a:latin typeface="Calibri"/>
                <a:ea typeface="Calibri"/>
                <a:cs typeface="Calibri"/>
                <a:sym typeface="Calibri"/>
              </a:rPr>
              <a:t>othering</a:t>
            </a:r>
            <a:r>
              <a:rPr lang="en-US" sz="1200">
                <a:solidFill>
                  <a:schemeClr val="dk1"/>
                </a:solidFill>
                <a:latin typeface="Calibri"/>
                <a:ea typeface="Calibri"/>
                <a:cs typeface="Calibri"/>
                <a:sym typeface="Calibri"/>
              </a:rPr>
              <a:t>. </a:t>
            </a:r>
            <a:endParaRPr/>
          </a:p>
          <a:p>
            <a:pPr marL="457200" lvl="1" indent="0" algn="l" rtl="0">
              <a:spcBef>
                <a:spcPts val="0"/>
              </a:spcBef>
              <a:spcAft>
                <a:spcPts val="0"/>
              </a:spcAft>
              <a:buNone/>
            </a:pPr>
            <a:r>
              <a:rPr lang="en-US" sz="1200">
                <a:solidFill>
                  <a:schemeClr val="dk1"/>
                </a:solidFill>
                <a:latin typeface="Calibri"/>
                <a:ea typeface="Calibri"/>
                <a:cs typeface="Calibri"/>
                <a:sym typeface="Calibri"/>
              </a:rPr>
              <a:t>Looking around the world, we see inter-group conflict as central to almost every human problem: territorial disputes, war and conflict, climate change, migration, economic inequality.  Group identities and differences informs almost all of them.</a:t>
            </a:r>
            <a:endParaRPr/>
          </a:p>
        </p:txBody>
      </p:sp>
      <p:sp>
        <p:nvSpPr>
          <p:cNvPr id="134" name="Google Shape;1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0392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hape 28">
            <a:extLst>
              <a:ext uri="{FF2B5EF4-FFF2-40B4-BE49-F238E27FC236}">
                <a16:creationId xmlns:a16="http://schemas.microsoft.com/office/drawing/2014/main" id="{3B9D7158-CAD6-5542-A608-2B3900B86682}"/>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ts val="363"/>
              </a:spcBef>
            </a:pPr>
            <a:endParaRPr lang="en-US" altLang="en-US"/>
          </a:p>
        </p:txBody>
      </p:sp>
      <p:sp>
        <p:nvSpPr>
          <p:cNvPr id="56323" name="Shape 29">
            <a:extLst>
              <a:ext uri="{FF2B5EF4-FFF2-40B4-BE49-F238E27FC236}">
                <a16:creationId xmlns:a16="http://schemas.microsoft.com/office/drawing/2014/main" id="{C66C6C3B-FF5D-B748-8DB1-93E73891F845}"/>
              </a:ext>
            </a:extLst>
          </p:cNvPr>
          <p:cNvSpPr>
            <a:spLocks noGrp="1" noRot="1" noChangeAspect="1" noTextEdit="1"/>
          </p:cNvSpPr>
          <p:nvPr>
            <p:ph type="sldImg" idx="2"/>
          </p:nvPr>
        </p:nvSpPr>
        <p:spPr bwMode="auto">
          <a:custGeom>
            <a:avLst/>
            <a:gdLst>
              <a:gd name="T0" fmla="*/ 0 w 120000"/>
              <a:gd name="T1" fmla="*/ 0 h 120000"/>
              <a:gd name="T2" fmla="*/ 5486400 w 120000"/>
              <a:gd name="T3" fmla="*/ 0 h 120000"/>
              <a:gd name="T4" fmla="*/ 5486400 w 120000"/>
              <a:gd name="T5" fmla="*/ 3086100 h 120000"/>
              <a:gd name="T6" fmla="*/ 0 w 120000"/>
              <a:gd name="T7" fmla="*/ 30861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3716487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5275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28"/>
        <p:cNvGrpSpPr/>
        <p:nvPr/>
      </p:nvGrpSpPr>
      <p:grpSpPr>
        <a:xfrm>
          <a:off x="0" y="0"/>
          <a:ext cx="0" cy="0"/>
          <a:chOff x="0" y="0"/>
          <a:chExt cx="0" cy="0"/>
        </a:xfrm>
      </p:grpSpPr>
      <p:sp>
        <p:nvSpPr>
          <p:cNvPr id="29" name="Google Shape;29;p33"/>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6403A"/>
              </a:buClr>
              <a:buSzPts val="4000"/>
              <a:buFont typeface="A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000"/>
              <a:buNone/>
              <a:defRPr sz="2000">
                <a:solidFill>
                  <a:srgbClr val="888888"/>
                </a:solidFill>
              </a:defRPr>
            </a:lvl1pPr>
            <a:lvl2pPr marL="914400" lvl="1" indent="-228600" algn="l">
              <a:lnSpc>
                <a:spcPct val="90000"/>
              </a:lnSpc>
              <a:spcBef>
                <a:spcPts val="500"/>
              </a:spcBef>
              <a:spcAft>
                <a:spcPts val="0"/>
              </a:spcAft>
              <a:buSzPts val="1800"/>
              <a:buNone/>
              <a:defRPr sz="1800">
                <a:solidFill>
                  <a:srgbClr val="888888"/>
                </a:solidFill>
              </a:defRPr>
            </a:lvl2pPr>
            <a:lvl3pPr marL="1371600" lvl="2" indent="-228600" algn="l">
              <a:lnSpc>
                <a:spcPct val="90000"/>
              </a:lnSpc>
              <a:spcBef>
                <a:spcPts val="500"/>
              </a:spcBef>
              <a:spcAft>
                <a:spcPts val="0"/>
              </a:spcAft>
              <a:buSzPts val="1600"/>
              <a:buNone/>
              <a:defRPr sz="1600">
                <a:solidFill>
                  <a:srgbClr val="888888"/>
                </a:solidFill>
              </a:defRPr>
            </a:lvl3pPr>
            <a:lvl4pPr marL="1828800" lvl="3" indent="-228600" algn="l">
              <a:lnSpc>
                <a:spcPct val="90000"/>
              </a:lnSpc>
              <a:spcBef>
                <a:spcPts val="500"/>
              </a:spcBef>
              <a:spcAft>
                <a:spcPts val="0"/>
              </a:spcAft>
              <a:buSzPts val="1400"/>
              <a:buNone/>
              <a:defRPr sz="1400">
                <a:solidFill>
                  <a:srgbClr val="888888"/>
                </a:solidFill>
              </a:defRPr>
            </a:lvl4pPr>
            <a:lvl5pPr marL="2286000" lvl="4" indent="-228600" algn="l">
              <a:lnSpc>
                <a:spcPct val="90000"/>
              </a:lnSpc>
              <a:spcBef>
                <a:spcPts val="500"/>
              </a:spcBef>
              <a:spcAft>
                <a:spcPts val="0"/>
              </a:spcAft>
              <a:buSzPts val="1400"/>
              <a:buNone/>
              <a:defRPr sz="1400">
                <a:solidFill>
                  <a:srgbClr val="888888"/>
                </a:solidFill>
              </a:defRPr>
            </a:lvl5pPr>
            <a:lvl6pPr marL="2743200" lvl="5" indent="-228600" algn="l">
              <a:lnSpc>
                <a:spcPct val="90000"/>
              </a:lnSpc>
              <a:spcBef>
                <a:spcPts val="500"/>
              </a:spcBef>
              <a:spcAft>
                <a:spcPts val="0"/>
              </a:spcAft>
              <a:buClr>
                <a:srgbClr val="888888"/>
              </a:buClr>
              <a:buSzPts val="1400"/>
              <a:buNone/>
              <a:defRPr sz="1400">
                <a:solidFill>
                  <a:srgbClr val="888888"/>
                </a:solidFill>
              </a:defRPr>
            </a:lvl6pPr>
            <a:lvl7pPr marL="3200400" lvl="6" indent="-228600" algn="l">
              <a:lnSpc>
                <a:spcPct val="90000"/>
              </a:lnSpc>
              <a:spcBef>
                <a:spcPts val="500"/>
              </a:spcBef>
              <a:spcAft>
                <a:spcPts val="0"/>
              </a:spcAft>
              <a:buClr>
                <a:srgbClr val="888888"/>
              </a:buClr>
              <a:buSzPts val="1400"/>
              <a:buNone/>
              <a:defRPr sz="1400">
                <a:solidFill>
                  <a:srgbClr val="888888"/>
                </a:solidFill>
              </a:defRPr>
            </a:lvl7pPr>
            <a:lvl8pPr marL="3657600" lvl="7" indent="-228600" algn="l">
              <a:lnSpc>
                <a:spcPct val="90000"/>
              </a:lnSpc>
              <a:spcBef>
                <a:spcPts val="500"/>
              </a:spcBef>
              <a:spcAft>
                <a:spcPts val="0"/>
              </a:spcAft>
              <a:buClr>
                <a:srgbClr val="888888"/>
              </a:buClr>
              <a:buSzPts val="1400"/>
              <a:buNone/>
              <a:defRPr sz="1400">
                <a:solidFill>
                  <a:srgbClr val="888888"/>
                </a:solidFill>
              </a:defRPr>
            </a:lvl8pPr>
            <a:lvl9pPr marL="4114800" lvl="8" indent="-228600" algn="l">
              <a:lnSpc>
                <a:spcPct val="90000"/>
              </a:lnSpc>
              <a:spcBef>
                <a:spcPts val="500"/>
              </a:spcBef>
              <a:spcAft>
                <a:spcPts val="0"/>
              </a:spcAft>
              <a:buClr>
                <a:srgbClr val="888888"/>
              </a:buClr>
              <a:buSzPts val="1400"/>
              <a:buNone/>
              <a:defRPr sz="1400">
                <a:solidFill>
                  <a:srgbClr val="888888"/>
                </a:solidFill>
              </a:defRPr>
            </a:lvl9pPr>
          </a:lstStyle>
          <a:p>
            <a:endParaRPr/>
          </a:p>
        </p:txBody>
      </p:sp>
      <p:sp>
        <p:nvSpPr>
          <p:cNvPr id="31" name="Google Shape;31;p3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2" name="Google Shape;32;p3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3" name="Google Shape;33;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Quote">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29E83621-06B3-C246-9A09-1E7D3A05C31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id="{EB389B5F-D7F9-854B-8489-BFE3316789E8}"/>
              </a:ext>
            </a:extLst>
          </p:cNvPr>
          <p:cNvSpPr>
            <a:spLocks noGrp="1"/>
          </p:cNvSpPr>
          <p:nvPr>
            <p:ph type="title"/>
          </p:nvPr>
        </p:nvSpPr>
        <p:spPr>
          <a:xfrm>
            <a:off x="838200" y="894521"/>
            <a:ext cx="10515600" cy="5068957"/>
          </a:xfrm>
        </p:spPr>
        <p:txBody>
          <a:bodyPr>
            <a:normAutofit/>
          </a:bodyPr>
          <a:lstStyle>
            <a:lvl1pPr algn="ctr">
              <a:defRPr sz="5400">
                <a:solidFill>
                  <a:srgbClr val="E2E7DB"/>
                </a:solidFill>
              </a:defRPr>
            </a:lvl1pPr>
          </a:lstStyle>
          <a:p>
            <a:r>
              <a:rPr lang="en-US"/>
              <a:t>Click to edit Master title style</a:t>
            </a:r>
            <a:endParaRPr lang="en-US" dirty="0"/>
          </a:p>
        </p:txBody>
      </p:sp>
    </p:spTree>
    <p:extLst>
      <p:ext uri="{BB962C8B-B14F-4D97-AF65-F5344CB8AC3E}">
        <p14:creationId xmlns:p14="http://schemas.microsoft.com/office/powerpoint/2010/main" val="3502343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DD7AE50B-82AA-E449-BF5C-3071BC45245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a:extLst>
              <a:ext uri="{FF2B5EF4-FFF2-40B4-BE49-F238E27FC236}">
                <a16:creationId xmlns:a16="http://schemas.microsoft.com/office/drawing/2014/main" id="{FCB5F5F1-46CC-3943-B7D2-B26C6E87D27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8050" y="615950"/>
            <a:ext cx="208756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id="{C1C47546-1474-4040-A002-4C18834F4D2A}"/>
              </a:ext>
            </a:extLst>
          </p:cNvPr>
          <p:cNvSpPr txBox="1"/>
          <p:nvPr userDrawn="1"/>
        </p:nvSpPr>
        <p:spPr>
          <a:xfrm>
            <a:off x="6096000" y="5207000"/>
            <a:ext cx="2011363" cy="277813"/>
          </a:xfrm>
          <a:prstGeom prst="rect">
            <a:avLst/>
          </a:prstGeom>
          <a:noFill/>
        </p:spPr>
        <p:txBody>
          <a:bodyPr>
            <a:spAutoFit/>
          </a:bodyPr>
          <a:lstStyle/>
          <a:p>
            <a:pPr eaLnBrk="1" fontAlgn="auto" hangingPunct="1">
              <a:spcBef>
                <a:spcPts val="0"/>
              </a:spcBef>
              <a:spcAft>
                <a:spcPts val="0"/>
              </a:spcAft>
              <a:defRPr/>
            </a:pPr>
            <a:r>
              <a:rPr lang="en-US" sz="1200" spc="50" dirty="0">
                <a:solidFill>
                  <a:srgbClr val="EB6A60"/>
                </a:solidFill>
                <a:latin typeface="Halyard Text" pitchFamily="2" charset="77"/>
              </a:rPr>
              <a:t>AUTHORIAL SUPPORT</a:t>
            </a:r>
          </a:p>
        </p:txBody>
      </p:sp>
      <p:sp>
        <p:nvSpPr>
          <p:cNvPr id="9" name="TextBox 8">
            <a:extLst>
              <a:ext uri="{FF2B5EF4-FFF2-40B4-BE49-F238E27FC236}">
                <a16:creationId xmlns:a16="http://schemas.microsoft.com/office/drawing/2014/main" id="{24CE1A30-A00C-7849-945E-791AEE9568EC}"/>
              </a:ext>
            </a:extLst>
          </p:cNvPr>
          <p:cNvSpPr txBox="1"/>
          <p:nvPr userDrawn="1"/>
        </p:nvSpPr>
        <p:spPr>
          <a:xfrm>
            <a:off x="3497263" y="5216525"/>
            <a:ext cx="2011362" cy="276225"/>
          </a:xfrm>
          <a:prstGeom prst="rect">
            <a:avLst/>
          </a:prstGeom>
          <a:noFill/>
        </p:spPr>
        <p:txBody>
          <a:bodyPr>
            <a:spAutoFit/>
          </a:bodyPr>
          <a:lstStyle/>
          <a:p>
            <a:pPr eaLnBrk="1" fontAlgn="auto" hangingPunct="1">
              <a:spcBef>
                <a:spcPts val="0"/>
              </a:spcBef>
              <a:spcAft>
                <a:spcPts val="0"/>
              </a:spcAft>
              <a:defRPr/>
            </a:pPr>
            <a:r>
              <a:rPr lang="en-US" sz="1200" spc="50" dirty="0">
                <a:solidFill>
                  <a:srgbClr val="EB6A60"/>
                </a:solidFill>
                <a:latin typeface="Halyard Text" pitchFamily="2" charset="77"/>
              </a:rPr>
              <a:t>PRESENTER</a:t>
            </a:r>
          </a:p>
        </p:txBody>
      </p:sp>
      <p:sp>
        <p:nvSpPr>
          <p:cNvPr id="10" name="TextBox 9">
            <a:extLst>
              <a:ext uri="{FF2B5EF4-FFF2-40B4-BE49-F238E27FC236}">
                <a16:creationId xmlns:a16="http://schemas.microsoft.com/office/drawing/2014/main" id="{25F7AC04-48DA-9949-BE0A-4A77D2840C02}"/>
              </a:ext>
            </a:extLst>
          </p:cNvPr>
          <p:cNvSpPr txBox="1"/>
          <p:nvPr userDrawn="1"/>
        </p:nvSpPr>
        <p:spPr>
          <a:xfrm>
            <a:off x="908050" y="5216525"/>
            <a:ext cx="2011363" cy="276225"/>
          </a:xfrm>
          <a:prstGeom prst="rect">
            <a:avLst/>
          </a:prstGeom>
          <a:noFill/>
        </p:spPr>
        <p:txBody>
          <a:bodyPr>
            <a:spAutoFit/>
          </a:bodyPr>
          <a:lstStyle/>
          <a:p>
            <a:pPr eaLnBrk="1" fontAlgn="auto" hangingPunct="1">
              <a:spcBef>
                <a:spcPts val="0"/>
              </a:spcBef>
              <a:spcAft>
                <a:spcPts val="0"/>
              </a:spcAft>
              <a:defRPr/>
            </a:pPr>
            <a:r>
              <a:rPr lang="en-US" sz="1200" spc="50" dirty="0">
                <a:solidFill>
                  <a:srgbClr val="EB6A60"/>
                </a:solidFill>
                <a:latin typeface="Halyard Text" pitchFamily="2" charset="77"/>
              </a:rPr>
              <a:t>DATE</a:t>
            </a:r>
          </a:p>
        </p:txBody>
      </p:sp>
      <p:sp>
        <p:nvSpPr>
          <p:cNvPr id="2" name="Title 1">
            <a:extLst>
              <a:ext uri="{FF2B5EF4-FFF2-40B4-BE49-F238E27FC236}">
                <a16:creationId xmlns:a16="http://schemas.microsoft.com/office/drawing/2014/main" id="{0A9AD36C-B3D0-C148-8B93-2DFC81DB4549}"/>
              </a:ext>
            </a:extLst>
          </p:cNvPr>
          <p:cNvSpPr>
            <a:spLocks noGrp="1"/>
          </p:cNvSpPr>
          <p:nvPr>
            <p:ph type="ctrTitle"/>
          </p:nvPr>
        </p:nvSpPr>
        <p:spPr>
          <a:xfrm>
            <a:off x="907774" y="1266341"/>
            <a:ext cx="7639878" cy="3802615"/>
          </a:xfrm>
        </p:spPr>
        <p:txBody>
          <a:bodyPr>
            <a:noAutofit/>
          </a:bodyPr>
          <a:lstStyle>
            <a:lvl1pPr algn="l">
              <a:defRPr sz="7200"/>
            </a:lvl1pPr>
          </a:lstStyle>
          <a:p>
            <a:r>
              <a:rPr lang="en-US"/>
              <a:t>Click to edit Master title style</a:t>
            </a:r>
            <a:endParaRPr lang="en-US" dirty="0"/>
          </a:p>
        </p:txBody>
      </p:sp>
      <p:sp>
        <p:nvSpPr>
          <p:cNvPr id="19" name="Text Placeholder 16">
            <a:extLst>
              <a:ext uri="{FF2B5EF4-FFF2-40B4-BE49-F238E27FC236}">
                <a16:creationId xmlns:a16="http://schemas.microsoft.com/office/drawing/2014/main" id="{97A09C32-A315-3749-8189-69926B1C4132}"/>
              </a:ext>
            </a:extLst>
          </p:cNvPr>
          <p:cNvSpPr>
            <a:spLocks noGrp="1"/>
          </p:cNvSpPr>
          <p:nvPr>
            <p:ph type="body" sz="quarter" idx="12"/>
          </p:nvPr>
        </p:nvSpPr>
        <p:spPr>
          <a:xfrm>
            <a:off x="6096000" y="5473211"/>
            <a:ext cx="2451652" cy="571925"/>
          </a:xfrm>
        </p:spPr>
        <p:txBody>
          <a:bodyPr>
            <a:normAutofit/>
          </a:bodyPr>
          <a:lstStyle>
            <a:lvl1pPr marL="0" indent="0">
              <a:buNone/>
              <a:defRPr sz="1600"/>
            </a:lvl1pPr>
          </a:lstStyle>
          <a:p>
            <a:pPr lvl="0"/>
            <a:r>
              <a:rPr lang="en-US"/>
              <a:t>Click to edit Master text styles</a:t>
            </a:r>
          </a:p>
        </p:txBody>
      </p:sp>
      <p:sp>
        <p:nvSpPr>
          <p:cNvPr id="22" name="Text Placeholder 16">
            <a:extLst>
              <a:ext uri="{FF2B5EF4-FFF2-40B4-BE49-F238E27FC236}">
                <a16:creationId xmlns:a16="http://schemas.microsoft.com/office/drawing/2014/main" id="{EF793043-7CB6-B641-B2BD-923276AF9832}"/>
              </a:ext>
            </a:extLst>
          </p:cNvPr>
          <p:cNvSpPr>
            <a:spLocks noGrp="1"/>
          </p:cNvSpPr>
          <p:nvPr>
            <p:ph type="body" sz="quarter" idx="13"/>
          </p:nvPr>
        </p:nvSpPr>
        <p:spPr>
          <a:xfrm>
            <a:off x="3496917" y="5473211"/>
            <a:ext cx="2451652" cy="571925"/>
          </a:xfrm>
        </p:spPr>
        <p:txBody>
          <a:bodyPr>
            <a:normAutofit/>
          </a:bodyPr>
          <a:lstStyle>
            <a:lvl1pPr marL="0" indent="0">
              <a:buNone/>
              <a:defRPr sz="1600"/>
            </a:lvl1pPr>
          </a:lstStyle>
          <a:p>
            <a:pPr lvl="0"/>
            <a:r>
              <a:rPr lang="en-US"/>
              <a:t>Click to edit Master text styles</a:t>
            </a:r>
          </a:p>
        </p:txBody>
      </p:sp>
      <p:sp>
        <p:nvSpPr>
          <p:cNvPr id="23" name="Text Placeholder 16">
            <a:extLst>
              <a:ext uri="{FF2B5EF4-FFF2-40B4-BE49-F238E27FC236}">
                <a16:creationId xmlns:a16="http://schemas.microsoft.com/office/drawing/2014/main" id="{22802C4C-D7D7-184D-932F-56FD80D8B6ED}"/>
              </a:ext>
            </a:extLst>
          </p:cNvPr>
          <p:cNvSpPr>
            <a:spLocks noGrp="1"/>
          </p:cNvSpPr>
          <p:nvPr>
            <p:ph type="body" sz="quarter" idx="14"/>
          </p:nvPr>
        </p:nvSpPr>
        <p:spPr>
          <a:xfrm>
            <a:off x="897835" y="5484025"/>
            <a:ext cx="2451652" cy="571925"/>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945267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Quote">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29E83621-06B3-C246-9A09-1E7D3A05C31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id="{EB389B5F-D7F9-854B-8489-BFE3316789E8}"/>
              </a:ext>
            </a:extLst>
          </p:cNvPr>
          <p:cNvSpPr>
            <a:spLocks noGrp="1"/>
          </p:cNvSpPr>
          <p:nvPr>
            <p:ph type="title"/>
          </p:nvPr>
        </p:nvSpPr>
        <p:spPr>
          <a:xfrm>
            <a:off x="838200" y="894521"/>
            <a:ext cx="10515600" cy="5068957"/>
          </a:xfrm>
        </p:spPr>
        <p:txBody>
          <a:bodyPr>
            <a:normAutofit/>
          </a:bodyPr>
          <a:lstStyle>
            <a:lvl1pPr algn="ctr">
              <a:defRPr sz="5400">
                <a:solidFill>
                  <a:srgbClr val="E2E7DB"/>
                </a:solidFill>
              </a:defRPr>
            </a:lvl1pPr>
          </a:lstStyle>
          <a:p>
            <a:r>
              <a:rPr lang="en-US"/>
              <a:t>Click to edit Master title style</a:t>
            </a:r>
            <a:endParaRPr lang="en-US" dirty="0"/>
          </a:p>
        </p:txBody>
      </p:sp>
    </p:spTree>
    <p:extLst>
      <p:ext uri="{BB962C8B-B14F-4D97-AF65-F5344CB8AC3E}">
        <p14:creationId xmlns:p14="http://schemas.microsoft.com/office/powerpoint/2010/main" val="1823003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9B6565-B3AB-224F-B6B9-877E3631BE14}"/>
              </a:ext>
            </a:extLst>
          </p:cNvPr>
          <p:cNvSpPr/>
          <p:nvPr userDrawn="1"/>
        </p:nvSpPr>
        <p:spPr>
          <a:xfrm>
            <a:off x="0" y="0"/>
            <a:ext cx="12192000" cy="6858000"/>
          </a:xfrm>
          <a:prstGeom prst="rect">
            <a:avLst/>
          </a:prstGeom>
          <a:solidFill>
            <a:srgbClr val="E2E7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Media Placeholder 11">
            <a:extLst>
              <a:ext uri="{FF2B5EF4-FFF2-40B4-BE49-F238E27FC236}">
                <a16:creationId xmlns:a16="http://schemas.microsoft.com/office/drawing/2014/main" id="{FD971280-018F-2B4D-A4B4-BA15AAC88C5D}"/>
              </a:ext>
            </a:extLst>
          </p:cNvPr>
          <p:cNvSpPr>
            <a:spLocks noGrp="1"/>
          </p:cNvSpPr>
          <p:nvPr>
            <p:ph type="media" sz="quarter" idx="10"/>
          </p:nvPr>
        </p:nvSpPr>
        <p:spPr>
          <a:xfrm>
            <a:off x="0" y="0"/>
            <a:ext cx="12192000" cy="6858000"/>
          </a:xfrm>
        </p:spPr>
        <p:txBody>
          <a:bodyPr rtlCol="0">
            <a:normAutofit/>
          </a:bodyPr>
          <a:lstStyle/>
          <a:p>
            <a:pPr lvl="0"/>
            <a:r>
              <a:rPr lang="en-US" noProof="0" dirty="0"/>
              <a:t>Click icon to add media</a:t>
            </a:r>
          </a:p>
        </p:txBody>
      </p:sp>
    </p:spTree>
    <p:extLst>
      <p:ext uri="{BB962C8B-B14F-4D97-AF65-F5344CB8AC3E}">
        <p14:creationId xmlns:p14="http://schemas.microsoft.com/office/powerpoint/2010/main" val="1970923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663D-DE46-4146-81C8-AF9A4E0812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B98BAD-3E52-E849-B4AE-600DF3477FEB}"/>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69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Quote">
  <p:cSld name="1_Quote">
    <p:spTree>
      <p:nvGrpSpPr>
        <p:cNvPr id="1" name="Shape 37"/>
        <p:cNvGrpSpPr/>
        <p:nvPr/>
      </p:nvGrpSpPr>
      <p:grpSpPr>
        <a:xfrm>
          <a:off x="0" y="0"/>
          <a:ext cx="0" cy="0"/>
          <a:chOff x="0" y="0"/>
          <a:chExt cx="0" cy="0"/>
        </a:xfrm>
      </p:grpSpPr>
      <p:sp>
        <p:nvSpPr>
          <p:cNvPr id="38" name="Google Shape;38;p35"/>
          <p:cNvSpPr/>
          <p:nvPr/>
        </p:nvSpPr>
        <p:spPr>
          <a:xfrm>
            <a:off x="7494103" y="0"/>
            <a:ext cx="4697895" cy="6858000"/>
          </a:xfrm>
          <a:prstGeom prst="rect">
            <a:avLst/>
          </a:prstGeom>
          <a:solidFill>
            <a:srgbClr val="E2E7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9" name="Google Shape;39;p35"/>
          <p:cNvSpPr txBox="1">
            <a:spLocks noGrp="1"/>
          </p:cNvSpPr>
          <p:nvPr>
            <p:ph type="title"/>
          </p:nvPr>
        </p:nvSpPr>
        <p:spPr>
          <a:xfrm>
            <a:off x="838199" y="715617"/>
            <a:ext cx="5592418" cy="47906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403A"/>
              </a:buClr>
              <a:buSzPts val="5400"/>
              <a:buFont typeface="Arial"/>
              <a:buNone/>
              <a:defRPr sz="5400">
                <a:solidFill>
                  <a:srgbClr val="26403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 name="Google Shape;40;p35"/>
          <p:cNvPicPr preferRelativeResize="0"/>
          <p:nvPr/>
        </p:nvPicPr>
        <p:blipFill rotWithShape="1">
          <a:blip r:embed="rId2">
            <a:alphaModFix/>
          </a:blip>
          <a:srcRect/>
          <a:stretch/>
        </p:blipFill>
        <p:spPr>
          <a:xfrm>
            <a:off x="7469867" y="0"/>
            <a:ext cx="4746365"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63"/>
        <p:cNvGrpSpPr/>
        <p:nvPr/>
      </p:nvGrpSpPr>
      <p:grpSpPr>
        <a:xfrm>
          <a:off x="0" y="0"/>
          <a:ext cx="0" cy="0"/>
          <a:chOff x="0" y="0"/>
          <a:chExt cx="0" cy="0"/>
        </a:xfrm>
      </p:grpSpPr>
      <p:pic>
        <p:nvPicPr>
          <p:cNvPr id="64" name="Google Shape;64;p4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41"/>
          <p:cNvSpPr txBox="1">
            <a:spLocks noGrp="1"/>
          </p:cNvSpPr>
          <p:nvPr>
            <p:ph type="title"/>
          </p:nvPr>
        </p:nvSpPr>
        <p:spPr>
          <a:xfrm>
            <a:off x="831850" y="1600200"/>
            <a:ext cx="6751707" cy="3657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2E7DB"/>
              </a:buClr>
              <a:buSzPts val="6000"/>
              <a:buFont typeface="Arial"/>
              <a:buNone/>
              <a:defRPr sz="6000">
                <a:solidFill>
                  <a:srgbClr val="E2E7D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403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spTree>
      <p:nvGrpSpPr>
        <p:cNvPr id="1" name="Shape 77"/>
        <p:cNvGrpSpPr/>
        <p:nvPr/>
      </p:nvGrpSpPr>
      <p:grpSpPr>
        <a:xfrm>
          <a:off x="0" y="0"/>
          <a:ext cx="0" cy="0"/>
          <a:chOff x="0" y="0"/>
          <a:chExt cx="0" cy="0"/>
        </a:xfrm>
      </p:grpSpPr>
      <p:sp>
        <p:nvSpPr>
          <p:cNvPr id="78" name="Google Shape;78;p44"/>
          <p:cNvSpPr/>
          <p:nvPr/>
        </p:nvSpPr>
        <p:spPr>
          <a:xfrm>
            <a:off x="0" y="0"/>
            <a:ext cx="12192000" cy="6858000"/>
          </a:xfrm>
          <a:custGeom>
            <a:avLst/>
            <a:gdLst/>
            <a:ahLst/>
            <a:cxnLst/>
            <a:rect l="l" t="t" r="r" b="b"/>
            <a:pathLst>
              <a:path w="9144000" h="6858000" extrusionOk="0">
                <a:moveTo>
                  <a:pt x="0" y="6858000"/>
                </a:moveTo>
                <a:lnTo>
                  <a:pt x="9144000" y="6858000"/>
                </a:lnTo>
                <a:lnTo>
                  <a:pt x="9144000" y="0"/>
                </a:lnTo>
                <a:lnTo>
                  <a:pt x="0" y="0"/>
                </a:lnTo>
                <a:lnTo>
                  <a:pt x="0" y="6858000"/>
                </a:lnTo>
                <a:close/>
              </a:path>
            </a:pathLst>
          </a:custGeom>
          <a:solidFill>
            <a:srgbClr val="00707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79" name="Google Shape;79;p44"/>
          <p:cNvSpPr txBox="1">
            <a:spLocks noGrp="1"/>
          </p:cNvSpPr>
          <p:nvPr>
            <p:ph type="title"/>
          </p:nvPr>
        </p:nvSpPr>
        <p:spPr>
          <a:xfrm>
            <a:off x="824483" y="468419"/>
            <a:ext cx="10543032" cy="87884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Georgia"/>
              <a:buNone/>
              <a:defRPr sz="2800" b="0" i="0">
                <a:solidFill>
                  <a:schemeClr val="lt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4"/>
          <p:cNvSpPr txBox="1">
            <a:spLocks noGrp="1"/>
          </p:cNvSpPr>
          <p:nvPr>
            <p:ph type="body" idx="1"/>
          </p:nvPr>
        </p:nvSpPr>
        <p:spPr>
          <a:xfrm>
            <a:off x="609600" y="1577340"/>
            <a:ext cx="5303520" cy="387798"/>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1000"/>
              </a:spcBef>
              <a:spcAft>
                <a:spcPts val="0"/>
              </a:spcAft>
              <a:buSzPts val="2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4"/>
          <p:cNvSpPr txBox="1">
            <a:spLocks noGrp="1"/>
          </p:cNvSpPr>
          <p:nvPr>
            <p:ph type="body" idx="2"/>
          </p:nvPr>
        </p:nvSpPr>
        <p:spPr>
          <a:xfrm>
            <a:off x="6278880" y="1577340"/>
            <a:ext cx="5303520" cy="387798"/>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1000"/>
              </a:spcBef>
              <a:spcAft>
                <a:spcPts val="0"/>
              </a:spcAft>
              <a:buSzPts val="2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4"/>
          <p:cNvSpPr txBox="1">
            <a:spLocks noGrp="1"/>
          </p:cNvSpPr>
          <p:nvPr>
            <p:ph type="ftr" idx="11"/>
          </p:nvPr>
        </p:nvSpPr>
        <p:spPr>
          <a:xfrm>
            <a:off x="4144434" y="6378575"/>
            <a:ext cx="3903133" cy="3429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3" name="Google Shape;83;p44"/>
          <p:cNvSpPr txBox="1">
            <a:spLocks noGrp="1"/>
          </p:cNvSpPr>
          <p:nvPr>
            <p:ph type="dt" idx="10"/>
          </p:nvPr>
        </p:nvSpPr>
        <p:spPr>
          <a:xfrm>
            <a:off x="609600" y="6378575"/>
            <a:ext cx="2804584"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4" name="Google Shape;84;p44"/>
          <p:cNvSpPr txBox="1">
            <a:spLocks noGrp="1"/>
          </p:cNvSpPr>
          <p:nvPr>
            <p:ph type="sldNum" idx="12"/>
          </p:nvPr>
        </p:nvSpPr>
        <p:spPr>
          <a:xfrm>
            <a:off x="8777818" y="6378575"/>
            <a:ext cx="2804583" cy="3429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98989"/>
                </a:solidFill>
                <a:latin typeface="Calibri"/>
                <a:ea typeface="Calibri"/>
                <a:cs typeface="Calibri"/>
                <a:sym typeface="Calibri"/>
              </a:defRPr>
            </a:lvl1pPr>
            <a:lvl2pPr marL="0" marR="0" lvl="1" indent="0" algn="r" rtl="0">
              <a:spcBef>
                <a:spcPts val="0"/>
              </a:spcBef>
              <a:buNone/>
              <a:defRPr sz="1800">
                <a:solidFill>
                  <a:srgbClr val="898989"/>
                </a:solidFill>
                <a:latin typeface="Calibri"/>
                <a:ea typeface="Calibri"/>
                <a:cs typeface="Calibri"/>
                <a:sym typeface="Calibri"/>
              </a:defRPr>
            </a:lvl2pPr>
            <a:lvl3pPr marL="0" marR="0" lvl="2" indent="0" algn="r" rtl="0">
              <a:spcBef>
                <a:spcPts val="0"/>
              </a:spcBef>
              <a:buNone/>
              <a:defRPr sz="1800">
                <a:solidFill>
                  <a:srgbClr val="898989"/>
                </a:solidFill>
                <a:latin typeface="Calibri"/>
                <a:ea typeface="Calibri"/>
                <a:cs typeface="Calibri"/>
                <a:sym typeface="Calibri"/>
              </a:defRPr>
            </a:lvl3pPr>
            <a:lvl4pPr marL="0" marR="0" lvl="3" indent="0" algn="r" rtl="0">
              <a:spcBef>
                <a:spcPts val="0"/>
              </a:spcBef>
              <a:buNone/>
              <a:defRPr sz="1800">
                <a:solidFill>
                  <a:srgbClr val="898989"/>
                </a:solidFill>
                <a:latin typeface="Calibri"/>
                <a:ea typeface="Calibri"/>
                <a:cs typeface="Calibri"/>
                <a:sym typeface="Calibri"/>
              </a:defRPr>
            </a:lvl4pPr>
            <a:lvl5pPr marL="0" marR="0" lvl="4" indent="0" algn="r" rtl="0">
              <a:spcBef>
                <a:spcPts val="0"/>
              </a:spcBef>
              <a:buNone/>
              <a:defRPr sz="1800">
                <a:solidFill>
                  <a:srgbClr val="898989"/>
                </a:solidFill>
                <a:latin typeface="Calibri"/>
                <a:ea typeface="Calibri"/>
                <a:cs typeface="Calibri"/>
                <a:sym typeface="Calibri"/>
              </a:defRPr>
            </a:lvl5pPr>
            <a:lvl6pPr marL="0" marR="0" lvl="5" indent="0" algn="r" rtl="0">
              <a:spcBef>
                <a:spcPts val="0"/>
              </a:spcBef>
              <a:buNone/>
              <a:defRPr sz="1800">
                <a:solidFill>
                  <a:srgbClr val="898989"/>
                </a:solidFill>
                <a:latin typeface="Calibri"/>
                <a:ea typeface="Calibri"/>
                <a:cs typeface="Calibri"/>
                <a:sym typeface="Calibri"/>
              </a:defRPr>
            </a:lvl6pPr>
            <a:lvl7pPr marL="0" marR="0" lvl="6" indent="0" algn="r" rtl="0">
              <a:spcBef>
                <a:spcPts val="0"/>
              </a:spcBef>
              <a:buNone/>
              <a:defRPr sz="1800">
                <a:solidFill>
                  <a:srgbClr val="898989"/>
                </a:solidFill>
                <a:latin typeface="Calibri"/>
                <a:ea typeface="Calibri"/>
                <a:cs typeface="Calibri"/>
                <a:sym typeface="Calibri"/>
              </a:defRPr>
            </a:lvl7pPr>
            <a:lvl8pPr marL="0" marR="0" lvl="7" indent="0" algn="r" rtl="0">
              <a:spcBef>
                <a:spcPts val="0"/>
              </a:spcBef>
              <a:buNone/>
              <a:defRPr sz="1800">
                <a:solidFill>
                  <a:srgbClr val="898989"/>
                </a:solidFill>
                <a:latin typeface="Calibri"/>
                <a:ea typeface="Calibri"/>
                <a:cs typeface="Calibri"/>
                <a:sym typeface="Calibri"/>
              </a:defRPr>
            </a:lvl8pPr>
            <a:lvl9pPr marL="0" marR="0" lvl="8" indent="0" algn="r" rtl="0">
              <a:spcBef>
                <a:spcPts val="0"/>
              </a:spcBef>
              <a:buNone/>
              <a:defRPr sz="18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and Content">
  <p:cSld name="1_Title and Content">
    <p:bg>
      <p:bgPr>
        <a:solidFill>
          <a:schemeClr val="lt1"/>
        </a:solidFill>
        <a:effectLst/>
      </p:bgPr>
    </p:bg>
    <p:spTree>
      <p:nvGrpSpPr>
        <p:cNvPr id="1" name="Shape 85"/>
        <p:cNvGrpSpPr/>
        <p:nvPr/>
      </p:nvGrpSpPr>
      <p:grpSpPr>
        <a:xfrm>
          <a:off x="0" y="0"/>
          <a:ext cx="0" cy="0"/>
          <a:chOff x="0" y="0"/>
          <a:chExt cx="0" cy="0"/>
        </a:xfrm>
      </p:grpSpPr>
      <p:sp>
        <p:nvSpPr>
          <p:cNvPr id="86" name="Google Shape;86;p45"/>
          <p:cNvSpPr/>
          <p:nvPr/>
        </p:nvSpPr>
        <p:spPr>
          <a:xfrm>
            <a:off x="0" y="1"/>
            <a:ext cx="12192000" cy="6311899"/>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87" name="Google Shape;87;p45"/>
          <p:cNvSpPr/>
          <p:nvPr/>
        </p:nvSpPr>
        <p:spPr>
          <a:xfrm>
            <a:off x="9404095" y="364236"/>
            <a:ext cx="2438400" cy="62941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88" name="Google Shape;88;p45"/>
          <p:cNvSpPr txBox="1">
            <a:spLocks noGrp="1"/>
          </p:cNvSpPr>
          <p:nvPr>
            <p:ph type="title"/>
          </p:nvPr>
        </p:nvSpPr>
        <p:spPr>
          <a:xfrm>
            <a:off x="824483" y="468413"/>
            <a:ext cx="10543032" cy="878840"/>
          </a:xfrm>
          <a:prstGeom prst="rect">
            <a:avLst/>
          </a:prstGeom>
          <a:noFill/>
          <a:ln>
            <a:noFill/>
          </a:ln>
        </p:spPr>
        <p:txBody>
          <a:bodyPr spcFirstLastPara="1" wrap="square" lIns="0" tIns="0" rIns="0" bIns="0" anchor="t" anchorCtr="0">
            <a:normAutofit/>
          </a:bodyPr>
          <a:lstStyle>
            <a:lvl1pPr marR="0" lvl="0" algn="l">
              <a:lnSpc>
                <a:spcPct val="90000"/>
              </a:lnSpc>
              <a:spcBef>
                <a:spcPts val="0"/>
              </a:spcBef>
              <a:spcAft>
                <a:spcPts val="0"/>
              </a:spcAft>
              <a:buClr>
                <a:schemeClr val="lt1"/>
              </a:buClr>
              <a:buSzPts val="1400"/>
              <a:buFont typeface="Georgia"/>
              <a:buNone/>
              <a:defRPr sz="28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45"/>
          <p:cNvSpPr txBox="1">
            <a:spLocks noGrp="1"/>
          </p:cNvSpPr>
          <p:nvPr>
            <p:ph type="body" idx="1"/>
          </p:nvPr>
        </p:nvSpPr>
        <p:spPr>
          <a:xfrm>
            <a:off x="1200594" y="1917547"/>
            <a:ext cx="9790812" cy="3347720"/>
          </a:xfrm>
          <a:prstGeom prst="rect">
            <a:avLst/>
          </a:prstGeom>
          <a:noFill/>
          <a:ln>
            <a:noFill/>
          </a:ln>
        </p:spPr>
        <p:txBody>
          <a:bodyPr spcFirstLastPara="1" wrap="square" lIns="0" tIns="0" rIns="0" bIns="0" anchor="t" anchorCtr="0">
            <a:normAutofit/>
          </a:bodyPr>
          <a:lstStyle>
            <a:lvl1pPr marL="457200" marR="0" lvl="0" indent="-228600" algn="l">
              <a:lnSpc>
                <a:spcPct val="90000"/>
              </a:lnSpc>
              <a:spcBef>
                <a:spcPts val="0"/>
              </a:spcBef>
              <a:spcAft>
                <a:spcPts val="0"/>
              </a:spcAft>
              <a:buSzPts val="1400"/>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a:lnSpc>
                <a:spcPct val="90000"/>
              </a:lnSpc>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a:lnSpc>
                <a:spcPct val="90000"/>
              </a:lnSpc>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a:lnSpc>
                <a:spcPct val="90000"/>
              </a:lnSpc>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a:lnSpc>
                <a:spcPct val="90000"/>
              </a:lnSpc>
              <a:spcBef>
                <a:spcPts val="0"/>
              </a:spcBef>
              <a:spcAft>
                <a:spcPts val="0"/>
              </a:spcAft>
              <a:buClr>
                <a:schemeClr val="dk1"/>
              </a:buClr>
              <a:buSzPts val="1400"/>
              <a:buNone/>
              <a:defRPr sz="1800" b="0" i="0" u="none" strike="noStrike" cap="none">
                <a:latin typeface="Calibri"/>
                <a:ea typeface="Calibri"/>
                <a:cs typeface="Calibri"/>
                <a:sym typeface="Calibri"/>
              </a:defRPr>
            </a:lvl6pPr>
            <a:lvl7pPr marL="3200400" marR="0" lvl="6" indent="-228600" algn="l">
              <a:lnSpc>
                <a:spcPct val="90000"/>
              </a:lnSpc>
              <a:spcBef>
                <a:spcPts val="0"/>
              </a:spcBef>
              <a:spcAft>
                <a:spcPts val="0"/>
              </a:spcAft>
              <a:buClr>
                <a:schemeClr val="dk1"/>
              </a:buClr>
              <a:buSzPts val="1400"/>
              <a:buNone/>
              <a:defRPr sz="1800" b="0" i="0" u="none" strike="noStrike" cap="none">
                <a:latin typeface="Calibri"/>
                <a:ea typeface="Calibri"/>
                <a:cs typeface="Calibri"/>
                <a:sym typeface="Calibri"/>
              </a:defRPr>
            </a:lvl7pPr>
            <a:lvl8pPr marL="3657600" marR="0" lvl="7" indent="-228600" algn="l">
              <a:lnSpc>
                <a:spcPct val="90000"/>
              </a:lnSpc>
              <a:spcBef>
                <a:spcPts val="0"/>
              </a:spcBef>
              <a:spcAft>
                <a:spcPts val="0"/>
              </a:spcAft>
              <a:buClr>
                <a:schemeClr val="dk1"/>
              </a:buClr>
              <a:buSzPts val="1400"/>
              <a:buNone/>
              <a:defRPr sz="1800" b="0" i="0" u="none" strike="noStrike" cap="none">
                <a:latin typeface="Calibri"/>
                <a:ea typeface="Calibri"/>
                <a:cs typeface="Calibri"/>
                <a:sym typeface="Calibri"/>
              </a:defRPr>
            </a:lvl8pPr>
            <a:lvl9pPr marL="4114800" marR="0" lvl="8" indent="-228600" algn="l">
              <a:lnSpc>
                <a:spcPct val="90000"/>
              </a:lnSpc>
              <a:spcBef>
                <a:spcPts val="0"/>
              </a:spcBef>
              <a:spcAft>
                <a:spcPts val="0"/>
              </a:spcAft>
              <a:buClr>
                <a:schemeClr val="dk1"/>
              </a:buClr>
              <a:buSzPts val="1400"/>
              <a:buNone/>
              <a:defRPr sz="1800" b="0" i="0" u="none" strike="noStrike" cap="none">
                <a:latin typeface="Calibri"/>
                <a:ea typeface="Calibri"/>
                <a:cs typeface="Calibri"/>
                <a:sym typeface="Calibri"/>
              </a:defRPr>
            </a:lvl9pPr>
          </a:lstStyle>
          <a:p>
            <a:endParaRPr/>
          </a:p>
        </p:txBody>
      </p:sp>
      <p:sp>
        <p:nvSpPr>
          <p:cNvPr id="90" name="Google Shape;90;p4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Clr>
                <a:srgbClr val="888888"/>
              </a:buClr>
              <a:buSzPts val="1400"/>
              <a:buFont typeface="Calibri"/>
              <a:buNone/>
              <a:defRPr sz="1800">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91" name="Google Shape;91;p4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888888"/>
              </a:buClr>
              <a:buSzPts val="1400"/>
              <a:buFont typeface="Calibri"/>
              <a:buNone/>
              <a:defRPr sz="1800">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92" name="Google Shape;92;p45"/>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noAutofit/>
          </a:bodyPr>
          <a:lstStyle>
            <a:lvl1pPr marL="0" marR="0" lvl="0" indent="0" algn="r" rtl="0">
              <a:spcBef>
                <a:spcPts val="0"/>
              </a:spcBef>
              <a:buClr>
                <a:srgbClr val="888888"/>
              </a:buClr>
              <a:buSzPts val="1800"/>
              <a:buFont typeface="Calibri"/>
              <a:buNone/>
              <a:defRPr sz="1800">
                <a:solidFill>
                  <a:srgbClr val="888888"/>
                </a:solidFill>
                <a:latin typeface="Calibri"/>
                <a:ea typeface="Calibri"/>
                <a:cs typeface="Calibri"/>
                <a:sym typeface="Calibri"/>
              </a:defRPr>
            </a:lvl1pPr>
            <a:lvl2pPr marL="0" marR="0" lvl="1" indent="0" algn="r" rtl="0">
              <a:spcBef>
                <a:spcPts val="0"/>
              </a:spcBef>
              <a:buClr>
                <a:srgbClr val="888888"/>
              </a:buClr>
              <a:buSzPts val="1800"/>
              <a:buFont typeface="Calibri"/>
              <a:buNone/>
              <a:defRPr sz="1800">
                <a:solidFill>
                  <a:srgbClr val="888888"/>
                </a:solidFill>
                <a:latin typeface="Calibri"/>
                <a:ea typeface="Calibri"/>
                <a:cs typeface="Calibri"/>
                <a:sym typeface="Calibri"/>
              </a:defRPr>
            </a:lvl2pPr>
            <a:lvl3pPr marL="0" marR="0" lvl="2" indent="0" algn="r" rtl="0">
              <a:spcBef>
                <a:spcPts val="0"/>
              </a:spcBef>
              <a:buClr>
                <a:srgbClr val="888888"/>
              </a:buClr>
              <a:buSzPts val="1800"/>
              <a:buFont typeface="Calibri"/>
              <a:buNone/>
              <a:defRPr sz="1800">
                <a:solidFill>
                  <a:srgbClr val="888888"/>
                </a:solidFill>
                <a:latin typeface="Calibri"/>
                <a:ea typeface="Calibri"/>
                <a:cs typeface="Calibri"/>
                <a:sym typeface="Calibri"/>
              </a:defRPr>
            </a:lvl3pPr>
            <a:lvl4pPr marL="0" marR="0" lvl="3" indent="0" algn="r" rtl="0">
              <a:spcBef>
                <a:spcPts val="0"/>
              </a:spcBef>
              <a:buClr>
                <a:srgbClr val="888888"/>
              </a:buClr>
              <a:buSzPts val="1800"/>
              <a:buFont typeface="Calibri"/>
              <a:buNone/>
              <a:defRPr sz="1800">
                <a:solidFill>
                  <a:srgbClr val="888888"/>
                </a:solidFill>
                <a:latin typeface="Calibri"/>
                <a:ea typeface="Calibri"/>
                <a:cs typeface="Calibri"/>
                <a:sym typeface="Calibri"/>
              </a:defRPr>
            </a:lvl4pPr>
            <a:lvl5pPr marL="0" marR="0" lvl="4" indent="0" algn="r" rtl="0">
              <a:spcBef>
                <a:spcPts val="0"/>
              </a:spcBef>
              <a:buClr>
                <a:srgbClr val="888888"/>
              </a:buClr>
              <a:buSzPts val="1800"/>
              <a:buFont typeface="Calibri"/>
              <a:buNone/>
              <a:defRPr sz="1800">
                <a:solidFill>
                  <a:srgbClr val="888888"/>
                </a:solidFill>
                <a:latin typeface="Calibri"/>
                <a:ea typeface="Calibri"/>
                <a:cs typeface="Calibri"/>
                <a:sym typeface="Calibri"/>
              </a:defRPr>
            </a:lvl5pPr>
            <a:lvl6pPr marL="0" marR="0" lvl="5" indent="0" algn="r" rtl="0">
              <a:spcBef>
                <a:spcPts val="0"/>
              </a:spcBef>
              <a:buClr>
                <a:srgbClr val="888888"/>
              </a:buClr>
              <a:buSzPts val="1800"/>
              <a:buFont typeface="Calibri"/>
              <a:buNone/>
              <a:defRPr sz="1800">
                <a:solidFill>
                  <a:srgbClr val="888888"/>
                </a:solidFill>
                <a:latin typeface="Calibri"/>
                <a:ea typeface="Calibri"/>
                <a:cs typeface="Calibri"/>
                <a:sym typeface="Calibri"/>
              </a:defRPr>
            </a:lvl6pPr>
            <a:lvl7pPr marL="0" marR="0" lvl="6" indent="0" algn="r" rtl="0">
              <a:spcBef>
                <a:spcPts val="0"/>
              </a:spcBef>
              <a:buClr>
                <a:srgbClr val="888888"/>
              </a:buClr>
              <a:buSzPts val="1800"/>
              <a:buFont typeface="Calibri"/>
              <a:buNone/>
              <a:defRPr sz="1800">
                <a:solidFill>
                  <a:srgbClr val="888888"/>
                </a:solidFill>
                <a:latin typeface="Calibri"/>
                <a:ea typeface="Calibri"/>
                <a:cs typeface="Calibri"/>
                <a:sym typeface="Calibri"/>
              </a:defRPr>
            </a:lvl7pPr>
            <a:lvl8pPr marL="0" marR="0" lvl="7" indent="0" algn="r" rtl="0">
              <a:spcBef>
                <a:spcPts val="0"/>
              </a:spcBef>
              <a:buClr>
                <a:srgbClr val="888888"/>
              </a:buClr>
              <a:buSzPts val="1800"/>
              <a:buFont typeface="Calibri"/>
              <a:buNone/>
              <a:defRPr sz="1800">
                <a:solidFill>
                  <a:srgbClr val="888888"/>
                </a:solidFill>
                <a:latin typeface="Calibri"/>
                <a:ea typeface="Calibri"/>
                <a:cs typeface="Calibri"/>
                <a:sym typeface="Calibri"/>
              </a:defRPr>
            </a:lvl8pPr>
            <a:lvl9pPr marL="0" marR="0" lvl="8" indent="0" algn="r" rtl="0">
              <a:spcBef>
                <a:spcPts val="0"/>
              </a:spcBef>
              <a:buClr>
                <a:srgbClr val="888888"/>
              </a:buClr>
              <a:buSzPts val="1800"/>
              <a:buFont typeface="Calibri"/>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pic>
        <p:nvPicPr>
          <p:cNvPr id="26" name="Google Shape;26;p3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7" name="Google Shape;27;p32"/>
          <p:cNvSpPr txBox="1">
            <a:spLocks noGrp="1"/>
          </p:cNvSpPr>
          <p:nvPr>
            <p:ph type="title"/>
          </p:nvPr>
        </p:nvSpPr>
        <p:spPr>
          <a:xfrm>
            <a:off x="838200" y="894521"/>
            <a:ext cx="10515600" cy="506895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E2E7DB"/>
              </a:buClr>
              <a:buSzPts val="5400"/>
              <a:buFont typeface="Arial"/>
              <a:buNone/>
              <a:defRPr sz="5400">
                <a:solidFill>
                  <a:srgbClr val="E2E7D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97304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061AE0-520D-E246-B1A3-EF9132A51067}"/>
              </a:ext>
            </a:extLst>
          </p:cNvPr>
          <p:cNvSpPr>
            <a:spLocks noGrp="1"/>
          </p:cNvSpPr>
          <p:nvPr>
            <p:ph type="dt" sz="half" idx="10"/>
          </p:nvPr>
        </p:nvSpPr>
        <p:spPr>
          <a:xfrm>
            <a:off x="838200" y="6356350"/>
            <a:ext cx="2743200" cy="365125"/>
          </a:xfrm>
          <a:prstGeom prst="rect">
            <a:avLst/>
          </a:prstGeom>
        </p:spPr>
        <p:txBody>
          <a:bodyPr/>
          <a:lstStyle/>
          <a:p>
            <a:fld id="{A04002C0-DDAB-3C41-88AD-AEB50B7B2F11}" type="datetimeFigureOut">
              <a:rPr lang="en-US" smtClean="0"/>
              <a:t>1/26/21</a:t>
            </a:fld>
            <a:endParaRPr lang="en-US" dirty="0"/>
          </a:p>
        </p:txBody>
      </p:sp>
      <p:sp>
        <p:nvSpPr>
          <p:cNvPr id="3" name="Footer Placeholder 2">
            <a:extLst>
              <a:ext uri="{FF2B5EF4-FFF2-40B4-BE49-F238E27FC236}">
                <a16:creationId xmlns:a16="http://schemas.microsoft.com/office/drawing/2014/main" id="{D95DFC27-ED72-BF4E-B406-BDF6884589D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B236BC1-110B-CA48-835F-4440ADC061FA}"/>
              </a:ext>
            </a:extLst>
          </p:cNvPr>
          <p:cNvSpPr>
            <a:spLocks noGrp="1"/>
          </p:cNvSpPr>
          <p:nvPr>
            <p:ph type="sldNum" sz="quarter" idx="12"/>
          </p:nvPr>
        </p:nvSpPr>
        <p:spPr>
          <a:xfrm>
            <a:off x="8610600" y="6356350"/>
            <a:ext cx="2743200" cy="365125"/>
          </a:xfrm>
          <a:prstGeom prst="rect">
            <a:avLst/>
          </a:prstGeom>
        </p:spPr>
        <p:txBody>
          <a:bodyPr/>
          <a:lstStyle/>
          <a:p>
            <a:fld id="{4C91A1CD-3EA9-C446-A43A-7D59C8BB6AAC}" type="slidenum">
              <a:rPr lang="en-US" smtClean="0"/>
              <a:t>‹#›</a:t>
            </a:fld>
            <a:endParaRPr lang="en-US" dirty="0"/>
          </a:p>
        </p:txBody>
      </p:sp>
    </p:spTree>
    <p:extLst>
      <p:ext uri="{BB962C8B-B14F-4D97-AF65-F5344CB8AC3E}">
        <p14:creationId xmlns:p14="http://schemas.microsoft.com/office/powerpoint/2010/main" val="536655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C5A90-A31D-4A49-9901-44149B68A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C5B5E5-4BB8-2448-97EB-A5315A68D0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0AD0F75-91C8-9442-B47E-8D2C911E6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3DA707-2615-9341-8D4F-E12F0AA3F9ED}"/>
              </a:ext>
            </a:extLst>
          </p:cNvPr>
          <p:cNvSpPr>
            <a:spLocks noGrp="1"/>
          </p:cNvSpPr>
          <p:nvPr>
            <p:ph type="dt" sz="half" idx="10"/>
          </p:nvPr>
        </p:nvSpPr>
        <p:spPr>
          <a:xfrm>
            <a:off x="838200" y="6356350"/>
            <a:ext cx="2743200" cy="365125"/>
          </a:xfrm>
          <a:prstGeom prst="rect">
            <a:avLst/>
          </a:prstGeom>
        </p:spPr>
        <p:txBody>
          <a:bodyPr/>
          <a:lstStyle/>
          <a:p>
            <a:fld id="{A04002C0-DDAB-3C41-88AD-AEB50B7B2F11}" type="datetimeFigureOut">
              <a:rPr lang="en-US" smtClean="0"/>
              <a:t>1/26/21</a:t>
            </a:fld>
            <a:endParaRPr lang="en-US" dirty="0"/>
          </a:p>
        </p:txBody>
      </p:sp>
      <p:sp>
        <p:nvSpPr>
          <p:cNvPr id="6" name="Footer Placeholder 5">
            <a:extLst>
              <a:ext uri="{FF2B5EF4-FFF2-40B4-BE49-F238E27FC236}">
                <a16:creationId xmlns:a16="http://schemas.microsoft.com/office/drawing/2014/main" id="{2A30E5F3-1C90-684D-B77E-7E174D411FF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D9CCE1E-065A-6D49-8EB4-3B92802C8621}"/>
              </a:ext>
            </a:extLst>
          </p:cNvPr>
          <p:cNvSpPr>
            <a:spLocks noGrp="1"/>
          </p:cNvSpPr>
          <p:nvPr>
            <p:ph type="sldNum" sz="quarter" idx="12"/>
          </p:nvPr>
        </p:nvSpPr>
        <p:spPr>
          <a:xfrm>
            <a:off x="8610600" y="6356350"/>
            <a:ext cx="2743200" cy="365125"/>
          </a:xfrm>
          <a:prstGeom prst="rect">
            <a:avLst/>
          </a:prstGeom>
        </p:spPr>
        <p:txBody>
          <a:bodyPr/>
          <a:lstStyle/>
          <a:p>
            <a:fld id="{4C91A1CD-3EA9-C446-A43A-7D59C8BB6AAC}" type="slidenum">
              <a:rPr lang="en-US" smtClean="0"/>
              <a:t>‹#›</a:t>
            </a:fld>
            <a:endParaRPr lang="en-US" dirty="0"/>
          </a:p>
        </p:txBody>
      </p:sp>
    </p:spTree>
    <p:extLst>
      <p:ext uri="{BB962C8B-B14F-4D97-AF65-F5344CB8AC3E}">
        <p14:creationId xmlns:p14="http://schemas.microsoft.com/office/powerpoint/2010/main" val="4059283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p:nvPr/>
        </p:nvSpPr>
        <p:spPr>
          <a:xfrm>
            <a:off x="0" y="6176962"/>
            <a:ext cx="12192000" cy="681037"/>
          </a:xfrm>
          <a:prstGeom prst="rect">
            <a:avLst/>
          </a:prstGeom>
          <a:solidFill>
            <a:srgbClr val="E2E7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1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403A"/>
              </a:buClr>
              <a:buSzPts val="4400"/>
              <a:buFont typeface="Arial"/>
              <a:buNone/>
              <a:defRPr sz="4400" b="0" i="0" u="none" strike="noStrike" cap="none">
                <a:solidFill>
                  <a:srgbClr val="26403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66CCA1"/>
              </a:buClr>
              <a:buSzPts val="2800"/>
              <a:buFont typeface="Arial"/>
              <a:buChar char="•"/>
              <a:defRPr sz="2800" b="0" i="0" u="none" strike="noStrike" cap="none">
                <a:solidFill>
                  <a:srgbClr val="26403A"/>
                </a:solidFill>
                <a:latin typeface="Arial"/>
                <a:ea typeface="Arial"/>
                <a:cs typeface="Arial"/>
                <a:sym typeface="Arial"/>
              </a:defRPr>
            </a:lvl1pPr>
            <a:lvl2pPr marL="914400" marR="0" lvl="1" indent="-381000" algn="l" rtl="0">
              <a:lnSpc>
                <a:spcPct val="90000"/>
              </a:lnSpc>
              <a:spcBef>
                <a:spcPts val="500"/>
              </a:spcBef>
              <a:spcAft>
                <a:spcPts val="0"/>
              </a:spcAft>
              <a:buClr>
                <a:srgbClr val="66CCA1"/>
              </a:buClr>
              <a:buSzPts val="2400"/>
              <a:buFont typeface="Arial"/>
              <a:buChar char="•"/>
              <a:defRPr sz="2400" b="0" i="0" u="none" strike="noStrike" cap="none">
                <a:solidFill>
                  <a:srgbClr val="26403A"/>
                </a:solidFill>
                <a:latin typeface="Arial"/>
                <a:ea typeface="Arial"/>
                <a:cs typeface="Arial"/>
                <a:sym typeface="Arial"/>
              </a:defRPr>
            </a:lvl2pPr>
            <a:lvl3pPr marL="1371600" marR="0" lvl="2" indent="-355600" algn="l" rtl="0">
              <a:lnSpc>
                <a:spcPct val="90000"/>
              </a:lnSpc>
              <a:spcBef>
                <a:spcPts val="500"/>
              </a:spcBef>
              <a:spcAft>
                <a:spcPts val="0"/>
              </a:spcAft>
              <a:buClr>
                <a:srgbClr val="66CCA1"/>
              </a:buClr>
              <a:buSzPts val="2000"/>
              <a:buFont typeface="Arial"/>
              <a:buChar char="•"/>
              <a:defRPr sz="2000" b="0" i="0" u="none" strike="noStrike" cap="none">
                <a:solidFill>
                  <a:srgbClr val="26403A"/>
                </a:solidFill>
                <a:latin typeface="Arial"/>
                <a:ea typeface="Arial"/>
                <a:cs typeface="Arial"/>
                <a:sym typeface="Arial"/>
              </a:defRPr>
            </a:lvl3pPr>
            <a:lvl4pPr marL="1828800" marR="0" lvl="3" indent="-342900" algn="l" rtl="0">
              <a:lnSpc>
                <a:spcPct val="90000"/>
              </a:lnSpc>
              <a:spcBef>
                <a:spcPts val="500"/>
              </a:spcBef>
              <a:spcAft>
                <a:spcPts val="0"/>
              </a:spcAft>
              <a:buClr>
                <a:srgbClr val="66CCA1"/>
              </a:buClr>
              <a:buSzPts val="1800"/>
              <a:buFont typeface="Arial"/>
              <a:buChar char="•"/>
              <a:defRPr sz="1800" b="0" i="0" u="none" strike="noStrike" cap="none">
                <a:solidFill>
                  <a:srgbClr val="26403A"/>
                </a:solidFill>
                <a:latin typeface="Arial"/>
                <a:ea typeface="Arial"/>
                <a:cs typeface="Arial"/>
                <a:sym typeface="Arial"/>
              </a:defRPr>
            </a:lvl4pPr>
            <a:lvl5pPr marL="2286000" marR="0" lvl="4" indent="-342900" algn="l" rtl="0">
              <a:lnSpc>
                <a:spcPct val="90000"/>
              </a:lnSpc>
              <a:spcBef>
                <a:spcPts val="500"/>
              </a:spcBef>
              <a:spcAft>
                <a:spcPts val="0"/>
              </a:spcAft>
              <a:buClr>
                <a:srgbClr val="66CCA1"/>
              </a:buClr>
              <a:buSzPts val="1800"/>
              <a:buFont typeface="Arial"/>
              <a:buChar char="•"/>
              <a:defRPr sz="1800" b="0" i="0" u="none" strike="noStrike" cap="none">
                <a:solidFill>
                  <a:srgbClr val="26403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 name="Google Shape;13;p30"/>
          <p:cNvPicPr preferRelativeResize="0"/>
          <p:nvPr/>
        </p:nvPicPr>
        <p:blipFill rotWithShape="1">
          <a:blip r:embed="rId16">
            <a:alphaModFix/>
          </a:blip>
          <a:srcRect/>
          <a:stretch/>
        </p:blipFill>
        <p:spPr>
          <a:xfrm>
            <a:off x="321366" y="6316689"/>
            <a:ext cx="1656521" cy="401581"/>
          </a:xfrm>
          <a:prstGeom prst="rect">
            <a:avLst/>
          </a:prstGeom>
          <a:noFill/>
          <a:ln>
            <a:noFill/>
          </a:ln>
        </p:spPr>
      </p:pic>
      <p:pic>
        <p:nvPicPr>
          <p:cNvPr id="14" name="Google Shape;14;p30"/>
          <p:cNvPicPr preferRelativeResize="0"/>
          <p:nvPr/>
        </p:nvPicPr>
        <p:blipFill rotWithShape="1">
          <a:blip r:embed="rId17">
            <a:alphaModFix/>
          </a:blip>
          <a:srcRect/>
          <a:stretch/>
        </p:blipFill>
        <p:spPr>
          <a:xfrm>
            <a:off x="10684565" y="6178176"/>
            <a:ext cx="1507435" cy="6798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3" r:id="rId2"/>
    <p:sldLayoutId id="2147483659" r:id="rId3"/>
    <p:sldLayoutId id="2147483660" r:id="rId4"/>
    <p:sldLayoutId id="2147483662" r:id="rId5"/>
    <p:sldLayoutId id="2147483663" r:id="rId6"/>
    <p:sldLayoutId id="2147483667" r:id="rId7"/>
    <p:sldLayoutId id="2147483669" r:id="rId8"/>
    <p:sldLayoutId id="2147483670" r:id="rId9"/>
    <p:sldLayoutId id="2147483672" r:id="rId10"/>
    <p:sldLayoutId id="2147483673" r:id="rId11"/>
    <p:sldLayoutId id="2147483677" r:id="rId12"/>
    <p:sldLayoutId id="2147483679" r:id="rId13"/>
    <p:sldLayoutId id="214748368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youtube.com/watch?v=PGcbFj4J_g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801B81A-0EE6-DB48-9CFE-BF2BD80967CA}"/>
              </a:ext>
            </a:extLst>
          </p:cNvPr>
          <p:cNvSpPr>
            <a:spLocks noGrp="1"/>
          </p:cNvSpPr>
          <p:nvPr>
            <p:ph type="ctrTitle"/>
          </p:nvPr>
        </p:nvSpPr>
        <p:spPr>
          <a:xfrm>
            <a:off x="908050" y="1266825"/>
            <a:ext cx="7639050" cy="3802063"/>
          </a:xfrm>
        </p:spPr>
        <p:txBody>
          <a:bodyPr/>
          <a:lstStyle/>
          <a:p>
            <a:r>
              <a:rPr lang="en-US" altLang="en-US" sz="6000" i="1" dirty="0">
                <a:latin typeface="Halyard Text Book" pitchFamily="50" charset="0"/>
              </a:rPr>
              <a:t>Bridging and Belonging:</a:t>
            </a:r>
            <a:r>
              <a:rPr lang="en-US" altLang="en-US" sz="6000" dirty="0">
                <a:latin typeface="Halyard Text Book" pitchFamily="50" charset="0"/>
              </a:rPr>
              <a:t> </a:t>
            </a:r>
            <a:r>
              <a:rPr lang="en-US" altLang="en-US" sz="6000" b="1" dirty="0">
                <a:latin typeface="Halyard Text Book" pitchFamily="50" charset="0"/>
              </a:rPr>
              <a:t>A Responsibility and Inheritance of the Dream</a:t>
            </a:r>
          </a:p>
        </p:txBody>
      </p:sp>
      <p:sp>
        <p:nvSpPr>
          <p:cNvPr id="17411" name="Text Placeholder 2">
            <a:extLst>
              <a:ext uri="{FF2B5EF4-FFF2-40B4-BE49-F238E27FC236}">
                <a16:creationId xmlns:a16="http://schemas.microsoft.com/office/drawing/2014/main" id="{E85F528C-29D1-6944-9047-AB135167F871}"/>
              </a:ext>
            </a:extLst>
          </p:cNvPr>
          <p:cNvSpPr>
            <a:spLocks noGrp="1"/>
          </p:cNvSpPr>
          <p:nvPr>
            <p:ph type="body" sz="quarter" idx="12"/>
          </p:nvPr>
        </p:nvSpPr>
        <p:spPr>
          <a:xfrm>
            <a:off x="6253163" y="5473700"/>
            <a:ext cx="2451100" cy="571500"/>
          </a:xfrm>
        </p:spPr>
        <p:txBody>
          <a:bodyPr>
            <a:normAutofit fontScale="92500" lnSpcReduction="20000"/>
          </a:bodyPr>
          <a:lstStyle/>
          <a:p>
            <a:r>
              <a:rPr lang="en-US" altLang="en-US" dirty="0">
                <a:latin typeface="FreightText Pro Book"/>
                <a:ea typeface="FreightText Pro Book"/>
              </a:rPr>
              <a:t>Othering &amp; Belonging Institute</a:t>
            </a:r>
          </a:p>
        </p:txBody>
      </p:sp>
      <p:sp>
        <p:nvSpPr>
          <p:cNvPr id="17412" name="Text Placeholder 3">
            <a:extLst>
              <a:ext uri="{FF2B5EF4-FFF2-40B4-BE49-F238E27FC236}">
                <a16:creationId xmlns:a16="http://schemas.microsoft.com/office/drawing/2014/main" id="{63D95866-7D6D-1C46-B943-4C180C3565B9}"/>
              </a:ext>
            </a:extLst>
          </p:cNvPr>
          <p:cNvSpPr>
            <a:spLocks noGrp="1"/>
          </p:cNvSpPr>
          <p:nvPr>
            <p:ph type="body" sz="quarter" idx="13"/>
          </p:nvPr>
        </p:nvSpPr>
        <p:spPr>
          <a:xfrm>
            <a:off x="3497263" y="5403850"/>
            <a:ext cx="2755900" cy="571500"/>
          </a:xfrm>
        </p:spPr>
        <p:txBody>
          <a:bodyPr>
            <a:normAutofit fontScale="92500" lnSpcReduction="10000"/>
          </a:bodyPr>
          <a:lstStyle/>
          <a:p>
            <a:pPr>
              <a:lnSpc>
                <a:spcPct val="110000"/>
              </a:lnSpc>
              <a:spcBef>
                <a:spcPct val="0"/>
              </a:spcBef>
            </a:pPr>
            <a:r>
              <a:rPr lang="en-US" altLang="en-US" dirty="0">
                <a:latin typeface="FreightText Pro Book"/>
                <a:ea typeface="FreightText Pro Book"/>
              </a:rPr>
              <a:t>john a. </a:t>
            </a:r>
            <a:r>
              <a:rPr lang="en-US" altLang="en-US" dirty="0" err="1">
                <a:latin typeface="FreightText Pro Book"/>
                <a:ea typeface="FreightText Pro Book"/>
              </a:rPr>
              <a:t>powell</a:t>
            </a:r>
            <a:r>
              <a:rPr lang="en-US" altLang="en-US" dirty="0">
                <a:latin typeface="FreightText Pro Book"/>
                <a:ea typeface="FreightText Pro Book"/>
              </a:rPr>
              <a:t>, Director</a:t>
            </a:r>
          </a:p>
          <a:p>
            <a:pPr>
              <a:lnSpc>
                <a:spcPct val="110000"/>
              </a:lnSpc>
              <a:spcBef>
                <a:spcPct val="0"/>
              </a:spcBef>
            </a:pPr>
            <a:r>
              <a:rPr lang="en-US" altLang="en-US" dirty="0">
                <a:latin typeface="FreightText Pro Book"/>
                <a:ea typeface="FreightText Pro Book"/>
              </a:rPr>
              <a:t>Othering &amp; Belonging Institute</a:t>
            </a:r>
          </a:p>
        </p:txBody>
      </p:sp>
      <p:sp>
        <p:nvSpPr>
          <p:cNvPr id="17413" name="Text Placeholder 4">
            <a:extLst>
              <a:ext uri="{FF2B5EF4-FFF2-40B4-BE49-F238E27FC236}">
                <a16:creationId xmlns:a16="http://schemas.microsoft.com/office/drawing/2014/main" id="{1C0EF9C0-56DC-CB44-87DF-0A9FA035D0E3}"/>
              </a:ext>
            </a:extLst>
          </p:cNvPr>
          <p:cNvSpPr>
            <a:spLocks noGrp="1"/>
          </p:cNvSpPr>
          <p:nvPr>
            <p:ph type="body" sz="quarter" idx="14"/>
          </p:nvPr>
        </p:nvSpPr>
        <p:spPr>
          <a:xfrm>
            <a:off x="898525" y="5484813"/>
            <a:ext cx="2451100" cy="571500"/>
          </a:xfrm>
        </p:spPr>
        <p:txBody>
          <a:bodyPr/>
          <a:lstStyle/>
          <a:p>
            <a:r>
              <a:rPr lang="en-US" altLang="en-US">
                <a:latin typeface="FreightText Pro Book"/>
                <a:ea typeface="FreightText Pro Book"/>
              </a:rPr>
              <a:t>January 18, 2021</a:t>
            </a:r>
          </a:p>
        </p:txBody>
      </p:sp>
    </p:spTree>
    <p:extLst>
      <p:ext uri="{BB962C8B-B14F-4D97-AF65-F5344CB8AC3E}">
        <p14:creationId xmlns:p14="http://schemas.microsoft.com/office/powerpoint/2010/main" val="2174408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0"/>
          <p:cNvSpPr/>
          <p:nvPr/>
        </p:nvSpPr>
        <p:spPr>
          <a:xfrm>
            <a:off x="6938963" y="4094163"/>
            <a:ext cx="1236662" cy="800100"/>
          </a:xfrm>
          <a:custGeom>
            <a:avLst/>
            <a:gdLst/>
            <a:ahLst/>
            <a:cxnLst/>
            <a:rect l="l" t="t" r="r" b="b"/>
            <a:pathLst>
              <a:path w="1402079" h="906145" extrusionOk="0">
                <a:moveTo>
                  <a:pt x="108972" y="0"/>
                </a:moveTo>
                <a:lnTo>
                  <a:pt x="0" y="209383"/>
                </a:lnTo>
                <a:lnTo>
                  <a:pt x="1137589" y="801434"/>
                </a:lnTo>
                <a:lnTo>
                  <a:pt x="1083104" y="906125"/>
                </a:lnTo>
                <a:lnTo>
                  <a:pt x="1401555" y="805764"/>
                </a:lnTo>
                <a:lnTo>
                  <a:pt x="1334095" y="592051"/>
                </a:lnTo>
                <a:lnTo>
                  <a:pt x="1246562" y="592051"/>
                </a:lnTo>
                <a:lnTo>
                  <a:pt x="108972" y="0"/>
                </a:lnTo>
                <a:close/>
              </a:path>
              <a:path w="1402079" h="906145" extrusionOk="0">
                <a:moveTo>
                  <a:pt x="1301048" y="487358"/>
                </a:moveTo>
                <a:lnTo>
                  <a:pt x="1246562" y="592051"/>
                </a:lnTo>
                <a:lnTo>
                  <a:pt x="1334095" y="592051"/>
                </a:lnTo>
                <a:lnTo>
                  <a:pt x="1301048" y="487358"/>
                </a:lnTo>
                <a:close/>
              </a:path>
            </a:pathLst>
          </a:custGeom>
          <a:solidFill>
            <a:srgbClr val="F796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0"/>
          <p:cNvSpPr/>
          <p:nvPr/>
        </p:nvSpPr>
        <p:spPr>
          <a:xfrm>
            <a:off x="6883401" y="2166938"/>
            <a:ext cx="1368425" cy="895350"/>
          </a:xfrm>
          <a:custGeom>
            <a:avLst/>
            <a:gdLst/>
            <a:ahLst/>
            <a:cxnLst/>
            <a:rect l="l" t="t" r="r" b="b"/>
            <a:pathLst>
              <a:path w="1550670" h="1014095" extrusionOk="0">
                <a:moveTo>
                  <a:pt x="1229622" y="0"/>
                </a:moveTo>
                <a:lnTo>
                  <a:pt x="1286233" y="103559"/>
                </a:lnTo>
                <a:lnTo>
                  <a:pt x="0" y="806663"/>
                </a:lnTo>
                <a:lnTo>
                  <a:pt x="113219" y="1013781"/>
                </a:lnTo>
                <a:lnTo>
                  <a:pt x="1399451" y="310677"/>
                </a:lnTo>
                <a:lnTo>
                  <a:pt x="1486443" y="310677"/>
                </a:lnTo>
                <a:lnTo>
                  <a:pt x="1550056" y="93847"/>
                </a:lnTo>
                <a:lnTo>
                  <a:pt x="1229622" y="0"/>
                </a:lnTo>
                <a:close/>
              </a:path>
              <a:path w="1550670" h="1014095" extrusionOk="0">
                <a:moveTo>
                  <a:pt x="1486443" y="310677"/>
                </a:moveTo>
                <a:lnTo>
                  <a:pt x="1399451" y="310677"/>
                </a:lnTo>
                <a:lnTo>
                  <a:pt x="1456061" y="414237"/>
                </a:lnTo>
                <a:lnTo>
                  <a:pt x="1486443" y="310677"/>
                </a:lnTo>
                <a:close/>
              </a:path>
            </a:pathLst>
          </a:custGeom>
          <a:solidFill>
            <a:srgbClr val="F796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0"/>
          <p:cNvSpPr/>
          <p:nvPr/>
        </p:nvSpPr>
        <p:spPr>
          <a:xfrm>
            <a:off x="2913064" y="2946401"/>
            <a:ext cx="415925" cy="1590675"/>
          </a:xfrm>
          <a:custGeom>
            <a:avLst/>
            <a:gdLst/>
            <a:ahLst/>
            <a:cxnLst/>
            <a:rect l="l" t="t" r="r" b="b"/>
            <a:pathLst>
              <a:path w="472439" h="2259329" extrusionOk="0">
                <a:moveTo>
                  <a:pt x="472086" y="2023002"/>
                </a:moveTo>
                <a:lnTo>
                  <a:pt x="0" y="2023002"/>
                </a:lnTo>
                <a:lnTo>
                  <a:pt x="236042" y="2259153"/>
                </a:lnTo>
                <a:lnTo>
                  <a:pt x="472086" y="2023002"/>
                </a:lnTo>
                <a:close/>
              </a:path>
              <a:path w="472439" h="2259329" extrusionOk="0">
                <a:moveTo>
                  <a:pt x="354064" y="0"/>
                </a:moveTo>
                <a:lnTo>
                  <a:pt x="118022" y="0"/>
                </a:lnTo>
                <a:lnTo>
                  <a:pt x="118022" y="2023002"/>
                </a:lnTo>
                <a:lnTo>
                  <a:pt x="354064" y="2023002"/>
                </a:lnTo>
                <a:lnTo>
                  <a:pt x="354064" y="0"/>
                </a:lnTo>
                <a:close/>
              </a:path>
            </a:pathLst>
          </a:custGeom>
          <a:solidFill>
            <a:srgbClr val="F796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0"/>
          <p:cNvSpPr/>
          <p:nvPr/>
        </p:nvSpPr>
        <p:spPr>
          <a:xfrm>
            <a:off x="3886201" y="3781425"/>
            <a:ext cx="989013" cy="1066800"/>
          </a:xfrm>
          <a:custGeom>
            <a:avLst/>
            <a:gdLst/>
            <a:ahLst/>
            <a:cxnLst/>
            <a:rect l="l" t="t" r="r" b="b"/>
            <a:pathLst>
              <a:path w="1120775" h="1209039" extrusionOk="0">
                <a:moveTo>
                  <a:pt x="1102639" y="0"/>
                </a:moveTo>
                <a:lnTo>
                  <a:pt x="769228" y="17931"/>
                </a:lnTo>
                <a:lnTo>
                  <a:pt x="857026" y="96803"/>
                </a:lnTo>
                <a:lnTo>
                  <a:pt x="0" y="1050815"/>
                </a:lnTo>
                <a:lnTo>
                  <a:pt x="175594" y="1208559"/>
                </a:lnTo>
                <a:lnTo>
                  <a:pt x="1032621" y="254546"/>
                </a:lnTo>
                <a:lnTo>
                  <a:pt x="1116212" y="254546"/>
                </a:lnTo>
                <a:lnTo>
                  <a:pt x="1102639" y="0"/>
                </a:lnTo>
                <a:close/>
              </a:path>
              <a:path w="1120775" h="1209039" extrusionOk="0">
                <a:moveTo>
                  <a:pt x="1116212" y="254546"/>
                </a:moveTo>
                <a:lnTo>
                  <a:pt x="1032621" y="254546"/>
                </a:lnTo>
                <a:lnTo>
                  <a:pt x="1120418" y="333418"/>
                </a:lnTo>
                <a:lnTo>
                  <a:pt x="1116212" y="254546"/>
                </a:lnTo>
                <a:close/>
              </a:path>
            </a:pathLst>
          </a:custGeom>
          <a:solidFill>
            <a:srgbClr val="F796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0"/>
          <p:cNvSpPr/>
          <p:nvPr/>
        </p:nvSpPr>
        <p:spPr>
          <a:xfrm rot="-197337">
            <a:off x="7056439" y="4135438"/>
            <a:ext cx="777875" cy="546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0"/>
          <p:cNvSpPr txBox="1"/>
          <p:nvPr/>
        </p:nvSpPr>
        <p:spPr>
          <a:xfrm>
            <a:off x="1733550" y="101867"/>
            <a:ext cx="6694488" cy="999595"/>
          </a:xfrm>
          <a:prstGeom prst="rect">
            <a:avLst/>
          </a:prstGeom>
          <a:noFill/>
          <a:ln>
            <a:noFill/>
          </a:ln>
        </p:spPr>
        <p:txBody>
          <a:bodyPr spcFirstLastPara="1" wrap="square" lIns="0" tIns="14550" rIns="0" bIns="0" anchor="ctr" anchorCtr="0">
            <a:spAutoFit/>
          </a:bodyPr>
          <a:lstStyle/>
          <a:p>
            <a:pPr marL="11206" marR="0" lvl="0" indent="0" algn="ctr" rtl="0">
              <a:spcBef>
                <a:spcPts val="0"/>
              </a:spcBef>
              <a:spcAft>
                <a:spcPts val="0"/>
              </a:spcAft>
              <a:buNone/>
            </a:pPr>
            <a:r>
              <a:rPr lang="en-US" sz="3200">
                <a:solidFill>
                  <a:srgbClr val="FFFFFF"/>
                </a:solidFill>
                <a:latin typeface="Georgia"/>
                <a:ea typeface="Georgia"/>
                <a:cs typeface="Georgia"/>
                <a:sym typeface="Georgia"/>
              </a:rPr>
              <a:t>Rapid change produces collective anxiety:</a:t>
            </a:r>
            <a:endParaRPr sz="3200">
              <a:solidFill>
                <a:srgbClr val="FFFFFF"/>
              </a:solidFill>
              <a:latin typeface="Georgia"/>
              <a:ea typeface="Georgia"/>
              <a:cs typeface="Georgia"/>
              <a:sym typeface="Georgia"/>
            </a:endParaRPr>
          </a:p>
        </p:txBody>
      </p:sp>
      <p:sp>
        <p:nvSpPr>
          <p:cNvPr id="206" name="Google Shape;206;p10"/>
          <p:cNvSpPr txBox="1"/>
          <p:nvPr/>
        </p:nvSpPr>
        <p:spPr>
          <a:xfrm rot="-1705874">
            <a:off x="7005638" y="2457450"/>
            <a:ext cx="1022350"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Breaking</a:t>
            </a:r>
            <a:endParaRPr/>
          </a:p>
        </p:txBody>
      </p:sp>
      <p:sp>
        <p:nvSpPr>
          <p:cNvPr id="207" name="Google Shape;207;p10"/>
          <p:cNvSpPr/>
          <p:nvPr/>
        </p:nvSpPr>
        <p:spPr>
          <a:xfrm>
            <a:off x="8205789" y="1585914"/>
            <a:ext cx="2130425" cy="1360487"/>
          </a:xfrm>
          <a:prstGeom prst="rect">
            <a:avLst/>
          </a:prstGeom>
          <a:gradFill>
            <a:gsLst>
              <a:gs pos="0">
                <a:srgbClr val="C00000"/>
              </a:gs>
              <a:gs pos="100000">
                <a:srgbClr val="C00000"/>
              </a:gs>
            </a:gsLst>
            <a:lin ang="5400000" scaled="0"/>
          </a:gra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8" name="Google Shape;208;p10"/>
          <p:cNvSpPr txBox="1"/>
          <p:nvPr/>
        </p:nvSpPr>
        <p:spPr>
          <a:xfrm>
            <a:off x="8548688" y="1927226"/>
            <a:ext cx="1403350" cy="6461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Fear, anger, Othering</a:t>
            </a:r>
            <a:endParaRPr/>
          </a:p>
        </p:txBody>
      </p:sp>
      <p:sp>
        <p:nvSpPr>
          <p:cNvPr id="209" name="Google Shape;209;p10"/>
          <p:cNvSpPr/>
          <p:nvPr/>
        </p:nvSpPr>
        <p:spPr>
          <a:xfrm>
            <a:off x="2184401" y="1701800"/>
            <a:ext cx="2132013" cy="1360488"/>
          </a:xfrm>
          <a:prstGeom prst="rect">
            <a:avLst/>
          </a:prstGeom>
          <a:gradFill>
            <a:gsLst>
              <a:gs pos="0">
                <a:srgbClr val="C00000"/>
              </a:gs>
              <a:gs pos="100000">
                <a:srgbClr val="C00000"/>
              </a:gs>
            </a:gsLst>
            <a:lin ang="5400000" scaled="0"/>
          </a:gra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0" name="Google Shape;210;p10"/>
          <p:cNvSpPr/>
          <p:nvPr/>
        </p:nvSpPr>
        <p:spPr>
          <a:xfrm>
            <a:off x="4878388" y="2884489"/>
            <a:ext cx="2132012" cy="1360487"/>
          </a:xfrm>
          <a:prstGeom prst="rect">
            <a:avLst/>
          </a:prstGeom>
          <a:gradFill>
            <a:gsLst>
              <a:gs pos="0">
                <a:srgbClr val="C00000"/>
              </a:gs>
              <a:gs pos="100000">
                <a:srgbClr val="C00000"/>
              </a:gs>
            </a:gsLst>
            <a:lin ang="5400000" scaled="0"/>
          </a:gra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1" name="Google Shape;211;p10"/>
          <p:cNvSpPr/>
          <p:nvPr/>
        </p:nvSpPr>
        <p:spPr>
          <a:xfrm>
            <a:off x="2116139" y="4537075"/>
            <a:ext cx="2130425" cy="1360488"/>
          </a:xfrm>
          <a:prstGeom prst="rect">
            <a:avLst/>
          </a:prstGeom>
          <a:gradFill>
            <a:gsLst>
              <a:gs pos="0">
                <a:srgbClr val="C00000"/>
              </a:gs>
              <a:gs pos="100000">
                <a:srgbClr val="C00000"/>
              </a:gs>
            </a:gsLst>
            <a:lin ang="5400000" scaled="0"/>
          </a:gra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2" name="Google Shape;212;p10"/>
          <p:cNvSpPr/>
          <p:nvPr/>
        </p:nvSpPr>
        <p:spPr>
          <a:xfrm>
            <a:off x="8185151" y="4537075"/>
            <a:ext cx="2130425" cy="1360488"/>
          </a:xfrm>
          <a:prstGeom prst="rect">
            <a:avLst/>
          </a:prstGeom>
          <a:gradFill>
            <a:gsLst>
              <a:gs pos="0">
                <a:srgbClr val="C00000"/>
              </a:gs>
              <a:gs pos="100000">
                <a:srgbClr val="C00000"/>
              </a:gs>
            </a:gsLst>
            <a:lin ang="5400000" scaled="0"/>
          </a:gradFill>
          <a:ln w="9525" cap="flat" cmpd="sng">
            <a:solidFill>
              <a:srgbClr val="4A7EBB"/>
            </a:solidFill>
            <a:prstDash val="solid"/>
            <a:miter lim="800000"/>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3" name="Google Shape;213;p10"/>
          <p:cNvSpPr txBox="1"/>
          <p:nvPr/>
        </p:nvSpPr>
        <p:spPr>
          <a:xfrm>
            <a:off x="2474101" y="1788396"/>
            <a:ext cx="1584717"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a:solidFill>
                  <a:srgbClr val="FFFFFF"/>
                </a:solidFill>
                <a:latin typeface="Calibri"/>
                <a:ea typeface="Calibri"/>
                <a:cs typeface="Calibri"/>
                <a:sym typeface="Calibri"/>
              </a:rPr>
              <a:t>Change in demographic</a:t>
            </a:r>
            <a:endParaRPr/>
          </a:p>
          <a:p>
            <a:pPr marL="0" marR="0" lvl="0" indent="0" algn="ctr" rtl="0">
              <a:spcBef>
                <a:spcPts val="0"/>
              </a:spcBef>
              <a:spcAft>
                <a:spcPts val="0"/>
              </a:spcAft>
              <a:buNone/>
            </a:pPr>
            <a:r>
              <a:rPr lang="en-US" b="1">
                <a:solidFill>
                  <a:srgbClr val="FFFFFF"/>
                </a:solidFill>
                <a:latin typeface="Calibri"/>
                <a:ea typeface="Calibri"/>
                <a:cs typeface="Calibri"/>
                <a:sym typeface="Calibri"/>
              </a:rPr>
              <a:t>Climate, Tech</a:t>
            </a:r>
            <a:endParaRPr/>
          </a:p>
          <a:p>
            <a:pPr marL="0" marR="0" lvl="0" indent="0" algn="ctr" rtl="0">
              <a:spcBef>
                <a:spcPts val="0"/>
              </a:spcBef>
              <a:spcAft>
                <a:spcPts val="0"/>
              </a:spcAft>
              <a:buNone/>
            </a:pPr>
            <a:r>
              <a:rPr lang="en-US" b="1">
                <a:solidFill>
                  <a:srgbClr val="FFFFFF"/>
                </a:solidFill>
                <a:latin typeface="Calibri"/>
                <a:ea typeface="Calibri"/>
                <a:cs typeface="Calibri"/>
                <a:sym typeface="Calibri"/>
              </a:rPr>
              <a:t>Globalism, pandemics </a:t>
            </a:r>
            <a:endParaRPr/>
          </a:p>
          <a:p>
            <a:pPr marL="0" marR="0" lvl="0" indent="0" algn="ctr" rtl="0">
              <a:spcBef>
                <a:spcPts val="0"/>
              </a:spcBef>
              <a:spcAft>
                <a:spcPts val="0"/>
              </a:spcAft>
              <a:buNone/>
            </a:pPr>
            <a:endParaRPr sz="1800" b="1">
              <a:solidFill>
                <a:srgbClr val="FFFFFF"/>
              </a:solidFill>
              <a:latin typeface="Calibri"/>
              <a:ea typeface="Calibri"/>
              <a:cs typeface="Calibri"/>
              <a:sym typeface="Calibri"/>
            </a:endParaRPr>
          </a:p>
        </p:txBody>
      </p:sp>
      <p:sp>
        <p:nvSpPr>
          <p:cNvPr id="214" name="Google Shape;214;p10"/>
          <p:cNvSpPr txBox="1"/>
          <p:nvPr/>
        </p:nvSpPr>
        <p:spPr>
          <a:xfrm>
            <a:off x="2419350" y="4894263"/>
            <a:ext cx="1403350" cy="6461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Increase in anxiety</a:t>
            </a:r>
            <a:endParaRPr/>
          </a:p>
        </p:txBody>
      </p:sp>
      <p:sp>
        <p:nvSpPr>
          <p:cNvPr id="215" name="Google Shape;215;p10"/>
          <p:cNvSpPr txBox="1"/>
          <p:nvPr/>
        </p:nvSpPr>
        <p:spPr>
          <a:xfrm>
            <a:off x="8548688" y="4676776"/>
            <a:ext cx="1403350" cy="9239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Empathy, belonging, inclusion</a:t>
            </a:r>
            <a:endParaRPr/>
          </a:p>
        </p:txBody>
      </p:sp>
      <p:sp>
        <p:nvSpPr>
          <p:cNvPr id="216" name="Google Shape;216;p10"/>
          <p:cNvSpPr txBox="1"/>
          <p:nvPr/>
        </p:nvSpPr>
        <p:spPr>
          <a:xfrm>
            <a:off x="5110163" y="2978150"/>
            <a:ext cx="1778000" cy="12001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Leadership, Meta-Narrative, Structures, Organizing</a:t>
            </a:r>
            <a:endParaRPr/>
          </a:p>
        </p:txBody>
      </p:sp>
      <p:sp>
        <p:nvSpPr>
          <p:cNvPr id="217" name="Google Shape;217;p10"/>
          <p:cNvSpPr/>
          <p:nvPr/>
        </p:nvSpPr>
        <p:spPr>
          <a:xfrm rot="2112160">
            <a:off x="5668963" y="4562475"/>
            <a:ext cx="1236662" cy="800100"/>
          </a:xfrm>
          <a:custGeom>
            <a:avLst/>
            <a:gdLst/>
            <a:ahLst/>
            <a:cxnLst/>
            <a:rect l="l" t="t" r="r" b="b"/>
            <a:pathLst>
              <a:path w="1402079" h="906145" extrusionOk="0">
                <a:moveTo>
                  <a:pt x="108972" y="0"/>
                </a:moveTo>
                <a:lnTo>
                  <a:pt x="0" y="209383"/>
                </a:lnTo>
                <a:lnTo>
                  <a:pt x="1137589" y="801434"/>
                </a:lnTo>
                <a:lnTo>
                  <a:pt x="1083104" y="906125"/>
                </a:lnTo>
                <a:lnTo>
                  <a:pt x="1401555" y="805764"/>
                </a:lnTo>
                <a:lnTo>
                  <a:pt x="1334095" y="592051"/>
                </a:lnTo>
                <a:lnTo>
                  <a:pt x="1246562" y="592051"/>
                </a:lnTo>
                <a:lnTo>
                  <a:pt x="108972" y="0"/>
                </a:lnTo>
                <a:close/>
              </a:path>
              <a:path w="1402079" h="906145" extrusionOk="0">
                <a:moveTo>
                  <a:pt x="1301048" y="487358"/>
                </a:moveTo>
                <a:lnTo>
                  <a:pt x="1246562" y="592051"/>
                </a:lnTo>
                <a:lnTo>
                  <a:pt x="1334095" y="592051"/>
                </a:lnTo>
                <a:lnTo>
                  <a:pt x="1301048" y="487358"/>
                </a:lnTo>
                <a:close/>
              </a:path>
            </a:pathLst>
          </a:custGeom>
          <a:solidFill>
            <a:srgbClr val="F796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0"/>
          <p:cNvSpPr txBox="1"/>
          <p:nvPr/>
        </p:nvSpPr>
        <p:spPr>
          <a:xfrm rot="3694053">
            <a:off x="5721351" y="4805364"/>
            <a:ext cx="1236663"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FF"/>
                </a:solidFill>
                <a:latin typeface="Calibri"/>
                <a:ea typeface="Calibri"/>
                <a:cs typeface="Calibri"/>
                <a:sym typeface="Calibri"/>
              </a:rPr>
              <a:t>Bonding</a:t>
            </a:r>
            <a:endParaRPr/>
          </a:p>
        </p:txBody>
      </p:sp>
      <p:sp>
        <p:nvSpPr>
          <p:cNvPr id="219" name="Google Shape;219;p10"/>
          <p:cNvSpPr/>
          <p:nvPr/>
        </p:nvSpPr>
        <p:spPr>
          <a:xfrm>
            <a:off x="5551488" y="5540375"/>
            <a:ext cx="2297112" cy="1212850"/>
          </a:xfrm>
          <a:prstGeom prst="rect">
            <a:avLst/>
          </a:prstGeom>
          <a:solidFill>
            <a:srgbClr val="C00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0" name="Google Shape;220;p10"/>
          <p:cNvSpPr txBox="1"/>
          <p:nvPr/>
        </p:nvSpPr>
        <p:spPr>
          <a:xfrm>
            <a:off x="5883275" y="5540376"/>
            <a:ext cx="1619250" cy="10779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FFFFFF"/>
                </a:solidFill>
                <a:latin typeface="Calibri"/>
                <a:ea typeface="Calibri"/>
                <a:cs typeface="Calibri"/>
                <a:sym typeface="Calibri"/>
              </a:rPr>
              <a:t>Connecting on similarities, common threads of identity</a:t>
            </a:r>
            <a:endParaRPr/>
          </a:p>
        </p:txBody>
      </p:sp>
      <p:cxnSp>
        <p:nvCxnSpPr>
          <p:cNvPr id="221" name="Google Shape;221;p10"/>
          <p:cNvCxnSpPr/>
          <p:nvPr/>
        </p:nvCxnSpPr>
        <p:spPr>
          <a:xfrm rot="10800000" flipH="1">
            <a:off x="6556375" y="4568825"/>
            <a:ext cx="960438" cy="649288"/>
          </a:xfrm>
          <a:prstGeom prst="straightConnector1">
            <a:avLst/>
          </a:prstGeom>
          <a:noFill/>
          <a:ln w="38100" cap="flat" cmpd="sng">
            <a:solidFill>
              <a:srgbClr val="FBE4D4"/>
            </a:solidFill>
            <a:prstDash val="dot"/>
            <a:round/>
            <a:headEnd type="stealth" w="med" len="med"/>
            <a:tailEnd type="stealth" w="med" len="med"/>
          </a:ln>
        </p:spPr>
      </p:cxnSp>
    </p:spTree>
    <p:extLst>
      <p:ext uri="{BB962C8B-B14F-4D97-AF65-F5344CB8AC3E}">
        <p14:creationId xmlns:p14="http://schemas.microsoft.com/office/powerpoint/2010/main" val="632590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21926-077D-7045-94BD-E6DA39C324DF}"/>
              </a:ext>
            </a:extLst>
          </p:cNvPr>
          <p:cNvSpPr>
            <a:spLocks noGrp="1"/>
          </p:cNvSpPr>
          <p:nvPr>
            <p:ph type="title"/>
          </p:nvPr>
        </p:nvSpPr>
        <p:spPr/>
        <p:txBody>
          <a:bodyPr/>
          <a:lstStyle/>
          <a:p>
            <a:r>
              <a:rPr lang="en-US"/>
              <a:t>Who belongs?</a:t>
            </a:r>
            <a:br>
              <a:rPr lang="en-US"/>
            </a:br>
            <a:r>
              <a:rPr lang="en-US"/>
              <a:t>Who is in the we?</a:t>
            </a:r>
            <a:br>
              <a:rPr lang="en-US"/>
            </a:br>
            <a:r>
              <a:rPr lang="en-US"/>
              <a:t>We need a better story</a:t>
            </a:r>
          </a:p>
        </p:txBody>
      </p:sp>
    </p:spTree>
    <p:extLst>
      <p:ext uri="{BB962C8B-B14F-4D97-AF65-F5344CB8AC3E}">
        <p14:creationId xmlns:p14="http://schemas.microsoft.com/office/powerpoint/2010/main" val="3804347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hape 1162">
            <a:extLst>
              <a:ext uri="{FF2B5EF4-FFF2-40B4-BE49-F238E27FC236}">
                <a16:creationId xmlns:a16="http://schemas.microsoft.com/office/drawing/2014/main" id="{B8A41205-0D05-404D-96A1-EB9B1CEC4B19}"/>
              </a:ext>
            </a:extLst>
          </p:cNvPr>
          <p:cNvSpPr txBox="1">
            <a:spLocks noChangeArrowheads="1"/>
          </p:cNvSpPr>
          <p:nvPr/>
        </p:nvSpPr>
        <p:spPr bwMode="auto">
          <a:xfrm>
            <a:off x="2052638" y="995363"/>
            <a:ext cx="7972425" cy="492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00" tIns="60925" rIns="121900" bIns="60925"/>
          <a:lstStyle>
            <a:lvl1pPr>
              <a:lnSpc>
                <a:spcPct val="90000"/>
              </a:lnSpc>
              <a:spcBef>
                <a:spcPts val="1000"/>
              </a:spcBef>
              <a:buClr>
                <a:srgbClr val="66CCA1"/>
              </a:buClr>
              <a:buFont typeface="Arial" panose="020B0604020202020204" pitchFamily="34" charset="0"/>
              <a:buChar char="•"/>
              <a:defRPr sz="2800">
                <a:solidFill>
                  <a:srgbClr val="26403A"/>
                </a:solidFill>
                <a:latin typeface="FreightText Pro Book"/>
                <a:ea typeface="FreightText Pro Book"/>
                <a:cs typeface="FreightText Pro Book"/>
              </a:defRPr>
            </a:lvl1pPr>
            <a:lvl2pPr marL="742950" indent="-285750">
              <a:lnSpc>
                <a:spcPct val="90000"/>
              </a:lnSpc>
              <a:spcBef>
                <a:spcPts val="500"/>
              </a:spcBef>
              <a:buClr>
                <a:srgbClr val="66CCA1"/>
              </a:buClr>
              <a:buFont typeface="Arial" panose="020B0604020202020204" pitchFamily="34" charset="0"/>
              <a:buChar char="•"/>
              <a:defRPr sz="2400">
                <a:solidFill>
                  <a:srgbClr val="26403A"/>
                </a:solidFill>
                <a:latin typeface="FreightText Pro Book"/>
                <a:ea typeface="FreightText Pro Book"/>
                <a:cs typeface="FreightText Pro Book"/>
              </a:defRPr>
            </a:lvl2pPr>
            <a:lvl3pPr marL="1143000" indent="-228600">
              <a:lnSpc>
                <a:spcPct val="90000"/>
              </a:lnSpc>
              <a:spcBef>
                <a:spcPts val="500"/>
              </a:spcBef>
              <a:buClr>
                <a:srgbClr val="66CCA1"/>
              </a:buClr>
              <a:buFont typeface="Arial" panose="020B0604020202020204" pitchFamily="34" charset="0"/>
              <a:buChar char="•"/>
              <a:defRPr sz="2000">
                <a:solidFill>
                  <a:srgbClr val="26403A"/>
                </a:solidFill>
                <a:latin typeface="FreightText Pro Book"/>
                <a:ea typeface="FreightText Pro Book"/>
                <a:cs typeface="FreightText Pro Book"/>
              </a:defRPr>
            </a:lvl3pPr>
            <a:lvl4pPr>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4pPr>
            <a:lvl5pPr marL="2057400" indent="-228600">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5pPr>
            <a:lvl6pPr marL="25146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6pPr>
            <a:lvl7pPr marL="29718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7pPr>
            <a:lvl8pPr marL="34290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8pPr>
            <a:lvl9pPr marL="38862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9pPr>
          </a:lstStyle>
          <a:p>
            <a:pPr eaLnBrk="1" hangingPunct="1">
              <a:lnSpc>
                <a:spcPct val="100000"/>
              </a:lnSpc>
              <a:spcBef>
                <a:spcPct val="0"/>
              </a:spcBef>
              <a:buClrTx/>
              <a:buFontTx/>
              <a:buNone/>
            </a:pPr>
            <a:endParaRPr lang="en-US" altLang="en-US" sz="2400" b="1">
              <a:solidFill>
                <a:srgbClr val="000000"/>
              </a:solidFill>
              <a:latin typeface="Georgia" panose="02040502050405020303" pitchFamily="18" charset="0"/>
              <a:ea typeface="MS PGothic" panose="020B0600070205080204" pitchFamily="34" charset="-128"/>
              <a:sym typeface="Calibri" panose="020F0502020204030204" pitchFamily="34" charset="0"/>
            </a:endParaRPr>
          </a:p>
          <a:p>
            <a:pPr marL="0" lvl="3" eaLnBrk="1" hangingPunct="1">
              <a:lnSpc>
                <a:spcPct val="100000"/>
              </a:lnSpc>
              <a:spcBef>
                <a:spcPct val="0"/>
              </a:spcBef>
              <a:buClrTx/>
              <a:buSzPct val="25000"/>
              <a:buFontTx/>
              <a:buNone/>
            </a:pPr>
            <a:r>
              <a:rPr lang="en-US" altLang="en-US" sz="2400">
                <a:solidFill>
                  <a:srgbClr val="000000"/>
                </a:solidFill>
                <a:latin typeface="Georgia" panose="02040502050405020303" pitchFamily="18" charset="0"/>
                <a:ea typeface="MS PGothic" panose="020B0600070205080204" pitchFamily="34" charset="-128"/>
              </a:rPr>
              <a:t>There are </a:t>
            </a:r>
            <a:r>
              <a:rPr lang="en-US" altLang="en-US" sz="2400" b="1">
                <a:solidFill>
                  <a:srgbClr val="000000"/>
                </a:solidFill>
                <a:latin typeface="Georgia" panose="02040502050405020303" pitchFamily="18" charset="0"/>
                <a:ea typeface="MS PGothic" panose="020B0600070205080204" pitchFamily="34" charset="-128"/>
              </a:rPr>
              <a:t>short bridges </a:t>
            </a:r>
            <a:r>
              <a:rPr lang="en-US" altLang="en-US" sz="2400">
                <a:solidFill>
                  <a:srgbClr val="000000"/>
                </a:solidFill>
                <a:latin typeface="Georgia" panose="02040502050405020303" pitchFamily="18" charset="0"/>
                <a:ea typeface="MS PGothic" panose="020B0600070205080204" pitchFamily="34" charset="-128"/>
              </a:rPr>
              <a:t>and </a:t>
            </a:r>
            <a:r>
              <a:rPr lang="en-US" altLang="en-US" sz="2400" b="1">
                <a:solidFill>
                  <a:srgbClr val="000000"/>
                </a:solidFill>
                <a:latin typeface="Georgia" panose="02040502050405020303" pitchFamily="18" charset="0"/>
                <a:ea typeface="MS PGothic" panose="020B0600070205080204" pitchFamily="34" charset="-128"/>
              </a:rPr>
              <a:t>long bridges</a:t>
            </a:r>
            <a:r>
              <a:rPr lang="en-US" altLang="en-US" sz="2400">
                <a:solidFill>
                  <a:srgbClr val="000000"/>
                </a:solidFill>
                <a:latin typeface="Georgia" panose="02040502050405020303" pitchFamily="18" charset="0"/>
                <a:ea typeface="MS PGothic" panose="020B0600070205080204" pitchFamily="34" charset="-128"/>
              </a:rPr>
              <a:t>.</a:t>
            </a:r>
          </a:p>
          <a:p>
            <a:pPr marL="0" lvl="3" eaLnBrk="1" hangingPunct="1">
              <a:lnSpc>
                <a:spcPct val="100000"/>
              </a:lnSpc>
              <a:spcBef>
                <a:spcPct val="0"/>
              </a:spcBef>
              <a:buClrTx/>
              <a:buSzPct val="25000"/>
              <a:buFontTx/>
              <a:buNone/>
            </a:pPr>
            <a:endParaRPr lang="en-US" altLang="en-US" sz="2400">
              <a:solidFill>
                <a:srgbClr val="000000"/>
              </a:solidFill>
              <a:latin typeface="Georgia" panose="02040502050405020303" pitchFamily="18" charset="0"/>
              <a:ea typeface="MS PGothic" panose="020B0600070205080204" pitchFamily="34" charset="-128"/>
            </a:endParaRPr>
          </a:p>
          <a:p>
            <a:pPr marL="0" lvl="3" eaLnBrk="1" hangingPunct="1">
              <a:lnSpc>
                <a:spcPct val="100000"/>
              </a:lnSpc>
              <a:spcBef>
                <a:spcPct val="0"/>
              </a:spcBef>
              <a:buClrTx/>
              <a:buSzPct val="25000"/>
              <a:buFontTx/>
              <a:buNone/>
            </a:pPr>
            <a:r>
              <a:rPr lang="en-US" altLang="en-US" sz="2400">
                <a:solidFill>
                  <a:srgbClr val="000000"/>
                </a:solidFill>
                <a:latin typeface="Georgia" panose="02040502050405020303" pitchFamily="18" charset="0"/>
                <a:ea typeface="MS PGothic" panose="020B0600070205080204" pitchFamily="34" charset="-128"/>
              </a:rPr>
              <a:t>Some bridges require more effort to build and maintain.  Others are a short distance.  </a:t>
            </a:r>
          </a:p>
          <a:p>
            <a:pPr marL="0" lvl="3" eaLnBrk="1" hangingPunct="1">
              <a:lnSpc>
                <a:spcPct val="100000"/>
              </a:lnSpc>
              <a:spcBef>
                <a:spcPct val="0"/>
              </a:spcBef>
              <a:buClrTx/>
              <a:buSzPct val="25000"/>
              <a:buFontTx/>
              <a:buNone/>
            </a:pPr>
            <a:endParaRPr lang="en-US" altLang="en-US" sz="2400">
              <a:solidFill>
                <a:srgbClr val="000000"/>
              </a:solidFill>
              <a:latin typeface="Georgia" panose="02040502050405020303" pitchFamily="18" charset="0"/>
              <a:ea typeface="MS PGothic" panose="020B0600070205080204" pitchFamily="34" charset="-128"/>
            </a:endParaRPr>
          </a:p>
          <a:p>
            <a:pPr marL="0" lvl="3" eaLnBrk="1" hangingPunct="1">
              <a:lnSpc>
                <a:spcPct val="100000"/>
              </a:lnSpc>
              <a:spcBef>
                <a:spcPct val="0"/>
              </a:spcBef>
              <a:buClrTx/>
              <a:buSzPct val="25000"/>
              <a:buFontTx/>
              <a:buNone/>
            </a:pPr>
            <a:endParaRPr lang="en-US" altLang="en-US" sz="2400">
              <a:solidFill>
                <a:srgbClr val="000000"/>
              </a:solidFill>
              <a:latin typeface="Georgia" panose="02040502050405020303" pitchFamily="18" charset="0"/>
              <a:ea typeface="MS PGothic" panose="020B0600070205080204" pitchFamily="34" charset="-128"/>
            </a:endParaRPr>
          </a:p>
          <a:p>
            <a:pPr marL="0" lvl="3" eaLnBrk="1" hangingPunct="1">
              <a:lnSpc>
                <a:spcPct val="100000"/>
              </a:lnSpc>
              <a:spcBef>
                <a:spcPct val="0"/>
              </a:spcBef>
              <a:buClrTx/>
              <a:buSzPct val="25000"/>
              <a:buFontTx/>
              <a:buNone/>
            </a:pPr>
            <a:endParaRPr lang="en-US" altLang="en-US" sz="2400">
              <a:solidFill>
                <a:srgbClr val="000000"/>
              </a:solidFill>
              <a:latin typeface="Georgia" panose="02040502050405020303" pitchFamily="18" charset="0"/>
              <a:ea typeface="MS PGothic" panose="020B0600070205080204" pitchFamily="34" charset="-128"/>
            </a:endParaRPr>
          </a:p>
          <a:p>
            <a:pPr marL="0" lvl="3" eaLnBrk="1" hangingPunct="1">
              <a:lnSpc>
                <a:spcPct val="100000"/>
              </a:lnSpc>
              <a:spcBef>
                <a:spcPct val="0"/>
              </a:spcBef>
              <a:buClrTx/>
              <a:buSzPct val="25000"/>
              <a:buFontTx/>
              <a:buNone/>
            </a:pPr>
            <a:endParaRPr lang="en-US" altLang="en-US" sz="2400">
              <a:solidFill>
                <a:srgbClr val="000000"/>
              </a:solidFill>
              <a:latin typeface="Georgia" panose="02040502050405020303" pitchFamily="18" charset="0"/>
              <a:ea typeface="MS PGothic" panose="020B0600070205080204" pitchFamily="34" charset="-128"/>
            </a:endParaRPr>
          </a:p>
          <a:p>
            <a:pPr marL="0" lvl="3" eaLnBrk="1" hangingPunct="1">
              <a:lnSpc>
                <a:spcPct val="100000"/>
              </a:lnSpc>
              <a:spcBef>
                <a:spcPct val="0"/>
              </a:spcBef>
              <a:buClrTx/>
              <a:buSzPct val="25000"/>
              <a:buFontTx/>
              <a:buNone/>
            </a:pPr>
            <a:endParaRPr lang="en-US" altLang="en-US" sz="2400">
              <a:solidFill>
                <a:srgbClr val="000000"/>
              </a:solidFill>
              <a:latin typeface="Georgia" panose="02040502050405020303" pitchFamily="18" charset="0"/>
              <a:ea typeface="MS PGothic" panose="020B0600070205080204" pitchFamily="34" charset="-128"/>
            </a:endParaRPr>
          </a:p>
          <a:p>
            <a:pPr marL="0" lvl="3" eaLnBrk="1" hangingPunct="1">
              <a:lnSpc>
                <a:spcPct val="100000"/>
              </a:lnSpc>
              <a:spcBef>
                <a:spcPct val="0"/>
              </a:spcBef>
              <a:buClrTx/>
              <a:buSzPct val="25000"/>
              <a:buFontTx/>
              <a:buNone/>
            </a:pPr>
            <a:endParaRPr lang="en-US" altLang="en-US" sz="2400">
              <a:solidFill>
                <a:srgbClr val="000000"/>
              </a:solidFill>
              <a:latin typeface="Georgia" panose="02040502050405020303" pitchFamily="18" charset="0"/>
              <a:ea typeface="MS PGothic" panose="020B0600070205080204" pitchFamily="34" charset="-128"/>
            </a:endParaRPr>
          </a:p>
          <a:p>
            <a:pPr marL="0" lvl="3" eaLnBrk="1" hangingPunct="1">
              <a:lnSpc>
                <a:spcPct val="100000"/>
              </a:lnSpc>
              <a:spcBef>
                <a:spcPct val="0"/>
              </a:spcBef>
              <a:buClrTx/>
              <a:buSzPct val="25000"/>
              <a:buFontTx/>
              <a:buNone/>
            </a:pPr>
            <a:endParaRPr lang="en-US" altLang="en-US" sz="2400">
              <a:solidFill>
                <a:srgbClr val="000000"/>
              </a:solidFill>
              <a:latin typeface="Georgia" panose="02040502050405020303" pitchFamily="18" charset="0"/>
              <a:ea typeface="MS PGothic" panose="020B0600070205080204" pitchFamily="34" charset="-128"/>
            </a:endParaRPr>
          </a:p>
          <a:p>
            <a:pPr marL="0" lvl="3" eaLnBrk="1" hangingPunct="1">
              <a:lnSpc>
                <a:spcPct val="100000"/>
              </a:lnSpc>
              <a:spcBef>
                <a:spcPct val="0"/>
              </a:spcBef>
              <a:buClrTx/>
              <a:buSzPct val="25000"/>
              <a:buFontTx/>
              <a:buNone/>
            </a:pPr>
            <a:endParaRPr lang="en-US" altLang="en-US" sz="2400">
              <a:solidFill>
                <a:srgbClr val="000000"/>
              </a:solidFill>
              <a:latin typeface="Georgia" panose="02040502050405020303" pitchFamily="18" charset="0"/>
              <a:ea typeface="MS PGothic" panose="020B0600070205080204" pitchFamily="34" charset="-128"/>
            </a:endParaRPr>
          </a:p>
          <a:p>
            <a:pPr marL="0" lvl="3" eaLnBrk="1" hangingPunct="1">
              <a:lnSpc>
                <a:spcPct val="100000"/>
              </a:lnSpc>
              <a:spcBef>
                <a:spcPct val="0"/>
              </a:spcBef>
              <a:buClrTx/>
              <a:buSzPct val="25000"/>
              <a:buFontTx/>
              <a:buNone/>
            </a:pPr>
            <a:endParaRPr lang="en-US" altLang="en-US" sz="2400">
              <a:solidFill>
                <a:srgbClr val="000000"/>
              </a:solidFill>
              <a:latin typeface="Georgia" panose="02040502050405020303" pitchFamily="18" charset="0"/>
              <a:ea typeface="MS PGothic" panose="020B0600070205080204" pitchFamily="34" charset="-128"/>
            </a:endParaRPr>
          </a:p>
          <a:p>
            <a:pPr marL="0" lvl="3" eaLnBrk="1" hangingPunct="1">
              <a:lnSpc>
                <a:spcPct val="100000"/>
              </a:lnSpc>
              <a:spcBef>
                <a:spcPct val="0"/>
              </a:spcBef>
              <a:buClrTx/>
              <a:buSzPct val="25000"/>
              <a:buFontTx/>
              <a:buNone/>
            </a:pPr>
            <a:r>
              <a:rPr lang="en-US" altLang="en-US" sz="2400">
                <a:solidFill>
                  <a:srgbClr val="000000"/>
                </a:solidFill>
                <a:latin typeface="Georgia" panose="02040502050405020303" pitchFamily="18" charset="0"/>
                <a:ea typeface="MS PGothic" panose="020B0600070205080204" pitchFamily="34" charset="-128"/>
              </a:rPr>
              <a:t>As bell hooks reminds us, bridges are walked on.</a:t>
            </a:r>
          </a:p>
        </p:txBody>
      </p:sp>
      <p:sp>
        <p:nvSpPr>
          <p:cNvPr id="62467" name="Shape 1163">
            <a:extLst>
              <a:ext uri="{FF2B5EF4-FFF2-40B4-BE49-F238E27FC236}">
                <a16:creationId xmlns:a16="http://schemas.microsoft.com/office/drawing/2014/main" id="{E9F63E1F-57A1-4545-8F4C-04B1FBB22386}"/>
              </a:ext>
            </a:extLst>
          </p:cNvPr>
          <p:cNvSpPr txBox="1">
            <a:spLocks noChangeArrowheads="1"/>
          </p:cNvSpPr>
          <p:nvPr/>
        </p:nvSpPr>
        <p:spPr bwMode="auto">
          <a:xfrm>
            <a:off x="1657350" y="322263"/>
            <a:ext cx="638333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00" tIns="60925" rIns="121900" bIns="60925"/>
          <a:lstStyle>
            <a:lvl1pPr>
              <a:lnSpc>
                <a:spcPct val="90000"/>
              </a:lnSpc>
              <a:spcBef>
                <a:spcPts val="1000"/>
              </a:spcBef>
              <a:buClr>
                <a:srgbClr val="66CCA1"/>
              </a:buClr>
              <a:buFont typeface="Arial" panose="020B0604020202020204" pitchFamily="34" charset="0"/>
              <a:buChar char="•"/>
              <a:defRPr sz="2800">
                <a:solidFill>
                  <a:srgbClr val="26403A"/>
                </a:solidFill>
                <a:latin typeface="FreightText Pro Book"/>
                <a:ea typeface="FreightText Pro Book"/>
                <a:cs typeface="FreightText Pro Book"/>
              </a:defRPr>
            </a:lvl1pPr>
            <a:lvl2pPr marL="742950" indent="-285750">
              <a:lnSpc>
                <a:spcPct val="90000"/>
              </a:lnSpc>
              <a:spcBef>
                <a:spcPts val="500"/>
              </a:spcBef>
              <a:buClr>
                <a:srgbClr val="66CCA1"/>
              </a:buClr>
              <a:buFont typeface="Arial" panose="020B0604020202020204" pitchFamily="34" charset="0"/>
              <a:buChar char="•"/>
              <a:defRPr sz="2400">
                <a:solidFill>
                  <a:srgbClr val="26403A"/>
                </a:solidFill>
                <a:latin typeface="FreightText Pro Book"/>
                <a:ea typeface="FreightText Pro Book"/>
                <a:cs typeface="FreightText Pro Book"/>
              </a:defRPr>
            </a:lvl2pPr>
            <a:lvl3pPr marL="1143000" indent="-228600">
              <a:lnSpc>
                <a:spcPct val="90000"/>
              </a:lnSpc>
              <a:spcBef>
                <a:spcPts val="500"/>
              </a:spcBef>
              <a:buClr>
                <a:srgbClr val="66CCA1"/>
              </a:buClr>
              <a:buFont typeface="Arial" panose="020B0604020202020204" pitchFamily="34" charset="0"/>
              <a:buChar char="•"/>
              <a:defRPr sz="2000">
                <a:solidFill>
                  <a:srgbClr val="26403A"/>
                </a:solidFill>
                <a:latin typeface="FreightText Pro Book"/>
                <a:ea typeface="FreightText Pro Book"/>
                <a:cs typeface="FreightText Pro Book"/>
              </a:defRPr>
            </a:lvl3pPr>
            <a:lvl4pPr marL="1600200" indent="-228600">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4pPr>
            <a:lvl5pPr marL="2057400" indent="-228600">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5pPr>
            <a:lvl6pPr marL="25146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6pPr>
            <a:lvl7pPr marL="29718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7pPr>
            <a:lvl8pPr marL="34290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8pPr>
            <a:lvl9pPr marL="38862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9pPr>
          </a:lstStyle>
          <a:p>
            <a:pPr algn="ctr" eaLnBrk="1" hangingPunct="1">
              <a:lnSpc>
                <a:spcPct val="100000"/>
              </a:lnSpc>
              <a:spcBef>
                <a:spcPct val="0"/>
              </a:spcBef>
              <a:buClrTx/>
              <a:buSzPct val="25000"/>
              <a:buFontTx/>
              <a:buNone/>
            </a:pPr>
            <a:r>
              <a:rPr lang="en-US" altLang="en-US" sz="3600" b="1">
                <a:latin typeface="Georgia" panose="02040502050405020303" pitchFamily="18" charset="0"/>
                <a:ea typeface="MS PGothic" panose="020B0600070205080204" pitchFamily="34" charset="-128"/>
                <a:sym typeface="Georgia" panose="02040502050405020303" pitchFamily="18" charset="0"/>
              </a:rPr>
              <a:t>Breaking and Bridging</a:t>
            </a:r>
          </a:p>
        </p:txBody>
      </p:sp>
      <p:pic>
        <p:nvPicPr>
          <p:cNvPr id="2" name="Picture 1">
            <a:extLst>
              <a:ext uri="{FF2B5EF4-FFF2-40B4-BE49-F238E27FC236}">
                <a16:creationId xmlns:a16="http://schemas.microsoft.com/office/drawing/2014/main" id="{2F04C8A7-E0E3-6D4E-B48E-173091D5B5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8560" y="3035471"/>
            <a:ext cx="3849370" cy="2884317"/>
          </a:xfrm>
          <a:prstGeom prst="rect">
            <a:avLst/>
          </a:prstGeom>
        </p:spPr>
      </p:pic>
    </p:spTree>
    <p:extLst>
      <p:ext uri="{BB962C8B-B14F-4D97-AF65-F5344CB8AC3E}">
        <p14:creationId xmlns:p14="http://schemas.microsoft.com/office/powerpoint/2010/main" val="108679146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C3D61073-73AF-B04E-BB7B-92E2D70131D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5719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3256C8-48D3-4047-897E-54A6FFE8CC90}"/>
              </a:ext>
            </a:extLst>
          </p:cNvPr>
          <p:cNvPicPr>
            <a:picLocks noChangeAspect="1"/>
          </p:cNvPicPr>
          <p:nvPr/>
        </p:nvPicPr>
        <p:blipFill rotWithShape="1">
          <a:blip r:embed="rId3" cstate="email">
            <a:alphaModFix amt="43000"/>
            <a:extLst>
              <a:ext uri="{28A0092B-C50C-407E-A947-70E740481C1C}">
                <a14:useLocalDpi xmlns:a14="http://schemas.microsoft.com/office/drawing/2010/main"/>
              </a:ext>
            </a:extLst>
          </a:blip>
          <a:srcRect/>
          <a:stretch/>
        </p:blipFill>
        <p:spPr>
          <a:xfrm>
            <a:off x="-217359" y="0"/>
            <a:ext cx="7704876" cy="6858000"/>
          </a:xfrm>
          <a:prstGeom prst="rect">
            <a:avLst/>
          </a:prstGeom>
          <a:solidFill>
            <a:schemeClr val="accent1">
              <a:lumMod val="40000"/>
              <a:lumOff val="60000"/>
            </a:schemeClr>
          </a:solidFill>
          <a:ln>
            <a:noFill/>
          </a:ln>
          <a:effectLst/>
        </p:spPr>
      </p:pic>
      <p:cxnSp>
        <p:nvCxnSpPr>
          <p:cNvPr id="4" name="Straight Arrow Connector 3">
            <a:extLst>
              <a:ext uri="{FF2B5EF4-FFF2-40B4-BE49-F238E27FC236}">
                <a16:creationId xmlns:a16="http://schemas.microsoft.com/office/drawing/2014/main" id="{198D1F2F-04A5-0E49-9525-19B9E2554BA9}"/>
              </a:ext>
            </a:extLst>
          </p:cNvPr>
          <p:cNvCxnSpPr/>
          <p:nvPr/>
        </p:nvCxnSpPr>
        <p:spPr>
          <a:xfrm flipV="1">
            <a:off x="-217359" y="5461602"/>
            <a:ext cx="1933732" cy="1094282"/>
          </a:xfrm>
          <a:prstGeom prst="straightConnector1">
            <a:avLst/>
          </a:prstGeom>
          <a:ln w="50800" cmpd="sng">
            <a:gradFill flip="none" rotWithShape="1">
              <a:gsLst>
                <a:gs pos="32000">
                  <a:schemeClr val="accent1">
                    <a:lumMod val="40000"/>
                    <a:lumOff val="60000"/>
                  </a:schemeClr>
                </a:gs>
                <a:gs pos="60000">
                  <a:schemeClr val="accent1">
                    <a:lumMod val="95000"/>
                    <a:lumOff val="5000"/>
                  </a:schemeClr>
                </a:gs>
              </a:gsLst>
              <a:path path="circle">
                <a:fillToRect t="100000" r="100000"/>
              </a:path>
              <a:tileRect l="-100000" b="-100000"/>
            </a:gra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3336E52-A82F-3147-9E8C-129BA34E9DFC}"/>
              </a:ext>
            </a:extLst>
          </p:cNvPr>
          <p:cNvCxnSpPr/>
          <p:nvPr/>
        </p:nvCxnSpPr>
        <p:spPr>
          <a:xfrm flipV="1">
            <a:off x="1931522" y="4334324"/>
            <a:ext cx="1757938" cy="994802"/>
          </a:xfrm>
          <a:prstGeom prst="straightConnector1">
            <a:avLst/>
          </a:prstGeom>
          <a:ln w="50800" cmpd="sng">
            <a:gradFill flip="none" rotWithShape="1">
              <a:gsLst>
                <a:gs pos="39000">
                  <a:schemeClr val="accent1">
                    <a:lumMod val="40000"/>
                    <a:lumOff val="60000"/>
                  </a:schemeClr>
                </a:gs>
                <a:gs pos="55000">
                  <a:schemeClr val="accent1">
                    <a:lumMod val="95000"/>
                    <a:lumOff val="5000"/>
                  </a:schemeClr>
                </a:gs>
              </a:gsLst>
              <a:path path="circle">
                <a:fillToRect t="100000" r="100000"/>
              </a:path>
              <a:tileRect l="-100000" b="-100000"/>
            </a:gradFill>
            <a:miter lim="800000"/>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D3F7DA6-2D85-1D4E-810A-4706FFE451AC}"/>
              </a:ext>
            </a:extLst>
          </p:cNvPr>
          <p:cNvSpPr txBox="1"/>
          <p:nvPr/>
        </p:nvSpPr>
        <p:spPr>
          <a:xfrm>
            <a:off x="749507" y="6169391"/>
            <a:ext cx="2273509" cy="400110"/>
          </a:xfrm>
          <a:prstGeom prst="rect">
            <a:avLst/>
          </a:prstGeom>
          <a:noFill/>
          <a:ln>
            <a:solidFill>
              <a:schemeClr val="accent1">
                <a:lumMod val="75000"/>
              </a:schemeClr>
            </a:solidFill>
          </a:ln>
        </p:spPr>
        <p:txBody>
          <a:bodyPr wrap="square" rtlCol="0">
            <a:spAutoFit/>
          </a:bodyPr>
          <a:lstStyle/>
          <a:p>
            <a:r>
              <a:rPr lang="en-US" sz="2000"/>
              <a:t>Increase in </a:t>
            </a:r>
            <a:r>
              <a:rPr lang="en-US" sz="2000">
                <a:solidFill>
                  <a:srgbClr val="FF0000"/>
                </a:solidFill>
              </a:rPr>
              <a:t>Diversity</a:t>
            </a:r>
          </a:p>
        </p:txBody>
      </p:sp>
      <p:sp>
        <p:nvSpPr>
          <p:cNvPr id="8" name="TextBox 7">
            <a:extLst>
              <a:ext uri="{FF2B5EF4-FFF2-40B4-BE49-F238E27FC236}">
                <a16:creationId xmlns:a16="http://schemas.microsoft.com/office/drawing/2014/main" id="{CEE7C913-64E0-E44F-9173-DE5F828E2837}"/>
              </a:ext>
            </a:extLst>
          </p:cNvPr>
          <p:cNvSpPr txBox="1"/>
          <p:nvPr/>
        </p:nvSpPr>
        <p:spPr>
          <a:xfrm>
            <a:off x="1145305" y="3921390"/>
            <a:ext cx="2273509" cy="400110"/>
          </a:xfrm>
          <a:prstGeom prst="rect">
            <a:avLst/>
          </a:prstGeom>
          <a:noFill/>
          <a:ln>
            <a:solidFill>
              <a:schemeClr val="accent1">
                <a:lumMod val="75000"/>
              </a:schemeClr>
            </a:solidFill>
          </a:ln>
        </p:spPr>
        <p:txBody>
          <a:bodyPr wrap="square" rtlCol="0">
            <a:spAutoFit/>
          </a:bodyPr>
          <a:lstStyle/>
          <a:p>
            <a:r>
              <a:rPr lang="en-US" sz="2000"/>
              <a:t>Increase in </a:t>
            </a:r>
            <a:r>
              <a:rPr lang="en-US" sz="2000">
                <a:solidFill>
                  <a:srgbClr val="FF0000"/>
                </a:solidFill>
              </a:rPr>
              <a:t>Anxiety</a:t>
            </a:r>
          </a:p>
        </p:txBody>
      </p:sp>
      <p:cxnSp>
        <p:nvCxnSpPr>
          <p:cNvPr id="10" name="Straight Arrow Connector 9">
            <a:extLst>
              <a:ext uri="{FF2B5EF4-FFF2-40B4-BE49-F238E27FC236}">
                <a16:creationId xmlns:a16="http://schemas.microsoft.com/office/drawing/2014/main" id="{E9887A4B-8BE5-BB48-A02A-0A2A91F0027A}"/>
              </a:ext>
            </a:extLst>
          </p:cNvPr>
          <p:cNvCxnSpPr/>
          <p:nvPr/>
        </p:nvCxnSpPr>
        <p:spPr>
          <a:xfrm flipV="1">
            <a:off x="3814613" y="3100361"/>
            <a:ext cx="1933732" cy="1094282"/>
          </a:xfrm>
          <a:prstGeom prst="straightConnector1">
            <a:avLst/>
          </a:prstGeom>
          <a:ln w="50800" cmpd="sng">
            <a:gradFill flip="none" rotWithShape="1">
              <a:gsLst>
                <a:gs pos="39000">
                  <a:schemeClr val="accent1">
                    <a:lumMod val="40000"/>
                    <a:lumOff val="60000"/>
                  </a:schemeClr>
                </a:gs>
                <a:gs pos="55000">
                  <a:schemeClr val="accent1">
                    <a:lumMod val="95000"/>
                    <a:lumOff val="5000"/>
                  </a:schemeClr>
                </a:gs>
              </a:gsLst>
              <a:path path="circle">
                <a:fillToRect t="100000" r="100000"/>
              </a:path>
              <a:tileRect l="-100000" b="-100000"/>
            </a:gradFill>
            <a:miter lim="800000"/>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2F87FAA-E82F-B444-AFF5-343092087EDA}"/>
              </a:ext>
            </a:extLst>
          </p:cNvPr>
          <p:cNvSpPr txBox="1"/>
          <p:nvPr/>
        </p:nvSpPr>
        <p:spPr>
          <a:xfrm>
            <a:off x="3689460" y="2693839"/>
            <a:ext cx="1803817" cy="400110"/>
          </a:xfrm>
          <a:prstGeom prst="rect">
            <a:avLst/>
          </a:prstGeom>
          <a:noFill/>
          <a:ln>
            <a:solidFill>
              <a:schemeClr val="accent1">
                <a:lumMod val="75000"/>
              </a:schemeClr>
            </a:solidFill>
          </a:ln>
        </p:spPr>
        <p:txBody>
          <a:bodyPr wrap="square" rtlCol="0">
            <a:spAutoFit/>
          </a:bodyPr>
          <a:lstStyle/>
          <a:p>
            <a:r>
              <a:rPr lang="en-US" sz="2000"/>
              <a:t>Set </a:t>
            </a:r>
            <a:r>
              <a:rPr lang="en-US" sz="2000">
                <a:solidFill>
                  <a:srgbClr val="FF0000"/>
                </a:solidFill>
              </a:rPr>
              <a:t>narrative</a:t>
            </a:r>
            <a:r>
              <a:rPr lang="en-US" sz="2000"/>
              <a:t> to</a:t>
            </a:r>
          </a:p>
        </p:txBody>
      </p:sp>
      <p:cxnSp>
        <p:nvCxnSpPr>
          <p:cNvPr id="12" name="Straight Arrow Connector 11">
            <a:extLst>
              <a:ext uri="{FF2B5EF4-FFF2-40B4-BE49-F238E27FC236}">
                <a16:creationId xmlns:a16="http://schemas.microsoft.com/office/drawing/2014/main" id="{CB2F8AAC-B509-784B-9A4F-9FB707AD8EC0}"/>
              </a:ext>
            </a:extLst>
          </p:cNvPr>
          <p:cNvCxnSpPr>
            <a:cxnSpLocks/>
          </p:cNvCxnSpPr>
          <p:nvPr/>
        </p:nvCxnSpPr>
        <p:spPr>
          <a:xfrm flipV="1">
            <a:off x="6125597" y="2053652"/>
            <a:ext cx="1392174" cy="840242"/>
          </a:xfrm>
          <a:prstGeom prst="straightConnector1">
            <a:avLst/>
          </a:prstGeom>
          <a:ln w="50800" cmpd="sng">
            <a:gradFill flip="none" rotWithShape="1">
              <a:gsLst>
                <a:gs pos="39000">
                  <a:schemeClr val="accent1">
                    <a:lumMod val="40000"/>
                    <a:lumOff val="60000"/>
                  </a:schemeClr>
                </a:gs>
                <a:gs pos="55000">
                  <a:schemeClr val="accent1">
                    <a:lumMod val="95000"/>
                    <a:lumOff val="5000"/>
                  </a:schemeClr>
                </a:gs>
              </a:gsLst>
              <a:path path="circle">
                <a:fillToRect t="100000" r="100000"/>
              </a:path>
              <a:tileRect l="-100000" b="-100000"/>
            </a:gradFill>
            <a:prstDash val="dash"/>
            <a:miter lim="800000"/>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5262641-961F-3742-BD0A-8DA415DB8099}"/>
              </a:ext>
            </a:extLst>
          </p:cNvPr>
          <p:cNvCxnSpPr>
            <a:cxnSpLocks/>
          </p:cNvCxnSpPr>
          <p:nvPr/>
        </p:nvCxnSpPr>
        <p:spPr>
          <a:xfrm>
            <a:off x="6125597" y="3243787"/>
            <a:ext cx="1280351" cy="807430"/>
          </a:xfrm>
          <a:prstGeom prst="straightConnector1">
            <a:avLst/>
          </a:prstGeom>
          <a:ln w="50800" cmpd="sng">
            <a:gradFill flip="none" rotWithShape="1">
              <a:gsLst>
                <a:gs pos="31000">
                  <a:schemeClr val="accent1">
                    <a:lumMod val="40000"/>
                    <a:lumOff val="60000"/>
                  </a:schemeClr>
                </a:gs>
                <a:gs pos="55000">
                  <a:schemeClr val="accent1">
                    <a:lumMod val="95000"/>
                    <a:lumOff val="5000"/>
                  </a:schemeClr>
                </a:gs>
              </a:gsLst>
              <a:path path="circle">
                <a:fillToRect t="100000" r="100000"/>
              </a:path>
              <a:tileRect l="-100000" b="-100000"/>
            </a:gradFill>
            <a:prstDash val="dash"/>
            <a:miter lim="800000"/>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6464FAE-68AC-7548-A2F9-4899E33265E4}"/>
              </a:ext>
            </a:extLst>
          </p:cNvPr>
          <p:cNvSpPr txBox="1"/>
          <p:nvPr/>
        </p:nvSpPr>
        <p:spPr>
          <a:xfrm>
            <a:off x="7634372" y="1643176"/>
            <a:ext cx="2169195" cy="1908215"/>
          </a:xfrm>
          <a:prstGeom prst="rect">
            <a:avLst/>
          </a:prstGeom>
          <a:noFill/>
          <a:ln>
            <a:solidFill>
              <a:schemeClr val="accent1">
                <a:lumMod val="75000"/>
              </a:schemeClr>
            </a:solidFill>
          </a:ln>
        </p:spPr>
        <p:txBody>
          <a:bodyPr wrap="square" rtlCol="0">
            <a:spAutoFit/>
          </a:bodyPr>
          <a:lstStyle/>
          <a:p>
            <a:r>
              <a:rPr lang="en-US" sz="2400">
                <a:solidFill>
                  <a:srgbClr val="FF0000"/>
                </a:solidFill>
              </a:rPr>
              <a:t>Bridging Communities</a:t>
            </a:r>
          </a:p>
          <a:p>
            <a:pPr lvl="2"/>
            <a:r>
              <a:rPr lang="en-US"/>
              <a:t>Belonging</a:t>
            </a:r>
          </a:p>
          <a:p>
            <a:pPr lvl="2"/>
            <a:r>
              <a:rPr lang="en-US"/>
              <a:t>Empathy</a:t>
            </a:r>
          </a:p>
          <a:p>
            <a:pPr lvl="2"/>
            <a:r>
              <a:rPr lang="en-US"/>
              <a:t>Inclusion</a:t>
            </a:r>
          </a:p>
          <a:p>
            <a:endParaRPr lang="en-US" sz="1600"/>
          </a:p>
        </p:txBody>
      </p:sp>
      <p:sp>
        <p:nvSpPr>
          <p:cNvPr id="17" name="TextBox 16">
            <a:extLst>
              <a:ext uri="{FF2B5EF4-FFF2-40B4-BE49-F238E27FC236}">
                <a16:creationId xmlns:a16="http://schemas.microsoft.com/office/drawing/2014/main" id="{AB045F62-2D6F-6248-8F81-6A8D367133D7}"/>
              </a:ext>
            </a:extLst>
          </p:cNvPr>
          <p:cNvSpPr txBox="1"/>
          <p:nvPr/>
        </p:nvSpPr>
        <p:spPr>
          <a:xfrm>
            <a:off x="7630721" y="4000214"/>
            <a:ext cx="2172845" cy="1661993"/>
          </a:xfrm>
          <a:prstGeom prst="rect">
            <a:avLst/>
          </a:prstGeom>
          <a:noFill/>
          <a:ln>
            <a:solidFill>
              <a:schemeClr val="accent1">
                <a:lumMod val="75000"/>
              </a:schemeClr>
            </a:solidFill>
          </a:ln>
        </p:spPr>
        <p:txBody>
          <a:bodyPr wrap="square" rtlCol="0">
            <a:spAutoFit/>
          </a:bodyPr>
          <a:lstStyle/>
          <a:p>
            <a:r>
              <a:rPr lang="en-US" sz="2400">
                <a:solidFill>
                  <a:srgbClr val="FF0000"/>
                </a:solidFill>
              </a:rPr>
              <a:t>Breaking</a:t>
            </a:r>
          </a:p>
          <a:p>
            <a:r>
              <a:rPr lang="en-US" sz="2400">
                <a:solidFill>
                  <a:srgbClr val="FF0000"/>
                </a:solidFill>
              </a:rPr>
              <a:t>Communities</a:t>
            </a:r>
          </a:p>
          <a:p>
            <a:pPr lvl="2"/>
            <a:r>
              <a:rPr lang="en-US"/>
              <a:t>Fear</a:t>
            </a:r>
          </a:p>
          <a:p>
            <a:pPr lvl="2"/>
            <a:r>
              <a:rPr lang="en-US"/>
              <a:t>Anger</a:t>
            </a:r>
          </a:p>
          <a:p>
            <a:pPr lvl="2"/>
            <a:r>
              <a:rPr lang="en-US"/>
              <a:t>Othering</a:t>
            </a:r>
          </a:p>
        </p:txBody>
      </p:sp>
    </p:spTree>
    <p:extLst>
      <p:ext uri="{BB962C8B-B14F-4D97-AF65-F5344CB8AC3E}">
        <p14:creationId xmlns:p14="http://schemas.microsoft.com/office/powerpoint/2010/main" val="3188869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3"/>
          <p:cNvSpPr txBox="1">
            <a:spLocks noGrp="1"/>
          </p:cNvSpPr>
          <p:nvPr>
            <p:ph type="title"/>
          </p:nvPr>
        </p:nvSpPr>
        <p:spPr>
          <a:xfrm>
            <a:off x="442710" y="383177"/>
            <a:ext cx="5278821" cy="62093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E4E79"/>
              </a:buClr>
              <a:buSzPts val="4000"/>
              <a:buFont typeface="Arial"/>
              <a:buNone/>
            </a:pPr>
            <a:r>
              <a:rPr lang="en-US" sz="4000" b="1" i="1">
                <a:solidFill>
                  <a:srgbClr val="1E4E79"/>
                </a:solidFill>
              </a:rPr>
              <a:t>Indices of Othering</a:t>
            </a:r>
            <a:endParaRPr sz="4000" b="1" i="1">
              <a:solidFill>
                <a:srgbClr val="1E4E79"/>
              </a:solidFill>
            </a:endParaRPr>
          </a:p>
        </p:txBody>
      </p:sp>
      <p:sp>
        <p:nvSpPr>
          <p:cNvPr id="446" name="Google Shape;446;p33"/>
          <p:cNvSpPr txBox="1"/>
          <p:nvPr/>
        </p:nvSpPr>
        <p:spPr>
          <a:xfrm>
            <a:off x="457200" y="1600200"/>
            <a:ext cx="4484255" cy="2380673"/>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90000"/>
              </a:lnSpc>
              <a:spcBef>
                <a:spcPts val="0"/>
              </a:spcBef>
              <a:spcAft>
                <a:spcPts val="0"/>
              </a:spcAft>
              <a:buClr>
                <a:srgbClr val="66CCA1"/>
              </a:buClr>
              <a:buSzPts val="3200"/>
              <a:buFont typeface="Arial"/>
              <a:buNone/>
            </a:pPr>
            <a:r>
              <a:rPr lang="en-US" sz="3200" b="1" i="0">
                <a:solidFill>
                  <a:srgbClr val="1E4E79"/>
                </a:solidFill>
                <a:latin typeface="Arial"/>
                <a:ea typeface="Arial"/>
                <a:cs typeface="Arial"/>
                <a:sym typeface="Arial"/>
              </a:rPr>
              <a:t>Lack of effective voice</a:t>
            </a:r>
            <a:endParaRPr/>
          </a:p>
          <a:p>
            <a:pPr marL="0" marR="0" lvl="0" indent="0" algn="l" rtl="0">
              <a:lnSpc>
                <a:spcPct val="90000"/>
              </a:lnSpc>
              <a:spcBef>
                <a:spcPts val="1000"/>
              </a:spcBef>
              <a:spcAft>
                <a:spcPts val="0"/>
              </a:spcAft>
              <a:buClr>
                <a:srgbClr val="66CCA1"/>
              </a:buClr>
              <a:buSzPts val="3200"/>
              <a:buFont typeface="Arial"/>
              <a:buNone/>
            </a:pPr>
            <a:r>
              <a:rPr lang="en-US" sz="3200" b="1" i="0">
                <a:solidFill>
                  <a:srgbClr val="1E4E79"/>
                </a:solidFill>
                <a:latin typeface="Arial"/>
                <a:ea typeface="Arial"/>
                <a:cs typeface="Arial"/>
                <a:sym typeface="Arial"/>
              </a:rPr>
              <a:t>Lack of representation</a:t>
            </a:r>
            <a:endParaRPr/>
          </a:p>
          <a:p>
            <a:pPr marL="0" marR="0" lvl="0" indent="0" algn="l" rtl="0">
              <a:lnSpc>
                <a:spcPct val="90000"/>
              </a:lnSpc>
              <a:spcBef>
                <a:spcPts val="1000"/>
              </a:spcBef>
              <a:spcAft>
                <a:spcPts val="0"/>
              </a:spcAft>
              <a:buClr>
                <a:srgbClr val="66CCA1"/>
              </a:buClr>
              <a:buSzPts val="3200"/>
              <a:buFont typeface="Arial"/>
              <a:buNone/>
            </a:pPr>
            <a:r>
              <a:rPr lang="en-US" sz="3200" b="1" i="0">
                <a:solidFill>
                  <a:srgbClr val="1E4E79"/>
                </a:solidFill>
                <a:latin typeface="Arial"/>
                <a:ea typeface="Arial"/>
                <a:cs typeface="Arial"/>
                <a:sym typeface="Arial"/>
              </a:rPr>
              <a:t>Lack of recognition</a:t>
            </a:r>
            <a:endParaRPr/>
          </a:p>
          <a:p>
            <a:pPr marL="0" marR="0" lvl="0" indent="0" algn="l" rtl="0">
              <a:lnSpc>
                <a:spcPct val="90000"/>
              </a:lnSpc>
              <a:spcBef>
                <a:spcPts val="1000"/>
              </a:spcBef>
              <a:spcAft>
                <a:spcPts val="0"/>
              </a:spcAft>
              <a:buClr>
                <a:srgbClr val="66CCA1"/>
              </a:buClr>
              <a:buSzPts val="3200"/>
              <a:buFont typeface="Arial"/>
              <a:buNone/>
            </a:pPr>
            <a:r>
              <a:rPr lang="en-US" sz="3200" b="1" i="0">
                <a:solidFill>
                  <a:srgbClr val="1E4E79"/>
                </a:solidFill>
                <a:latin typeface="Arial"/>
                <a:ea typeface="Arial"/>
                <a:cs typeface="Arial"/>
                <a:sym typeface="Arial"/>
              </a:rPr>
              <a:t>Lack of power</a:t>
            </a:r>
            <a:endParaRPr sz="3200" b="1" i="0">
              <a:solidFill>
                <a:srgbClr val="1E4E79"/>
              </a:solidFill>
              <a:latin typeface="Arial"/>
              <a:ea typeface="Arial"/>
              <a:cs typeface="Arial"/>
              <a:sym typeface="Arial"/>
            </a:endParaRPr>
          </a:p>
        </p:txBody>
      </p:sp>
      <p:pic>
        <p:nvPicPr>
          <p:cNvPr id="447" name="Google Shape;447;p33"/>
          <p:cNvPicPr preferRelativeResize="0"/>
          <p:nvPr/>
        </p:nvPicPr>
        <p:blipFill rotWithShape="1">
          <a:blip r:embed="rId3">
            <a:alphaModFix/>
          </a:blip>
          <a:srcRect/>
          <a:stretch/>
        </p:blipFill>
        <p:spPr>
          <a:xfrm>
            <a:off x="6372340" y="1572744"/>
            <a:ext cx="3627434" cy="2408129"/>
          </a:xfrm>
          <a:prstGeom prst="rect">
            <a:avLst/>
          </a:prstGeom>
          <a:noFill/>
          <a:ln>
            <a:noFill/>
          </a:ln>
        </p:spPr>
      </p:pic>
      <p:sp>
        <p:nvSpPr>
          <p:cNvPr id="448" name="Google Shape;448;p33"/>
          <p:cNvSpPr txBox="1"/>
          <p:nvPr/>
        </p:nvSpPr>
        <p:spPr>
          <a:xfrm>
            <a:off x="457200" y="4786284"/>
            <a:ext cx="969369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i="1">
                <a:solidFill>
                  <a:srgbClr val="1E4E79"/>
                </a:solidFill>
                <a:latin typeface="Calibri"/>
                <a:ea typeface="Calibri"/>
                <a:cs typeface="Calibri"/>
                <a:sym typeface="Calibri"/>
              </a:rPr>
              <a:t>People can experience strong othering in one or some of these areas and low or no othering in others. When someone experiences othering on all of these indices, then the othering is more likely durable. High durability also exists when othering happens between the interpersonal, structural, and cultural.</a:t>
            </a:r>
            <a:endParaRPr sz="2000" i="1">
              <a:solidFill>
                <a:srgbClr val="1E4E79"/>
              </a:solidFill>
              <a:latin typeface="Calibri"/>
              <a:ea typeface="Calibri"/>
              <a:cs typeface="Calibri"/>
              <a:sym typeface="Calibri"/>
            </a:endParaRPr>
          </a:p>
        </p:txBody>
      </p:sp>
    </p:spTree>
    <p:extLst>
      <p:ext uri="{BB962C8B-B14F-4D97-AF65-F5344CB8AC3E}">
        <p14:creationId xmlns:p14="http://schemas.microsoft.com/office/powerpoint/2010/main" val="1466948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
            <a:extLst>
              <a:ext uri="{FF2B5EF4-FFF2-40B4-BE49-F238E27FC236}">
                <a16:creationId xmlns:a16="http://schemas.microsoft.com/office/drawing/2014/main" id="{7A099F1C-95BB-6B4E-9383-854DE02F1B32}"/>
              </a:ext>
            </a:extLst>
          </p:cNvPr>
          <p:cNvSpPr txBox="1">
            <a:spLocks noChangeArrowheads="1"/>
          </p:cNvSpPr>
          <p:nvPr/>
        </p:nvSpPr>
        <p:spPr bwMode="auto">
          <a:xfrm>
            <a:off x="1968500" y="4140200"/>
            <a:ext cx="83312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spAutoFit/>
          </a:bodyPr>
          <a:lstStyle>
            <a:lvl1pPr defTabSz="455613">
              <a:lnSpc>
                <a:spcPct val="90000"/>
              </a:lnSpc>
              <a:spcBef>
                <a:spcPts val="1000"/>
              </a:spcBef>
              <a:buClr>
                <a:srgbClr val="66CCA1"/>
              </a:buClr>
              <a:buFont typeface="Arial" panose="020B0604020202020204" pitchFamily="34" charset="0"/>
              <a:buChar char="•"/>
              <a:defRPr sz="2800">
                <a:solidFill>
                  <a:srgbClr val="26403A"/>
                </a:solidFill>
                <a:latin typeface="FreightText Pro Book"/>
                <a:ea typeface="FreightText Pro Book"/>
                <a:cs typeface="FreightText Pro Book"/>
              </a:defRPr>
            </a:lvl1pPr>
            <a:lvl2pPr marL="742950" indent="-285750" defTabSz="455613">
              <a:lnSpc>
                <a:spcPct val="90000"/>
              </a:lnSpc>
              <a:spcBef>
                <a:spcPts val="500"/>
              </a:spcBef>
              <a:buClr>
                <a:srgbClr val="66CCA1"/>
              </a:buClr>
              <a:buFont typeface="Arial" panose="020B0604020202020204" pitchFamily="34" charset="0"/>
              <a:buChar char="•"/>
              <a:defRPr sz="2400">
                <a:solidFill>
                  <a:srgbClr val="26403A"/>
                </a:solidFill>
                <a:latin typeface="FreightText Pro Book"/>
                <a:ea typeface="FreightText Pro Book"/>
                <a:cs typeface="FreightText Pro Book"/>
              </a:defRPr>
            </a:lvl2pPr>
            <a:lvl3pPr marL="1143000" indent="-228600" defTabSz="455613">
              <a:lnSpc>
                <a:spcPct val="90000"/>
              </a:lnSpc>
              <a:spcBef>
                <a:spcPts val="500"/>
              </a:spcBef>
              <a:buClr>
                <a:srgbClr val="66CCA1"/>
              </a:buClr>
              <a:buFont typeface="Arial" panose="020B0604020202020204" pitchFamily="34" charset="0"/>
              <a:buChar char="•"/>
              <a:defRPr sz="2000">
                <a:solidFill>
                  <a:srgbClr val="26403A"/>
                </a:solidFill>
                <a:latin typeface="FreightText Pro Book"/>
                <a:ea typeface="FreightText Pro Book"/>
                <a:cs typeface="FreightText Pro Book"/>
              </a:defRPr>
            </a:lvl3pPr>
            <a:lvl4pPr marL="1600200" indent="-228600" defTabSz="455613">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4pPr>
            <a:lvl5pPr marL="2057400" indent="-228600" defTabSz="455613">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5pPr>
            <a:lvl6pPr marL="2514600" indent="-228600" defTabSz="455613"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6pPr>
            <a:lvl7pPr marL="2971800" indent="-228600" defTabSz="455613"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7pPr>
            <a:lvl8pPr marL="3429000" indent="-228600" defTabSz="455613"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8pPr>
            <a:lvl9pPr marL="3886200" indent="-228600" defTabSz="455613"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9pPr>
          </a:lstStyle>
          <a:p>
            <a:pPr algn="ctr" eaLnBrk="1" hangingPunct="1">
              <a:lnSpc>
                <a:spcPct val="100000"/>
              </a:lnSpc>
              <a:spcBef>
                <a:spcPct val="0"/>
              </a:spcBef>
              <a:buClrTx/>
              <a:buFontTx/>
              <a:buNone/>
            </a:pPr>
            <a:r>
              <a:rPr lang="en-US" altLang="en-US" b="1">
                <a:solidFill>
                  <a:srgbClr val="4A94C2"/>
                </a:solidFill>
                <a:latin typeface="Georgia" panose="02040502050405020303" pitchFamily="18" charset="0"/>
                <a:ea typeface="MS PGothic" panose="020B0600070205080204" pitchFamily="34" charset="-128"/>
                <a:cs typeface="Georgia" panose="02040502050405020303" pitchFamily="18" charset="0"/>
              </a:rPr>
              <a:t>Othering</a:t>
            </a:r>
            <a:r>
              <a:rPr lang="en-US" altLang="en-US">
                <a:solidFill>
                  <a:srgbClr val="4A94C2"/>
                </a:solidFill>
                <a:latin typeface="Georgia" panose="02040502050405020303" pitchFamily="18" charset="0"/>
                <a:ea typeface="MS PGothic" panose="020B0600070205080204" pitchFamily="34" charset="-128"/>
                <a:cs typeface="Georgia" panose="02040502050405020303" pitchFamily="18" charset="0"/>
              </a:rPr>
              <a:t> is a generalized set of common processes that engender marginality and group-based inequality across any of the full range of human differences </a:t>
            </a:r>
          </a:p>
        </p:txBody>
      </p:sp>
      <p:sp>
        <p:nvSpPr>
          <p:cNvPr id="9" name="TextBox 8">
            <a:extLst>
              <a:ext uri="{FF2B5EF4-FFF2-40B4-BE49-F238E27FC236}">
                <a16:creationId xmlns:a16="http://schemas.microsoft.com/office/drawing/2014/main" id="{0325C162-77F2-4143-AB7E-4C81BD7244B5}"/>
              </a:ext>
            </a:extLst>
          </p:cNvPr>
          <p:cNvSpPr txBox="1"/>
          <p:nvPr/>
        </p:nvSpPr>
        <p:spPr>
          <a:xfrm>
            <a:off x="7178675" y="1323975"/>
            <a:ext cx="1262063" cy="461963"/>
          </a:xfrm>
          <a:prstGeom prst="rect">
            <a:avLst/>
          </a:prstGeom>
          <a:solidFill>
            <a:srgbClr val="94B636"/>
          </a:solidFill>
          <a:ln>
            <a:solidFill>
              <a:srgbClr val="000000"/>
            </a:solidFill>
          </a:ln>
        </p:spPr>
        <p:txBody>
          <a:bodyPr lIns="91432" tIns="45716" rIns="91432" bIns="45716">
            <a:spAutoFit/>
          </a:bodyPr>
          <a:lstStyle/>
          <a:p>
            <a:pPr algn="ctr" defTabSz="457160" eaLnBrk="1" fontAlgn="auto" hangingPunct="1">
              <a:spcBef>
                <a:spcPts val="0"/>
              </a:spcBef>
              <a:spcAft>
                <a:spcPts val="0"/>
              </a:spcAft>
              <a:defRPr/>
            </a:pPr>
            <a:r>
              <a:rPr lang="en-US" sz="2400" spc="200">
                <a:solidFill>
                  <a:prstClr val="white"/>
                </a:solidFill>
                <a:latin typeface="+mn-lt"/>
                <a:ea typeface="ＭＳ Ｐゴシック" charset="0"/>
              </a:rPr>
              <a:t>class</a:t>
            </a:r>
          </a:p>
        </p:txBody>
      </p:sp>
      <p:sp>
        <p:nvSpPr>
          <p:cNvPr id="10" name="TextBox 9">
            <a:extLst>
              <a:ext uri="{FF2B5EF4-FFF2-40B4-BE49-F238E27FC236}">
                <a16:creationId xmlns:a16="http://schemas.microsoft.com/office/drawing/2014/main" id="{C929C310-A92F-FB49-A8FF-3577CD733B6C}"/>
              </a:ext>
            </a:extLst>
          </p:cNvPr>
          <p:cNvSpPr txBox="1"/>
          <p:nvPr/>
        </p:nvSpPr>
        <p:spPr>
          <a:xfrm rot="1032002">
            <a:off x="3592513" y="2233613"/>
            <a:ext cx="1720850" cy="461962"/>
          </a:xfrm>
          <a:prstGeom prst="rect">
            <a:avLst/>
          </a:prstGeom>
          <a:solidFill>
            <a:schemeClr val="accent5"/>
          </a:solidFill>
          <a:ln>
            <a:solidFill>
              <a:srgbClr val="000000"/>
            </a:solidFill>
          </a:ln>
        </p:spPr>
        <p:txBody>
          <a:bodyPr lIns="91432" tIns="45716" rIns="91432" bIns="45716">
            <a:spAutoFit/>
          </a:bodyPr>
          <a:lstStyle/>
          <a:p>
            <a:pPr algn="ctr" defTabSz="457160" eaLnBrk="1" fontAlgn="auto" hangingPunct="1">
              <a:spcBef>
                <a:spcPts val="0"/>
              </a:spcBef>
              <a:spcAft>
                <a:spcPts val="0"/>
              </a:spcAft>
              <a:defRPr/>
            </a:pPr>
            <a:r>
              <a:rPr lang="en-US" sz="2400" spc="200">
                <a:solidFill>
                  <a:prstClr val="white"/>
                </a:solidFill>
                <a:latin typeface="+mn-lt"/>
                <a:ea typeface="ＭＳ Ｐゴシック" charset="0"/>
              </a:rPr>
              <a:t>gender</a:t>
            </a:r>
          </a:p>
        </p:txBody>
      </p:sp>
      <p:sp>
        <p:nvSpPr>
          <p:cNvPr id="11" name="TextBox 10">
            <a:extLst>
              <a:ext uri="{FF2B5EF4-FFF2-40B4-BE49-F238E27FC236}">
                <a16:creationId xmlns:a16="http://schemas.microsoft.com/office/drawing/2014/main" id="{8FC768D9-483F-ED49-BDE4-F15B0CEC551F}"/>
              </a:ext>
            </a:extLst>
          </p:cNvPr>
          <p:cNvSpPr txBox="1"/>
          <p:nvPr/>
        </p:nvSpPr>
        <p:spPr>
          <a:xfrm rot="790620">
            <a:off x="4532313" y="1289050"/>
            <a:ext cx="2149475" cy="461963"/>
          </a:xfrm>
          <a:prstGeom prst="rect">
            <a:avLst/>
          </a:prstGeom>
          <a:solidFill>
            <a:schemeClr val="accent2"/>
          </a:solidFill>
          <a:ln>
            <a:solidFill>
              <a:srgbClr val="000000"/>
            </a:solidFill>
          </a:ln>
        </p:spPr>
        <p:txBody>
          <a:bodyPr lIns="91432" tIns="45716" rIns="91432" bIns="45716">
            <a:spAutoFit/>
          </a:bodyPr>
          <a:lstStyle/>
          <a:p>
            <a:pPr algn="ctr" defTabSz="457160" eaLnBrk="1" fontAlgn="auto" hangingPunct="1">
              <a:spcBef>
                <a:spcPts val="0"/>
              </a:spcBef>
              <a:spcAft>
                <a:spcPts val="0"/>
              </a:spcAft>
              <a:defRPr/>
            </a:pPr>
            <a:r>
              <a:rPr lang="en-US" sz="2400" spc="200">
                <a:solidFill>
                  <a:prstClr val="white"/>
                </a:solidFill>
                <a:latin typeface="+mn-lt"/>
                <a:ea typeface="ＭＳ Ｐゴシック" charset="0"/>
              </a:rPr>
              <a:t>sexuality</a:t>
            </a:r>
          </a:p>
        </p:txBody>
      </p:sp>
      <p:sp>
        <p:nvSpPr>
          <p:cNvPr id="12" name="TextBox 11">
            <a:extLst>
              <a:ext uri="{FF2B5EF4-FFF2-40B4-BE49-F238E27FC236}">
                <a16:creationId xmlns:a16="http://schemas.microsoft.com/office/drawing/2014/main" id="{C2F43800-049F-4F49-B937-5E6903BAD308}"/>
              </a:ext>
            </a:extLst>
          </p:cNvPr>
          <p:cNvSpPr txBox="1"/>
          <p:nvPr/>
        </p:nvSpPr>
        <p:spPr>
          <a:xfrm rot="20674107">
            <a:off x="3175000" y="1487488"/>
            <a:ext cx="1595438" cy="461962"/>
          </a:xfrm>
          <a:prstGeom prst="rect">
            <a:avLst/>
          </a:prstGeom>
          <a:solidFill>
            <a:schemeClr val="accent4"/>
          </a:solidFill>
          <a:ln>
            <a:solidFill>
              <a:srgbClr val="000000"/>
            </a:solidFill>
          </a:ln>
        </p:spPr>
        <p:txBody>
          <a:bodyPr lIns="91432" tIns="45716" rIns="91432" bIns="45716">
            <a:spAutoFit/>
          </a:bodyPr>
          <a:lstStyle/>
          <a:p>
            <a:pPr algn="ctr" defTabSz="457160" eaLnBrk="1" fontAlgn="auto" hangingPunct="1">
              <a:spcBef>
                <a:spcPts val="0"/>
              </a:spcBef>
              <a:spcAft>
                <a:spcPts val="0"/>
              </a:spcAft>
              <a:defRPr/>
            </a:pPr>
            <a:r>
              <a:rPr lang="en-US" sz="2400" spc="200">
                <a:solidFill>
                  <a:prstClr val="white"/>
                </a:solidFill>
                <a:latin typeface="+mn-lt"/>
                <a:ea typeface="ＭＳ Ｐゴシック" charset="0"/>
              </a:rPr>
              <a:t>ability</a:t>
            </a:r>
          </a:p>
        </p:txBody>
      </p:sp>
      <p:sp>
        <p:nvSpPr>
          <p:cNvPr id="13" name="TextBox 12">
            <a:extLst>
              <a:ext uri="{FF2B5EF4-FFF2-40B4-BE49-F238E27FC236}">
                <a16:creationId xmlns:a16="http://schemas.microsoft.com/office/drawing/2014/main" id="{9F46C5B9-6181-B845-95B8-CD9F1C2FFCD7}"/>
              </a:ext>
            </a:extLst>
          </p:cNvPr>
          <p:cNvSpPr txBox="1"/>
          <p:nvPr/>
        </p:nvSpPr>
        <p:spPr>
          <a:xfrm rot="21188825">
            <a:off x="5838825" y="3198813"/>
            <a:ext cx="982663" cy="461962"/>
          </a:xfrm>
          <a:prstGeom prst="rect">
            <a:avLst/>
          </a:prstGeom>
          <a:solidFill>
            <a:srgbClr val="AD802C"/>
          </a:solidFill>
          <a:ln>
            <a:solidFill>
              <a:srgbClr val="000000"/>
            </a:solidFill>
          </a:ln>
        </p:spPr>
        <p:txBody>
          <a:bodyPr lIns="91432" tIns="45716" rIns="91432" bIns="45716">
            <a:spAutoFit/>
          </a:bodyPr>
          <a:lstStyle/>
          <a:p>
            <a:pPr algn="ctr" defTabSz="457160" eaLnBrk="1" fontAlgn="auto" hangingPunct="1">
              <a:spcBef>
                <a:spcPts val="0"/>
              </a:spcBef>
              <a:spcAft>
                <a:spcPts val="0"/>
              </a:spcAft>
              <a:defRPr/>
            </a:pPr>
            <a:r>
              <a:rPr lang="en-US" sz="2400" spc="200">
                <a:solidFill>
                  <a:prstClr val="white"/>
                </a:solidFill>
                <a:latin typeface="+mn-lt"/>
                <a:ea typeface="ＭＳ Ｐゴシック" charset="0"/>
              </a:rPr>
              <a:t>age</a:t>
            </a:r>
          </a:p>
        </p:txBody>
      </p:sp>
      <p:sp>
        <p:nvSpPr>
          <p:cNvPr id="14" name="TextBox 13">
            <a:extLst>
              <a:ext uri="{FF2B5EF4-FFF2-40B4-BE49-F238E27FC236}">
                <a16:creationId xmlns:a16="http://schemas.microsoft.com/office/drawing/2014/main" id="{6698D395-D0EA-104F-81B7-5CAA0F4FF166}"/>
              </a:ext>
            </a:extLst>
          </p:cNvPr>
          <p:cNvSpPr txBox="1"/>
          <p:nvPr/>
        </p:nvSpPr>
        <p:spPr>
          <a:xfrm rot="20766602">
            <a:off x="5334000" y="1922463"/>
            <a:ext cx="2206625" cy="461962"/>
          </a:xfrm>
          <a:prstGeom prst="rect">
            <a:avLst/>
          </a:prstGeom>
          <a:solidFill>
            <a:schemeClr val="accent6"/>
          </a:solidFill>
          <a:ln>
            <a:solidFill>
              <a:srgbClr val="000000"/>
            </a:solidFill>
          </a:ln>
        </p:spPr>
        <p:txBody>
          <a:bodyPr lIns="91432" tIns="45716" rIns="91432" bIns="45716">
            <a:spAutoFit/>
          </a:bodyPr>
          <a:lstStyle/>
          <a:p>
            <a:pPr algn="ctr" defTabSz="457160" eaLnBrk="1" fontAlgn="auto" hangingPunct="1">
              <a:spcBef>
                <a:spcPts val="0"/>
              </a:spcBef>
              <a:spcAft>
                <a:spcPts val="0"/>
              </a:spcAft>
              <a:defRPr/>
            </a:pPr>
            <a:r>
              <a:rPr lang="en-US" sz="2400" spc="200">
                <a:solidFill>
                  <a:prstClr val="white"/>
                </a:solidFill>
                <a:latin typeface="+mn-lt"/>
                <a:ea typeface="ＭＳ Ｐゴシック" charset="0"/>
              </a:rPr>
              <a:t>skin tone</a:t>
            </a:r>
          </a:p>
        </p:txBody>
      </p:sp>
      <p:sp>
        <p:nvSpPr>
          <p:cNvPr id="2" name="TextBox 1">
            <a:extLst>
              <a:ext uri="{FF2B5EF4-FFF2-40B4-BE49-F238E27FC236}">
                <a16:creationId xmlns:a16="http://schemas.microsoft.com/office/drawing/2014/main" id="{329015D6-4F4A-F943-A1EB-B33BD09EC7E0}"/>
              </a:ext>
            </a:extLst>
          </p:cNvPr>
          <p:cNvSpPr txBox="1"/>
          <p:nvPr/>
        </p:nvSpPr>
        <p:spPr>
          <a:xfrm rot="396345">
            <a:off x="6986588" y="2301875"/>
            <a:ext cx="1155700" cy="460375"/>
          </a:xfrm>
          <a:prstGeom prst="rect">
            <a:avLst/>
          </a:prstGeom>
          <a:solidFill>
            <a:srgbClr val="E75204"/>
          </a:solidFill>
          <a:ln>
            <a:solidFill>
              <a:srgbClr val="000000"/>
            </a:solidFill>
          </a:ln>
        </p:spPr>
        <p:txBody>
          <a:bodyPr lIns="91432" tIns="45716" rIns="91432" bIns="45716">
            <a:spAutoFit/>
          </a:bodyPr>
          <a:lstStyle/>
          <a:p>
            <a:pPr algn="ctr" defTabSz="457160" eaLnBrk="1" fontAlgn="auto" hangingPunct="1">
              <a:spcBef>
                <a:spcPts val="0"/>
              </a:spcBef>
              <a:spcAft>
                <a:spcPts val="0"/>
              </a:spcAft>
              <a:defRPr/>
            </a:pPr>
            <a:r>
              <a:rPr lang="en-US" sz="2400" spc="200">
                <a:solidFill>
                  <a:prstClr val="white"/>
                </a:solidFill>
                <a:latin typeface="+mn-lt"/>
                <a:ea typeface="ＭＳ Ｐゴシック" charset="0"/>
              </a:rPr>
              <a:t>race</a:t>
            </a:r>
          </a:p>
        </p:txBody>
      </p:sp>
      <p:sp>
        <p:nvSpPr>
          <p:cNvPr id="15" name="TextBox 14">
            <a:extLst>
              <a:ext uri="{FF2B5EF4-FFF2-40B4-BE49-F238E27FC236}">
                <a16:creationId xmlns:a16="http://schemas.microsoft.com/office/drawing/2014/main" id="{5A37275F-B58D-3A4E-A641-C65601D24F78}"/>
              </a:ext>
            </a:extLst>
          </p:cNvPr>
          <p:cNvSpPr txBox="1"/>
          <p:nvPr/>
        </p:nvSpPr>
        <p:spPr>
          <a:xfrm>
            <a:off x="4025900" y="2827338"/>
            <a:ext cx="2206625" cy="461962"/>
          </a:xfrm>
          <a:prstGeom prst="rect">
            <a:avLst/>
          </a:prstGeom>
          <a:solidFill>
            <a:schemeClr val="accent1"/>
          </a:solidFill>
          <a:ln>
            <a:solidFill>
              <a:srgbClr val="000000"/>
            </a:solidFill>
          </a:ln>
        </p:spPr>
        <p:txBody>
          <a:bodyPr lIns="91432" tIns="45716" rIns="91432" bIns="45716">
            <a:spAutoFit/>
          </a:bodyPr>
          <a:lstStyle/>
          <a:p>
            <a:pPr algn="ctr" defTabSz="457160" eaLnBrk="1" fontAlgn="auto" hangingPunct="1">
              <a:spcBef>
                <a:spcPts val="0"/>
              </a:spcBef>
              <a:spcAft>
                <a:spcPts val="0"/>
              </a:spcAft>
              <a:defRPr/>
            </a:pPr>
            <a:r>
              <a:rPr lang="en-US" sz="2400" spc="200">
                <a:solidFill>
                  <a:prstClr val="white"/>
                </a:solidFill>
                <a:latin typeface="+mn-lt"/>
                <a:ea typeface="ＭＳ Ｐゴシック" charset="0"/>
              </a:rPr>
              <a:t>ethnicity</a:t>
            </a:r>
          </a:p>
        </p:txBody>
      </p:sp>
      <p:sp>
        <p:nvSpPr>
          <p:cNvPr id="16" name="TextBox 15">
            <a:extLst>
              <a:ext uri="{FF2B5EF4-FFF2-40B4-BE49-F238E27FC236}">
                <a16:creationId xmlns:a16="http://schemas.microsoft.com/office/drawing/2014/main" id="{3B922AE6-7701-2746-A338-8BCAEDF85891}"/>
              </a:ext>
            </a:extLst>
          </p:cNvPr>
          <p:cNvSpPr txBox="1"/>
          <p:nvPr/>
        </p:nvSpPr>
        <p:spPr>
          <a:xfrm rot="1792106">
            <a:off x="6319838" y="2922588"/>
            <a:ext cx="2206625" cy="461962"/>
          </a:xfrm>
          <a:prstGeom prst="rect">
            <a:avLst/>
          </a:prstGeom>
          <a:solidFill>
            <a:srgbClr val="4A5FAB"/>
          </a:solidFill>
          <a:ln>
            <a:solidFill>
              <a:srgbClr val="000000"/>
            </a:solidFill>
          </a:ln>
        </p:spPr>
        <p:txBody>
          <a:bodyPr lIns="91432" tIns="45716" rIns="91432" bIns="45716">
            <a:spAutoFit/>
          </a:bodyPr>
          <a:lstStyle/>
          <a:p>
            <a:pPr algn="ctr" defTabSz="457160" eaLnBrk="1" fontAlgn="auto" hangingPunct="1">
              <a:spcBef>
                <a:spcPts val="0"/>
              </a:spcBef>
              <a:spcAft>
                <a:spcPts val="0"/>
              </a:spcAft>
              <a:defRPr/>
            </a:pPr>
            <a:r>
              <a:rPr lang="en-US" sz="2400" spc="200">
                <a:solidFill>
                  <a:prstClr val="white"/>
                </a:solidFill>
                <a:latin typeface="+mn-lt"/>
                <a:ea typeface="ＭＳ Ｐゴシック" charset="0"/>
              </a:rPr>
              <a:t>religion</a:t>
            </a:r>
          </a:p>
        </p:txBody>
      </p:sp>
      <p:pic>
        <p:nvPicPr>
          <p:cNvPr id="6" name="Picture 5">
            <a:extLst>
              <a:ext uri="{FF2B5EF4-FFF2-40B4-BE49-F238E27FC236}">
                <a16:creationId xmlns:a16="http://schemas.microsoft.com/office/drawing/2014/main" id="{F1145F4F-4CA7-D146-9D89-3CD7E4F240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194583"/>
            <a:ext cx="12192000" cy="665428"/>
          </a:xfrm>
          <a:prstGeom prst="rect">
            <a:avLst/>
          </a:prstGeom>
        </p:spPr>
      </p:pic>
    </p:spTree>
    <p:extLst>
      <p:ext uri="{BB962C8B-B14F-4D97-AF65-F5344CB8AC3E}">
        <p14:creationId xmlns:p14="http://schemas.microsoft.com/office/powerpoint/2010/main" val="3415104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003F0355-7CF5-E845-81D9-221ADF1B03B4}"/>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01688" y="488950"/>
            <a:ext cx="10469562" cy="591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6793392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inneapolis still burning after police station torched, other buildings burn  amid George Floyd protest">
            <a:extLst>
              <a:ext uri="{FF2B5EF4-FFF2-40B4-BE49-F238E27FC236}">
                <a16:creationId xmlns:a16="http://schemas.microsoft.com/office/drawing/2014/main" id="{319377BE-2E45-8649-8B3C-228D21FEF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2" y="-29859"/>
            <a:ext cx="12338392" cy="6996718"/>
          </a:xfrm>
          <a:prstGeom prst="rect">
            <a:avLst/>
          </a:prstGeom>
          <a:noFill/>
          <a:extLst>
            <a:ext uri="{909E8E84-426E-40DD-AFC4-6F175D3DCCD1}">
              <a14:hiddenFill xmlns:a14="http://schemas.microsoft.com/office/drawing/2010/main">
                <a:solidFill>
                  <a:srgbClr val="FFFFFF"/>
                </a:solidFill>
              </a14:hiddenFill>
            </a:ext>
          </a:extLst>
        </p:spPr>
      </p:pic>
      <p:sp>
        <p:nvSpPr>
          <p:cNvPr id="48130" name="Google Shape;248;p14">
            <a:extLst>
              <a:ext uri="{FF2B5EF4-FFF2-40B4-BE49-F238E27FC236}">
                <a16:creationId xmlns:a16="http://schemas.microsoft.com/office/drawing/2014/main" id="{62AEF45C-97DE-B248-A621-00951F86B732}"/>
              </a:ext>
            </a:extLst>
          </p:cNvPr>
          <p:cNvSpPr txBox="1">
            <a:spLocks noGrp="1"/>
          </p:cNvSpPr>
          <p:nvPr>
            <p:ph type="title"/>
          </p:nvPr>
        </p:nvSpPr>
        <p:spPr>
          <a:xfrm>
            <a:off x="127000" y="149906"/>
            <a:ext cx="5969000" cy="4770437"/>
          </a:xfrm>
          <a:solidFill>
            <a:schemeClr val="lt1"/>
          </a:solidFill>
          <a:effectLst>
            <a:softEdge rad="76200"/>
          </a:effectLst>
        </p:spPr>
        <p:txBody>
          <a:bodyPr>
            <a:noAutofit/>
          </a:bodyPr>
          <a:lstStyle/>
          <a:p>
            <a:pPr algn="ctr">
              <a:spcBef>
                <a:spcPct val="0"/>
              </a:spcBef>
              <a:spcAft>
                <a:spcPct val="0"/>
              </a:spcAft>
              <a:buClr>
                <a:srgbClr val="FFFFFF"/>
              </a:buClr>
            </a:pPr>
            <a:r>
              <a:rPr lang="en-US" altLang="en-US" sz="2000" dirty="0">
                <a:solidFill>
                  <a:schemeClr val="tx1"/>
                </a:solidFill>
                <a:latin typeface="Georgia" panose="02040502050405020303" pitchFamily="18" charset="0"/>
                <a:cs typeface="Arial" panose="020B0604020202020204" pitchFamily="34" charset="0"/>
                <a:sym typeface="Georgia" panose="02040502050405020303" pitchFamily="18" charset="0"/>
              </a:rPr>
              <a:t>“I’ve come upon something that disturbs me deeply. We have fought hard and long for integration, as I believe we should have, and I know we will win, but I have come to believe that we are integrating into a burning house. I’m afraid that America has lost the moral vision she may have had, and I’m afraid that even as we integrate, we are walking into a place that does not understand that this nation needs to be deeply concerned with the plight of the poor and disenfranchised.</a:t>
            </a:r>
            <a:br>
              <a:rPr lang="en-US" altLang="en-US" sz="2000" dirty="0">
                <a:solidFill>
                  <a:schemeClr val="tx1"/>
                </a:solidFill>
                <a:latin typeface="Georgia" panose="02040502050405020303" pitchFamily="18" charset="0"/>
                <a:cs typeface="Arial" panose="020B0604020202020204" pitchFamily="34" charset="0"/>
                <a:sym typeface="Georgia" panose="02040502050405020303" pitchFamily="18" charset="0"/>
              </a:rPr>
            </a:br>
            <a:br>
              <a:rPr lang="en-US" altLang="en-US" sz="2000" dirty="0">
                <a:solidFill>
                  <a:schemeClr val="tx1"/>
                </a:solidFill>
                <a:latin typeface="Georgia" panose="02040502050405020303" pitchFamily="18" charset="0"/>
                <a:cs typeface="Arial" panose="020B0604020202020204" pitchFamily="34" charset="0"/>
                <a:sym typeface="Georgia" panose="02040502050405020303" pitchFamily="18" charset="0"/>
              </a:rPr>
            </a:br>
            <a:r>
              <a:rPr lang="en-US" altLang="en-US" sz="2000" dirty="0">
                <a:solidFill>
                  <a:schemeClr val="tx1"/>
                </a:solidFill>
                <a:latin typeface="Georgia" panose="02040502050405020303" pitchFamily="18" charset="0"/>
                <a:cs typeface="Arial" panose="020B0604020202020204" pitchFamily="34" charset="0"/>
                <a:sym typeface="Georgia" panose="02040502050405020303" pitchFamily="18" charset="0"/>
              </a:rPr>
              <a:t>-Reverend Martin Luther King Jr.   </a:t>
            </a:r>
            <a:endParaRPr lang="en-US" alt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842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Google Shape;248;p14">
            <a:extLst>
              <a:ext uri="{FF2B5EF4-FFF2-40B4-BE49-F238E27FC236}">
                <a16:creationId xmlns:a16="http://schemas.microsoft.com/office/drawing/2014/main" id="{62AEF45C-97DE-B248-A621-00951F86B732}"/>
              </a:ext>
            </a:extLst>
          </p:cNvPr>
          <p:cNvSpPr txBox="1">
            <a:spLocks noGrp="1"/>
          </p:cNvSpPr>
          <p:nvPr>
            <p:ph type="title"/>
          </p:nvPr>
        </p:nvSpPr>
        <p:spPr>
          <a:xfrm>
            <a:off x="838200" y="715963"/>
            <a:ext cx="5592763" cy="4791075"/>
          </a:xfrm>
        </p:spPr>
        <p:txBody>
          <a:bodyPr/>
          <a:lstStyle/>
          <a:p>
            <a:pPr algn="r" eaLnBrk="1" hangingPunct="1">
              <a:spcBef>
                <a:spcPct val="0"/>
              </a:spcBef>
              <a:spcAft>
                <a:spcPct val="0"/>
              </a:spcAft>
              <a:buClr>
                <a:srgbClr val="FFFFFF"/>
              </a:buClr>
              <a:buFont typeface="Georgia" panose="02040502050405020303" pitchFamily="18" charset="0"/>
              <a:buNone/>
            </a:pPr>
            <a:r>
              <a:rPr lang="en-US" altLang="en-US">
                <a:solidFill>
                  <a:srgbClr val="FFFFFF"/>
                </a:solidFill>
                <a:latin typeface="Georgia" panose="02040502050405020303" pitchFamily="18" charset="0"/>
                <a:cs typeface="Arial" panose="020B0604020202020204" pitchFamily="34" charset="0"/>
                <a:sym typeface="Georgia" panose="02040502050405020303" pitchFamily="18" charset="0"/>
              </a:rPr>
              <a:t>Belonging</a:t>
            </a:r>
            <a:endParaRPr lang="en-US" alt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31829DD-DEF9-AB41-B397-63F73957498C}"/>
              </a:ext>
            </a:extLst>
          </p:cNvPr>
          <p:cNvPicPr>
            <a:picLocks noChangeAspect="1"/>
          </p:cNvPicPr>
          <p:nvPr/>
        </p:nvPicPr>
        <p:blipFill>
          <a:blip r:embed="rId3"/>
          <a:stretch>
            <a:fillRect/>
          </a:stretch>
        </p:blipFill>
        <p:spPr>
          <a:xfrm>
            <a:off x="328534" y="0"/>
            <a:ext cx="6858000" cy="6858000"/>
          </a:xfrm>
          <a:prstGeom prst="rect">
            <a:avLst/>
          </a:prstGeom>
        </p:spPr>
      </p:pic>
    </p:spTree>
    <p:extLst>
      <p:ext uri="{BB962C8B-B14F-4D97-AF65-F5344CB8AC3E}">
        <p14:creationId xmlns:p14="http://schemas.microsoft.com/office/powerpoint/2010/main" val="497768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FC9D-74AE-A34F-97E3-B11A3EAE6245}"/>
              </a:ext>
            </a:extLst>
          </p:cNvPr>
          <p:cNvSpPr>
            <a:spLocks noGrp="1"/>
          </p:cNvSpPr>
          <p:nvPr>
            <p:ph type="title"/>
          </p:nvPr>
        </p:nvSpPr>
        <p:spPr>
          <a:xfrm>
            <a:off x="247135" y="715617"/>
            <a:ext cx="7389341" cy="4790662"/>
          </a:xfrm>
        </p:spPr>
        <p:txBody>
          <a:bodyPr/>
          <a:lstStyle/>
          <a:p>
            <a:r>
              <a:rPr lang="en-US" i="1"/>
              <a:t>What is Belonging, Bridging and Breaking? </a:t>
            </a:r>
          </a:p>
        </p:txBody>
      </p:sp>
    </p:spTree>
    <p:extLst>
      <p:ext uri="{BB962C8B-B14F-4D97-AF65-F5344CB8AC3E}">
        <p14:creationId xmlns:p14="http://schemas.microsoft.com/office/powerpoint/2010/main" val="3324936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801B81A-0EE6-DB48-9CFE-BF2BD80967CA}"/>
              </a:ext>
            </a:extLst>
          </p:cNvPr>
          <p:cNvSpPr>
            <a:spLocks noGrp="1"/>
          </p:cNvSpPr>
          <p:nvPr>
            <p:ph type="ctrTitle"/>
          </p:nvPr>
        </p:nvSpPr>
        <p:spPr>
          <a:xfrm>
            <a:off x="908050" y="1266825"/>
            <a:ext cx="7639050" cy="3802063"/>
          </a:xfrm>
        </p:spPr>
        <p:txBody>
          <a:bodyPr/>
          <a:lstStyle/>
          <a:p>
            <a:r>
              <a:rPr lang="en-US" altLang="en-US" sz="2300" b="1">
                <a:latin typeface="Halyard Text Book" pitchFamily="50" charset="0"/>
              </a:rPr>
              <a:t>“We are all androgynous, not only because we are all born of a woman impregnated by the seed of a man but because each of us, helplessly and forever, contains the other -- male in female, female in male, white in black and black in white. We are a part of each other. Many of my countrymen appear to find this fact exceedingly inconvenient and even unfair, and so, very often, do I. But none of us can do anything about it.”</a:t>
            </a:r>
            <a:br>
              <a:rPr lang="en-US" altLang="en-US" sz="2300" b="1">
                <a:latin typeface="Halyard Text Book" pitchFamily="50" charset="0"/>
              </a:rPr>
            </a:br>
            <a:br>
              <a:rPr lang="en-US" altLang="en-US" sz="2300" b="1">
                <a:latin typeface="Halyard Text Book" pitchFamily="50" charset="0"/>
              </a:rPr>
            </a:br>
            <a:r>
              <a:rPr lang="en-US" altLang="en-US" sz="2300" b="1" i="1">
                <a:latin typeface="Halyard Text Book" pitchFamily="50" charset="0"/>
              </a:rPr>
              <a:t>- James Baldwin </a:t>
            </a:r>
          </a:p>
        </p:txBody>
      </p:sp>
      <p:sp>
        <p:nvSpPr>
          <p:cNvPr id="17411" name="Text Placeholder 2">
            <a:extLst>
              <a:ext uri="{FF2B5EF4-FFF2-40B4-BE49-F238E27FC236}">
                <a16:creationId xmlns:a16="http://schemas.microsoft.com/office/drawing/2014/main" id="{E85F528C-29D1-6944-9047-AB135167F871}"/>
              </a:ext>
            </a:extLst>
          </p:cNvPr>
          <p:cNvSpPr>
            <a:spLocks noGrp="1"/>
          </p:cNvSpPr>
          <p:nvPr>
            <p:ph type="body" sz="quarter" idx="12"/>
          </p:nvPr>
        </p:nvSpPr>
        <p:spPr>
          <a:xfrm>
            <a:off x="6253163" y="5473700"/>
            <a:ext cx="2451100" cy="571500"/>
          </a:xfrm>
        </p:spPr>
        <p:txBody>
          <a:bodyPr>
            <a:normAutofit fontScale="92500" lnSpcReduction="20000"/>
          </a:bodyPr>
          <a:lstStyle/>
          <a:p>
            <a:r>
              <a:rPr lang="en-US" altLang="en-US">
                <a:latin typeface="FreightText Pro Book"/>
                <a:ea typeface="FreightText Pro Book"/>
              </a:rPr>
              <a:t>Othering &amp; Belonging Institute</a:t>
            </a:r>
          </a:p>
        </p:txBody>
      </p:sp>
      <p:sp>
        <p:nvSpPr>
          <p:cNvPr id="17412" name="Text Placeholder 3">
            <a:extLst>
              <a:ext uri="{FF2B5EF4-FFF2-40B4-BE49-F238E27FC236}">
                <a16:creationId xmlns:a16="http://schemas.microsoft.com/office/drawing/2014/main" id="{63D95866-7D6D-1C46-B943-4C180C3565B9}"/>
              </a:ext>
            </a:extLst>
          </p:cNvPr>
          <p:cNvSpPr>
            <a:spLocks noGrp="1"/>
          </p:cNvSpPr>
          <p:nvPr>
            <p:ph type="body" sz="quarter" idx="13"/>
          </p:nvPr>
        </p:nvSpPr>
        <p:spPr>
          <a:xfrm>
            <a:off x="3497263" y="5403850"/>
            <a:ext cx="2755900" cy="571500"/>
          </a:xfrm>
        </p:spPr>
        <p:txBody>
          <a:bodyPr>
            <a:normAutofit fontScale="92500" lnSpcReduction="10000"/>
          </a:bodyPr>
          <a:lstStyle/>
          <a:p>
            <a:pPr>
              <a:lnSpc>
                <a:spcPct val="110000"/>
              </a:lnSpc>
              <a:spcBef>
                <a:spcPct val="0"/>
              </a:spcBef>
            </a:pPr>
            <a:r>
              <a:rPr lang="en-US" altLang="en-US">
                <a:latin typeface="FreightText Pro Book"/>
                <a:ea typeface="FreightText Pro Book"/>
              </a:rPr>
              <a:t>john a. </a:t>
            </a:r>
            <a:r>
              <a:rPr lang="en-US" altLang="en-US" err="1">
                <a:latin typeface="FreightText Pro Book"/>
                <a:ea typeface="FreightText Pro Book"/>
              </a:rPr>
              <a:t>powell</a:t>
            </a:r>
            <a:r>
              <a:rPr lang="en-US" altLang="en-US">
                <a:latin typeface="FreightText Pro Book"/>
                <a:ea typeface="FreightText Pro Book"/>
              </a:rPr>
              <a:t>, Director</a:t>
            </a:r>
          </a:p>
          <a:p>
            <a:pPr>
              <a:lnSpc>
                <a:spcPct val="110000"/>
              </a:lnSpc>
              <a:spcBef>
                <a:spcPct val="0"/>
              </a:spcBef>
            </a:pPr>
            <a:r>
              <a:rPr lang="en-US" altLang="en-US">
                <a:latin typeface="FreightText Pro Book"/>
                <a:ea typeface="FreightText Pro Book"/>
              </a:rPr>
              <a:t>Othering &amp; Belonging Institute</a:t>
            </a:r>
          </a:p>
        </p:txBody>
      </p:sp>
      <p:sp>
        <p:nvSpPr>
          <p:cNvPr id="17413" name="Text Placeholder 4">
            <a:extLst>
              <a:ext uri="{FF2B5EF4-FFF2-40B4-BE49-F238E27FC236}">
                <a16:creationId xmlns:a16="http://schemas.microsoft.com/office/drawing/2014/main" id="{1C0EF9C0-56DC-CB44-87DF-0A9FA035D0E3}"/>
              </a:ext>
            </a:extLst>
          </p:cNvPr>
          <p:cNvSpPr>
            <a:spLocks noGrp="1"/>
          </p:cNvSpPr>
          <p:nvPr>
            <p:ph type="body" sz="quarter" idx="14"/>
          </p:nvPr>
        </p:nvSpPr>
        <p:spPr>
          <a:xfrm>
            <a:off x="898525" y="5484813"/>
            <a:ext cx="2451100" cy="571500"/>
          </a:xfrm>
        </p:spPr>
        <p:txBody>
          <a:bodyPr/>
          <a:lstStyle/>
          <a:p>
            <a:r>
              <a:rPr lang="en-US" altLang="en-US">
                <a:latin typeface="FreightText Pro Book"/>
                <a:ea typeface="FreightText Pro Book"/>
              </a:rPr>
              <a:t>January 18, 2021</a:t>
            </a:r>
          </a:p>
        </p:txBody>
      </p:sp>
    </p:spTree>
    <p:extLst>
      <p:ext uri="{BB962C8B-B14F-4D97-AF65-F5344CB8AC3E}">
        <p14:creationId xmlns:p14="http://schemas.microsoft.com/office/powerpoint/2010/main" val="2850765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46CD5-3BE9-BC4A-94F7-C87B790C5B30}"/>
              </a:ext>
            </a:extLst>
          </p:cNvPr>
          <p:cNvSpPr>
            <a:spLocks noGrp="1"/>
          </p:cNvSpPr>
          <p:nvPr>
            <p:ph type="title"/>
          </p:nvPr>
        </p:nvSpPr>
        <p:spPr/>
        <p:txBody>
          <a:bodyPr/>
          <a:lstStyle/>
          <a:p>
            <a:r>
              <a:rPr lang="en-US"/>
              <a:t>Who are the patriots?</a:t>
            </a:r>
          </a:p>
        </p:txBody>
      </p:sp>
    </p:spTree>
    <p:extLst>
      <p:ext uri="{BB962C8B-B14F-4D97-AF65-F5344CB8AC3E}">
        <p14:creationId xmlns:p14="http://schemas.microsoft.com/office/powerpoint/2010/main" val="366867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dkUpDiag">
          <a:fgClr>
            <a:schemeClr val="bg1"/>
          </a:fgClr>
          <a:bgClr>
            <a:schemeClr val="bg1"/>
          </a:bgClr>
        </a:pattFill>
        <a:effectLst/>
      </p:bgPr>
    </p:bg>
    <p:spTree>
      <p:nvGrpSpPr>
        <p:cNvPr id="1" name=""/>
        <p:cNvGrpSpPr/>
        <p:nvPr/>
      </p:nvGrpSpPr>
      <p:grpSpPr>
        <a:xfrm>
          <a:off x="0" y="0"/>
          <a:ext cx="0" cy="0"/>
          <a:chOff x="0" y="0"/>
          <a:chExt cx="0" cy="0"/>
        </a:xfrm>
      </p:grpSpPr>
      <p:pic>
        <p:nvPicPr>
          <p:cNvPr id="1026" name="Picture 2" descr="Capitol Riot Investigation: Man Who Carried Confederate Flag Arrested - The  New York Times">
            <a:extLst>
              <a:ext uri="{FF2B5EF4-FFF2-40B4-BE49-F238E27FC236}">
                <a16:creationId xmlns:a16="http://schemas.microsoft.com/office/drawing/2014/main" id="{C106B3BC-EAA0-7D4B-AAC8-C9EF17778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0984"/>
            <a:ext cx="5979280" cy="5017016"/>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pic>
        <p:nvPicPr>
          <p:cNvPr id="1030" name="Picture 6" descr="Protest Signs: Messages From Police Brutality Demonstrations in NYC -  Rolling Stone">
            <a:extLst>
              <a:ext uri="{FF2B5EF4-FFF2-40B4-BE49-F238E27FC236}">
                <a16:creationId xmlns:a16="http://schemas.microsoft.com/office/drawing/2014/main" id="{5D614282-2E63-564B-9DD3-2382380222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2720" y="0"/>
            <a:ext cx="5979280" cy="5475214"/>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942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737EEED-F1DD-4A81-8D41-B80E106A736B}"/>
              </a:ext>
            </a:extLst>
          </p:cNvPr>
          <p:cNvSpPr/>
          <p:nvPr/>
        </p:nvSpPr>
        <p:spPr>
          <a:xfrm>
            <a:off x="7795593" y="1085851"/>
            <a:ext cx="646043" cy="6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dirty="0">
              <a:solidFill>
                <a:srgbClr val="FFFFFF"/>
              </a:solidFill>
              <a:latin typeface="Arial"/>
            </a:endParaRPr>
          </a:p>
        </p:txBody>
      </p:sp>
      <p:sp>
        <p:nvSpPr>
          <p:cNvPr id="5" name="Oval 4">
            <a:extLst>
              <a:ext uri="{FF2B5EF4-FFF2-40B4-BE49-F238E27FC236}">
                <a16:creationId xmlns:a16="http://schemas.microsoft.com/office/drawing/2014/main" id="{0E3FCAD9-82C0-4B23-9019-0AEB40C61239}"/>
              </a:ext>
            </a:extLst>
          </p:cNvPr>
          <p:cNvSpPr/>
          <p:nvPr/>
        </p:nvSpPr>
        <p:spPr>
          <a:xfrm>
            <a:off x="8764658" y="1940617"/>
            <a:ext cx="646043" cy="6361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dirty="0">
              <a:solidFill>
                <a:srgbClr val="FFFFFF"/>
              </a:solidFill>
              <a:latin typeface="Arial"/>
            </a:endParaRPr>
          </a:p>
        </p:txBody>
      </p:sp>
      <p:sp>
        <p:nvSpPr>
          <p:cNvPr id="6" name="Oval 5">
            <a:extLst>
              <a:ext uri="{FF2B5EF4-FFF2-40B4-BE49-F238E27FC236}">
                <a16:creationId xmlns:a16="http://schemas.microsoft.com/office/drawing/2014/main" id="{F55DF7BC-13A8-455F-B241-0E27166AA5A7}"/>
              </a:ext>
            </a:extLst>
          </p:cNvPr>
          <p:cNvSpPr/>
          <p:nvPr/>
        </p:nvSpPr>
        <p:spPr>
          <a:xfrm>
            <a:off x="7795594" y="2576721"/>
            <a:ext cx="646043" cy="6361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dirty="0">
              <a:solidFill>
                <a:srgbClr val="FFFFFF"/>
              </a:solidFill>
              <a:latin typeface="Arial"/>
            </a:endParaRPr>
          </a:p>
        </p:txBody>
      </p:sp>
      <p:sp>
        <p:nvSpPr>
          <p:cNvPr id="7" name="Oval 6">
            <a:extLst>
              <a:ext uri="{FF2B5EF4-FFF2-40B4-BE49-F238E27FC236}">
                <a16:creationId xmlns:a16="http://schemas.microsoft.com/office/drawing/2014/main" id="{7DBEC22A-495A-4F4A-BE57-BE9669A7EC96}"/>
              </a:ext>
            </a:extLst>
          </p:cNvPr>
          <p:cNvSpPr/>
          <p:nvPr/>
        </p:nvSpPr>
        <p:spPr>
          <a:xfrm>
            <a:off x="6826529" y="1940616"/>
            <a:ext cx="646043" cy="63610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dirty="0">
              <a:solidFill>
                <a:srgbClr val="FFFFFF"/>
              </a:solidFill>
              <a:latin typeface="Arial"/>
            </a:endParaRPr>
          </a:p>
        </p:txBody>
      </p:sp>
      <p:cxnSp>
        <p:nvCxnSpPr>
          <p:cNvPr id="9" name="Straight Arrow Connector 8">
            <a:extLst>
              <a:ext uri="{FF2B5EF4-FFF2-40B4-BE49-F238E27FC236}">
                <a16:creationId xmlns:a16="http://schemas.microsoft.com/office/drawing/2014/main" id="{1B5B983B-486B-4255-8A70-A2EB774532B2}"/>
              </a:ext>
            </a:extLst>
          </p:cNvPr>
          <p:cNvCxnSpPr>
            <a:cxnSpLocks/>
          </p:cNvCxnSpPr>
          <p:nvPr/>
        </p:nvCxnSpPr>
        <p:spPr>
          <a:xfrm flipV="1">
            <a:off x="7231546" y="1483418"/>
            <a:ext cx="723072" cy="556591"/>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2194EE0-C6A4-4C17-8B98-D5CF44F765DB}"/>
              </a:ext>
            </a:extLst>
          </p:cNvPr>
          <p:cNvCxnSpPr>
            <a:cxnSpLocks/>
          </p:cNvCxnSpPr>
          <p:nvPr/>
        </p:nvCxnSpPr>
        <p:spPr>
          <a:xfrm>
            <a:off x="8359638" y="1483417"/>
            <a:ext cx="598833" cy="695738"/>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8A685AE-1CC6-42AC-97D2-203BFEB06416}"/>
              </a:ext>
            </a:extLst>
          </p:cNvPr>
          <p:cNvCxnSpPr>
            <a:cxnSpLocks/>
          </p:cNvCxnSpPr>
          <p:nvPr/>
        </p:nvCxnSpPr>
        <p:spPr>
          <a:xfrm flipH="1">
            <a:off x="8193159" y="2377937"/>
            <a:ext cx="765313" cy="516834"/>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04189C5-83E0-41BE-B668-DD7F52D3E4BC}"/>
              </a:ext>
            </a:extLst>
          </p:cNvPr>
          <p:cNvCxnSpPr>
            <a:cxnSpLocks/>
          </p:cNvCxnSpPr>
          <p:nvPr/>
        </p:nvCxnSpPr>
        <p:spPr>
          <a:xfrm flipH="1" flipV="1">
            <a:off x="7231546" y="2258667"/>
            <a:ext cx="723072" cy="636105"/>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8566ED81-1EF6-43FD-BAF9-1706D4E79FAC}"/>
              </a:ext>
            </a:extLst>
          </p:cNvPr>
          <p:cNvSpPr/>
          <p:nvPr/>
        </p:nvSpPr>
        <p:spPr>
          <a:xfrm>
            <a:off x="3576431" y="3486148"/>
            <a:ext cx="646043" cy="59634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dirty="0">
              <a:solidFill>
                <a:srgbClr val="FFFFFF"/>
              </a:solidFill>
              <a:latin typeface="Arial"/>
            </a:endParaRPr>
          </a:p>
        </p:txBody>
      </p:sp>
      <p:sp>
        <p:nvSpPr>
          <p:cNvPr id="18" name="Oval 17">
            <a:extLst>
              <a:ext uri="{FF2B5EF4-FFF2-40B4-BE49-F238E27FC236}">
                <a16:creationId xmlns:a16="http://schemas.microsoft.com/office/drawing/2014/main" id="{33A5EB34-8D48-49C3-BF6B-DDD2AC8585E4}"/>
              </a:ext>
            </a:extLst>
          </p:cNvPr>
          <p:cNvSpPr/>
          <p:nvPr/>
        </p:nvSpPr>
        <p:spPr>
          <a:xfrm>
            <a:off x="4525617" y="4539698"/>
            <a:ext cx="685800" cy="685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dirty="0">
              <a:solidFill>
                <a:srgbClr val="FFFFFF"/>
              </a:solidFill>
              <a:latin typeface="Arial"/>
            </a:endParaRPr>
          </a:p>
        </p:txBody>
      </p:sp>
      <p:sp>
        <p:nvSpPr>
          <p:cNvPr id="20" name="Oval 19">
            <a:extLst>
              <a:ext uri="{FF2B5EF4-FFF2-40B4-BE49-F238E27FC236}">
                <a16:creationId xmlns:a16="http://schemas.microsoft.com/office/drawing/2014/main" id="{C356BD34-41BB-4F38-A777-76A607E8851D}"/>
              </a:ext>
            </a:extLst>
          </p:cNvPr>
          <p:cNvSpPr/>
          <p:nvPr/>
        </p:nvSpPr>
        <p:spPr>
          <a:xfrm>
            <a:off x="3536672" y="4539698"/>
            <a:ext cx="685800" cy="685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dirty="0">
              <a:solidFill>
                <a:srgbClr val="FFFFFF"/>
              </a:solidFill>
              <a:latin typeface="Arial"/>
            </a:endParaRPr>
          </a:p>
        </p:txBody>
      </p:sp>
      <p:sp>
        <p:nvSpPr>
          <p:cNvPr id="21" name="Oval 20">
            <a:extLst>
              <a:ext uri="{FF2B5EF4-FFF2-40B4-BE49-F238E27FC236}">
                <a16:creationId xmlns:a16="http://schemas.microsoft.com/office/drawing/2014/main" id="{EB77BA36-F518-40E9-94EE-E2609FDF5681}"/>
              </a:ext>
            </a:extLst>
          </p:cNvPr>
          <p:cNvSpPr/>
          <p:nvPr/>
        </p:nvSpPr>
        <p:spPr>
          <a:xfrm>
            <a:off x="2699300" y="4539698"/>
            <a:ext cx="685800" cy="685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dirty="0">
              <a:solidFill>
                <a:srgbClr val="FFFFFF"/>
              </a:solidFill>
              <a:latin typeface="Arial"/>
            </a:endParaRPr>
          </a:p>
        </p:txBody>
      </p:sp>
      <p:cxnSp>
        <p:nvCxnSpPr>
          <p:cNvPr id="23" name="Straight Arrow Connector 22">
            <a:extLst>
              <a:ext uri="{FF2B5EF4-FFF2-40B4-BE49-F238E27FC236}">
                <a16:creationId xmlns:a16="http://schemas.microsoft.com/office/drawing/2014/main" id="{615EAF11-9A70-47B5-A37C-CBA67015E557}"/>
              </a:ext>
            </a:extLst>
          </p:cNvPr>
          <p:cNvCxnSpPr>
            <a:cxnSpLocks/>
          </p:cNvCxnSpPr>
          <p:nvPr/>
        </p:nvCxnSpPr>
        <p:spPr>
          <a:xfrm>
            <a:off x="3879572" y="3978137"/>
            <a:ext cx="0" cy="824948"/>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EA0B8BD-5FA8-4A5C-92A4-0E82BF24D6B5}"/>
              </a:ext>
            </a:extLst>
          </p:cNvPr>
          <p:cNvCxnSpPr>
            <a:cxnSpLocks/>
          </p:cNvCxnSpPr>
          <p:nvPr/>
        </p:nvCxnSpPr>
        <p:spPr>
          <a:xfrm>
            <a:off x="4078358" y="3784323"/>
            <a:ext cx="790160" cy="1018763"/>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25D67C5-F199-4997-B043-F039951B2E91}"/>
              </a:ext>
            </a:extLst>
          </p:cNvPr>
          <p:cNvCxnSpPr>
            <a:cxnSpLocks/>
          </p:cNvCxnSpPr>
          <p:nvPr/>
        </p:nvCxnSpPr>
        <p:spPr>
          <a:xfrm flipH="1">
            <a:off x="2990021" y="3784322"/>
            <a:ext cx="672136" cy="929310"/>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39611B0F-CD41-4371-9352-22343135CBE6}"/>
              </a:ext>
            </a:extLst>
          </p:cNvPr>
          <p:cNvSpPr/>
          <p:nvPr/>
        </p:nvSpPr>
        <p:spPr>
          <a:xfrm>
            <a:off x="3326089" y="1254817"/>
            <a:ext cx="424279" cy="467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dirty="0">
              <a:solidFill>
                <a:srgbClr val="FFFFFF"/>
              </a:solidFill>
              <a:latin typeface="Arial"/>
            </a:endParaRPr>
          </a:p>
        </p:txBody>
      </p:sp>
      <p:sp>
        <p:nvSpPr>
          <p:cNvPr id="30" name="Oval 29">
            <a:extLst>
              <a:ext uri="{FF2B5EF4-FFF2-40B4-BE49-F238E27FC236}">
                <a16:creationId xmlns:a16="http://schemas.microsoft.com/office/drawing/2014/main" id="{F540DFF8-2A9D-4F96-B664-B36E5A87E070}"/>
              </a:ext>
            </a:extLst>
          </p:cNvPr>
          <p:cNvSpPr/>
          <p:nvPr/>
        </p:nvSpPr>
        <p:spPr>
          <a:xfrm>
            <a:off x="3719616" y="1552990"/>
            <a:ext cx="424279" cy="467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dirty="0">
              <a:solidFill>
                <a:srgbClr val="FFFFFF"/>
              </a:solidFill>
              <a:latin typeface="Arial"/>
            </a:endParaRPr>
          </a:p>
        </p:txBody>
      </p:sp>
      <p:sp>
        <p:nvSpPr>
          <p:cNvPr id="31" name="Oval 30">
            <a:extLst>
              <a:ext uri="{FF2B5EF4-FFF2-40B4-BE49-F238E27FC236}">
                <a16:creationId xmlns:a16="http://schemas.microsoft.com/office/drawing/2014/main" id="{4FDAE8E9-1054-44BF-BC6D-D7315F67BA8D}"/>
              </a:ext>
            </a:extLst>
          </p:cNvPr>
          <p:cNvSpPr/>
          <p:nvPr/>
        </p:nvSpPr>
        <p:spPr>
          <a:xfrm>
            <a:off x="3226695" y="1731894"/>
            <a:ext cx="424279" cy="467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dirty="0">
              <a:solidFill>
                <a:srgbClr val="FFFFFF"/>
              </a:solidFill>
              <a:latin typeface="Arial"/>
            </a:endParaRPr>
          </a:p>
        </p:txBody>
      </p:sp>
      <p:sp>
        <p:nvSpPr>
          <p:cNvPr id="32" name="Oval 31">
            <a:extLst>
              <a:ext uri="{FF2B5EF4-FFF2-40B4-BE49-F238E27FC236}">
                <a16:creationId xmlns:a16="http://schemas.microsoft.com/office/drawing/2014/main" id="{3B78B17D-C342-4470-973E-84B962F75E23}"/>
              </a:ext>
            </a:extLst>
          </p:cNvPr>
          <p:cNvSpPr/>
          <p:nvPr/>
        </p:nvSpPr>
        <p:spPr>
          <a:xfrm>
            <a:off x="4508999" y="1692139"/>
            <a:ext cx="521961" cy="4671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dirty="0">
              <a:solidFill>
                <a:srgbClr val="FFFFFF"/>
              </a:solidFill>
              <a:latin typeface="Arial"/>
            </a:endParaRPr>
          </a:p>
        </p:txBody>
      </p:sp>
      <p:sp>
        <p:nvSpPr>
          <p:cNvPr id="33" name="Oval 32">
            <a:extLst>
              <a:ext uri="{FF2B5EF4-FFF2-40B4-BE49-F238E27FC236}">
                <a16:creationId xmlns:a16="http://schemas.microsoft.com/office/drawing/2014/main" id="{1CC81A10-D860-45B7-A1FC-EAAC217F7E51}"/>
              </a:ext>
            </a:extLst>
          </p:cNvPr>
          <p:cNvSpPr/>
          <p:nvPr/>
        </p:nvSpPr>
        <p:spPr>
          <a:xfrm>
            <a:off x="4444240" y="2300909"/>
            <a:ext cx="516217" cy="46713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dirty="0">
              <a:solidFill>
                <a:srgbClr val="FFFFFF"/>
              </a:solidFill>
              <a:latin typeface="Arial"/>
            </a:endParaRPr>
          </a:p>
        </p:txBody>
      </p:sp>
      <p:sp>
        <p:nvSpPr>
          <p:cNvPr id="34" name="Oval 33">
            <a:extLst>
              <a:ext uri="{FF2B5EF4-FFF2-40B4-BE49-F238E27FC236}">
                <a16:creationId xmlns:a16="http://schemas.microsoft.com/office/drawing/2014/main" id="{C3D1F21A-C1EE-4B33-9C0A-B5BAE7CAE5C9}"/>
              </a:ext>
            </a:extLst>
          </p:cNvPr>
          <p:cNvSpPr/>
          <p:nvPr/>
        </p:nvSpPr>
        <p:spPr>
          <a:xfrm>
            <a:off x="3689485" y="2517084"/>
            <a:ext cx="516217" cy="4969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dirty="0">
              <a:solidFill>
                <a:srgbClr val="FFFFFF"/>
              </a:solidFill>
              <a:latin typeface="Arial"/>
            </a:endParaRPr>
          </a:p>
        </p:txBody>
      </p:sp>
      <p:cxnSp>
        <p:nvCxnSpPr>
          <p:cNvPr id="36" name="Straight Arrow Connector 35">
            <a:extLst>
              <a:ext uri="{FF2B5EF4-FFF2-40B4-BE49-F238E27FC236}">
                <a16:creationId xmlns:a16="http://schemas.microsoft.com/office/drawing/2014/main" id="{44FC50F4-5ABE-482A-A4F2-E41BD7065CCC}"/>
              </a:ext>
            </a:extLst>
          </p:cNvPr>
          <p:cNvCxnSpPr>
            <a:cxnSpLocks/>
          </p:cNvCxnSpPr>
          <p:nvPr/>
        </p:nvCxnSpPr>
        <p:spPr>
          <a:xfrm>
            <a:off x="3576431" y="1488385"/>
            <a:ext cx="323021" cy="273327"/>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D217018-E3D6-4261-A8A6-1F602F79FF05}"/>
              </a:ext>
            </a:extLst>
          </p:cNvPr>
          <p:cNvCxnSpPr>
            <a:cxnSpLocks/>
          </p:cNvCxnSpPr>
          <p:nvPr/>
        </p:nvCxnSpPr>
        <p:spPr>
          <a:xfrm flipH="1">
            <a:off x="3523783" y="1841223"/>
            <a:ext cx="291188" cy="99393"/>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773E14E-E8B4-4DC3-96F0-696462D08E62}"/>
              </a:ext>
            </a:extLst>
          </p:cNvPr>
          <p:cNvCxnSpPr>
            <a:cxnSpLocks/>
          </p:cNvCxnSpPr>
          <p:nvPr/>
        </p:nvCxnSpPr>
        <p:spPr>
          <a:xfrm flipV="1">
            <a:off x="3409020" y="1528142"/>
            <a:ext cx="66153" cy="412475"/>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4C0F57B-F838-4460-B89E-73B88BB0B9FC}"/>
              </a:ext>
            </a:extLst>
          </p:cNvPr>
          <p:cNvSpPr/>
          <p:nvPr/>
        </p:nvSpPr>
        <p:spPr>
          <a:xfrm>
            <a:off x="6175514" y="4082498"/>
            <a:ext cx="3150705" cy="16896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dirty="0">
              <a:solidFill>
                <a:srgbClr val="FFFFFF"/>
              </a:solidFill>
              <a:latin typeface="Arial"/>
            </a:endParaRPr>
          </a:p>
        </p:txBody>
      </p:sp>
      <p:sp>
        <p:nvSpPr>
          <p:cNvPr id="45" name="Oval 44">
            <a:extLst>
              <a:ext uri="{FF2B5EF4-FFF2-40B4-BE49-F238E27FC236}">
                <a16:creationId xmlns:a16="http://schemas.microsoft.com/office/drawing/2014/main" id="{963FFFBC-4EA1-4DE0-93E3-51C1724280C5}"/>
              </a:ext>
            </a:extLst>
          </p:cNvPr>
          <p:cNvSpPr/>
          <p:nvPr/>
        </p:nvSpPr>
        <p:spPr>
          <a:xfrm>
            <a:off x="6669987" y="4260466"/>
            <a:ext cx="581440" cy="5752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dirty="0">
              <a:solidFill>
                <a:srgbClr val="FFFFFF"/>
              </a:solidFill>
              <a:latin typeface="Arial"/>
            </a:endParaRPr>
          </a:p>
        </p:txBody>
      </p:sp>
      <p:sp>
        <p:nvSpPr>
          <p:cNvPr id="46" name="Oval 45">
            <a:extLst>
              <a:ext uri="{FF2B5EF4-FFF2-40B4-BE49-F238E27FC236}">
                <a16:creationId xmlns:a16="http://schemas.microsoft.com/office/drawing/2014/main" id="{162DD77C-128F-432B-B644-9270D12DF418}"/>
              </a:ext>
            </a:extLst>
          </p:cNvPr>
          <p:cNvSpPr/>
          <p:nvPr/>
        </p:nvSpPr>
        <p:spPr>
          <a:xfrm>
            <a:off x="8183217" y="4203632"/>
            <a:ext cx="581440" cy="623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dirty="0">
              <a:solidFill>
                <a:srgbClr val="FFFFFF"/>
              </a:solidFill>
              <a:latin typeface="Arial"/>
            </a:endParaRPr>
          </a:p>
        </p:txBody>
      </p:sp>
      <p:sp>
        <p:nvSpPr>
          <p:cNvPr id="47" name="Oval 46">
            <a:extLst>
              <a:ext uri="{FF2B5EF4-FFF2-40B4-BE49-F238E27FC236}">
                <a16:creationId xmlns:a16="http://schemas.microsoft.com/office/drawing/2014/main" id="{E8D137F8-5590-4FA7-B8B1-8260BD504A20}"/>
              </a:ext>
            </a:extLst>
          </p:cNvPr>
          <p:cNvSpPr/>
          <p:nvPr/>
        </p:nvSpPr>
        <p:spPr>
          <a:xfrm>
            <a:off x="8252795" y="5072681"/>
            <a:ext cx="571499" cy="566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dirty="0">
              <a:solidFill>
                <a:srgbClr val="FFFFFF"/>
              </a:solidFill>
              <a:latin typeface="Arial"/>
            </a:endParaRPr>
          </a:p>
        </p:txBody>
      </p:sp>
      <p:sp>
        <p:nvSpPr>
          <p:cNvPr id="48" name="Oval 47">
            <a:extLst>
              <a:ext uri="{FF2B5EF4-FFF2-40B4-BE49-F238E27FC236}">
                <a16:creationId xmlns:a16="http://schemas.microsoft.com/office/drawing/2014/main" id="{A773523E-6569-4EF1-A94B-EC4F84489370}"/>
              </a:ext>
            </a:extLst>
          </p:cNvPr>
          <p:cNvSpPr/>
          <p:nvPr/>
        </p:nvSpPr>
        <p:spPr>
          <a:xfrm>
            <a:off x="6669986" y="5056531"/>
            <a:ext cx="581440" cy="6162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dirty="0">
              <a:solidFill>
                <a:srgbClr val="FFFFFF"/>
              </a:solidFill>
              <a:latin typeface="Arial"/>
            </a:endParaRPr>
          </a:p>
        </p:txBody>
      </p:sp>
      <p:cxnSp>
        <p:nvCxnSpPr>
          <p:cNvPr id="50" name="Straight Connector 49">
            <a:extLst>
              <a:ext uri="{FF2B5EF4-FFF2-40B4-BE49-F238E27FC236}">
                <a16:creationId xmlns:a16="http://schemas.microsoft.com/office/drawing/2014/main" id="{989C6D24-BBFB-49FB-A7E2-D188A5DCA08A}"/>
              </a:ext>
            </a:extLst>
          </p:cNvPr>
          <p:cNvCxnSpPr>
            <a:cxnSpLocks/>
            <a:stCxn id="45" idx="6"/>
          </p:cNvCxnSpPr>
          <p:nvPr/>
        </p:nvCxnSpPr>
        <p:spPr>
          <a:xfrm flipV="1">
            <a:off x="7251427" y="4540313"/>
            <a:ext cx="1038638" cy="7769"/>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7BEDE09-0DDB-4992-9658-99FDB8314898}"/>
              </a:ext>
            </a:extLst>
          </p:cNvPr>
          <p:cNvCxnSpPr>
            <a:cxnSpLocks/>
          </p:cNvCxnSpPr>
          <p:nvPr/>
        </p:nvCxnSpPr>
        <p:spPr>
          <a:xfrm>
            <a:off x="8517421" y="4548083"/>
            <a:ext cx="0" cy="677417"/>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5E37A2A-2E14-4E84-ADE6-F6F1E4F8BA6C}"/>
              </a:ext>
            </a:extLst>
          </p:cNvPr>
          <p:cNvCxnSpPr>
            <a:cxnSpLocks/>
          </p:cNvCxnSpPr>
          <p:nvPr/>
        </p:nvCxnSpPr>
        <p:spPr>
          <a:xfrm>
            <a:off x="6980584" y="5374584"/>
            <a:ext cx="1461050" cy="0"/>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4856159-0926-45E1-A0AB-651A68B3D66B}"/>
              </a:ext>
            </a:extLst>
          </p:cNvPr>
          <p:cNvCxnSpPr>
            <a:cxnSpLocks/>
          </p:cNvCxnSpPr>
          <p:nvPr/>
        </p:nvCxnSpPr>
        <p:spPr>
          <a:xfrm>
            <a:off x="6960706" y="4548083"/>
            <a:ext cx="19880" cy="677417"/>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A2F28CF-01D4-4500-AFAE-F4B4340A7D5D}"/>
              </a:ext>
            </a:extLst>
          </p:cNvPr>
          <p:cNvSpPr txBox="1"/>
          <p:nvPr/>
        </p:nvSpPr>
        <p:spPr>
          <a:xfrm>
            <a:off x="4248565" y="3054727"/>
            <a:ext cx="3547026" cy="830997"/>
          </a:xfrm>
          <a:prstGeom prst="rect">
            <a:avLst/>
          </a:prstGeom>
          <a:noFill/>
        </p:spPr>
        <p:txBody>
          <a:bodyPr wrap="square" rtlCol="0">
            <a:spAutoFit/>
          </a:bodyPr>
          <a:lstStyle/>
          <a:p>
            <a:pPr defTabSz="342900"/>
            <a:r>
              <a:rPr lang="en-US" sz="2400" b="1" i="1" dirty="0">
                <a:solidFill>
                  <a:srgbClr val="F79646"/>
                </a:solidFill>
              </a:rPr>
              <a:t>Putnam’s Theory of Social Capital</a:t>
            </a:r>
          </a:p>
        </p:txBody>
      </p:sp>
      <p:sp>
        <p:nvSpPr>
          <p:cNvPr id="63" name="TextBox 62">
            <a:extLst>
              <a:ext uri="{FF2B5EF4-FFF2-40B4-BE49-F238E27FC236}">
                <a16:creationId xmlns:a16="http://schemas.microsoft.com/office/drawing/2014/main" id="{096B6F06-5F80-429D-8C36-432E2B94BF31}"/>
              </a:ext>
            </a:extLst>
          </p:cNvPr>
          <p:cNvSpPr txBox="1"/>
          <p:nvPr/>
        </p:nvSpPr>
        <p:spPr>
          <a:xfrm>
            <a:off x="3604378" y="2159277"/>
            <a:ext cx="1217546" cy="323165"/>
          </a:xfrm>
          <a:prstGeom prst="rect">
            <a:avLst/>
          </a:prstGeom>
          <a:noFill/>
        </p:spPr>
        <p:txBody>
          <a:bodyPr wrap="square" rtlCol="0">
            <a:spAutoFit/>
          </a:bodyPr>
          <a:lstStyle/>
          <a:p>
            <a:pPr defTabSz="342900"/>
            <a:r>
              <a:rPr lang="en-US" sz="1500" i="1" dirty="0">
                <a:solidFill>
                  <a:srgbClr val="FFFFFF"/>
                </a:solidFill>
              </a:rPr>
              <a:t>Bonding</a:t>
            </a:r>
          </a:p>
        </p:txBody>
      </p:sp>
      <p:sp>
        <p:nvSpPr>
          <p:cNvPr id="64" name="TextBox 63">
            <a:extLst>
              <a:ext uri="{FF2B5EF4-FFF2-40B4-BE49-F238E27FC236}">
                <a16:creationId xmlns:a16="http://schemas.microsoft.com/office/drawing/2014/main" id="{F07335EF-9A6D-419B-A809-B2FFB839F530}"/>
              </a:ext>
            </a:extLst>
          </p:cNvPr>
          <p:cNvSpPr txBox="1"/>
          <p:nvPr/>
        </p:nvSpPr>
        <p:spPr>
          <a:xfrm>
            <a:off x="7750866" y="2000899"/>
            <a:ext cx="994541" cy="369332"/>
          </a:xfrm>
          <a:prstGeom prst="rect">
            <a:avLst/>
          </a:prstGeom>
          <a:noFill/>
        </p:spPr>
        <p:txBody>
          <a:bodyPr wrap="square" rtlCol="0">
            <a:spAutoFit/>
          </a:bodyPr>
          <a:lstStyle/>
          <a:p>
            <a:pPr defTabSz="342900"/>
            <a:r>
              <a:rPr lang="en-US" i="1" dirty="0">
                <a:solidFill>
                  <a:srgbClr val="FFFFFF"/>
                </a:solidFill>
                <a:latin typeface="Calibri" charset="0"/>
                <a:ea typeface="MS PGothic" charset="-128"/>
              </a:rPr>
              <a:t>Bridging</a:t>
            </a:r>
          </a:p>
        </p:txBody>
      </p:sp>
      <p:sp>
        <p:nvSpPr>
          <p:cNvPr id="65" name="TextBox 64">
            <a:extLst>
              <a:ext uri="{FF2B5EF4-FFF2-40B4-BE49-F238E27FC236}">
                <a16:creationId xmlns:a16="http://schemas.microsoft.com/office/drawing/2014/main" id="{CFA6681C-2735-493E-8D3D-6B5365C9658C}"/>
              </a:ext>
            </a:extLst>
          </p:cNvPr>
          <p:cNvSpPr txBox="1"/>
          <p:nvPr/>
        </p:nvSpPr>
        <p:spPr>
          <a:xfrm>
            <a:off x="3563075" y="5322457"/>
            <a:ext cx="1477670" cy="323165"/>
          </a:xfrm>
          <a:prstGeom prst="rect">
            <a:avLst/>
          </a:prstGeom>
          <a:noFill/>
        </p:spPr>
        <p:txBody>
          <a:bodyPr wrap="square" rtlCol="0">
            <a:spAutoFit/>
          </a:bodyPr>
          <a:lstStyle/>
          <a:p>
            <a:pPr defTabSz="342900"/>
            <a:r>
              <a:rPr lang="en-US" sz="1500" i="1" dirty="0">
                <a:solidFill>
                  <a:srgbClr val="FFFFFF"/>
                </a:solidFill>
              </a:rPr>
              <a:t>Linking</a:t>
            </a:r>
            <a:endParaRPr lang="en-US" i="1" dirty="0">
              <a:solidFill>
                <a:srgbClr val="FFFFFF"/>
              </a:solidFill>
              <a:latin typeface="Calibri" charset="0"/>
              <a:ea typeface="MS PGothic" charset="-128"/>
            </a:endParaRPr>
          </a:p>
        </p:txBody>
      </p:sp>
      <p:sp>
        <p:nvSpPr>
          <p:cNvPr id="66" name="TextBox 65">
            <a:extLst>
              <a:ext uri="{FF2B5EF4-FFF2-40B4-BE49-F238E27FC236}">
                <a16:creationId xmlns:a16="http://schemas.microsoft.com/office/drawing/2014/main" id="{4D57D03D-2D68-4269-828F-12C76A1D9AB7}"/>
              </a:ext>
            </a:extLst>
          </p:cNvPr>
          <p:cNvSpPr txBox="1"/>
          <p:nvPr/>
        </p:nvSpPr>
        <p:spPr>
          <a:xfrm>
            <a:off x="7226830" y="4745935"/>
            <a:ext cx="1054784" cy="369332"/>
          </a:xfrm>
          <a:prstGeom prst="rect">
            <a:avLst/>
          </a:prstGeom>
          <a:noFill/>
        </p:spPr>
        <p:txBody>
          <a:bodyPr wrap="square" rtlCol="0">
            <a:spAutoFit/>
          </a:bodyPr>
          <a:lstStyle/>
          <a:p>
            <a:pPr defTabSz="342900"/>
            <a:r>
              <a:rPr lang="en-US" i="1" dirty="0">
                <a:solidFill>
                  <a:srgbClr val="FFFFFF"/>
                </a:solidFill>
                <a:latin typeface="Calibri" charset="0"/>
                <a:ea typeface="MS PGothic" charset="-128"/>
              </a:rPr>
              <a:t>Breaking</a:t>
            </a:r>
          </a:p>
        </p:txBody>
      </p:sp>
    </p:spTree>
    <p:extLst>
      <p:ext uri="{BB962C8B-B14F-4D97-AF65-F5344CB8AC3E}">
        <p14:creationId xmlns:p14="http://schemas.microsoft.com/office/powerpoint/2010/main" val="2482951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63690" y="688081"/>
            <a:ext cx="5206482" cy="4885303"/>
          </a:xfrm>
          <a:prstGeom prst="rect">
            <a:avLst/>
          </a:prstGeom>
        </p:spPr>
      </p:pic>
      <p:sp>
        <p:nvSpPr>
          <p:cNvPr id="7" name="TextBox 6"/>
          <p:cNvSpPr txBox="1"/>
          <p:nvPr/>
        </p:nvSpPr>
        <p:spPr>
          <a:xfrm>
            <a:off x="3200401" y="660089"/>
            <a:ext cx="12503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Agency</a:t>
            </a:r>
            <a:endPar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 name="TextBox 7"/>
          <p:cNvSpPr txBox="1"/>
          <p:nvPr/>
        </p:nvSpPr>
        <p:spPr>
          <a:xfrm>
            <a:off x="5309118" y="2855167"/>
            <a:ext cx="138093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Power</a:t>
            </a:r>
            <a:endPar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TextBox 8"/>
          <p:cNvSpPr txBox="1"/>
          <p:nvPr/>
        </p:nvSpPr>
        <p:spPr>
          <a:xfrm>
            <a:off x="3335695" y="5075853"/>
            <a:ext cx="9797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Care</a:t>
            </a:r>
            <a:endPar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TextBox 9"/>
          <p:cNvSpPr txBox="1"/>
          <p:nvPr/>
        </p:nvSpPr>
        <p:spPr>
          <a:xfrm>
            <a:off x="699798" y="2855167"/>
            <a:ext cx="19314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Responsibility</a:t>
            </a:r>
          </a:p>
        </p:txBody>
      </p:sp>
      <p:sp>
        <p:nvSpPr>
          <p:cNvPr id="11" name="TextBox 10"/>
          <p:cNvSpPr txBox="1"/>
          <p:nvPr/>
        </p:nvSpPr>
        <p:spPr>
          <a:xfrm>
            <a:off x="2253344" y="2593557"/>
            <a:ext cx="31444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Belonging</a:t>
            </a:r>
            <a:endParaRPr kumimoji="0" lang="en-US" sz="3200" b="1"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34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362" y="146214"/>
            <a:ext cx="7907274" cy="878840"/>
          </a:xfrm>
        </p:spPr>
        <p:txBody>
          <a:bodyPr/>
          <a:lstStyle/>
          <a:p>
            <a:pPr algn="l"/>
            <a:r>
              <a:rPr lang="en-US" sz="2900" dirty="0">
                <a:latin typeface="Arial"/>
                <a:cs typeface="Arial"/>
              </a:rPr>
              <a:t>Power Matters</a:t>
            </a:r>
          </a:p>
        </p:txBody>
      </p:sp>
      <p:sp>
        <p:nvSpPr>
          <p:cNvPr id="3" name="Text Placeholder 2"/>
          <p:cNvSpPr>
            <a:spLocks noGrp="1"/>
          </p:cNvSpPr>
          <p:nvPr>
            <p:ph type="body" idx="1"/>
          </p:nvPr>
        </p:nvSpPr>
        <p:spPr>
          <a:xfrm>
            <a:off x="2142362" y="811639"/>
            <a:ext cx="8396217" cy="4034176"/>
          </a:xfrm>
        </p:spPr>
        <p:txBody>
          <a:bodyPr/>
          <a:lstStyle/>
          <a:p>
            <a:r>
              <a:rPr lang="en-US" sz="2200" dirty="0"/>
              <a:t>Bridging may look different where there is a power differential. Power is positional, structural, and hierarchal.</a:t>
            </a:r>
          </a:p>
          <a:p>
            <a:r>
              <a:rPr lang="en-US" sz="2200" dirty="0"/>
              <a:t>People can gain power through </a:t>
            </a:r>
            <a:r>
              <a:rPr lang="en-US" sz="2200" i="1" dirty="0"/>
              <a:t>linking </a:t>
            </a:r>
            <a:r>
              <a:rPr lang="en-US" sz="2200" dirty="0"/>
              <a:t>social networks and creating social capital. </a:t>
            </a:r>
          </a:p>
          <a:p>
            <a:pPr lvl="1"/>
            <a:r>
              <a:rPr lang="en-US" sz="2200" dirty="0">
                <a:latin typeface="Arial"/>
                <a:cs typeface="Arial"/>
              </a:rPr>
              <a:t>Individuals can build relationships with institutions and individuals who have relative power to access resources.</a:t>
            </a:r>
            <a:endParaRPr lang="en-US" sz="1000" dirty="0">
              <a:latin typeface="Arial"/>
              <a:cs typeface="Arial"/>
            </a:endParaRPr>
          </a:p>
          <a:p>
            <a:r>
              <a:rPr lang="en-US" sz="2200" dirty="0"/>
              <a:t>Power also shifts. </a:t>
            </a:r>
          </a:p>
          <a:p>
            <a:r>
              <a:rPr lang="en-US" sz="2200" dirty="0"/>
              <a:t>For example: people of color may have more power than whites in certain settings. (e.g. an anti-racism convening) </a:t>
            </a:r>
          </a:p>
          <a:p>
            <a:pPr marL="457200" lvl="1" indent="0">
              <a:buNone/>
            </a:pPr>
            <a:endParaRPr lang="en-US" sz="3400" dirty="0"/>
          </a:p>
          <a:p>
            <a:endParaRPr lang="en-US" sz="2200" dirty="0"/>
          </a:p>
        </p:txBody>
      </p:sp>
      <p:pic>
        <p:nvPicPr>
          <p:cNvPr id="4" name="Picture 3" descr="brid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041" y="4175255"/>
            <a:ext cx="6079915" cy="1860323"/>
          </a:xfrm>
          <a:prstGeom prst="rect">
            <a:avLst/>
          </a:prstGeom>
        </p:spPr>
      </p:pic>
    </p:spTree>
    <p:extLst>
      <p:ext uri="{BB962C8B-B14F-4D97-AF65-F5344CB8AC3E}">
        <p14:creationId xmlns:p14="http://schemas.microsoft.com/office/powerpoint/2010/main" val="3071250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F2BC-AE1A-E646-9337-01D754CFD3EE}"/>
              </a:ext>
            </a:extLst>
          </p:cNvPr>
          <p:cNvSpPr>
            <a:spLocks noGrp="1"/>
          </p:cNvSpPr>
          <p:nvPr>
            <p:ph type="title"/>
          </p:nvPr>
        </p:nvSpPr>
        <p:spPr/>
        <p:txBody>
          <a:bodyPr/>
          <a:lstStyle/>
          <a:p>
            <a:r>
              <a:rPr lang="en-US" dirty="0"/>
              <a:t>Be hard on structures</a:t>
            </a:r>
            <a:br>
              <a:rPr lang="en-US" dirty="0"/>
            </a:br>
            <a:r>
              <a:rPr lang="en-US" dirty="0"/>
              <a:t>Softer </a:t>
            </a:r>
            <a:r>
              <a:rPr lang="en-US"/>
              <a:t>on people</a:t>
            </a:r>
          </a:p>
        </p:txBody>
      </p:sp>
    </p:spTree>
    <p:extLst>
      <p:ext uri="{BB962C8B-B14F-4D97-AF65-F5344CB8AC3E}">
        <p14:creationId xmlns:p14="http://schemas.microsoft.com/office/powerpoint/2010/main" val="3077005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3">
            <a:extLst>
              <a:ext uri="{FF2B5EF4-FFF2-40B4-BE49-F238E27FC236}">
                <a16:creationId xmlns:a16="http://schemas.microsoft.com/office/drawing/2014/main" id="{7E5F420F-92BE-1445-981A-725B1A368EF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19825" y="3552825"/>
            <a:ext cx="5972175" cy="326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523" name="Picture 5">
            <a:extLst>
              <a:ext uri="{FF2B5EF4-FFF2-40B4-BE49-F238E27FC236}">
                <a16:creationId xmlns:a16="http://schemas.microsoft.com/office/drawing/2014/main" id="{156697D5-DF2A-8949-B5E6-9643AE99084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6219825" cy="355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5961200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Google Shape;248;p14">
            <a:extLst>
              <a:ext uri="{FF2B5EF4-FFF2-40B4-BE49-F238E27FC236}">
                <a16:creationId xmlns:a16="http://schemas.microsoft.com/office/drawing/2014/main" id="{62AEF45C-97DE-B248-A621-00951F86B732}"/>
              </a:ext>
            </a:extLst>
          </p:cNvPr>
          <p:cNvSpPr txBox="1">
            <a:spLocks noGrp="1"/>
          </p:cNvSpPr>
          <p:nvPr>
            <p:ph type="title"/>
          </p:nvPr>
        </p:nvSpPr>
        <p:spPr>
          <a:xfrm>
            <a:off x="838200" y="715963"/>
            <a:ext cx="5592763" cy="4791075"/>
          </a:xfrm>
        </p:spPr>
        <p:txBody>
          <a:bodyPr/>
          <a:lstStyle/>
          <a:p>
            <a:pPr algn="r" eaLnBrk="1" hangingPunct="1">
              <a:spcBef>
                <a:spcPct val="0"/>
              </a:spcBef>
              <a:spcAft>
                <a:spcPct val="0"/>
              </a:spcAft>
              <a:buClr>
                <a:srgbClr val="FFFFFF"/>
              </a:buClr>
              <a:buFont typeface="Georgia" panose="02040502050405020303" pitchFamily="18" charset="0"/>
              <a:buNone/>
            </a:pPr>
            <a:r>
              <a:rPr lang="en-US" altLang="en-US">
                <a:solidFill>
                  <a:srgbClr val="FFFFFF"/>
                </a:solidFill>
                <a:latin typeface="Georgia" panose="02040502050405020303" pitchFamily="18" charset="0"/>
                <a:cs typeface="Arial" panose="020B0604020202020204" pitchFamily="34" charset="0"/>
                <a:sym typeface="Georgia" panose="02040502050405020303" pitchFamily="18" charset="0"/>
              </a:rPr>
              <a:t>Belonging</a:t>
            </a:r>
            <a:endParaRPr lang="en-US" altLang="en-US">
              <a:latin typeface="Arial" panose="020B0604020202020204" pitchFamily="34" charset="0"/>
              <a:cs typeface="Arial" panose="020B0604020202020204" pitchFamily="34" charset="0"/>
            </a:endParaRPr>
          </a:p>
        </p:txBody>
      </p:sp>
      <p:sp>
        <p:nvSpPr>
          <p:cNvPr id="48131" name="Google Shape;249;p14">
            <a:extLst>
              <a:ext uri="{FF2B5EF4-FFF2-40B4-BE49-F238E27FC236}">
                <a16:creationId xmlns:a16="http://schemas.microsoft.com/office/drawing/2014/main" id="{4EE29090-EDC2-2947-A7D9-A1EAC070F2DA}"/>
              </a:ext>
            </a:extLst>
          </p:cNvPr>
          <p:cNvSpPr txBox="1">
            <a:spLocks noGrp="1"/>
          </p:cNvSpPr>
          <p:nvPr>
            <p:ph type="body" idx="4294967295"/>
          </p:nvPr>
        </p:nvSpPr>
        <p:spPr>
          <a:xfrm>
            <a:off x="9026525" y="715963"/>
            <a:ext cx="2930525" cy="2673350"/>
          </a:xfrm>
        </p:spPr>
        <p:txBody>
          <a:bodyPr anchor="ctr">
            <a:normAutofit/>
          </a:bodyPr>
          <a:lstStyle/>
          <a:p>
            <a:pPr marL="0" indent="0" eaLnBrk="1" hangingPunct="1">
              <a:lnSpc>
                <a:spcPct val="80000"/>
              </a:lnSpc>
              <a:spcBef>
                <a:spcPts val="1000"/>
              </a:spcBef>
              <a:spcAft>
                <a:spcPts val="1600"/>
              </a:spcAft>
              <a:buSzPts val="1100"/>
              <a:buNone/>
            </a:pPr>
            <a:r>
              <a:rPr lang="en-US" altLang="en-US" sz="2000">
                <a:solidFill>
                  <a:srgbClr val="FFFFFF"/>
                </a:solidFill>
                <a:latin typeface="Georgia" panose="02040502050405020303" pitchFamily="18" charset="0"/>
                <a:cs typeface="Arial" panose="020B0604020202020204" pitchFamily="34" charset="0"/>
                <a:sym typeface="Georgia" panose="02040502050405020303" pitchFamily="18" charset="0"/>
              </a:rPr>
              <a:t>Belonging or being fully human means more than having access. Belonging entails being respected at a basic level that includes the right to both co-create and make demands upon society.</a:t>
            </a:r>
            <a:endParaRPr lang="en-US" altLang="en-US" sz="2800">
              <a:solidFill>
                <a:srgbClr val="26403A"/>
              </a:solidFill>
              <a:latin typeface="Arial" panose="020B0604020202020204" pitchFamily="34" charset="0"/>
              <a:cs typeface="Arial" panose="020B0604020202020204" pitchFamily="34" charset="0"/>
            </a:endParaRPr>
          </a:p>
        </p:txBody>
      </p:sp>
      <p:sp>
        <p:nvSpPr>
          <p:cNvPr id="48133" name="Google Shape;251;p14">
            <a:extLst>
              <a:ext uri="{FF2B5EF4-FFF2-40B4-BE49-F238E27FC236}">
                <a16:creationId xmlns:a16="http://schemas.microsoft.com/office/drawing/2014/main" id="{5BA15EB2-3F71-A249-92F2-AA0A9E5E75C4}"/>
              </a:ext>
            </a:extLst>
          </p:cNvPr>
          <p:cNvSpPr txBox="1">
            <a:spLocks noChangeArrowheads="1"/>
          </p:cNvSpPr>
          <p:nvPr/>
        </p:nvSpPr>
        <p:spPr bwMode="auto">
          <a:xfrm>
            <a:off x="9683750" y="5389563"/>
            <a:ext cx="27781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a:solidFill>
                  <a:srgbClr val="FFFFFF"/>
                </a:solidFill>
                <a:latin typeface="Calibri" panose="020F0502020204030204" pitchFamily="34" charset="0"/>
                <a:cs typeface="Calibri" panose="020F0502020204030204" pitchFamily="34" charset="0"/>
                <a:sym typeface="Calibri" panose="020F0502020204030204" pitchFamily="34" charset="0"/>
              </a:rPr>
              <a:t>Belonging</a:t>
            </a:r>
            <a:endParaRPr lang="en-US" altLang="en-US" sz="1800" b="1">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1026" name="Picture 2" descr="HBCU graduates continue to write the story of America (Opinion) - CNN">
            <a:extLst>
              <a:ext uri="{FF2B5EF4-FFF2-40B4-BE49-F238E27FC236}">
                <a16:creationId xmlns:a16="http://schemas.microsoft.com/office/drawing/2014/main" id="{B3353C06-54FA-7F49-92B0-583C2FB90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600"/>
            <a:ext cx="7334911" cy="412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065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hape 506">
            <a:extLst>
              <a:ext uri="{FF2B5EF4-FFF2-40B4-BE49-F238E27FC236}">
                <a16:creationId xmlns:a16="http://schemas.microsoft.com/office/drawing/2014/main" id="{7F2E8FC5-99D2-BC40-9495-476169645659}"/>
              </a:ext>
            </a:extLst>
          </p:cNvPr>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7117" y="2207077"/>
            <a:ext cx="8802688" cy="269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hape 507">
            <a:extLst>
              <a:ext uri="{FF2B5EF4-FFF2-40B4-BE49-F238E27FC236}">
                <a16:creationId xmlns:a16="http://schemas.microsoft.com/office/drawing/2014/main" id="{EAF395DE-163D-9D43-8766-0F57E264D8B0}"/>
              </a:ext>
            </a:extLst>
          </p:cNvPr>
          <p:cNvSpPr txBox="1">
            <a:spLocks noChangeArrowheads="1"/>
          </p:cNvSpPr>
          <p:nvPr/>
        </p:nvSpPr>
        <p:spPr bwMode="auto">
          <a:xfrm>
            <a:off x="929192" y="5339215"/>
            <a:ext cx="2570163"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buClr>
                <a:srgbClr val="FF9900"/>
              </a:buClr>
              <a:buSzPct val="25000"/>
              <a:buFont typeface="Calibri" panose="020F0502020204030204" pitchFamily="34" charset="0"/>
              <a:buNone/>
            </a:pPr>
            <a:r>
              <a:rPr lang="en-US" altLang="en-US">
                <a:solidFill>
                  <a:srgbClr val="26403A"/>
                </a:solidFill>
                <a:latin typeface="Halyard Text" pitchFamily="2" charset="77"/>
                <a:cs typeface="Calibri" panose="020F0502020204030204" pitchFamily="34" charset="0"/>
                <a:sym typeface="Calibri" panose="020F0502020204030204" pitchFamily="34" charset="0"/>
              </a:rPr>
              <a:t>Exclusion</a:t>
            </a:r>
          </a:p>
        </p:txBody>
      </p:sp>
      <p:sp>
        <p:nvSpPr>
          <p:cNvPr id="5" name="Shape 508">
            <a:extLst>
              <a:ext uri="{FF2B5EF4-FFF2-40B4-BE49-F238E27FC236}">
                <a16:creationId xmlns:a16="http://schemas.microsoft.com/office/drawing/2014/main" id="{967565D2-7F0A-EF45-9133-4718DD692843}"/>
              </a:ext>
            </a:extLst>
          </p:cNvPr>
          <p:cNvSpPr txBox="1">
            <a:spLocks noChangeArrowheads="1"/>
          </p:cNvSpPr>
          <p:nvPr/>
        </p:nvSpPr>
        <p:spPr bwMode="auto">
          <a:xfrm>
            <a:off x="3953380" y="5339215"/>
            <a:ext cx="25685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buClr>
                <a:srgbClr val="FF9900"/>
              </a:buClr>
              <a:buSzPct val="25000"/>
              <a:buFont typeface="Calibri" panose="020F0502020204030204" pitchFamily="34" charset="0"/>
              <a:buNone/>
            </a:pPr>
            <a:r>
              <a:rPr lang="en-US" altLang="en-US">
                <a:solidFill>
                  <a:srgbClr val="26403A"/>
                </a:solidFill>
                <a:latin typeface="Halyard Text" pitchFamily="2" charset="77"/>
                <a:cs typeface="Calibri" panose="020F0502020204030204" pitchFamily="34" charset="0"/>
                <a:sym typeface="Calibri" panose="020F0502020204030204" pitchFamily="34" charset="0"/>
              </a:rPr>
              <a:t>Inclusion</a:t>
            </a:r>
          </a:p>
          <a:p>
            <a:pPr algn="ctr">
              <a:buClr>
                <a:srgbClr val="FF9900"/>
              </a:buClr>
              <a:buSzPct val="25000"/>
              <a:buFont typeface="Calibri" panose="020F0502020204030204" pitchFamily="34" charset="0"/>
              <a:buNone/>
            </a:pPr>
            <a:endParaRPr lang="en-US" altLang="en-US">
              <a:solidFill>
                <a:srgbClr val="26403A"/>
              </a:solidFill>
              <a:latin typeface="Halyard Text" pitchFamily="2" charset="77"/>
              <a:cs typeface="Calibri" panose="020F0502020204030204" pitchFamily="34" charset="0"/>
              <a:sym typeface="Calibri" panose="020F0502020204030204" pitchFamily="34" charset="0"/>
            </a:endParaRPr>
          </a:p>
        </p:txBody>
      </p:sp>
      <p:sp>
        <p:nvSpPr>
          <p:cNvPr id="6" name="Shape 509">
            <a:extLst>
              <a:ext uri="{FF2B5EF4-FFF2-40B4-BE49-F238E27FC236}">
                <a16:creationId xmlns:a16="http://schemas.microsoft.com/office/drawing/2014/main" id="{1CBD3923-3235-7C41-A126-8D6CC5F4CEAA}"/>
              </a:ext>
            </a:extLst>
          </p:cNvPr>
          <p:cNvSpPr txBox="1">
            <a:spLocks noChangeArrowheads="1"/>
          </p:cNvSpPr>
          <p:nvPr/>
        </p:nvSpPr>
        <p:spPr bwMode="auto">
          <a:xfrm>
            <a:off x="6442580" y="5342390"/>
            <a:ext cx="2570162"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buClr>
                <a:srgbClr val="FF9900"/>
              </a:buClr>
              <a:buSzPct val="25000"/>
              <a:buFont typeface="Calibri" panose="020F0502020204030204" pitchFamily="34" charset="0"/>
              <a:buNone/>
            </a:pPr>
            <a:r>
              <a:rPr lang="en-US" altLang="en-US">
                <a:solidFill>
                  <a:srgbClr val="26403A"/>
                </a:solidFill>
                <a:latin typeface="Halyard Text" pitchFamily="2" charset="77"/>
                <a:cs typeface="Calibri" panose="020F0502020204030204" pitchFamily="34" charset="0"/>
                <a:sym typeface="Calibri" panose="020F0502020204030204" pitchFamily="34" charset="0"/>
              </a:rPr>
              <a:t>Belonging</a:t>
            </a:r>
          </a:p>
        </p:txBody>
      </p:sp>
      <p:pic>
        <p:nvPicPr>
          <p:cNvPr id="7" name="Shape 510">
            <a:extLst>
              <a:ext uri="{FF2B5EF4-FFF2-40B4-BE49-F238E27FC236}">
                <a16:creationId xmlns:a16="http://schemas.microsoft.com/office/drawing/2014/main" id="{5171B45E-D8D6-D247-A305-9FDA7811C597}"/>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092919">
            <a:off x="6244936" y="1023596"/>
            <a:ext cx="2847975" cy="269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Shape 511">
            <a:extLst>
              <a:ext uri="{FF2B5EF4-FFF2-40B4-BE49-F238E27FC236}">
                <a16:creationId xmlns:a16="http://schemas.microsoft.com/office/drawing/2014/main" id="{227DD1F2-36CD-3D40-97ED-B6C13C3877BA}"/>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3871679">
            <a:off x="8299161" y="2792071"/>
            <a:ext cx="2847975" cy="269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Shape 513">
            <a:extLst>
              <a:ext uri="{FF2B5EF4-FFF2-40B4-BE49-F238E27FC236}">
                <a16:creationId xmlns:a16="http://schemas.microsoft.com/office/drawing/2014/main" id="{6F690A83-4A45-B742-B39A-46BC9F5BC4EF}"/>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016198">
            <a:off x="8554748" y="725147"/>
            <a:ext cx="2847975" cy="269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Shape 514">
            <a:extLst>
              <a:ext uri="{FF2B5EF4-FFF2-40B4-BE49-F238E27FC236}">
                <a16:creationId xmlns:a16="http://schemas.microsoft.com/office/drawing/2014/main" id="{6F3E7C22-768E-334A-BF06-8F31A7FAC3F8}"/>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092919">
            <a:off x="7125998" y="2699997"/>
            <a:ext cx="2847975" cy="269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Shape 515">
            <a:extLst>
              <a:ext uri="{FF2B5EF4-FFF2-40B4-BE49-F238E27FC236}">
                <a16:creationId xmlns:a16="http://schemas.microsoft.com/office/drawing/2014/main" id="{B4F9D87F-E4B1-894E-8D5B-B6C911309953}"/>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872469">
            <a:off x="7656223" y="685459"/>
            <a:ext cx="2847975" cy="269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Shape 1263">
            <a:extLst>
              <a:ext uri="{FF2B5EF4-FFF2-40B4-BE49-F238E27FC236}">
                <a16:creationId xmlns:a16="http://schemas.microsoft.com/office/drawing/2014/main" id="{58C0375F-2B3A-AD41-9BBE-E02B1B0F1D2D}"/>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872469">
            <a:off x="8235661" y="2226921"/>
            <a:ext cx="2847975" cy="269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Shape 1265">
            <a:extLst>
              <a:ext uri="{FF2B5EF4-FFF2-40B4-BE49-F238E27FC236}">
                <a16:creationId xmlns:a16="http://schemas.microsoft.com/office/drawing/2014/main" id="{7369748F-88A1-B14E-B562-090C62ED866E}"/>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092919">
            <a:off x="6610855" y="2700790"/>
            <a:ext cx="2849562" cy="269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Shape 510">
            <a:extLst>
              <a:ext uri="{FF2B5EF4-FFF2-40B4-BE49-F238E27FC236}">
                <a16:creationId xmlns:a16="http://schemas.microsoft.com/office/drawing/2014/main" id="{12A56583-BC8A-E048-BF95-D8D3C7A221B6}"/>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092919">
            <a:off x="6970423" y="1360147"/>
            <a:ext cx="2847975" cy="269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Shape 512">
            <a:extLst>
              <a:ext uri="{FF2B5EF4-FFF2-40B4-BE49-F238E27FC236}">
                <a16:creationId xmlns:a16="http://schemas.microsoft.com/office/drawing/2014/main" id="{DDF92360-5DF3-2F43-9929-824A5843BCF8}"/>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092919">
            <a:off x="8729373" y="2068172"/>
            <a:ext cx="2847975" cy="269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52543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hape 659">
            <a:extLst>
              <a:ext uri="{FF2B5EF4-FFF2-40B4-BE49-F238E27FC236}">
                <a16:creationId xmlns:a16="http://schemas.microsoft.com/office/drawing/2014/main" id="{848B92FF-2AAD-0946-92F0-B2AEF699401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68" y="1708879"/>
            <a:ext cx="5691679" cy="3207895"/>
          </a:xfrm>
          <a:prstGeom prst="rect">
            <a:avLst/>
          </a:prstGeom>
          <a:solidFill>
            <a:srgbClr val="6DAACC"/>
          </a:solidFill>
          <a:ln w="9525">
            <a:solidFill>
              <a:srgbClr val="6DAACC"/>
            </a:solidFill>
            <a:miter lim="800000"/>
            <a:headEnd/>
            <a:tailEnd/>
          </a:ln>
        </p:spPr>
      </p:pic>
      <p:sp>
        <p:nvSpPr>
          <p:cNvPr id="4" name="TextBox 3">
            <a:extLst>
              <a:ext uri="{FF2B5EF4-FFF2-40B4-BE49-F238E27FC236}">
                <a16:creationId xmlns:a16="http://schemas.microsoft.com/office/drawing/2014/main" id="{D8001776-CACA-9D46-B9D2-56B8D9EDB939}"/>
              </a:ext>
            </a:extLst>
          </p:cNvPr>
          <p:cNvSpPr txBox="1"/>
          <p:nvPr/>
        </p:nvSpPr>
        <p:spPr>
          <a:xfrm>
            <a:off x="614597" y="554636"/>
            <a:ext cx="6310859" cy="523220"/>
          </a:xfrm>
          <a:prstGeom prst="rect">
            <a:avLst/>
          </a:prstGeom>
          <a:noFill/>
        </p:spPr>
        <p:txBody>
          <a:bodyPr wrap="square" rtlCol="0">
            <a:spAutoFit/>
          </a:bodyPr>
          <a:lstStyle/>
          <a:p>
            <a:r>
              <a:rPr lang="en-US" altLang="en-US" sz="2800">
                <a:solidFill>
                  <a:schemeClr val="bg1"/>
                </a:solidFill>
                <a:latin typeface="Georgia" panose="02040502050405020303" pitchFamily="18" charset="0"/>
                <a:ea typeface="Georgia" panose="02040502050405020303" pitchFamily="18" charset="0"/>
                <a:cs typeface="Georgia" panose="02040502050405020303" pitchFamily="18" charset="0"/>
              </a:rPr>
              <a:t>Bridging in All Facets of Life and Work</a:t>
            </a:r>
            <a:endParaRPr lang="en-US" sz="2800"/>
          </a:p>
        </p:txBody>
      </p:sp>
      <p:sp>
        <p:nvSpPr>
          <p:cNvPr id="5" name="TextBox 4">
            <a:extLst>
              <a:ext uri="{FF2B5EF4-FFF2-40B4-BE49-F238E27FC236}">
                <a16:creationId xmlns:a16="http://schemas.microsoft.com/office/drawing/2014/main" id="{2FAB93C9-6491-6E4A-98E2-BCD8AC3A4977}"/>
              </a:ext>
            </a:extLst>
          </p:cNvPr>
          <p:cNvSpPr txBox="1"/>
          <p:nvPr/>
        </p:nvSpPr>
        <p:spPr>
          <a:xfrm>
            <a:off x="8664315" y="1220980"/>
            <a:ext cx="3632616" cy="1846659"/>
          </a:xfrm>
          <a:prstGeom prst="rect">
            <a:avLst/>
          </a:prstGeom>
          <a:noFill/>
        </p:spPr>
        <p:txBody>
          <a:bodyPr wrap="square" rtlCol="0">
            <a:spAutoFit/>
          </a:bodyPr>
          <a:lstStyle/>
          <a:p>
            <a:pPr algn="ctr"/>
            <a:r>
              <a:rPr lang="en-US" altLang="en-US" sz="2400">
                <a:solidFill>
                  <a:schemeClr val="bg1"/>
                </a:solidFill>
                <a:latin typeface="Arial" panose="020B0604020202020204" pitchFamily="34" charset="0"/>
                <a:cs typeface="Arial" panose="020B0604020202020204" pitchFamily="34" charset="0"/>
              </a:rPr>
              <a:t>A just and inclusive society will see all of its members as inside our circle of belonging</a:t>
            </a:r>
            <a:r>
              <a:rPr lang="en-US" altLang="en-US" sz="2000">
                <a:solidFill>
                  <a:schemeClr val="bg1"/>
                </a:solidFill>
                <a:latin typeface="Arial" panose="020B0604020202020204" pitchFamily="34" charset="0"/>
                <a:cs typeface="Arial" panose="020B0604020202020204" pitchFamily="34" charset="0"/>
              </a:rPr>
              <a:t>.</a:t>
            </a:r>
          </a:p>
          <a:p>
            <a:endParaRPr lang="en-US"/>
          </a:p>
        </p:txBody>
      </p:sp>
    </p:spTree>
    <p:extLst>
      <p:ext uri="{BB962C8B-B14F-4D97-AF65-F5344CB8AC3E}">
        <p14:creationId xmlns:p14="http://schemas.microsoft.com/office/powerpoint/2010/main" val="3043971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3" name="Google Shape;279;p17">
            <a:extLst>
              <a:ext uri="{FF2B5EF4-FFF2-40B4-BE49-F238E27FC236}">
                <a16:creationId xmlns:a16="http://schemas.microsoft.com/office/drawing/2014/main" id="{064EFE78-8AEC-1944-911A-770F6A9187F2}"/>
              </a:ext>
            </a:extLst>
          </p:cNvPr>
          <p:cNvSpPr txBox="1"/>
          <p:nvPr/>
        </p:nvSpPr>
        <p:spPr>
          <a:xfrm>
            <a:off x="905690" y="404814"/>
            <a:ext cx="6101835"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a:solidFill>
                  <a:srgbClr val="3A3838"/>
                </a:solidFill>
                <a:latin typeface="Avenir"/>
                <a:sym typeface="Avenir"/>
              </a:rPr>
              <a:t>Interrogating Dualism</a:t>
            </a:r>
            <a:endParaRPr sz="7200"/>
          </a:p>
        </p:txBody>
      </p:sp>
      <p:sp>
        <p:nvSpPr>
          <p:cNvPr id="2" name="TextBox 1"/>
          <p:cNvSpPr txBox="1"/>
          <p:nvPr/>
        </p:nvSpPr>
        <p:spPr>
          <a:xfrm>
            <a:off x="1085891" y="3160900"/>
            <a:ext cx="5693615" cy="255454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err="1"/>
              <a:t>Othering</a:t>
            </a:r>
            <a:r>
              <a:rPr lang="en-US" sz="3200"/>
              <a:t> and belonging</a:t>
            </a:r>
          </a:p>
          <a:p>
            <a:pPr algn="ctr"/>
            <a:endParaRPr lang="en-US" sz="3200"/>
          </a:p>
          <a:p>
            <a:pPr algn="ctr"/>
            <a:r>
              <a:rPr lang="en-US" sz="3200"/>
              <a:t>Bridging and breaking</a:t>
            </a:r>
          </a:p>
          <a:p>
            <a:pPr algn="ctr"/>
            <a:endParaRPr lang="en-US" sz="3200"/>
          </a:p>
          <a:p>
            <a:pPr algn="ctr"/>
            <a:r>
              <a:rPr lang="en-US" sz="3200"/>
              <a:t>Targeted Universalism</a:t>
            </a:r>
          </a:p>
        </p:txBody>
      </p:sp>
    </p:spTree>
    <p:extLst>
      <p:ext uri="{BB962C8B-B14F-4D97-AF65-F5344CB8AC3E}">
        <p14:creationId xmlns:p14="http://schemas.microsoft.com/office/powerpoint/2010/main" val="78340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4"/>
          <p:cNvPicPr preferRelativeResize="0"/>
          <p:nvPr/>
        </p:nvPicPr>
        <p:blipFill rotWithShape="1">
          <a:blip r:embed="rId3">
            <a:alphaModFix/>
          </a:blip>
          <a:srcRect/>
          <a:stretch/>
        </p:blipFill>
        <p:spPr>
          <a:xfrm>
            <a:off x="1018903" y="675342"/>
            <a:ext cx="10241280" cy="5365618"/>
          </a:xfrm>
          <a:prstGeom prst="rect">
            <a:avLst/>
          </a:prstGeom>
          <a:noFill/>
          <a:ln>
            <a:noFill/>
          </a:ln>
        </p:spPr>
      </p:pic>
      <p:sp>
        <p:nvSpPr>
          <p:cNvPr id="137" name="Google Shape;137;p4"/>
          <p:cNvSpPr/>
          <p:nvPr/>
        </p:nvSpPr>
        <p:spPr>
          <a:xfrm>
            <a:off x="1018903" y="2374103"/>
            <a:ext cx="7289074"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bg1"/>
                </a:solidFill>
                <a:latin typeface="Avenir"/>
                <a:ea typeface="Avenir"/>
                <a:cs typeface="Avenir"/>
                <a:sym typeface="Avenir"/>
              </a:rPr>
              <a:t>The problem of “</a:t>
            </a:r>
            <a:r>
              <a:rPr lang="en-US" sz="2800" b="1" err="1">
                <a:solidFill>
                  <a:schemeClr val="bg1"/>
                </a:solidFill>
                <a:latin typeface="Avenir"/>
                <a:ea typeface="Avenir"/>
                <a:cs typeface="Avenir"/>
                <a:sym typeface="Avenir"/>
              </a:rPr>
              <a:t>Othering</a:t>
            </a:r>
            <a:r>
              <a:rPr lang="en-US" sz="2800" b="1">
                <a:solidFill>
                  <a:schemeClr val="bg1"/>
                </a:solidFill>
                <a:latin typeface="Avenir"/>
                <a:ea typeface="Avenir"/>
                <a:cs typeface="Avenir"/>
                <a:sym typeface="Avenir"/>
              </a:rPr>
              <a:t>” is the problem of the 21st century </a:t>
            </a:r>
            <a:endParaRPr b="1">
              <a:solidFill>
                <a:schemeClr val="bg1"/>
              </a:solidFill>
            </a:endParaRPr>
          </a:p>
        </p:txBody>
      </p:sp>
    </p:spTree>
    <p:extLst>
      <p:ext uri="{BB962C8B-B14F-4D97-AF65-F5344CB8AC3E}">
        <p14:creationId xmlns:p14="http://schemas.microsoft.com/office/powerpoint/2010/main" val="3302833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a:extLst>
              <a:ext uri="{FF2B5EF4-FFF2-40B4-BE49-F238E27FC236}">
                <a16:creationId xmlns:a16="http://schemas.microsoft.com/office/drawing/2014/main" id="{FA42F7EA-4D5B-5C4D-893C-A0B372F97E0D}"/>
              </a:ext>
            </a:extLst>
          </p:cNvPr>
          <p:cNvSpPr>
            <a:spLocks/>
          </p:cNvSpPr>
          <p:nvPr/>
        </p:nvSpPr>
        <p:spPr>
          <a:xfrm>
            <a:off x="3467100" y="1200150"/>
            <a:ext cx="4086225" cy="4086225"/>
          </a:xfrm>
          <a:prstGeom prst="ellipse">
            <a:avLst/>
          </a:prstGeom>
          <a:noFill/>
          <a:ln w="38100" cap="flat" cmpd="sng">
            <a:solidFill>
              <a:schemeClr val="accent3"/>
            </a:solidFill>
            <a:prstDash val="dash"/>
            <a:round/>
            <a:headEnd type="none" w="sm" len="sm"/>
            <a:tailEnd type="none" w="sm" len="sm"/>
          </a:ln>
        </p:spPr>
        <p:txBody>
          <a:bodyPr spcFirstLastPara="1" lIns="91425" tIns="45700" rIns="91425" bIns="45700" anchor="ctr"/>
          <a:lstStyle/>
          <a:p>
            <a:pPr algn="ctr" defTabSz="457200">
              <a:spcBef>
                <a:spcPts val="0"/>
              </a:spcBef>
              <a:spcAft>
                <a:spcPts val="0"/>
              </a:spcAft>
              <a:defRPr>
                <a:uFillTx/>
              </a:defRPr>
            </a:pPr>
            <a:endParaRPr>
              <a:solidFill>
                <a:srgbClr val="FFFFFF"/>
              </a:solidFill>
              <a:latin typeface="Calibri"/>
              <a:ea typeface="Calibri"/>
              <a:cs typeface="Calibri"/>
              <a:sym typeface="Calibri"/>
            </a:endParaRPr>
          </a:p>
        </p:txBody>
      </p:sp>
      <p:sp>
        <p:nvSpPr>
          <p:cNvPr id="36" name="Shape 36">
            <a:extLst>
              <a:ext uri="{FF2B5EF4-FFF2-40B4-BE49-F238E27FC236}">
                <a16:creationId xmlns:a16="http://schemas.microsoft.com/office/drawing/2014/main" id="{D5815A13-1E59-B84B-BBCB-43EDFB67016E}"/>
              </a:ext>
            </a:extLst>
          </p:cNvPr>
          <p:cNvSpPr>
            <a:spLocks/>
          </p:cNvSpPr>
          <p:nvPr/>
        </p:nvSpPr>
        <p:spPr>
          <a:xfrm>
            <a:off x="3833813" y="2752725"/>
            <a:ext cx="417512" cy="428625"/>
          </a:xfrm>
          <a:prstGeom prst="ellipse">
            <a:avLst/>
          </a:prstGeom>
          <a:noFill/>
          <a:ln w="28575" cap="flat" cmpd="sng">
            <a:solidFill>
              <a:schemeClr val="accent6"/>
            </a:solidFill>
            <a:prstDash val="solid"/>
            <a:round/>
            <a:headEnd type="none" w="sm" len="sm"/>
            <a:tailEnd type="none" w="sm" len="sm"/>
          </a:ln>
        </p:spPr>
        <p:txBody>
          <a:bodyPr spcFirstLastPara="1" lIns="91425" tIns="45700" rIns="91425" bIns="45700" anchor="ctr"/>
          <a:lstStyle/>
          <a:p>
            <a:pPr algn="ctr" defTabSz="457200">
              <a:spcBef>
                <a:spcPts val="0"/>
              </a:spcBef>
              <a:spcAft>
                <a:spcPts val="0"/>
              </a:spcAft>
              <a:defRPr>
                <a:uFillTx/>
              </a:defRPr>
            </a:pPr>
            <a:endParaRPr>
              <a:solidFill>
                <a:srgbClr val="FFFFFF"/>
              </a:solidFill>
              <a:latin typeface="Calibri"/>
              <a:ea typeface="Calibri"/>
              <a:cs typeface="Calibri"/>
              <a:sym typeface="Calibri"/>
            </a:endParaRPr>
          </a:p>
        </p:txBody>
      </p:sp>
      <p:sp>
        <p:nvSpPr>
          <p:cNvPr id="37" name="Shape 37">
            <a:extLst>
              <a:ext uri="{FF2B5EF4-FFF2-40B4-BE49-F238E27FC236}">
                <a16:creationId xmlns:a16="http://schemas.microsoft.com/office/drawing/2014/main" id="{BC9958EC-A133-464D-A37C-19D17CBC7A55}"/>
              </a:ext>
            </a:extLst>
          </p:cNvPr>
          <p:cNvSpPr>
            <a:spLocks/>
          </p:cNvSpPr>
          <p:nvPr/>
        </p:nvSpPr>
        <p:spPr>
          <a:xfrm>
            <a:off x="5376863" y="2109788"/>
            <a:ext cx="417512" cy="428625"/>
          </a:xfrm>
          <a:prstGeom prst="ellipse">
            <a:avLst/>
          </a:prstGeom>
          <a:noFill/>
          <a:ln w="28575" cap="flat" cmpd="sng">
            <a:solidFill>
              <a:schemeClr val="accent6"/>
            </a:solidFill>
            <a:prstDash val="solid"/>
            <a:round/>
            <a:headEnd type="none" w="sm" len="sm"/>
            <a:tailEnd type="none" w="sm" len="sm"/>
          </a:ln>
        </p:spPr>
        <p:txBody>
          <a:bodyPr spcFirstLastPara="1" lIns="91425" tIns="45700" rIns="91425" bIns="45700" anchor="ctr"/>
          <a:lstStyle/>
          <a:p>
            <a:pPr algn="ctr" defTabSz="457200">
              <a:spcBef>
                <a:spcPts val="0"/>
              </a:spcBef>
              <a:spcAft>
                <a:spcPts val="0"/>
              </a:spcAft>
              <a:defRPr>
                <a:uFillTx/>
              </a:defRPr>
            </a:pPr>
            <a:endParaRPr>
              <a:solidFill>
                <a:srgbClr val="FFFFFF"/>
              </a:solidFill>
              <a:latin typeface="Calibri"/>
              <a:ea typeface="Calibri"/>
              <a:cs typeface="Calibri"/>
              <a:sym typeface="Calibri"/>
            </a:endParaRPr>
          </a:p>
        </p:txBody>
      </p:sp>
      <p:cxnSp>
        <p:nvCxnSpPr>
          <p:cNvPr id="55301" name="Shape 46">
            <a:extLst>
              <a:ext uri="{FF2B5EF4-FFF2-40B4-BE49-F238E27FC236}">
                <a16:creationId xmlns:a16="http://schemas.microsoft.com/office/drawing/2014/main" id="{84D76A7C-DE3B-0644-BAD4-4C05F5661826}"/>
              </a:ext>
            </a:extLst>
          </p:cNvPr>
          <p:cNvCxnSpPr>
            <a:cxnSpLocks noChangeShapeType="1"/>
            <a:stCxn id="37" idx="2"/>
            <a:endCxn id="36" idx="6"/>
          </p:cNvCxnSpPr>
          <p:nvPr/>
        </p:nvCxnSpPr>
        <p:spPr bwMode="auto">
          <a:xfrm flipH="1">
            <a:off x="4251325" y="2324100"/>
            <a:ext cx="1125538" cy="642938"/>
          </a:xfrm>
          <a:prstGeom prst="straightConnector1">
            <a:avLst/>
          </a:prstGeom>
          <a:noFill/>
          <a:ln w="25400">
            <a:solidFill>
              <a:srgbClr val="BFBFBF"/>
            </a:solidFill>
            <a:round/>
            <a:headEnd type="none" w="sm" len="sm"/>
            <a:tailEnd type="none" w="sm" len="sm"/>
          </a:ln>
          <a:extLst>
            <a:ext uri="{909E8E84-426E-40dd-AFC4-6F175D3DCCD1}">
              <a14:hiddenFill xmlns:a14="http://schemas.microsoft.com/office/drawing/2010/main" xmlns="">
                <a:noFill/>
              </a14:hiddenFill>
            </a:ext>
          </a:extLst>
        </p:spPr>
      </p:cxnSp>
      <p:cxnSp>
        <p:nvCxnSpPr>
          <p:cNvPr id="55302" name="Shape 47">
            <a:extLst>
              <a:ext uri="{FF2B5EF4-FFF2-40B4-BE49-F238E27FC236}">
                <a16:creationId xmlns:a16="http://schemas.microsoft.com/office/drawing/2014/main" id="{EDEB7326-B539-4540-AA01-F2EDD0DCFBEB}"/>
              </a:ext>
            </a:extLst>
          </p:cNvPr>
          <p:cNvCxnSpPr>
            <a:cxnSpLocks noChangeShapeType="1"/>
            <a:stCxn id="48" idx="1"/>
            <a:endCxn id="37" idx="6"/>
          </p:cNvCxnSpPr>
          <p:nvPr/>
        </p:nvCxnSpPr>
        <p:spPr bwMode="auto">
          <a:xfrm rot="10800000">
            <a:off x="5794375" y="2324100"/>
            <a:ext cx="958850" cy="492125"/>
          </a:xfrm>
          <a:prstGeom prst="straightConnector1">
            <a:avLst/>
          </a:prstGeom>
          <a:noFill/>
          <a:ln w="25400">
            <a:solidFill>
              <a:srgbClr val="BFBFBF"/>
            </a:solidFill>
            <a:round/>
            <a:headEnd type="none" w="sm" len="sm"/>
            <a:tailEnd type="none" w="sm" len="sm"/>
          </a:ln>
          <a:extLst>
            <a:ext uri="{909E8E84-426E-40dd-AFC4-6F175D3DCCD1}">
              <a14:hiddenFill xmlns:a14="http://schemas.microsoft.com/office/drawing/2010/main" xmlns="">
                <a:noFill/>
              </a14:hiddenFill>
            </a:ext>
          </a:extLst>
        </p:spPr>
      </p:cxnSp>
      <p:sp>
        <p:nvSpPr>
          <p:cNvPr id="48" name="Shape 48">
            <a:extLst>
              <a:ext uri="{FF2B5EF4-FFF2-40B4-BE49-F238E27FC236}">
                <a16:creationId xmlns:a16="http://schemas.microsoft.com/office/drawing/2014/main" id="{DB10D36E-F1CB-2D46-919B-4CFF6418DFA0}"/>
              </a:ext>
            </a:extLst>
          </p:cNvPr>
          <p:cNvSpPr>
            <a:spLocks/>
          </p:cNvSpPr>
          <p:nvPr/>
        </p:nvSpPr>
        <p:spPr>
          <a:xfrm>
            <a:off x="6691313" y="2752725"/>
            <a:ext cx="417512" cy="428625"/>
          </a:xfrm>
          <a:prstGeom prst="ellipse">
            <a:avLst/>
          </a:prstGeom>
          <a:noFill/>
          <a:ln w="28575" cap="flat" cmpd="sng">
            <a:solidFill>
              <a:schemeClr val="accent6"/>
            </a:solidFill>
            <a:prstDash val="solid"/>
            <a:round/>
            <a:headEnd type="none" w="sm" len="sm"/>
            <a:tailEnd type="none" w="sm" len="sm"/>
          </a:ln>
        </p:spPr>
        <p:txBody>
          <a:bodyPr spcFirstLastPara="1" lIns="91425" tIns="45700" rIns="91425" bIns="45700" anchor="ctr"/>
          <a:lstStyle/>
          <a:p>
            <a:pPr algn="ctr" defTabSz="457200">
              <a:spcBef>
                <a:spcPts val="0"/>
              </a:spcBef>
              <a:spcAft>
                <a:spcPts val="0"/>
              </a:spcAft>
              <a:defRPr>
                <a:uFillTx/>
              </a:defRPr>
            </a:pPr>
            <a:endParaRPr>
              <a:solidFill>
                <a:srgbClr val="FFFFFF"/>
              </a:solidFill>
              <a:latin typeface="Calibri"/>
              <a:ea typeface="Calibri"/>
              <a:cs typeface="Calibri"/>
              <a:sym typeface="Calibri"/>
            </a:endParaRPr>
          </a:p>
        </p:txBody>
      </p:sp>
      <p:sp>
        <p:nvSpPr>
          <p:cNvPr id="49" name="Shape 49">
            <a:extLst>
              <a:ext uri="{FF2B5EF4-FFF2-40B4-BE49-F238E27FC236}">
                <a16:creationId xmlns:a16="http://schemas.microsoft.com/office/drawing/2014/main" id="{6E409D74-D5B8-5F47-8015-97A1F9797E57}"/>
              </a:ext>
            </a:extLst>
          </p:cNvPr>
          <p:cNvSpPr>
            <a:spLocks/>
          </p:cNvSpPr>
          <p:nvPr/>
        </p:nvSpPr>
        <p:spPr>
          <a:xfrm>
            <a:off x="7631113" y="3890963"/>
            <a:ext cx="2686050" cy="2686050"/>
          </a:xfrm>
          <a:prstGeom prst="ellipse">
            <a:avLst/>
          </a:prstGeom>
          <a:noFill/>
          <a:ln w="38100" cap="flat" cmpd="sng">
            <a:solidFill>
              <a:schemeClr val="accent3"/>
            </a:solidFill>
            <a:prstDash val="dash"/>
            <a:round/>
            <a:headEnd type="none" w="sm" len="sm"/>
            <a:tailEnd type="none" w="sm" len="sm"/>
          </a:ln>
        </p:spPr>
        <p:txBody>
          <a:bodyPr spcFirstLastPara="1" lIns="91425" tIns="45700" rIns="91425" bIns="45700" anchor="ctr"/>
          <a:lstStyle/>
          <a:p>
            <a:pPr algn="ctr" defTabSz="457200">
              <a:spcBef>
                <a:spcPts val="0"/>
              </a:spcBef>
              <a:spcAft>
                <a:spcPts val="0"/>
              </a:spcAft>
              <a:defRPr>
                <a:uFillTx/>
              </a:defRPr>
            </a:pPr>
            <a:endParaRPr>
              <a:solidFill>
                <a:srgbClr val="FFFFFF"/>
              </a:solidFill>
              <a:latin typeface="Calibri"/>
              <a:ea typeface="Calibri"/>
              <a:cs typeface="Calibri"/>
              <a:sym typeface="Calibri"/>
            </a:endParaRPr>
          </a:p>
        </p:txBody>
      </p:sp>
      <p:sp>
        <p:nvSpPr>
          <p:cNvPr id="50" name="Shape 50">
            <a:extLst>
              <a:ext uri="{FF2B5EF4-FFF2-40B4-BE49-F238E27FC236}">
                <a16:creationId xmlns:a16="http://schemas.microsoft.com/office/drawing/2014/main" id="{CB375DC1-55B2-FE45-A5B4-4A4622EA880E}"/>
              </a:ext>
            </a:extLst>
          </p:cNvPr>
          <p:cNvSpPr>
            <a:spLocks/>
          </p:cNvSpPr>
          <p:nvPr/>
        </p:nvSpPr>
        <p:spPr>
          <a:xfrm>
            <a:off x="7939088" y="4943475"/>
            <a:ext cx="415925" cy="428625"/>
          </a:xfrm>
          <a:prstGeom prst="ellipse">
            <a:avLst/>
          </a:prstGeom>
          <a:noFill/>
          <a:ln w="28575" cap="flat" cmpd="sng">
            <a:solidFill>
              <a:schemeClr val="accent6"/>
            </a:solidFill>
            <a:prstDash val="solid"/>
            <a:round/>
            <a:headEnd type="none" w="sm" len="sm"/>
            <a:tailEnd type="none" w="sm" len="sm"/>
          </a:ln>
        </p:spPr>
        <p:txBody>
          <a:bodyPr spcFirstLastPara="1" lIns="91425" tIns="45700" rIns="91425" bIns="45700" anchor="ctr"/>
          <a:lstStyle/>
          <a:p>
            <a:pPr algn="ctr" defTabSz="457200">
              <a:spcBef>
                <a:spcPts val="0"/>
              </a:spcBef>
              <a:spcAft>
                <a:spcPts val="0"/>
              </a:spcAft>
              <a:defRPr>
                <a:uFillTx/>
              </a:defRPr>
            </a:pPr>
            <a:endParaRPr>
              <a:solidFill>
                <a:srgbClr val="FFFFFF"/>
              </a:solidFill>
              <a:latin typeface="Calibri"/>
              <a:ea typeface="Calibri"/>
              <a:cs typeface="Calibri"/>
              <a:sym typeface="Calibri"/>
            </a:endParaRPr>
          </a:p>
        </p:txBody>
      </p:sp>
      <p:sp>
        <p:nvSpPr>
          <p:cNvPr id="51" name="Shape 51">
            <a:extLst>
              <a:ext uri="{FF2B5EF4-FFF2-40B4-BE49-F238E27FC236}">
                <a16:creationId xmlns:a16="http://schemas.microsoft.com/office/drawing/2014/main" id="{DF9FD2AA-7B4E-9542-AC47-472C4EC954D3}"/>
              </a:ext>
            </a:extLst>
          </p:cNvPr>
          <p:cNvSpPr>
            <a:spLocks/>
          </p:cNvSpPr>
          <p:nvPr/>
        </p:nvSpPr>
        <p:spPr>
          <a:xfrm>
            <a:off x="8820150" y="4329113"/>
            <a:ext cx="415925" cy="428625"/>
          </a:xfrm>
          <a:prstGeom prst="ellipse">
            <a:avLst/>
          </a:prstGeom>
          <a:noFill/>
          <a:ln w="28575" cap="flat" cmpd="sng">
            <a:solidFill>
              <a:schemeClr val="accent6"/>
            </a:solidFill>
            <a:prstDash val="solid"/>
            <a:round/>
            <a:headEnd type="none" w="sm" len="sm"/>
            <a:tailEnd type="none" w="sm" len="sm"/>
          </a:ln>
        </p:spPr>
        <p:txBody>
          <a:bodyPr spcFirstLastPara="1" lIns="91425" tIns="45700" rIns="91425" bIns="45700" anchor="ctr"/>
          <a:lstStyle/>
          <a:p>
            <a:pPr algn="ctr" defTabSz="457200">
              <a:spcBef>
                <a:spcPts val="0"/>
              </a:spcBef>
              <a:spcAft>
                <a:spcPts val="0"/>
              </a:spcAft>
              <a:defRPr>
                <a:uFillTx/>
              </a:defRPr>
            </a:pPr>
            <a:endParaRPr>
              <a:solidFill>
                <a:srgbClr val="FFFFFF"/>
              </a:solidFill>
              <a:latin typeface="Calibri"/>
              <a:ea typeface="Calibri"/>
              <a:cs typeface="Calibri"/>
              <a:sym typeface="Calibri"/>
            </a:endParaRPr>
          </a:p>
        </p:txBody>
      </p:sp>
      <p:sp>
        <p:nvSpPr>
          <p:cNvPr id="52" name="Shape 52">
            <a:extLst>
              <a:ext uri="{FF2B5EF4-FFF2-40B4-BE49-F238E27FC236}">
                <a16:creationId xmlns:a16="http://schemas.microsoft.com/office/drawing/2014/main" id="{2A7526C0-C4F1-C241-A459-3984EF9B8F94}"/>
              </a:ext>
            </a:extLst>
          </p:cNvPr>
          <p:cNvSpPr>
            <a:spLocks/>
          </p:cNvSpPr>
          <p:nvPr/>
        </p:nvSpPr>
        <p:spPr>
          <a:xfrm>
            <a:off x="9574213" y="5014913"/>
            <a:ext cx="417512" cy="428625"/>
          </a:xfrm>
          <a:prstGeom prst="ellipse">
            <a:avLst/>
          </a:prstGeom>
          <a:noFill/>
          <a:ln w="28575" cap="flat" cmpd="sng">
            <a:solidFill>
              <a:schemeClr val="accent6"/>
            </a:solidFill>
            <a:prstDash val="solid"/>
            <a:round/>
            <a:headEnd type="none" w="sm" len="sm"/>
            <a:tailEnd type="none" w="sm" len="sm"/>
          </a:ln>
        </p:spPr>
        <p:txBody>
          <a:bodyPr spcFirstLastPara="1" lIns="91425" tIns="45700" rIns="91425" bIns="45700" anchor="ctr"/>
          <a:lstStyle/>
          <a:p>
            <a:pPr algn="ctr" defTabSz="457200">
              <a:spcBef>
                <a:spcPts val="0"/>
              </a:spcBef>
              <a:spcAft>
                <a:spcPts val="0"/>
              </a:spcAft>
              <a:defRPr>
                <a:uFillTx/>
              </a:defRPr>
            </a:pPr>
            <a:endParaRPr>
              <a:solidFill>
                <a:srgbClr val="FFFFFF"/>
              </a:solidFill>
              <a:latin typeface="Calibri"/>
              <a:ea typeface="Calibri"/>
              <a:cs typeface="Calibri"/>
              <a:sym typeface="Calibri"/>
            </a:endParaRPr>
          </a:p>
        </p:txBody>
      </p:sp>
      <p:cxnSp>
        <p:nvCxnSpPr>
          <p:cNvPr id="55308" name="Shape 53">
            <a:extLst>
              <a:ext uri="{FF2B5EF4-FFF2-40B4-BE49-F238E27FC236}">
                <a16:creationId xmlns:a16="http://schemas.microsoft.com/office/drawing/2014/main" id="{6E47B8BE-C94D-474B-B1B1-4248ACEC115B}"/>
              </a:ext>
            </a:extLst>
          </p:cNvPr>
          <p:cNvCxnSpPr>
            <a:cxnSpLocks noChangeShapeType="1"/>
            <a:stCxn id="52" idx="4"/>
            <a:endCxn id="54" idx="6"/>
          </p:cNvCxnSpPr>
          <p:nvPr/>
        </p:nvCxnSpPr>
        <p:spPr bwMode="auto">
          <a:xfrm flipH="1">
            <a:off x="9236075" y="5443538"/>
            <a:ext cx="547688" cy="619125"/>
          </a:xfrm>
          <a:prstGeom prst="straightConnector1">
            <a:avLst/>
          </a:prstGeom>
          <a:noFill/>
          <a:ln w="25400">
            <a:solidFill>
              <a:srgbClr val="BFBFBF"/>
            </a:solidFill>
            <a:round/>
            <a:headEnd type="none" w="sm" len="sm"/>
            <a:tailEnd type="none" w="sm" len="sm"/>
          </a:ln>
          <a:extLst>
            <a:ext uri="{909E8E84-426E-40dd-AFC4-6F175D3DCCD1}">
              <a14:hiddenFill xmlns:a14="http://schemas.microsoft.com/office/drawing/2010/main" xmlns="">
                <a:noFill/>
              </a14:hiddenFill>
            </a:ext>
          </a:extLst>
        </p:spPr>
      </p:cxnSp>
      <p:sp>
        <p:nvSpPr>
          <p:cNvPr id="54" name="Shape 54">
            <a:extLst>
              <a:ext uri="{FF2B5EF4-FFF2-40B4-BE49-F238E27FC236}">
                <a16:creationId xmlns:a16="http://schemas.microsoft.com/office/drawing/2014/main" id="{0EEECFF0-93F9-B341-9FE8-7D2EED579E99}"/>
              </a:ext>
            </a:extLst>
          </p:cNvPr>
          <p:cNvSpPr>
            <a:spLocks/>
          </p:cNvSpPr>
          <p:nvPr/>
        </p:nvSpPr>
        <p:spPr>
          <a:xfrm>
            <a:off x="8820150" y="5848350"/>
            <a:ext cx="415925" cy="428625"/>
          </a:xfrm>
          <a:prstGeom prst="ellipse">
            <a:avLst/>
          </a:prstGeom>
          <a:noFill/>
          <a:ln w="28575" cap="flat" cmpd="sng">
            <a:solidFill>
              <a:schemeClr val="accent6"/>
            </a:solidFill>
            <a:prstDash val="solid"/>
            <a:round/>
            <a:headEnd type="none" w="sm" len="sm"/>
            <a:tailEnd type="none" w="sm" len="sm"/>
          </a:ln>
        </p:spPr>
        <p:txBody>
          <a:bodyPr spcFirstLastPara="1" lIns="91425" tIns="45700" rIns="91425" bIns="45700" anchor="ctr"/>
          <a:lstStyle/>
          <a:p>
            <a:pPr algn="ctr" defTabSz="457200">
              <a:spcBef>
                <a:spcPts val="0"/>
              </a:spcBef>
              <a:spcAft>
                <a:spcPts val="0"/>
              </a:spcAft>
              <a:defRPr>
                <a:uFillTx/>
              </a:defRPr>
            </a:pPr>
            <a:endParaRPr>
              <a:solidFill>
                <a:srgbClr val="FFFFFF"/>
              </a:solidFill>
              <a:latin typeface="Calibri"/>
              <a:ea typeface="Calibri"/>
              <a:cs typeface="Calibri"/>
              <a:sym typeface="Calibri"/>
            </a:endParaRPr>
          </a:p>
        </p:txBody>
      </p:sp>
      <p:cxnSp>
        <p:nvCxnSpPr>
          <p:cNvPr id="55310" name="Shape 55">
            <a:extLst>
              <a:ext uri="{FF2B5EF4-FFF2-40B4-BE49-F238E27FC236}">
                <a16:creationId xmlns:a16="http://schemas.microsoft.com/office/drawing/2014/main" id="{B878CCC6-8D52-7C43-9417-640C0FB60F05}"/>
              </a:ext>
            </a:extLst>
          </p:cNvPr>
          <p:cNvCxnSpPr>
            <a:cxnSpLocks noChangeShapeType="1"/>
            <a:stCxn id="52" idx="1"/>
            <a:endCxn id="51" idx="5"/>
          </p:cNvCxnSpPr>
          <p:nvPr/>
        </p:nvCxnSpPr>
        <p:spPr bwMode="auto">
          <a:xfrm rot="10800000">
            <a:off x="9175750" y="4694238"/>
            <a:ext cx="460375" cy="384175"/>
          </a:xfrm>
          <a:prstGeom prst="straightConnector1">
            <a:avLst/>
          </a:prstGeom>
          <a:noFill/>
          <a:ln w="25400">
            <a:solidFill>
              <a:srgbClr val="BFBFBF"/>
            </a:solidFill>
            <a:round/>
            <a:headEnd type="none" w="sm" len="sm"/>
            <a:tailEnd type="none" w="sm" len="sm"/>
          </a:ln>
          <a:extLst>
            <a:ext uri="{909E8E84-426E-40dd-AFC4-6F175D3DCCD1}">
              <a14:hiddenFill xmlns:a14="http://schemas.microsoft.com/office/drawing/2010/main" xmlns="">
                <a:noFill/>
              </a14:hiddenFill>
            </a:ext>
          </a:extLst>
        </p:spPr>
      </p:cxnSp>
      <p:cxnSp>
        <p:nvCxnSpPr>
          <p:cNvPr id="55311" name="Shape 56">
            <a:extLst>
              <a:ext uri="{FF2B5EF4-FFF2-40B4-BE49-F238E27FC236}">
                <a16:creationId xmlns:a16="http://schemas.microsoft.com/office/drawing/2014/main" id="{31A9ED6D-2A55-1A46-ABEC-AD4AF2D94F36}"/>
              </a:ext>
            </a:extLst>
          </p:cNvPr>
          <p:cNvCxnSpPr>
            <a:cxnSpLocks noChangeShapeType="1"/>
            <a:stCxn id="51" idx="3"/>
            <a:endCxn id="50" idx="7"/>
          </p:cNvCxnSpPr>
          <p:nvPr/>
        </p:nvCxnSpPr>
        <p:spPr bwMode="auto">
          <a:xfrm flipH="1">
            <a:off x="8294688" y="4694238"/>
            <a:ext cx="585787" cy="312737"/>
          </a:xfrm>
          <a:prstGeom prst="straightConnector1">
            <a:avLst/>
          </a:prstGeom>
          <a:noFill/>
          <a:ln w="25400">
            <a:solidFill>
              <a:srgbClr val="BFBFBF"/>
            </a:solidFill>
            <a:round/>
            <a:headEnd type="none" w="sm" len="sm"/>
            <a:tailEnd type="none" w="sm" len="sm"/>
          </a:ln>
          <a:extLst>
            <a:ext uri="{909E8E84-426E-40dd-AFC4-6F175D3DCCD1}">
              <a14:hiddenFill xmlns:a14="http://schemas.microsoft.com/office/drawing/2010/main" xmlns="">
                <a:noFill/>
              </a14:hiddenFill>
            </a:ext>
          </a:extLst>
        </p:spPr>
      </p:cxnSp>
      <p:cxnSp>
        <p:nvCxnSpPr>
          <p:cNvPr id="55312" name="Shape 57">
            <a:extLst>
              <a:ext uri="{FF2B5EF4-FFF2-40B4-BE49-F238E27FC236}">
                <a16:creationId xmlns:a16="http://schemas.microsoft.com/office/drawing/2014/main" id="{81786C89-F2A5-6E43-BB9B-43DF3032125B}"/>
              </a:ext>
            </a:extLst>
          </p:cNvPr>
          <p:cNvCxnSpPr>
            <a:cxnSpLocks noChangeShapeType="1"/>
            <a:stCxn id="52" idx="2"/>
            <a:endCxn id="50" idx="6"/>
          </p:cNvCxnSpPr>
          <p:nvPr/>
        </p:nvCxnSpPr>
        <p:spPr bwMode="auto">
          <a:xfrm rot="10800000">
            <a:off x="8355013" y="5157788"/>
            <a:ext cx="1219200" cy="71437"/>
          </a:xfrm>
          <a:prstGeom prst="straightConnector1">
            <a:avLst/>
          </a:prstGeom>
          <a:noFill/>
          <a:ln w="25400">
            <a:solidFill>
              <a:srgbClr val="BFBFBF"/>
            </a:solidFill>
            <a:round/>
            <a:headEnd type="none" w="sm" len="sm"/>
            <a:tailEnd type="none" w="sm" len="sm"/>
          </a:ln>
          <a:extLst>
            <a:ext uri="{909E8E84-426E-40dd-AFC4-6F175D3DCCD1}">
              <a14:hiddenFill xmlns:a14="http://schemas.microsoft.com/office/drawing/2010/main" xmlns="">
                <a:noFill/>
              </a14:hiddenFill>
            </a:ext>
          </a:extLst>
        </p:spPr>
      </p:cxnSp>
      <p:cxnSp>
        <p:nvCxnSpPr>
          <p:cNvPr id="55313" name="Shape 58">
            <a:extLst>
              <a:ext uri="{FF2B5EF4-FFF2-40B4-BE49-F238E27FC236}">
                <a16:creationId xmlns:a16="http://schemas.microsoft.com/office/drawing/2014/main" id="{1E114C70-7993-8949-A74C-C0C9A0CBBEAD}"/>
              </a:ext>
            </a:extLst>
          </p:cNvPr>
          <p:cNvCxnSpPr>
            <a:cxnSpLocks noChangeShapeType="1"/>
            <a:stCxn id="54" idx="0"/>
            <a:endCxn id="51" idx="4"/>
          </p:cNvCxnSpPr>
          <p:nvPr/>
        </p:nvCxnSpPr>
        <p:spPr bwMode="auto">
          <a:xfrm rot="10800000">
            <a:off x="9028113" y="4757738"/>
            <a:ext cx="0" cy="1090612"/>
          </a:xfrm>
          <a:prstGeom prst="straightConnector1">
            <a:avLst/>
          </a:prstGeom>
          <a:noFill/>
          <a:ln w="25400">
            <a:solidFill>
              <a:srgbClr val="BFBFBF"/>
            </a:solidFill>
            <a:round/>
            <a:headEnd type="none" w="sm" len="sm"/>
            <a:tailEnd type="none" w="sm" len="sm"/>
          </a:ln>
          <a:extLst>
            <a:ext uri="{909E8E84-426E-40dd-AFC4-6F175D3DCCD1}">
              <a14:hiddenFill xmlns:a14="http://schemas.microsoft.com/office/drawing/2010/main" xmlns="">
                <a:noFill/>
              </a14:hiddenFill>
            </a:ext>
          </a:extLst>
        </p:spPr>
      </p:cxnSp>
      <p:sp>
        <p:nvSpPr>
          <p:cNvPr id="55314" name="Shape 60">
            <a:extLst>
              <a:ext uri="{FF2B5EF4-FFF2-40B4-BE49-F238E27FC236}">
                <a16:creationId xmlns:a16="http://schemas.microsoft.com/office/drawing/2014/main" id="{AF000394-8A33-3F49-8F55-E7B706D11B80}"/>
              </a:ext>
            </a:extLst>
          </p:cNvPr>
          <p:cNvSpPr txBox="1">
            <a:spLocks noChangeArrowheads="1"/>
          </p:cNvSpPr>
          <p:nvPr/>
        </p:nvSpPr>
        <p:spPr bwMode="auto">
          <a:xfrm>
            <a:off x="4556125" y="3098800"/>
            <a:ext cx="137636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defTabSz="457200">
              <a:lnSpc>
                <a:spcPct val="90000"/>
              </a:lnSpc>
              <a:spcBef>
                <a:spcPts val="1000"/>
              </a:spcBef>
              <a:buClr>
                <a:srgbClr val="66CCA1"/>
              </a:buClr>
              <a:buFont typeface="Arial" panose="020B0604020202020204" pitchFamily="34" charset="0"/>
              <a:buChar char="•"/>
              <a:defRPr sz="2800">
                <a:solidFill>
                  <a:srgbClr val="26403A"/>
                </a:solidFill>
                <a:latin typeface="FreightText Pro Book"/>
                <a:ea typeface="FreightText Pro Book"/>
                <a:cs typeface="FreightText Pro Book"/>
              </a:defRPr>
            </a:lvl1pPr>
            <a:lvl2pPr marL="742950" indent="-285750" defTabSz="457200">
              <a:lnSpc>
                <a:spcPct val="90000"/>
              </a:lnSpc>
              <a:spcBef>
                <a:spcPts val="500"/>
              </a:spcBef>
              <a:buClr>
                <a:srgbClr val="66CCA1"/>
              </a:buClr>
              <a:buFont typeface="Arial" panose="020B0604020202020204" pitchFamily="34" charset="0"/>
              <a:buChar char="•"/>
              <a:defRPr sz="2400">
                <a:solidFill>
                  <a:srgbClr val="26403A"/>
                </a:solidFill>
                <a:latin typeface="FreightText Pro Book"/>
                <a:ea typeface="FreightText Pro Book"/>
                <a:cs typeface="FreightText Pro Book"/>
              </a:defRPr>
            </a:lvl2pPr>
            <a:lvl3pPr marL="1143000" indent="-228600" defTabSz="457200">
              <a:lnSpc>
                <a:spcPct val="90000"/>
              </a:lnSpc>
              <a:spcBef>
                <a:spcPts val="500"/>
              </a:spcBef>
              <a:buClr>
                <a:srgbClr val="66CCA1"/>
              </a:buClr>
              <a:buFont typeface="Arial" panose="020B0604020202020204" pitchFamily="34" charset="0"/>
              <a:buChar char="•"/>
              <a:defRPr sz="2000">
                <a:solidFill>
                  <a:srgbClr val="26403A"/>
                </a:solidFill>
                <a:latin typeface="FreightText Pro Book"/>
                <a:ea typeface="FreightText Pro Book"/>
                <a:cs typeface="FreightText Pro Book"/>
              </a:defRPr>
            </a:lvl3pPr>
            <a:lvl4pPr marL="1600200" indent="-228600" defTabSz="457200">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4pPr>
            <a:lvl5pPr marL="2057400" indent="-228600" defTabSz="457200">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5pPr>
            <a:lvl6pPr marL="2514600" indent="-228600" defTabSz="4572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6pPr>
            <a:lvl7pPr marL="2971800" indent="-228600" defTabSz="4572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7pPr>
            <a:lvl8pPr marL="3429000" indent="-228600" defTabSz="4572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8pPr>
            <a:lvl9pPr marL="3886200" indent="-228600" defTabSz="4572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9pPr>
          </a:lstStyle>
          <a:p>
            <a:pPr>
              <a:lnSpc>
                <a:spcPct val="100000"/>
              </a:lnSpc>
              <a:spcBef>
                <a:spcPct val="0"/>
              </a:spcBef>
              <a:buClrTx/>
              <a:buFontTx/>
              <a:buNone/>
            </a:pPr>
            <a:r>
              <a:rPr lang="en-US" altLang="en-US" sz="2200" b="1">
                <a:solidFill>
                  <a:srgbClr val="FFFFFF"/>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BRIDGING</a:t>
            </a:r>
            <a:endParaRPr lang="en-US" altLang="en-US" sz="180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55315" name="Shape 61">
            <a:extLst>
              <a:ext uri="{FF2B5EF4-FFF2-40B4-BE49-F238E27FC236}">
                <a16:creationId xmlns:a16="http://schemas.microsoft.com/office/drawing/2014/main" id="{F1E75BDD-0030-0547-8476-3CC17FA4ED49}"/>
              </a:ext>
            </a:extLst>
          </p:cNvPr>
          <p:cNvSpPr txBox="1">
            <a:spLocks noChangeArrowheads="1"/>
          </p:cNvSpPr>
          <p:nvPr/>
        </p:nvSpPr>
        <p:spPr bwMode="auto">
          <a:xfrm>
            <a:off x="7783513" y="1824038"/>
            <a:ext cx="1420812"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defTabSz="457200">
              <a:lnSpc>
                <a:spcPct val="90000"/>
              </a:lnSpc>
              <a:spcBef>
                <a:spcPts val="1000"/>
              </a:spcBef>
              <a:buClr>
                <a:srgbClr val="66CCA1"/>
              </a:buClr>
              <a:buFont typeface="Arial" panose="020B0604020202020204" pitchFamily="34" charset="0"/>
              <a:buChar char="•"/>
              <a:defRPr sz="2800">
                <a:solidFill>
                  <a:srgbClr val="26403A"/>
                </a:solidFill>
                <a:latin typeface="FreightText Pro Book"/>
                <a:ea typeface="FreightText Pro Book"/>
                <a:cs typeface="FreightText Pro Book"/>
              </a:defRPr>
            </a:lvl1pPr>
            <a:lvl2pPr marL="742950" indent="-285750" defTabSz="457200">
              <a:lnSpc>
                <a:spcPct val="90000"/>
              </a:lnSpc>
              <a:spcBef>
                <a:spcPts val="500"/>
              </a:spcBef>
              <a:buClr>
                <a:srgbClr val="66CCA1"/>
              </a:buClr>
              <a:buFont typeface="Arial" panose="020B0604020202020204" pitchFamily="34" charset="0"/>
              <a:buChar char="•"/>
              <a:defRPr sz="2400">
                <a:solidFill>
                  <a:srgbClr val="26403A"/>
                </a:solidFill>
                <a:latin typeface="FreightText Pro Book"/>
                <a:ea typeface="FreightText Pro Book"/>
                <a:cs typeface="FreightText Pro Book"/>
              </a:defRPr>
            </a:lvl2pPr>
            <a:lvl3pPr marL="1143000" indent="-228600" defTabSz="457200">
              <a:lnSpc>
                <a:spcPct val="90000"/>
              </a:lnSpc>
              <a:spcBef>
                <a:spcPts val="500"/>
              </a:spcBef>
              <a:buClr>
                <a:srgbClr val="66CCA1"/>
              </a:buClr>
              <a:buFont typeface="Arial" panose="020B0604020202020204" pitchFamily="34" charset="0"/>
              <a:buChar char="•"/>
              <a:defRPr sz="2000">
                <a:solidFill>
                  <a:srgbClr val="26403A"/>
                </a:solidFill>
                <a:latin typeface="FreightText Pro Book"/>
                <a:ea typeface="FreightText Pro Book"/>
                <a:cs typeface="FreightText Pro Book"/>
              </a:defRPr>
            </a:lvl3pPr>
            <a:lvl4pPr marL="1600200" indent="-228600" defTabSz="457200">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4pPr>
            <a:lvl5pPr marL="2057400" indent="-228600" defTabSz="457200">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5pPr>
            <a:lvl6pPr marL="2514600" indent="-228600" defTabSz="4572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6pPr>
            <a:lvl7pPr marL="2971800" indent="-228600" defTabSz="4572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7pPr>
            <a:lvl8pPr marL="3429000" indent="-228600" defTabSz="4572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8pPr>
            <a:lvl9pPr marL="3886200" indent="-228600" defTabSz="4572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9pPr>
          </a:lstStyle>
          <a:p>
            <a:pPr>
              <a:lnSpc>
                <a:spcPct val="100000"/>
              </a:lnSpc>
              <a:spcBef>
                <a:spcPct val="0"/>
              </a:spcBef>
              <a:buClrTx/>
              <a:buFontTx/>
              <a:buNone/>
            </a:pPr>
            <a:r>
              <a:rPr lang="en-US" altLang="en-US" sz="2200" b="1">
                <a:solidFill>
                  <a:srgbClr val="FFFFFF"/>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BREAKING</a:t>
            </a:r>
            <a:endParaRPr lang="en-US" altLang="en-US" sz="1800">
              <a:solidFill>
                <a:srgbClr val="00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55316" name="Shape 64">
            <a:extLst>
              <a:ext uri="{FF2B5EF4-FFF2-40B4-BE49-F238E27FC236}">
                <a16:creationId xmlns:a16="http://schemas.microsoft.com/office/drawing/2014/main" id="{7801B4AC-91E2-094A-92BA-2B6D45366C66}"/>
              </a:ext>
            </a:extLst>
          </p:cNvPr>
          <p:cNvSpPr>
            <a:spLocks noChangeArrowheads="1"/>
          </p:cNvSpPr>
          <p:nvPr/>
        </p:nvSpPr>
        <p:spPr bwMode="auto">
          <a:xfrm>
            <a:off x="4552950" y="3473450"/>
            <a:ext cx="26654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defTabSz="457200">
              <a:lnSpc>
                <a:spcPct val="90000"/>
              </a:lnSpc>
              <a:spcBef>
                <a:spcPts val="1000"/>
              </a:spcBef>
              <a:buClr>
                <a:srgbClr val="66CCA1"/>
              </a:buClr>
              <a:buFont typeface="Arial" panose="020B0604020202020204" pitchFamily="34" charset="0"/>
              <a:buChar char="•"/>
              <a:defRPr sz="2800">
                <a:solidFill>
                  <a:srgbClr val="26403A"/>
                </a:solidFill>
                <a:latin typeface="FreightText Pro Book"/>
                <a:ea typeface="FreightText Pro Book"/>
                <a:cs typeface="FreightText Pro Book"/>
              </a:defRPr>
            </a:lvl1pPr>
            <a:lvl2pPr marL="742950" indent="-285750" defTabSz="457200">
              <a:lnSpc>
                <a:spcPct val="90000"/>
              </a:lnSpc>
              <a:spcBef>
                <a:spcPts val="500"/>
              </a:spcBef>
              <a:buClr>
                <a:srgbClr val="66CCA1"/>
              </a:buClr>
              <a:buFont typeface="Arial" panose="020B0604020202020204" pitchFamily="34" charset="0"/>
              <a:buChar char="•"/>
              <a:defRPr sz="2400">
                <a:solidFill>
                  <a:srgbClr val="26403A"/>
                </a:solidFill>
                <a:latin typeface="FreightText Pro Book"/>
                <a:ea typeface="FreightText Pro Book"/>
                <a:cs typeface="FreightText Pro Book"/>
              </a:defRPr>
            </a:lvl2pPr>
            <a:lvl3pPr marL="1143000" indent="-228600" defTabSz="457200">
              <a:lnSpc>
                <a:spcPct val="90000"/>
              </a:lnSpc>
              <a:spcBef>
                <a:spcPts val="500"/>
              </a:spcBef>
              <a:buClr>
                <a:srgbClr val="66CCA1"/>
              </a:buClr>
              <a:buFont typeface="Arial" panose="020B0604020202020204" pitchFamily="34" charset="0"/>
              <a:buChar char="•"/>
              <a:defRPr sz="2000">
                <a:solidFill>
                  <a:srgbClr val="26403A"/>
                </a:solidFill>
                <a:latin typeface="FreightText Pro Book"/>
                <a:ea typeface="FreightText Pro Book"/>
                <a:cs typeface="FreightText Pro Book"/>
              </a:defRPr>
            </a:lvl3pPr>
            <a:lvl4pPr marL="1600200" indent="-228600" defTabSz="457200">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4pPr>
            <a:lvl5pPr marL="2057400" indent="-228600" defTabSz="457200">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5pPr>
            <a:lvl6pPr marL="2514600" indent="-228600" defTabSz="4572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6pPr>
            <a:lvl7pPr marL="2971800" indent="-228600" defTabSz="4572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7pPr>
            <a:lvl8pPr marL="3429000" indent="-228600" defTabSz="4572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8pPr>
            <a:lvl9pPr marL="3886200" indent="-228600" defTabSz="4572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9pPr>
          </a:lstStyle>
          <a:p>
            <a:pPr>
              <a:lnSpc>
                <a:spcPct val="100000"/>
              </a:lnSpc>
              <a:spcBef>
                <a:spcPct val="0"/>
              </a:spcBef>
              <a:buClrTx/>
              <a:buFontTx/>
              <a:buNone/>
            </a:pPr>
            <a:r>
              <a:rPr lang="en-US" altLang="en-US" sz="1800">
                <a:solidFill>
                  <a:srgbClr val="D8D8D8"/>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Social ties that link people </a:t>
            </a:r>
            <a:endParaRPr lang="en-US" altLang="en-US" sz="1800">
              <a:solidFill>
                <a:srgbClr val="000000"/>
              </a:solidFill>
              <a:latin typeface="Calibri" panose="020F0502020204030204" pitchFamily="34" charset="0"/>
              <a:ea typeface="MS PGothic" panose="020B0600070205080204" pitchFamily="34" charset="-128"/>
              <a:cs typeface="Calibri" panose="020F0502020204030204" pitchFamily="34" charset="0"/>
            </a:endParaRPr>
          </a:p>
          <a:p>
            <a:pPr>
              <a:lnSpc>
                <a:spcPct val="100000"/>
              </a:lnSpc>
              <a:spcBef>
                <a:spcPct val="0"/>
              </a:spcBef>
              <a:buClrTx/>
              <a:buFontTx/>
              <a:buNone/>
            </a:pPr>
            <a:r>
              <a:rPr lang="en-US" altLang="en-US" sz="1800">
                <a:solidFill>
                  <a:srgbClr val="D8D8D8"/>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together with others across a cleavage that typically divides society. </a:t>
            </a:r>
            <a:endParaRPr lang="en-US" altLang="en-US" sz="1800">
              <a:solidFill>
                <a:srgbClr val="000000"/>
              </a:solidFill>
              <a:latin typeface="Calibri" panose="020F0502020204030204" pitchFamily="34" charset="0"/>
              <a:ea typeface="MS PGothic" panose="020B0600070205080204" pitchFamily="34" charset="-128"/>
            </a:endParaRPr>
          </a:p>
        </p:txBody>
      </p:sp>
      <p:sp>
        <p:nvSpPr>
          <p:cNvPr id="55317" name="Shape 65">
            <a:extLst>
              <a:ext uri="{FF2B5EF4-FFF2-40B4-BE49-F238E27FC236}">
                <a16:creationId xmlns:a16="http://schemas.microsoft.com/office/drawing/2014/main" id="{DD1D9A03-81D9-034B-9B41-0C27F9046BD6}"/>
              </a:ext>
            </a:extLst>
          </p:cNvPr>
          <p:cNvSpPr>
            <a:spLocks noChangeArrowheads="1"/>
          </p:cNvSpPr>
          <p:nvPr/>
        </p:nvSpPr>
        <p:spPr bwMode="auto">
          <a:xfrm>
            <a:off x="7793038" y="2176463"/>
            <a:ext cx="2765425" cy="153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defTabSz="457200">
              <a:lnSpc>
                <a:spcPct val="90000"/>
              </a:lnSpc>
              <a:spcBef>
                <a:spcPts val="1000"/>
              </a:spcBef>
              <a:buClr>
                <a:srgbClr val="66CCA1"/>
              </a:buClr>
              <a:buFont typeface="Arial" panose="020B0604020202020204" pitchFamily="34" charset="0"/>
              <a:buChar char="•"/>
              <a:defRPr sz="2800">
                <a:solidFill>
                  <a:srgbClr val="26403A"/>
                </a:solidFill>
                <a:latin typeface="FreightText Pro Book"/>
                <a:ea typeface="FreightText Pro Book"/>
                <a:cs typeface="FreightText Pro Book"/>
              </a:defRPr>
            </a:lvl1pPr>
            <a:lvl2pPr marL="742950" indent="-285750" defTabSz="457200">
              <a:lnSpc>
                <a:spcPct val="90000"/>
              </a:lnSpc>
              <a:spcBef>
                <a:spcPts val="500"/>
              </a:spcBef>
              <a:buClr>
                <a:srgbClr val="66CCA1"/>
              </a:buClr>
              <a:buFont typeface="Arial" panose="020B0604020202020204" pitchFamily="34" charset="0"/>
              <a:buChar char="•"/>
              <a:defRPr sz="2400">
                <a:solidFill>
                  <a:srgbClr val="26403A"/>
                </a:solidFill>
                <a:latin typeface="FreightText Pro Book"/>
                <a:ea typeface="FreightText Pro Book"/>
                <a:cs typeface="FreightText Pro Book"/>
              </a:defRPr>
            </a:lvl2pPr>
            <a:lvl3pPr marL="1143000" indent="-228600" defTabSz="457200">
              <a:lnSpc>
                <a:spcPct val="90000"/>
              </a:lnSpc>
              <a:spcBef>
                <a:spcPts val="500"/>
              </a:spcBef>
              <a:buClr>
                <a:srgbClr val="66CCA1"/>
              </a:buClr>
              <a:buFont typeface="Arial" panose="020B0604020202020204" pitchFamily="34" charset="0"/>
              <a:buChar char="•"/>
              <a:defRPr sz="2000">
                <a:solidFill>
                  <a:srgbClr val="26403A"/>
                </a:solidFill>
                <a:latin typeface="FreightText Pro Book"/>
                <a:ea typeface="FreightText Pro Book"/>
                <a:cs typeface="FreightText Pro Book"/>
              </a:defRPr>
            </a:lvl3pPr>
            <a:lvl4pPr marL="1600200" indent="-228600" defTabSz="457200">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4pPr>
            <a:lvl5pPr marL="2057400" indent="-228600" defTabSz="457200">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5pPr>
            <a:lvl6pPr marL="2514600" indent="-228600" defTabSz="4572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6pPr>
            <a:lvl7pPr marL="2971800" indent="-228600" defTabSz="4572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7pPr>
            <a:lvl8pPr marL="3429000" indent="-228600" defTabSz="4572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8pPr>
            <a:lvl9pPr marL="3886200" indent="-228600" defTabSz="4572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9pPr>
          </a:lstStyle>
          <a:p>
            <a:pPr>
              <a:lnSpc>
                <a:spcPct val="100000"/>
              </a:lnSpc>
              <a:spcBef>
                <a:spcPct val="0"/>
              </a:spcBef>
              <a:buClrTx/>
              <a:buFontTx/>
              <a:buNone/>
            </a:pPr>
            <a:r>
              <a:rPr lang="en-US" altLang="en-US" sz="1800">
                <a:solidFill>
                  <a:srgbClr val="D9D9D9"/>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Social ties among an exclusive group who explicitly push away from other groups who are seen as dangerous or a threat.</a:t>
            </a:r>
            <a:endParaRPr lang="en-US" altLang="en-US" sz="2200" b="1">
              <a:solidFill>
                <a:srgbClr val="FFFFFF"/>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p:txBody>
      </p:sp>
      <p:cxnSp>
        <p:nvCxnSpPr>
          <p:cNvPr id="55318" name="Shape 66">
            <a:extLst>
              <a:ext uri="{FF2B5EF4-FFF2-40B4-BE49-F238E27FC236}">
                <a16:creationId xmlns:a16="http://schemas.microsoft.com/office/drawing/2014/main" id="{FF82D50A-5A47-684A-BAA3-9164AE17932E}"/>
              </a:ext>
            </a:extLst>
          </p:cNvPr>
          <p:cNvCxnSpPr>
            <a:cxnSpLocks noChangeShapeType="1"/>
          </p:cNvCxnSpPr>
          <p:nvPr/>
        </p:nvCxnSpPr>
        <p:spPr bwMode="auto">
          <a:xfrm rot="5400000">
            <a:off x="7713662" y="3714751"/>
            <a:ext cx="354013" cy="341312"/>
          </a:xfrm>
          <a:prstGeom prst="curvedConnector3">
            <a:avLst>
              <a:gd name="adj1" fmla="val 50000"/>
            </a:avLst>
          </a:prstGeom>
          <a:noFill/>
          <a:ln w="9525">
            <a:solidFill>
              <a:schemeClr val="tx1"/>
            </a:solidFill>
            <a:round/>
            <a:headEnd type="none" w="sm" len="sm"/>
            <a:tailEnd type="triangle" w="med" len="med"/>
          </a:ln>
          <a:extLst>
            <a:ext uri="{909E8E84-426E-40dd-AFC4-6F175D3DCCD1}">
              <a14:hiddenFill xmlns:a14="http://schemas.microsoft.com/office/drawing/2010/main" xmlns="">
                <a:noFill/>
              </a14:hiddenFill>
            </a:ext>
          </a:extLst>
        </p:spPr>
      </p:cxnSp>
      <p:cxnSp>
        <p:nvCxnSpPr>
          <p:cNvPr id="55319" name="Shape 68">
            <a:extLst>
              <a:ext uri="{FF2B5EF4-FFF2-40B4-BE49-F238E27FC236}">
                <a16:creationId xmlns:a16="http://schemas.microsoft.com/office/drawing/2014/main" id="{911513AC-79BA-FF4C-B400-113E6BC3EF75}"/>
              </a:ext>
            </a:extLst>
          </p:cNvPr>
          <p:cNvCxnSpPr>
            <a:cxnSpLocks noChangeShapeType="1"/>
          </p:cNvCxnSpPr>
          <p:nvPr/>
        </p:nvCxnSpPr>
        <p:spPr bwMode="auto">
          <a:xfrm rot="10800000">
            <a:off x="7046913" y="3117850"/>
            <a:ext cx="385762" cy="766763"/>
          </a:xfrm>
          <a:prstGeom prst="straightConnector1">
            <a:avLst/>
          </a:prstGeom>
          <a:noFill/>
          <a:ln w="25400">
            <a:solidFill>
              <a:srgbClr val="BFBFBF"/>
            </a:solidFill>
            <a:round/>
            <a:headEnd type="none" w="sm" len="sm"/>
            <a:tailEnd type="none" w="sm" len="sm"/>
          </a:ln>
          <a:extLst>
            <a:ext uri="{909E8E84-426E-40dd-AFC4-6F175D3DCCD1}">
              <a14:hiddenFill xmlns:a14="http://schemas.microsoft.com/office/drawing/2010/main" xmlns="">
                <a:noFill/>
              </a14:hiddenFill>
            </a:ext>
          </a:extLst>
        </p:spPr>
      </p:cxnSp>
      <p:cxnSp>
        <p:nvCxnSpPr>
          <p:cNvPr id="55320" name="Shape 69">
            <a:extLst>
              <a:ext uri="{FF2B5EF4-FFF2-40B4-BE49-F238E27FC236}">
                <a16:creationId xmlns:a16="http://schemas.microsoft.com/office/drawing/2014/main" id="{D13EE601-5448-F742-846B-188198A73A82}"/>
              </a:ext>
            </a:extLst>
          </p:cNvPr>
          <p:cNvCxnSpPr>
            <a:cxnSpLocks noChangeShapeType="1"/>
          </p:cNvCxnSpPr>
          <p:nvPr/>
        </p:nvCxnSpPr>
        <p:spPr bwMode="auto">
          <a:xfrm rot="10800000">
            <a:off x="7434263" y="3884613"/>
            <a:ext cx="565150" cy="1122362"/>
          </a:xfrm>
          <a:prstGeom prst="straightConnector1">
            <a:avLst/>
          </a:prstGeom>
          <a:noFill/>
          <a:ln w="38100">
            <a:solidFill>
              <a:schemeClr val="accent2"/>
            </a:solidFill>
            <a:prstDash val="dash"/>
            <a:round/>
            <a:headEnd type="none" w="sm" len="sm"/>
            <a:tailEnd type="none" w="sm" len="sm"/>
          </a:ln>
          <a:extLst>
            <a:ext uri="{909E8E84-426E-40dd-AFC4-6F175D3DCCD1}">
              <a14:hiddenFill xmlns:a14="http://schemas.microsoft.com/office/drawing/2010/main" xmlns="">
                <a:noFill/>
              </a14:hiddenFill>
            </a:ext>
          </a:extLst>
        </p:spPr>
      </p:cxnSp>
      <p:cxnSp>
        <p:nvCxnSpPr>
          <p:cNvPr id="55321" name="Shape 70">
            <a:extLst>
              <a:ext uri="{FF2B5EF4-FFF2-40B4-BE49-F238E27FC236}">
                <a16:creationId xmlns:a16="http://schemas.microsoft.com/office/drawing/2014/main" id="{DE1E5A52-D581-1849-A108-EC02C4140882}"/>
              </a:ext>
            </a:extLst>
          </p:cNvPr>
          <p:cNvCxnSpPr>
            <a:cxnSpLocks noChangeShapeType="1"/>
          </p:cNvCxnSpPr>
          <p:nvPr/>
        </p:nvCxnSpPr>
        <p:spPr bwMode="auto">
          <a:xfrm rot="10800000">
            <a:off x="4964113" y="2752725"/>
            <a:ext cx="1011237" cy="577850"/>
          </a:xfrm>
          <a:prstGeom prst="curvedConnector3">
            <a:avLst>
              <a:gd name="adj1" fmla="val -20542"/>
            </a:avLst>
          </a:prstGeom>
          <a:noFill/>
          <a:ln w="9525">
            <a:solidFill>
              <a:schemeClr val="tx1"/>
            </a:solidFill>
            <a:round/>
            <a:headEnd type="none" w="sm" len="sm"/>
            <a:tailEnd type="triangle" w="med" len="med"/>
          </a:ln>
          <a:extLst>
            <a:ext uri="{909E8E84-426E-40dd-AFC4-6F175D3DCCD1}">
              <a14:hiddenFill xmlns:a14="http://schemas.microsoft.com/office/drawing/2010/main" xmlns="">
                <a:noFill/>
              </a14:hiddenFill>
            </a:ext>
          </a:extLst>
        </p:spPr>
      </p:cxnSp>
      <p:pic>
        <p:nvPicPr>
          <p:cNvPr id="55322" name="Picture 1">
            <a:extLst>
              <a:ext uri="{FF2B5EF4-FFF2-40B4-BE49-F238E27FC236}">
                <a16:creationId xmlns:a16="http://schemas.microsoft.com/office/drawing/2014/main" id="{0E43F7B7-F131-D44A-8C8E-B10FB0FCD02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98675" y="3255963"/>
            <a:ext cx="2224088" cy="166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23" name="Picture 2">
            <a:extLst>
              <a:ext uri="{FF2B5EF4-FFF2-40B4-BE49-F238E27FC236}">
                <a16:creationId xmlns:a16="http://schemas.microsoft.com/office/drawing/2014/main" id="{216CAEA8-BDE6-8246-9A53-57A9ED8B103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89875" y="111125"/>
            <a:ext cx="2549525" cy="170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324" name="TextBox 3">
            <a:extLst>
              <a:ext uri="{FF2B5EF4-FFF2-40B4-BE49-F238E27FC236}">
                <a16:creationId xmlns:a16="http://schemas.microsoft.com/office/drawing/2014/main" id="{C04E8E5B-3B12-184D-BFC8-CA99C8C1E2AE}"/>
              </a:ext>
            </a:extLst>
          </p:cNvPr>
          <p:cNvSpPr txBox="1">
            <a:spLocks noChangeArrowheads="1"/>
          </p:cNvSpPr>
          <p:nvPr/>
        </p:nvSpPr>
        <p:spPr bwMode="auto">
          <a:xfrm>
            <a:off x="1825625" y="111125"/>
            <a:ext cx="560705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lnSpc>
                <a:spcPct val="90000"/>
              </a:lnSpc>
              <a:spcBef>
                <a:spcPts val="1000"/>
              </a:spcBef>
              <a:buClr>
                <a:srgbClr val="66CCA1"/>
              </a:buClr>
              <a:buFont typeface="Arial" panose="020B0604020202020204" pitchFamily="34" charset="0"/>
              <a:buChar char="•"/>
              <a:defRPr sz="2800">
                <a:solidFill>
                  <a:srgbClr val="26403A"/>
                </a:solidFill>
                <a:latin typeface="FreightText Pro Book"/>
                <a:ea typeface="FreightText Pro Book"/>
                <a:cs typeface="FreightText Pro Book"/>
              </a:defRPr>
            </a:lvl1pPr>
            <a:lvl2pPr marL="742950" indent="-285750" defTabSz="457200">
              <a:lnSpc>
                <a:spcPct val="90000"/>
              </a:lnSpc>
              <a:spcBef>
                <a:spcPts val="500"/>
              </a:spcBef>
              <a:buClr>
                <a:srgbClr val="66CCA1"/>
              </a:buClr>
              <a:buFont typeface="Arial" panose="020B0604020202020204" pitchFamily="34" charset="0"/>
              <a:buChar char="•"/>
              <a:defRPr sz="2400">
                <a:solidFill>
                  <a:srgbClr val="26403A"/>
                </a:solidFill>
                <a:latin typeface="FreightText Pro Book"/>
                <a:ea typeface="FreightText Pro Book"/>
                <a:cs typeface="FreightText Pro Book"/>
              </a:defRPr>
            </a:lvl2pPr>
            <a:lvl3pPr marL="1143000" indent="-228600" defTabSz="457200">
              <a:lnSpc>
                <a:spcPct val="90000"/>
              </a:lnSpc>
              <a:spcBef>
                <a:spcPts val="500"/>
              </a:spcBef>
              <a:buClr>
                <a:srgbClr val="66CCA1"/>
              </a:buClr>
              <a:buFont typeface="Arial" panose="020B0604020202020204" pitchFamily="34" charset="0"/>
              <a:buChar char="•"/>
              <a:defRPr sz="2000">
                <a:solidFill>
                  <a:srgbClr val="26403A"/>
                </a:solidFill>
                <a:latin typeface="FreightText Pro Book"/>
                <a:ea typeface="FreightText Pro Book"/>
                <a:cs typeface="FreightText Pro Book"/>
              </a:defRPr>
            </a:lvl3pPr>
            <a:lvl4pPr marL="1600200" indent="-228600" defTabSz="457200">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4pPr>
            <a:lvl5pPr marL="2057400" indent="-228600" defTabSz="457200">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5pPr>
            <a:lvl6pPr marL="2514600" indent="-228600" defTabSz="4572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6pPr>
            <a:lvl7pPr marL="2971800" indent="-228600" defTabSz="4572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7pPr>
            <a:lvl8pPr marL="3429000" indent="-228600" defTabSz="4572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8pPr>
            <a:lvl9pPr marL="3886200" indent="-228600" defTabSz="4572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9pPr>
          </a:lstStyle>
          <a:p>
            <a:pPr>
              <a:lnSpc>
                <a:spcPct val="100000"/>
              </a:lnSpc>
              <a:spcBef>
                <a:spcPct val="0"/>
              </a:spcBef>
              <a:buClrTx/>
              <a:buFontTx/>
              <a:buNone/>
            </a:pPr>
            <a:r>
              <a:rPr lang="en-US" altLang="en-US">
                <a:solidFill>
                  <a:srgbClr val="FFFFFF"/>
                </a:solidFill>
                <a:latin typeface="Arial Black" panose="020B0604020202020204" pitchFamily="34" charset="0"/>
                <a:ea typeface="MS PGothic" panose="020B0600070205080204" pitchFamily="34" charset="-128"/>
              </a:rPr>
              <a:t>Bridging On the One Hand, Breaking on the Other</a:t>
            </a:r>
          </a:p>
        </p:txBody>
      </p:sp>
    </p:spTree>
    <p:extLst>
      <p:ext uri="{BB962C8B-B14F-4D97-AF65-F5344CB8AC3E}">
        <p14:creationId xmlns:p14="http://schemas.microsoft.com/office/powerpoint/2010/main" val="3694190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 title="Bridging: Towards A Society Built on Belonging"/>
          <p:cNvPicPr preferRelativeResize="0"/>
          <p:nvPr/>
        </p:nvPicPr>
        <p:blipFill rotWithShape="1">
          <a:blip r:embed="rId3">
            <a:alphaModFix/>
          </a:blip>
          <a:srcRect/>
          <a:stretch/>
        </p:blipFill>
        <p:spPr>
          <a:xfrm>
            <a:off x="1974616" y="939707"/>
            <a:ext cx="8242766" cy="4634567"/>
          </a:xfrm>
          <a:prstGeom prst="rect">
            <a:avLst/>
          </a:prstGeom>
          <a:noFill/>
          <a:ln>
            <a:noFill/>
          </a:ln>
        </p:spPr>
      </p:pic>
      <p:sp>
        <p:nvSpPr>
          <p:cNvPr id="125" name="Google Shape;125;p2"/>
          <p:cNvSpPr txBox="1"/>
          <p:nvPr/>
        </p:nvSpPr>
        <p:spPr>
          <a:xfrm>
            <a:off x="3465512" y="5918295"/>
            <a:ext cx="5260975" cy="6461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https://www.youtube.com/watch?v=PGcbFj4J_gc</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85531564"/>
      </p:ext>
    </p:extLst>
  </p:cSld>
  <p:clrMapOvr>
    <a:masterClrMapping/>
  </p:clrMapOvr>
</p:sld>
</file>

<file path=ppt/theme/theme1.xml><?xml version="1.0" encoding="utf-8"?>
<a:theme xmlns:a="http://schemas.openxmlformats.org/drawingml/2006/main" name="Office Theme">
  <a:themeElements>
    <a:clrScheme name="OBI Col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7609</TotalTime>
  <Words>1250</Words>
  <Application>Microsoft Macintosh PowerPoint</Application>
  <PresentationFormat>Widescreen</PresentationFormat>
  <Paragraphs>141</Paragraphs>
  <Slides>27</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Avenir</vt:lpstr>
      <vt:lpstr>Halyard Text Book</vt:lpstr>
      <vt:lpstr>Georgia</vt:lpstr>
      <vt:lpstr>FreightText Pro Book</vt:lpstr>
      <vt:lpstr>Arial Black</vt:lpstr>
      <vt:lpstr>Halyard Text</vt:lpstr>
      <vt:lpstr>Calibri</vt:lpstr>
      <vt:lpstr>Arial</vt:lpstr>
      <vt:lpstr>Office Theme</vt:lpstr>
      <vt:lpstr>Bridging and Belonging: A Responsibility and Inheritance of the Dream</vt:lpstr>
      <vt:lpstr>What is Belonging, Bridging and Breaking? </vt:lpstr>
      <vt:lpstr>Belonging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belongs? Who is in the we? We need a better story</vt:lpstr>
      <vt:lpstr>PowerPoint Presentation</vt:lpstr>
      <vt:lpstr>PowerPoint Presentation</vt:lpstr>
      <vt:lpstr>PowerPoint Presentation</vt:lpstr>
      <vt:lpstr>Indices of Othering</vt:lpstr>
      <vt:lpstr>PowerPoint Presentation</vt:lpstr>
      <vt:lpstr>PowerPoint Presentation</vt:lpstr>
      <vt:lpstr>“I’ve come upon something that disturbs me deeply. We have fought hard and long for integration, as I believe we should have, and I know we will win, but I have come to believe that we are integrating into a burning house. I’m afraid that America has lost the moral vision she may have had, and I’m afraid that even as we integrate, we are walking into a place that does not understand that this nation needs to be deeply concerned with the plight of the poor and disenfranchised.  -Reverend Martin Luther King Jr.   </vt:lpstr>
      <vt:lpstr>Belonging</vt:lpstr>
      <vt:lpstr>“We are all androgynous, not only because we are all born of a woman impregnated by the seed of a man but because each of us, helplessly and forever, contains the other -- male in female, female in male, white in black and black in white. We are a part of each other. Many of my countrymen appear to find this fact exceedingly inconvenient and even unfair, and so, very often, do I. But none of us can do anything about it.”  - James Baldwin </vt:lpstr>
      <vt:lpstr>Who are the patriots?</vt:lpstr>
      <vt:lpstr>PowerPoint Presentation</vt:lpstr>
      <vt:lpstr>PowerPoint Presentation</vt:lpstr>
      <vt:lpstr>PowerPoint Presentation</vt:lpstr>
      <vt:lpstr>Power Matters</vt:lpstr>
      <vt:lpstr>Be hard on structures Softer on people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Problems and Possibilities: Gentrification &amp; Housing Displacement in Kansas City</dc:title>
  <dc:creator>Amanda Miller</dc:creator>
  <cp:lastModifiedBy>Megan Dang</cp:lastModifiedBy>
  <cp:revision>65</cp:revision>
  <dcterms:created xsi:type="dcterms:W3CDTF">2020-02-19T17:08:00Z</dcterms:created>
  <dcterms:modified xsi:type="dcterms:W3CDTF">2021-01-27T06:20:10Z</dcterms:modified>
</cp:coreProperties>
</file>