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6858000" type="screen4x3"/>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04C9C8A-8FF6-45F9-9426-4654A60419A8}">
  <a:tblStyle styleId="{F04C9C8A-8FF6-45F9-9426-4654A60419A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Style>
        <a:tcBdr/>
        <a:fill>
          <a:solidFill>
            <a:srgbClr val="CFD7E7"/>
          </a:solidFill>
        </a:fill>
      </a:tcStyle>
    </a:band1H>
    <a:band2H>
      <a:tcStyle>
        <a:tcBdr/>
      </a:tcStyle>
    </a:band2H>
    <a:band1V>
      <a:tcStyle>
        <a:tcBdr/>
        <a:fill>
          <a:solidFill>
            <a:srgbClr val="CFD7E7"/>
          </a:solidFill>
        </a:fill>
      </a:tcStyle>
    </a:band1V>
    <a:band2V>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Style>
        <a:tcBdr/>
      </a:tcStyle>
    </a:seCell>
    <a:swCell>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42"/>
    <p:restoredTop sz="92944"/>
  </p:normalViewPr>
  <p:slideViewPr>
    <p:cSldViewPr snapToGrid="0">
      <p:cViewPr varScale="1">
        <p:scale>
          <a:sx n="129" d="100"/>
          <a:sy n="129" d="100"/>
        </p:scale>
        <p:origin x="968" y="184"/>
      </p:cViewPr>
      <p:guideLst>
        <p:guide orient="horz" pos="2880"/>
        <p:guide pos="216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44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9pPr>
          </a:lstStyle>
          <a:p>
            <a:endParaRPr>
              <a:uFillTx/>
            </a:endParaRPr>
          </a:p>
        </p:txBody>
      </p:sp>
      <p:sp>
        <p:nvSpPr>
          <p:cNvPr id="4" name="Google Shape;4;n"/>
          <p:cNvSpPr txBox="1">
            <a:spLocks noGrp="1"/>
          </p:cNvSpPr>
          <p:nvPr>
            <p:ph type="dt" idx="10"/>
          </p:nvPr>
        </p:nvSpPr>
        <p:spPr>
          <a:xfrm>
            <a:off x="5180013" y="0"/>
            <a:ext cx="3962400" cy="3444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9pPr>
          </a:lstStyle>
          <a:p>
            <a:endParaRPr>
              <a:uFillTx/>
            </a:endParaRPr>
          </a:p>
        </p:txBody>
      </p:sp>
      <p:sp>
        <p:nvSpPr>
          <p:cNvPr id="5" name="Google Shape;5;n"/>
          <p:cNvSpPr>
            <a:spLocks noGrp="1" noRot="1" noChangeAspect="1"/>
          </p:cNvSpPr>
          <p:nvPr>
            <p:ph type="sldImg" idx="3"/>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9pPr>
          </a:lstStyle>
          <a:p>
            <a:endParaRPr>
              <a:uFillTx/>
            </a:endParaRPr>
          </a:p>
        </p:txBody>
      </p:sp>
      <p:sp>
        <p:nvSpPr>
          <p:cNvPr id="7" name="Google Shape;7;n"/>
          <p:cNvSpPr txBox="1">
            <a:spLocks noGrp="1"/>
          </p:cNvSpPr>
          <p:nvPr>
            <p:ph type="ftr" idx="11"/>
          </p:nvPr>
        </p:nvSpPr>
        <p:spPr>
          <a:xfrm>
            <a:off x="0" y="6513513"/>
            <a:ext cx="3962400" cy="3444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9pPr>
          </a:lstStyle>
          <a:p>
            <a:endParaRPr>
              <a:uFillTx/>
            </a:endParaRPr>
          </a:p>
        </p:txBody>
      </p:sp>
      <p:sp>
        <p:nvSpPr>
          <p:cNvPr id="8" name="Google Shape;8;n"/>
          <p:cNvSpPr txBox="1">
            <a:spLocks noGrp="1"/>
          </p:cNvSpPr>
          <p:nvPr>
            <p:ph type="sldNum" idx="12"/>
          </p:nvPr>
        </p:nvSpPr>
        <p:spPr>
          <a:xfrm>
            <a:off x="5180013" y="6513513"/>
            <a:ext cx="3962400" cy="3444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uFillTx/>
                <a:latin typeface="Calibri"/>
                <a:ea typeface="Calibri"/>
                <a:cs typeface="Calibri"/>
                <a:sym typeface="Calibri"/>
              </a:rPr>
              <a:t>‹#›</a:t>
            </a:fld>
            <a:endParaRPr sz="1200" b="0" i="0" u="none" strike="noStrike" cap="none">
              <a:solidFill>
                <a:schemeClr val="dk1"/>
              </a:solidFill>
              <a:uFillTx/>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75" name="Google Shape;75;p1: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5: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uFillTx/>
              </a:rPr>
              <a:t>Supported by our structures,</a:t>
            </a:r>
            <a:r>
              <a:rPr lang="en-US" baseline="0" dirty="0">
                <a:uFillTx/>
              </a:rPr>
              <a:t> policies and stories.  We have agency in all domains.  We are served by all domains.  We are seen, connected and caring and cared for.</a:t>
            </a:r>
            <a:endParaRPr dirty="0">
              <a:uFillTx/>
            </a:endParaRPr>
          </a:p>
        </p:txBody>
      </p:sp>
      <p:sp>
        <p:nvSpPr>
          <p:cNvPr id="327" name="Google Shape;327;p15: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6: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215" name="Google Shape;215;p6: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7: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244" name="Google Shape;244;p7: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1: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280" name="Google Shape;280;p11: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uFillTx/>
                <a:latin typeface="+mn-lt"/>
                <a:ea typeface="MS PGothic" panose="020B0600070205080204" pitchFamily="34" charset="-128"/>
                <a:cs typeface="MS PGothic" panose="020B0600070205080204" pitchFamily="34" charset="-128"/>
              </a:rPr>
              <a:t>There are two basic responses to this: Bridging or breaking. </a:t>
            </a:r>
            <a:endParaRPr lang="en-US">
              <a:uFillTx/>
            </a:endParaRPr>
          </a:p>
        </p:txBody>
      </p:sp>
      <p:sp>
        <p:nvSpPr>
          <p:cNvPr id="4" name="Slide Number Placeholder 3"/>
          <p:cNvSpPr>
            <a:spLocks noGrp="1"/>
          </p:cNvSpPr>
          <p:nvPr>
            <p:ph type="sldNum" sz="quarter" idx="5"/>
          </p:nvPr>
        </p:nvSpPr>
        <p:spPr/>
        <p:txBody>
          <a:bodyPr/>
          <a:lstStyle/>
          <a:p>
            <a:fld id="{E2445CD5-3B35-5546-A258-21967519B7CE}" type="slidenum">
              <a:rPr lang="en-US" altLang="en-US" smtClean="0">
                <a:uFillTx/>
              </a:rPr>
              <a:pPr/>
              <a:t>15</a:t>
            </a:fld>
            <a:endParaRPr lang="en-US" altLang="en-US">
              <a:uFillTx/>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57da8f7e1d_0_130: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103" name="Google Shape;103;g57da8f7e1d_0_13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hape 1158"/>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p:spPr>
      </p:sp>
      <p:sp>
        <p:nvSpPr>
          <p:cNvPr id="33794" name="Shape 1159"/>
          <p:cNvSpPr>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buSzPct val="25000"/>
            </a:pPr>
            <a:r>
              <a:rPr lang="en-US" sz="1200" kern="1200">
                <a:solidFill>
                  <a:schemeClr val="tx1"/>
                </a:solidFill>
                <a:effectLst/>
                <a:uFillTx/>
                <a:latin typeface="+mn-lt"/>
                <a:ea typeface="MS PGothic" panose="020B0600070205080204" pitchFamily="34" charset="-128"/>
                <a:cs typeface="MS PGothic" panose="020B0600070205080204" pitchFamily="34" charset="-128"/>
              </a:rPr>
              <a:t>These concepts derive from social capital theory – which is the academic theory about human relationships. There is bonding social capital –which were where groups look inward,  or bridging social capital – where groups look to other groups. </a:t>
            </a:r>
            <a:endParaRPr lang="en-US" altLang="en-US">
              <a:solidFill>
                <a:srgbClr val="000000"/>
              </a:solidFill>
              <a:uFillTx/>
              <a:ea typeface="MS PGothic" charset="-128"/>
              <a:sym typeface="Calibri" charset="0"/>
            </a:endParaRPr>
          </a:p>
        </p:txBody>
      </p:sp>
      <p:sp>
        <p:nvSpPr>
          <p:cNvPr id="33795" name="Shape 1160"/>
          <p:cNvSpPr>
            <a:spLocks noGrp="1"/>
          </p:cNvSpPr>
          <p:nvPr>
            <p:ph type="sldNum" sz="quarter" idx="5"/>
          </p:nvPr>
        </p:nvSpPr>
        <p:spPr bwMode="auto">
          <a:noFill/>
        </p:spPr>
        <p:txBody>
          <a:bodyPr lIns="91425" tIns="45700" rIns="91425" bIns="45700"/>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buSzPct val="25000"/>
            </a:pPr>
            <a:fld id="{9B3B9A03-3EAB-8C49-B0A1-B7FF74CBA86B}" type="slidenum">
              <a:rPr lang="en-US" altLang="en-US" sz="1200">
                <a:solidFill>
                  <a:srgbClr val="000000"/>
                </a:solidFill>
                <a:uFillTx/>
                <a:sym typeface="Calibri" charset="0"/>
              </a:rPr>
              <a:pPr>
                <a:buSzPct val="25000"/>
              </a:pPr>
              <a:t>17</a:t>
            </a:fld>
            <a:endParaRPr lang="en-US" altLang="en-US" sz="1200">
              <a:solidFill>
                <a:srgbClr val="000000"/>
              </a:solidFill>
              <a:uFillTx/>
              <a:sym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1200"/>
              <a:buFont typeface="Calibri"/>
              <a:buNone/>
            </a:pPr>
            <a:r>
              <a:rPr lang="en-US" sz="1200">
                <a:solidFill>
                  <a:schemeClr val="dk1"/>
                </a:solidFill>
                <a:uFillTx/>
                <a:latin typeface="Calibri"/>
                <a:ea typeface="Calibri"/>
                <a:cs typeface="Calibri"/>
                <a:sym typeface="Calibri"/>
              </a:rPr>
              <a:t>Breaking can be very dangerous.  At the extreme, it can show up as genocide or out-group violence.  It’s more extreme than bonding, as it is explicitly pushing away from a different group. </a:t>
            </a:r>
            <a:endParaRPr>
              <a:uFillTx/>
            </a:endParaRPr>
          </a:p>
        </p:txBody>
      </p:sp>
      <p:sp>
        <p:nvSpPr>
          <p:cNvPr id="572" name="Google Shape;57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1200"/>
              <a:buFont typeface="Calibri"/>
              <a:buNone/>
            </a:pPr>
            <a:r>
              <a:rPr lang="en-US" sz="1200">
                <a:solidFill>
                  <a:schemeClr val="dk1"/>
                </a:solidFill>
                <a:uFillTx/>
                <a:latin typeface="Calibri"/>
                <a:ea typeface="Calibri"/>
                <a:cs typeface="Calibri"/>
                <a:sym typeface="Calibri"/>
              </a:rPr>
              <a:t>In contrast,</a:t>
            </a:r>
            <a:r>
              <a:rPr lang="en-US" sz="1200" b="1">
                <a:solidFill>
                  <a:schemeClr val="dk1"/>
                </a:solidFill>
                <a:uFillTx/>
                <a:latin typeface="Calibri"/>
                <a:ea typeface="Calibri"/>
                <a:cs typeface="Calibri"/>
                <a:sym typeface="Calibri"/>
              </a:rPr>
              <a:t> </a:t>
            </a:r>
            <a:r>
              <a:rPr lang="en-US" sz="1200">
                <a:solidFill>
                  <a:schemeClr val="dk1"/>
                </a:solidFill>
                <a:uFillTx/>
                <a:latin typeface="Calibri"/>
                <a:ea typeface="Calibri"/>
                <a:cs typeface="Calibri"/>
                <a:sym typeface="Calibri"/>
              </a:rPr>
              <a:t>Bonding social capital can be a good thing.  It can help neighborhoods and communities grow more cohesive.</a:t>
            </a:r>
            <a:r>
              <a:rPr lang="en-US">
                <a:uFillTx/>
              </a:rPr>
              <a:t> </a:t>
            </a:r>
            <a:endParaRPr>
              <a:uFillTx/>
            </a:endParaRPr>
          </a:p>
        </p:txBody>
      </p:sp>
      <p:sp>
        <p:nvSpPr>
          <p:cNvPr id="601" name="Google Shape;601;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1200"/>
              <a:buFont typeface="Calibri"/>
              <a:buNone/>
            </a:pPr>
            <a:r>
              <a:rPr lang="en-US" sz="1200">
                <a:solidFill>
                  <a:schemeClr val="dk1"/>
                </a:solidFill>
                <a:uFillTx/>
                <a:latin typeface="Calibri"/>
                <a:ea typeface="Calibri"/>
                <a:cs typeface="Calibri"/>
                <a:sym typeface="Calibri"/>
              </a:rPr>
              <a:t>But what we really need is bridging today. We need people who can connect different segments of society and who have the cultural dexterity and skill to do this. </a:t>
            </a:r>
            <a:endParaRPr>
              <a:uFillTx/>
            </a:endParaRPr>
          </a:p>
        </p:txBody>
      </p:sp>
      <p:sp>
        <p:nvSpPr>
          <p:cNvPr id="632" name="Google Shape;632;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84" name="Google Shape;84;p2: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2: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uFillTx/>
            </a:endParaRPr>
          </a:p>
        </p:txBody>
      </p:sp>
      <p:sp>
        <p:nvSpPr>
          <p:cNvPr id="286" name="Google Shape;286;p12: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3: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303" name="Google Shape;303;p13: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4: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319" name="Google Shape;319;p14: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hape 1158"/>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p:spPr>
      </p:sp>
      <p:sp>
        <p:nvSpPr>
          <p:cNvPr id="33794" name="Shape 1159"/>
          <p:cNvSpPr>
            <a:spLocks noGrp="1"/>
          </p:cNvSpPr>
          <p:nvPr>
            <p:ph type="body" idx="1"/>
          </p:nvPr>
        </p:nvSpPr>
        <p:spPr bwMode="auto">
          <a:noFill/>
        </p:spPr>
        <p:txBody>
          <a:bodyPr wrap="square" lIns="91425" tIns="45700" rIns="91425" bIns="45700" numCol="1" anchor="t" anchorCtr="0" compatLnSpc="1">
            <a:prstTxWarp prst="textNoShape">
              <a:avLst/>
            </a:prstTxWarp>
          </a:bodyPr>
          <a:lstStyle/>
          <a:p>
            <a:pPr lvl="0"/>
            <a:r>
              <a:rPr lang="en-US" sz="1200" kern="1200">
                <a:solidFill>
                  <a:schemeClr val="tx1"/>
                </a:solidFill>
                <a:effectLst/>
                <a:uFillTx/>
                <a:latin typeface="+mn-lt"/>
                <a:ea typeface="MS PGothic" panose="020B0600070205080204" pitchFamily="34" charset="-128"/>
                <a:cs typeface="MS PGothic" panose="020B0600070205080204" pitchFamily="34" charset="-128"/>
              </a:rPr>
              <a:t>Not Belonging has real life consequences.  </a:t>
            </a:r>
          </a:p>
          <a:p>
            <a:pPr lvl="1"/>
            <a:r>
              <a:rPr lang="en-US" sz="1200" kern="1200">
                <a:solidFill>
                  <a:schemeClr val="tx1"/>
                </a:solidFill>
                <a:effectLst/>
                <a:uFillTx/>
                <a:latin typeface="+mn-lt"/>
                <a:ea typeface="MS PGothic" panose="020B0600070205080204" pitchFamily="34" charset="-128"/>
                <a:cs typeface="MS PGothic" panose="020B0600070205080204" pitchFamily="34" charset="-128"/>
              </a:rPr>
              <a:t>In their autobiographies, both Michelle Obama and Justice Sonia Sotomayor described the feeling of “not belonging” at Princeton.  </a:t>
            </a:r>
          </a:p>
          <a:p>
            <a:pPr lvl="1"/>
            <a:r>
              <a:rPr lang="en-US" sz="1200" kern="1200">
                <a:solidFill>
                  <a:schemeClr val="tx1"/>
                </a:solidFill>
                <a:effectLst/>
                <a:uFillTx/>
                <a:latin typeface="+mn-lt"/>
                <a:ea typeface="MS PGothic" panose="020B0600070205080204" pitchFamily="34" charset="-128"/>
                <a:cs typeface="MS PGothic" panose="020B0600070205080204" pitchFamily="34" charset="-128"/>
              </a:rPr>
              <a:t>Not belonging shows up in many ways:</a:t>
            </a:r>
          </a:p>
          <a:p>
            <a:pPr lvl="2"/>
            <a:r>
              <a:rPr lang="en-US" sz="1200" kern="1200">
                <a:solidFill>
                  <a:schemeClr val="tx1"/>
                </a:solidFill>
                <a:effectLst/>
                <a:uFillTx/>
                <a:latin typeface="+mn-lt"/>
                <a:ea typeface="MS PGothic" panose="020B0600070205080204" pitchFamily="34" charset="-128"/>
                <a:cs typeface="MS PGothic" panose="020B0600070205080204" pitchFamily="34" charset="-128"/>
              </a:rPr>
              <a:t>It shows up with a white woman calls the police on black people at Lake Merritt here in Oakland (aka BBQ Becky)</a:t>
            </a:r>
          </a:p>
          <a:p>
            <a:pPr lvl="2"/>
            <a:r>
              <a:rPr lang="en-US" sz="1200" kern="1200">
                <a:solidFill>
                  <a:schemeClr val="tx1"/>
                </a:solidFill>
                <a:effectLst/>
                <a:uFillTx/>
                <a:latin typeface="+mn-lt"/>
                <a:ea typeface="MS PGothic" panose="020B0600070205080204" pitchFamily="34" charset="-128"/>
                <a:cs typeface="MS PGothic" panose="020B0600070205080204" pitchFamily="34" charset="-128"/>
              </a:rPr>
              <a:t>When a white woman in San Francisco calls the police on an 8-year old black girl selling water (aka Permit Patty)</a:t>
            </a:r>
          </a:p>
          <a:p>
            <a:pPr lvl="2"/>
            <a:r>
              <a:rPr lang="en-US" sz="1200" kern="1200">
                <a:solidFill>
                  <a:schemeClr val="tx1"/>
                </a:solidFill>
                <a:effectLst/>
                <a:uFillTx/>
                <a:latin typeface="+mn-lt"/>
                <a:ea typeface="MS PGothic" panose="020B0600070205080204" pitchFamily="34" charset="-128"/>
                <a:cs typeface="MS PGothic" panose="020B0600070205080204" pitchFamily="34" charset="-128"/>
              </a:rPr>
              <a:t>It happens when Starbucks calls the police on two black men who were meeting in a Starbucks.</a:t>
            </a:r>
          </a:p>
          <a:p>
            <a:pPr lvl="2"/>
            <a:r>
              <a:rPr lang="en-US" sz="1200" kern="1200">
                <a:solidFill>
                  <a:schemeClr val="tx1"/>
                </a:solidFill>
                <a:effectLst/>
                <a:uFillTx/>
                <a:latin typeface="+mn-lt"/>
                <a:ea typeface="MS PGothic" panose="020B0600070205080204" pitchFamily="34" charset="-128"/>
                <a:cs typeface="MS PGothic" panose="020B0600070205080204" pitchFamily="34" charset="-128"/>
              </a:rPr>
              <a:t>It happens when the police are called on a </a:t>
            </a:r>
            <a:r>
              <a:rPr lang="en-US" sz="1200" kern="1200" err="1">
                <a:solidFill>
                  <a:schemeClr val="tx1"/>
                </a:solidFill>
                <a:effectLst/>
                <a:uFillTx/>
                <a:latin typeface="+mn-lt"/>
                <a:ea typeface="MS PGothic" panose="020B0600070205080204" pitchFamily="34" charset="-128"/>
                <a:cs typeface="MS PGothic" panose="020B0600070205080204" pitchFamily="34" charset="-128"/>
              </a:rPr>
              <a:t>yale</a:t>
            </a:r>
            <a:r>
              <a:rPr lang="en-US" sz="1200" kern="1200">
                <a:solidFill>
                  <a:schemeClr val="tx1"/>
                </a:solidFill>
                <a:effectLst/>
                <a:uFillTx/>
                <a:latin typeface="+mn-lt"/>
                <a:ea typeface="MS PGothic" panose="020B0600070205080204" pitchFamily="34" charset="-128"/>
                <a:cs typeface="MS PGothic" panose="020B0600070205080204" pitchFamily="34" charset="-128"/>
              </a:rPr>
              <a:t> undergraduate who fell asleep in a dorm.</a:t>
            </a:r>
          </a:p>
          <a:p>
            <a:pPr lvl="2"/>
            <a:r>
              <a:rPr lang="en-US" sz="1200" kern="1200">
                <a:solidFill>
                  <a:schemeClr val="tx1"/>
                </a:solidFill>
                <a:effectLst/>
                <a:uFillTx/>
                <a:latin typeface="+mn-lt"/>
                <a:ea typeface="MS PGothic" panose="020B0600070205080204" pitchFamily="34" charset="-128"/>
                <a:cs typeface="MS PGothic" panose="020B0600070205080204" pitchFamily="34" charset="-128"/>
              </a:rPr>
              <a:t>It also happens when a young black man is viewed with suspicion and chased in a quiet neighborhood (Trayvon Martin) or when the police are called on a Harvard professor trying to get into his home (Henry Louis Gates).</a:t>
            </a:r>
          </a:p>
          <a:p>
            <a:r>
              <a:rPr lang="en-US" sz="1200" kern="1200">
                <a:solidFill>
                  <a:schemeClr val="tx1"/>
                </a:solidFill>
                <a:effectLst/>
                <a:uFillTx/>
                <a:latin typeface="+mn-lt"/>
                <a:ea typeface="MS PGothic" panose="020B0600070205080204" pitchFamily="34" charset="-128"/>
                <a:cs typeface="MS PGothic" panose="020B0600070205080204" pitchFamily="34" charset="-128"/>
              </a:rPr>
              <a:t>Not belonging is the assumption that a person doesn’t belong there, based upon their identity or appearance.</a:t>
            </a:r>
            <a:endParaRPr lang="en-US" altLang="en-US">
              <a:solidFill>
                <a:srgbClr val="000000"/>
              </a:solidFill>
              <a:uFillTx/>
              <a:ea typeface="MS PGothic" charset="-128"/>
              <a:sym typeface="Calibri" charset="0"/>
            </a:endParaRPr>
          </a:p>
        </p:txBody>
      </p:sp>
      <p:sp>
        <p:nvSpPr>
          <p:cNvPr id="33795" name="Shape 1160"/>
          <p:cNvSpPr>
            <a:spLocks noGrp="1"/>
          </p:cNvSpPr>
          <p:nvPr>
            <p:ph type="sldNum" sz="quarter" idx="5"/>
          </p:nvPr>
        </p:nvSpPr>
        <p:spPr bwMode="auto">
          <a:noFill/>
        </p:spPr>
        <p:txBody>
          <a:bodyPr lIns="91425" tIns="45700" rIns="91425" bIns="45700"/>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buSzPct val="25000"/>
            </a:pPr>
            <a:fld id="{9B3B9A03-3EAB-8C49-B0A1-B7FF74CBA86B}" type="slidenum">
              <a:rPr lang="en-US" altLang="en-US" sz="1200">
                <a:solidFill>
                  <a:srgbClr val="000000"/>
                </a:solidFill>
                <a:uFillTx/>
                <a:sym typeface="Calibri" charset="0"/>
              </a:rPr>
              <a:pPr>
                <a:buSzPct val="25000"/>
              </a:pPr>
              <a:t>24</a:t>
            </a:fld>
            <a:endParaRPr lang="en-US" altLang="en-US" sz="1200">
              <a:solidFill>
                <a:srgbClr val="000000"/>
              </a:solidFill>
              <a:uFillTx/>
              <a:sym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335" name="Google Shape;335;p16: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8: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349" name="Google Shape;349;p18: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9: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356" name="Google Shape;356;p19: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0: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364" name="Google Shape;364;p20: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1: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370" name="Google Shape;370;p21: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2: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378" name="Google Shape;378;p22: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91" name="Google Shape;91;p3: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3: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384" name="Google Shape;384;p23: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4: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24: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uFillTx/>
              </a:rPr>
              <a:t>Note: the differences in health outcome measures is the EXACT same in 2019 as 2018, no changes (bad or good) in one year</a:t>
            </a:r>
            <a:endParaRPr>
              <a:uFillTx/>
            </a:endParaRPr>
          </a:p>
        </p:txBody>
      </p:sp>
      <p:sp>
        <p:nvSpPr>
          <p:cNvPr id="394" name="Google Shape;394;p24:notes"/>
          <p:cNvSpPr txBox="1">
            <a:spLocks noGrp="1"/>
          </p:cNvSpPr>
          <p:nvPr>
            <p:ph type="sldNum" idx="12"/>
          </p:nvPr>
        </p:nvSpPr>
        <p:spPr>
          <a:xfrm>
            <a:off x="5180013" y="6513513"/>
            <a:ext cx="3962400"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uFillTx/>
              </a:rPr>
              <a:t>32</a:t>
            </a:fld>
            <a:endParaRPr>
              <a:uFillTx/>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5: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25: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uFillTx/>
              </a:rPr>
              <a:t>The arrows are next to the four counties relevant to the folks for the conference</a:t>
            </a:r>
            <a:endParaRPr>
              <a:uFillTx/>
            </a:endParaRPr>
          </a:p>
        </p:txBody>
      </p:sp>
      <p:sp>
        <p:nvSpPr>
          <p:cNvPr id="402" name="Google Shape;402;p25:notes"/>
          <p:cNvSpPr txBox="1">
            <a:spLocks noGrp="1"/>
          </p:cNvSpPr>
          <p:nvPr>
            <p:ph type="sldNum" idx="12"/>
          </p:nvPr>
        </p:nvSpPr>
        <p:spPr>
          <a:xfrm>
            <a:off x="5180013" y="6513513"/>
            <a:ext cx="3962400"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uFillTx/>
              </a:rPr>
              <a:t>33</a:t>
            </a:fld>
            <a:endParaRPr>
              <a:uFillTx/>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6: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413" name="Google Shape;413;p26: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7: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420" name="Google Shape;420;p27: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28: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427" name="Google Shape;427;p28: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9: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435" name="Google Shape;435;p29: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0: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441" name="Google Shape;441;p30: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1: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454" name="Google Shape;454;p31: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2: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463" name="Google Shape;463;p32: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g57da8f7e1d_0_126: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98" name="Google Shape;98;g57da8f7e1d_0_12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33: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470" name="Google Shape;470;p33: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4: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uFillTx/>
            </a:endParaRPr>
          </a:p>
        </p:txBody>
      </p:sp>
      <p:sp>
        <p:nvSpPr>
          <p:cNvPr id="479" name="Google Shape;479;p34: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35: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35: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487" name="Google Shape;487;p35:notes"/>
          <p:cNvSpPr txBox="1">
            <a:spLocks noGrp="1"/>
          </p:cNvSpPr>
          <p:nvPr>
            <p:ph type="sldNum" idx="12"/>
          </p:nvPr>
        </p:nvSpPr>
        <p:spPr>
          <a:xfrm>
            <a:off x="5180013" y="6513513"/>
            <a:ext cx="3962400"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uFillTx/>
              </a:rPr>
              <a:t>43</a:t>
            </a:fld>
            <a:endParaRPr>
              <a:uFillTx/>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6: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498" name="Google Shape;498;p36: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37: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37: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uFillTx/>
                <a:latin typeface="Calibri"/>
                <a:ea typeface="Calibri"/>
                <a:cs typeface="Calibri"/>
                <a:sym typeface="Calibri"/>
              </a:rPr>
              <a:t>Note that Okanogan County includes part of the Colville Confederated Tribes</a:t>
            </a:r>
            <a:endParaRPr>
              <a:uFillTx/>
            </a:endParaRPr>
          </a:p>
        </p:txBody>
      </p:sp>
      <p:sp>
        <p:nvSpPr>
          <p:cNvPr id="505" name="Google Shape;505;p37:notes"/>
          <p:cNvSpPr txBox="1">
            <a:spLocks noGrp="1"/>
          </p:cNvSpPr>
          <p:nvPr>
            <p:ph type="sldNum" idx="12"/>
          </p:nvPr>
        </p:nvSpPr>
        <p:spPr>
          <a:xfrm>
            <a:off x="5180013" y="6513513"/>
            <a:ext cx="3962400"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uFillTx/>
              </a:rPr>
              <a:t>45</a:t>
            </a:fld>
            <a:endParaRPr>
              <a:uFillTx/>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38: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516" name="Google Shape;516;p38: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39: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538" name="Google Shape;538;p39: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57da8f7e1d_0_134:notes"/>
          <p:cNvSpPr>
            <a:spLocks noGrp="1" noRot="1" noChangeAspect="1"/>
          </p:cNvSpPr>
          <p:nvPr>
            <p:ph type="sldImg" idx="2"/>
          </p:nvPr>
        </p:nvSpPr>
        <p:spPr>
          <a:xfrm>
            <a:off x="1524000" y="514350"/>
            <a:ext cx="6096000" cy="2571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g57da8f7e1d_0_134: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uFillTx/>
                <a:latin typeface="Calibri"/>
                <a:ea typeface="Calibri"/>
                <a:cs typeface="Calibri"/>
                <a:sym typeface="Calibri"/>
              </a:rPr>
              <a:t>john says: “We define othering as follows. It’s important to emphasize that othering is marginality on the basis of group status – not individual identities or idiosyncratic identities.  It’s also not the same thing as alienation.”</a:t>
            </a:r>
            <a:endParaRPr>
              <a:uFillTx/>
            </a:endParaRPr>
          </a:p>
        </p:txBody>
      </p:sp>
      <p:sp>
        <p:nvSpPr>
          <p:cNvPr id="109" name="Google Shape;109;g57da8f7e1d_0_134:notes"/>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uFillTx/>
                <a:latin typeface="Calibri"/>
                <a:ea typeface="Calibri"/>
                <a:cs typeface="Calibri"/>
                <a:sym typeface="Calibri"/>
              </a:rPr>
              <a:t>5</a:t>
            </a:fld>
            <a:endParaRPr>
              <a:solidFill>
                <a:srgbClr val="000000"/>
              </a:solidFill>
              <a:uFillTx/>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hape 675"/>
          <p:cNvSpPr>
            <a:spLocks noGrp="1" noRot="1" noChangeAspect="1" noTextEdit="1"/>
          </p:cNvSpPr>
          <p:nvPr>
            <p:ph type="sldImg" idx="2"/>
          </p:nvPr>
        </p:nvSpPr>
        <p:spPr bwMode="auto">
          <a:custGeom>
            <a:avLst/>
            <a:gdLst>
              <a:gd name="T0" fmla="*/ 0 w 120000"/>
              <a:gd name="T1" fmla="*/ 0 h 120000"/>
              <a:gd name="T2" fmla="*/ 174193200 w 120000"/>
              <a:gd name="T3" fmla="*/ 0 h 120000"/>
              <a:gd name="T4" fmla="*/ 1741932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ln>
        </p:spPr>
      </p:sp>
      <p:sp>
        <p:nvSpPr>
          <p:cNvPr id="17410" name="Shape 676"/>
          <p:cNvSpPr>
            <a:spLocks noGrp="1"/>
          </p:cNvSpPr>
          <p:nvPr>
            <p:ph type="body" idx="1"/>
          </p:nvPr>
        </p:nvSpPr>
        <p:spPr bwMode="auto">
          <a:noFill/>
        </p:spPr>
        <p:txBody>
          <a:bodyPr wrap="square" lIns="91425" tIns="91425" rIns="91425" bIns="91425" numCol="1" anchor="t" anchorCtr="0" compatLnSpc="1">
            <a:prstTxWarp prst="textNoShape">
              <a:avLst/>
            </a:prstTxWarp>
          </a:bodyPr>
          <a:lstStyle/>
          <a:p>
            <a:pPr>
              <a:spcBef>
                <a:spcPct val="0"/>
              </a:spcBef>
            </a:pPr>
            <a:r>
              <a:rPr lang="en-US" sz="1200" kern="1200">
                <a:solidFill>
                  <a:schemeClr val="tx1"/>
                </a:solidFill>
                <a:effectLst/>
                <a:uFillTx/>
                <a:latin typeface="+mn-lt"/>
                <a:ea typeface="MS PGothic" panose="020B0600070205080204" pitchFamily="34" charset="-128"/>
                <a:cs typeface="MS PGothic" panose="020B0600070205080204" pitchFamily="34" charset="-128"/>
              </a:rPr>
              <a:t>We believe the answer to othering is belonging.  We must strive to build a society in which everyone belongs.  But belonging is not the same as “</a:t>
            </a:r>
            <a:r>
              <a:rPr lang="en-US" sz="1200" kern="1200" err="1">
                <a:solidFill>
                  <a:schemeClr val="tx1"/>
                </a:solidFill>
                <a:effectLst/>
                <a:uFillTx/>
                <a:latin typeface="+mn-lt"/>
                <a:ea typeface="MS PGothic" panose="020B0600070205080204" pitchFamily="34" charset="-128"/>
                <a:cs typeface="MS PGothic" panose="020B0600070205080204" pitchFamily="34" charset="-128"/>
              </a:rPr>
              <a:t>saming</a:t>
            </a:r>
            <a:r>
              <a:rPr lang="en-US" sz="1200" kern="1200">
                <a:solidFill>
                  <a:schemeClr val="tx1"/>
                </a:solidFill>
                <a:effectLst/>
                <a:uFillTx/>
                <a:latin typeface="+mn-lt"/>
                <a:ea typeface="MS PGothic" panose="020B0600070205080204" pitchFamily="34" charset="-128"/>
                <a:cs typeface="MS PGothic" panose="020B0600070205080204" pitchFamily="34" charset="-128"/>
              </a:rPr>
              <a:t>.” Belonging does not mean making everyone the same through assimilation. </a:t>
            </a:r>
            <a:endParaRPr lang="en-US" altLang="en-US">
              <a:uFillTx/>
              <a:ea typeface="MS PGothic"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8: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8: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uFillTx/>
            </a:endParaRPr>
          </a:p>
        </p:txBody>
      </p:sp>
      <p:sp>
        <p:nvSpPr>
          <p:cNvPr id="261" name="Google Shape;261;p8:notes"/>
          <p:cNvSpPr txBox="1">
            <a:spLocks noGrp="1"/>
          </p:cNvSpPr>
          <p:nvPr>
            <p:ph type="sldNum" idx="12"/>
          </p:nvPr>
        </p:nvSpPr>
        <p:spPr>
          <a:xfrm>
            <a:off x="5180013" y="6513513"/>
            <a:ext cx="3962400"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uFillTx/>
              </a:rPr>
              <a:t>7</a:t>
            </a:fld>
            <a:endParaRPr>
              <a:solidFill>
                <a:srgbClr val="000000"/>
              </a:solidFill>
              <a:uFillTx/>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502" name="Shape 50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300" b="0" i="0" u="none" strike="noStrike" cap="none">
                <a:solidFill>
                  <a:schemeClr val="dk1"/>
                </a:solidFill>
                <a:uFillTx/>
                <a:latin typeface="Calibri"/>
                <a:ea typeface="Calibri"/>
                <a:cs typeface="Calibri"/>
                <a:sym typeface="Calibri"/>
              </a:rPr>
              <a:t>Beyond structural safeguards, we need a vision of society that is inclusive with new identities and narratives that inoculate societies from demagoguery and demonization of the “other” while improving the wellbeing of everyone. One possible alternative to the “acculturative” strategies of assimilation, integration, separation, or marginalization is “voice” and “dialogue.” Voice can give expression to group-based needs and issues without resorting to segregation or secession. This approach is consistent with pluralism and multiculturalism in a democracy, and with our macro-goal of expanding the circle of human concern.</a:t>
            </a:r>
          </a:p>
          <a:p>
            <a:pPr marL="0" marR="0" lvl="0" indent="0" algn="l" rtl="0">
              <a:spcBef>
                <a:spcPts val="0"/>
              </a:spcBef>
              <a:spcAft>
                <a:spcPts val="0"/>
              </a:spcAft>
              <a:buClr>
                <a:schemeClr val="dk1"/>
              </a:buClr>
              <a:buSzPct val="25000"/>
              <a:buFont typeface="Calibri"/>
              <a:buNone/>
            </a:pPr>
            <a:endParaRPr sz="1300">
              <a:uFillTx/>
            </a:endParaRPr>
          </a:p>
          <a:p>
            <a:pPr marL="0" marR="0" lvl="0" indent="0" algn="l" rtl="0">
              <a:spcBef>
                <a:spcPts val="0"/>
              </a:spcBef>
              <a:spcAft>
                <a:spcPts val="0"/>
              </a:spcAft>
              <a:buClr>
                <a:schemeClr val="dk1"/>
              </a:buClr>
              <a:buSzPct val="25000"/>
              <a:buFont typeface="Calibri"/>
              <a:buNone/>
            </a:pPr>
            <a:r>
              <a:rPr lang="en-US" sz="1300">
                <a:uFillTx/>
              </a:rPr>
              <a:t>What are you belonging to? The form it takes on we co-create</a:t>
            </a:r>
          </a:p>
          <a:p>
            <a:pPr marL="0" marR="0" lvl="0" indent="0" algn="l" rtl="0">
              <a:spcBef>
                <a:spcPts val="0"/>
              </a:spcBef>
              <a:spcAft>
                <a:spcPts val="0"/>
              </a:spcAft>
              <a:buClr>
                <a:schemeClr val="dk1"/>
              </a:buClr>
              <a:buSzPct val="25000"/>
              <a:buFont typeface="Calibri"/>
              <a:buNone/>
            </a:pPr>
            <a:endParaRPr lang="en-US" sz="1300">
              <a:uFillTx/>
            </a:endParaRPr>
          </a:p>
          <a:p>
            <a:pPr marL="0" marR="0" lvl="0" indent="0" algn="l" rtl="0">
              <a:spcBef>
                <a:spcPts val="0"/>
              </a:spcBef>
              <a:spcAft>
                <a:spcPts val="0"/>
              </a:spcAft>
              <a:buClr>
                <a:schemeClr val="dk1"/>
              </a:buClr>
              <a:buSzPct val="25000"/>
              <a:buFont typeface="Calibri"/>
              <a:buNone/>
            </a:pPr>
            <a:r>
              <a:rPr lang="en-US" sz="1300">
                <a:uFillTx/>
              </a:rPr>
              <a:t>----------</a:t>
            </a:r>
          </a:p>
          <a:p>
            <a:pPr lvl="0"/>
            <a:r>
              <a:rPr lang="en-US" sz="1200" kern="1200">
                <a:solidFill>
                  <a:schemeClr val="tx1"/>
                </a:solidFill>
                <a:effectLst/>
                <a:uFillTx/>
                <a:latin typeface="+mn-lt"/>
                <a:ea typeface="MS PGothic" panose="020B0600070205080204" pitchFamily="34" charset="-128"/>
                <a:cs typeface="MS PGothic" panose="020B0600070205080204" pitchFamily="34" charset="-128"/>
              </a:rPr>
              <a:t>Belonging is related to, but different from inclusion or equity.  </a:t>
            </a:r>
          </a:p>
          <a:p>
            <a:r>
              <a:rPr lang="en-US" sz="1200" kern="1200">
                <a:solidFill>
                  <a:schemeClr val="tx1"/>
                </a:solidFill>
                <a:effectLst/>
                <a:uFillTx/>
                <a:latin typeface="+mn-lt"/>
                <a:ea typeface="MS PGothic" panose="020B0600070205080204" pitchFamily="34" charset="-128"/>
                <a:cs typeface="MS PGothic" panose="020B0600070205080204" pitchFamily="34" charset="-128"/>
              </a:rPr>
              <a:t>Inclusion simply means that a space or an institution is made less exclusionary, and that space or place is accorded for members of traditionally excluded groups.  Equity is an effort to try to not only make places or institutions inclusive, but also representative and fair.  This graphic illustrates the difference.  Equitable inclusion is an improvement over inclusion, but not the same thing as belonging. </a:t>
            </a:r>
            <a:endParaRPr lang="en-US" sz="1300">
              <a:uFillTx/>
            </a:endParaRPr>
          </a:p>
        </p:txBody>
      </p:sp>
      <p:sp>
        <p:nvSpPr>
          <p:cNvPr id="503" name="Shape 50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uFillTx/>
                <a:latin typeface="Calibri"/>
                <a:ea typeface="Calibri"/>
                <a:cs typeface="Calibri"/>
                <a:sym typeface="Calibri"/>
              </a:rPr>
              <a:t>8</a:t>
            </a:fld>
            <a:endParaRPr lang="en-US" sz="1200" b="0" i="0" u="none" strike="noStrike" cap="none">
              <a:solidFill>
                <a:srgbClr val="000000"/>
              </a:solidFill>
              <a:uFillTx/>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hape 1158"/>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p:spPr>
      </p:sp>
      <p:sp>
        <p:nvSpPr>
          <p:cNvPr id="33794" name="Shape 1159"/>
          <p:cNvSpPr>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buSzPct val="25000"/>
            </a:pPr>
            <a:r>
              <a:rPr lang="en-US" sz="1200" kern="1200">
                <a:solidFill>
                  <a:schemeClr val="tx1"/>
                </a:solidFill>
                <a:effectLst/>
                <a:uFillTx/>
                <a:latin typeface="+mn-lt"/>
                <a:ea typeface="MS PGothic" panose="020B0600070205080204" pitchFamily="34" charset="-128"/>
                <a:cs typeface="MS PGothic" panose="020B0600070205080204" pitchFamily="34" charset="-128"/>
              </a:rPr>
              <a:t>The critical difference is that belonging means that you have a right to participate and co-create the thing to which you belong.  Thus, it is the difference from joining an a club to creating a club. </a:t>
            </a:r>
            <a:endParaRPr lang="en-US" altLang="en-US">
              <a:solidFill>
                <a:srgbClr val="000000"/>
              </a:solidFill>
              <a:uFillTx/>
              <a:ea typeface="MS PGothic" charset="-128"/>
              <a:sym typeface="Calibri" charset="0"/>
            </a:endParaRPr>
          </a:p>
        </p:txBody>
      </p:sp>
      <p:sp>
        <p:nvSpPr>
          <p:cNvPr id="33795" name="Shape 1160"/>
          <p:cNvSpPr>
            <a:spLocks noGrp="1"/>
          </p:cNvSpPr>
          <p:nvPr>
            <p:ph type="sldNum" sz="quarter" idx="5"/>
          </p:nvPr>
        </p:nvSpPr>
        <p:spPr bwMode="auto">
          <a:noFill/>
        </p:spPr>
        <p:txBody>
          <a:bodyPr lIns="91425" tIns="45700" rIns="91425" bIns="45700"/>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buSzPct val="25000"/>
            </a:pPr>
            <a:fld id="{9B3B9A03-3EAB-8C49-B0A1-B7FF74CBA86B}" type="slidenum">
              <a:rPr lang="en-US" altLang="en-US" sz="1200">
                <a:solidFill>
                  <a:srgbClr val="000000"/>
                </a:solidFill>
                <a:uFillTx/>
                <a:sym typeface="Calibri" charset="0"/>
              </a:rPr>
              <a:pPr>
                <a:buSzPct val="25000"/>
              </a:pPr>
              <a:t>9</a:t>
            </a:fld>
            <a:endParaRPr lang="en-US" altLang="en-US" sz="1200">
              <a:solidFill>
                <a:srgbClr val="000000"/>
              </a:solidFill>
              <a:uFillTx/>
              <a:sym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OBJECT">
    <p:spTree>
      <p:nvGrpSpPr>
        <p:cNvPr id="1" name="Shape 16"/>
        <p:cNvGrpSpPr/>
        <p:nvPr/>
      </p:nvGrpSpPr>
      <p:grpSpPr>
        <a:xfrm>
          <a:off x="0" y="0"/>
          <a:ext cx="0" cy="0"/>
          <a:chOff x="0" y="0"/>
          <a:chExt cx="0" cy="0"/>
        </a:xfrm>
      </p:grpSpPr>
      <p:sp>
        <p:nvSpPr>
          <p:cNvPr id="17" name="Google Shape;17;p2"/>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lstStyle>
            <a:lvl1pPr lvl="0" algn="ctr">
              <a:spcBef>
                <a:spcPts val="0"/>
              </a:spcBef>
              <a:spcAft>
                <a:spcPts val="0"/>
              </a:spcAft>
              <a:buSzPts val="1400"/>
              <a:buNone/>
              <a:defRPr>
                <a:solidFill>
                  <a:srgbClr val="888888"/>
                </a:solidFill>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18" name="Google Shape;18;p2"/>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solidFill>
                  <a:srgbClr val="888888"/>
                </a:solidFill>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19" name="Google Shape;19;p2"/>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uFillTx/>
              </a:defRPr>
            </a:lvl1pPr>
            <a:lvl2pPr marL="0" lvl="1" indent="0" algn="r">
              <a:spcBef>
                <a:spcPts val="0"/>
              </a:spcBef>
              <a:buNone/>
              <a:defRPr>
                <a:solidFill>
                  <a:srgbClr val="888888"/>
                </a:solidFill>
                <a:uFillTx/>
              </a:defRPr>
            </a:lvl2pPr>
            <a:lvl3pPr marL="0" lvl="2" indent="0" algn="r">
              <a:spcBef>
                <a:spcPts val="0"/>
              </a:spcBef>
              <a:buNone/>
              <a:defRPr>
                <a:solidFill>
                  <a:srgbClr val="888888"/>
                </a:solidFill>
                <a:uFillTx/>
              </a:defRPr>
            </a:lvl3pPr>
            <a:lvl4pPr marL="0" lvl="3" indent="0" algn="r">
              <a:spcBef>
                <a:spcPts val="0"/>
              </a:spcBef>
              <a:buNone/>
              <a:defRPr>
                <a:solidFill>
                  <a:srgbClr val="888888"/>
                </a:solidFill>
                <a:uFillTx/>
              </a:defRPr>
            </a:lvl4pPr>
            <a:lvl5pPr marL="0" lvl="4" indent="0" algn="r">
              <a:spcBef>
                <a:spcPts val="0"/>
              </a:spcBef>
              <a:buNone/>
              <a:defRPr>
                <a:solidFill>
                  <a:srgbClr val="888888"/>
                </a:solidFill>
                <a:uFillTx/>
              </a:defRPr>
            </a:lvl5pPr>
            <a:lvl6pPr marL="0" lvl="5" indent="0" algn="r">
              <a:spcBef>
                <a:spcPts val="0"/>
              </a:spcBef>
              <a:buNone/>
              <a:defRPr>
                <a:solidFill>
                  <a:srgbClr val="888888"/>
                </a:solidFill>
                <a:uFillTx/>
              </a:defRPr>
            </a:lvl6pPr>
            <a:lvl7pPr marL="0" lvl="6" indent="0" algn="r">
              <a:spcBef>
                <a:spcPts val="0"/>
              </a:spcBef>
              <a:buNone/>
              <a:defRPr>
                <a:solidFill>
                  <a:srgbClr val="888888"/>
                </a:solidFill>
                <a:uFillTx/>
              </a:defRPr>
            </a:lvl7pPr>
            <a:lvl8pPr marL="0" lvl="7" indent="0" algn="r">
              <a:spcBef>
                <a:spcPts val="0"/>
              </a:spcBef>
              <a:buNone/>
              <a:defRPr>
                <a:solidFill>
                  <a:srgbClr val="888888"/>
                </a:solidFill>
                <a:uFillTx/>
              </a:defRPr>
            </a:lvl8pPr>
            <a:lvl9pPr marL="0" lvl="8" indent="0" algn="r">
              <a:spcBef>
                <a:spcPts val="0"/>
              </a:spcBef>
              <a:buNone/>
              <a:defRPr>
                <a:solidFill>
                  <a:srgbClr val="888888"/>
                </a:solidFill>
                <a:uFillTx/>
              </a:defRPr>
            </a:lvl9pPr>
          </a:lstStyle>
          <a:p>
            <a:pPr marL="0" lvl="0" indent="0" algn="r" rtl="0">
              <a:spcBef>
                <a:spcPts val="0"/>
              </a:spcBef>
              <a:spcAft>
                <a:spcPts val="0"/>
              </a:spcAft>
              <a:buNone/>
            </a:pPr>
            <a:fld id="{00000000-1234-1234-1234-123412341234}" type="slidenum">
              <a:rPr lang="en-US">
                <a:uFillTx/>
              </a:rPr>
              <a:t>‹#›</a:t>
            </a:fld>
            <a:endParaRPr sz="1800">
              <a:uFillTx/>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Title Slide">
    <p:spTree>
      <p:nvGrpSpPr>
        <p:cNvPr id="1" name="Shape 258"/>
        <p:cNvGrpSpPr/>
        <p:nvPr/>
      </p:nvGrpSpPr>
      <p:grpSpPr>
        <a:xfrm>
          <a:off x="0" y="0"/>
          <a:ext cx="0" cy="0"/>
          <a:chOff x="0" y="0"/>
          <a:chExt cx="0" cy="0"/>
        </a:xfrm>
      </p:grpSpPr>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Content 1">
    <p:spTree>
      <p:nvGrpSpPr>
        <p:cNvPr id="1" name="Shape 59"/>
        <p:cNvGrpSpPr/>
        <p:nvPr/>
      </p:nvGrpSpPr>
      <p:grpSpPr>
        <a:xfrm>
          <a:off x="0" y="0"/>
          <a:ext cx="0" cy="0"/>
          <a:chOff x="0" y="0"/>
          <a:chExt cx="0" cy="0"/>
        </a:xfrm>
      </p:grpSpPr>
      <p:pic>
        <p:nvPicPr>
          <p:cNvPr id="60" name="Google Shape;60;p10" descr="logo.png"/>
          <p:cNvPicPr preferRelativeResize="0"/>
          <p:nvPr/>
        </p:nvPicPr>
        <p:blipFill/>
        <p:spPr>
          <a:xfrm>
            <a:off x="5392738" y="642938"/>
            <a:ext cx="3200400" cy="1103312"/>
          </a:xfrm>
          <a:prstGeom prst="rect">
            <a:avLst/>
          </a:prstGeom>
          <a:noFill/>
          <a:ln>
            <a:noFill/>
          </a:ln>
        </p:spPr>
      </p:pic>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_HEADER">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722313" y="4406900"/>
            <a:ext cx="7772400" cy="1362075"/>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sz="4000" b="1" cap="none">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uFillTx/>
            </a:endParaRPr>
          </a:p>
        </p:txBody>
      </p:sp>
      <p:sp>
        <p:nvSpPr>
          <p:cNvPr id="22" name="Google Shape;22;p3"/>
          <p:cNvSpPr txBox="1">
            <a:spLocks noGrp="1"/>
          </p:cNvSpPr>
          <p:nvPr>
            <p:ph type="body" idx="1"/>
          </p:nvPr>
        </p:nvSpPr>
        <p:spPr>
          <a:xfrm>
            <a:off x="722313" y="2906713"/>
            <a:ext cx="7772400" cy="1500187"/>
          </a:xfrm>
          <a:prstGeom prst="rect">
            <a:avLst/>
          </a:prstGeom>
          <a:noFill/>
          <a:ln>
            <a:noFill/>
          </a:ln>
        </p:spPr>
        <p:txBody>
          <a:bodyPr spcFirstLastPara="1" wrap="square" lIns="0" tIns="0" rIns="0" bIns="0" anchor="b" anchorCtr="0"/>
          <a:lstStyle>
            <a:lvl1pPr marL="457200" lvl="0" indent="-228600" algn="l">
              <a:spcBef>
                <a:spcPts val="0"/>
              </a:spcBef>
              <a:spcAft>
                <a:spcPts val="0"/>
              </a:spcAft>
              <a:buClr>
                <a:srgbClr val="888888"/>
              </a:buClr>
              <a:buSzPts val="2000"/>
              <a:buFont typeface="Arial"/>
              <a:buNone/>
              <a:defRPr sz="2000">
                <a:solidFill>
                  <a:srgbClr val="888888"/>
                </a:solidFill>
                <a:uFillTx/>
              </a:defRPr>
            </a:lvl1pPr>
            <a:lvl2pPr marL="914400" lvl="1" indent="-228600" algn="l">
              <a:spcBef>
                <a:spcPts val="0"/>
              </a:spcBef>
              <a:spcAft>
                <a:spcPts val="0"/>
              </a:spcAft>
              <a:buClr>
                <a:srgbClr val="888888"/>
              </a:buClr>
              <a:buSzPts val="1800"/>
              <a:buFont typeface="Calibri"/>
              <a:buNone/>
              <a:defRPr sz="1800">
                <a:solidFill>
                  <a:srgbClr val="888888"/>
                </a:solidFill>
                <a:uFillTx/>
              </a:defRPr>
            </a:lvl2pPr>
            <a:lvl3pPr marL="1371600" lvl="2" indent="-228600" algn="l">
              <a:spcBef>
                <a:spcPts val="0"/>
              </a:spcBef>
              <a:spcAft>
                <a:spcPts val="0"/>
              </a:spcAft>
              <a:buClr>
                <a:srgbClr val="888888"/>
              </a:buClr>
              <a:buSzPts val="1600"/>
              <a:buFont typeface="Calibri"/>
              <a:buNone/>
              <a:defRPr sz="1600">
                <a:solidFill>
                  <a:srgbClr val="888888"/>
                </a:solidFill>
                <a:uFillTx/>
              </a:defRPr>
            </a:lvl3pPr>
            <a:lvl4pPr marL="1828800" lvl="3" indent="-228600" algn="l">
              <a:spcBef>
                <a:spcPts val="0"/>
              </a:spcBef>
              <a:spcAft>
                <a:spcPts val="0"/>
              </a:spcAft>
              <a:buClr>
                <a:srgbClr val="888888"/>
              </a:buClr>
              <a:buSzPts val="1400"/>
              <a:buFont typeface="Calibri"/>
              <a:buNone/>
              <a:defRPr sz="1400">
                <a:solidFill>
                  <a:srgbClr val="888888"/>
                </a:solidFill>
                <a:uFillTx/>
              </a:defRPr>
            </a:lvl4pPr>
            <a:lvl5pPr marL="2286000" lvl="4" indent="-228600" algn="l">
              <a:spcBef>
                <a:spcPts val="0"/>
              </a:spcBef>
              <a:spcAft>
                <a:spcPts val="0"/>
              </a:spcAft>
              <a:buClr>
                <a:srgbClr val="888888"/>
              </a:buClr>
              <a:buSzPts val="1400"/>
              <a:buFont typeface="Calibri"/>
              <a:buNone/>
              <a:defRPr sz="1400">
                <a:solidFill>
                  <a:srgbClr val="888888"/>
                </a:solidFill>
                <a:uFillTx/>
              </a:defRPr>
            </a:lvl5pPr>
            <a:lvl6pPr marL="2743200" lvl="5" indent="-228600" algn="l">
              <a:spcBef>
                <a:spcPts val="0"/>
              </a:spcBef>
              <a:spcAft>
                <a:spcPts val="0"/>
              </a:spcAft>
              <a:buClr>
                <a:srgbClr val="888888"/>
              </a:buClr>
              <a:buSzPts val="1400"/>
              <a:buFont typeface="Calibri"/>
              <a:buNone/>
              <a:defRPr sz="1400">
                <a:solidFill>
                  <a:srgbClr val="888888"/>
                </a:solidFill>
                <a:uFillTx/>
              </a:defRPr>
            </a:lvl6pPr>
            <a:lvl7pPr marL="3200400" lvl="6" indent="-228600" algn="l">
              <a:spcBef>
                <a:spcPts val="0"/>
              </a:spcBef>
              <a:spcAft>
                <a:spcPts val="0"/>
              </a:spcAft>
              <a:buClr>
                <a:srgbClr val="888888"/>
              </a:buClr>
              <a:buSzPts val="1400"/>
              <a:buFont typeface="Calibri"/>
              <a:buNone/>
              <a:defRPr sz="1400">
                <a:solidFill>
                  <a:srgbClr val="888888"/>
                </a:solidFill>
                <a:uFillTx/>
              </a:defRPr>
            </a:lvl7pPr>
            <a:lvl8pPr marL="3657600" lvl="7" indent="-228600" algn="l">
              <a:spcBef>
                <a:spcPts val="0"/>
              </a:spcBef>
              <a:spcAft>
                <a:spcPts val="0"/>
              </a:spcAft>
              <a:buClr>
                <a:srgbClr val="888888"/>
              </a:buClr>
              <a:buSzPts val="1400"/>
              <a:buFont typeface="Calibri"/>
              <a:buNone/>
              <a:defRPr sz="1400">
                <a:solidFill>
                  <a:srgbClr val="888888"/>
                </a:solidFill>
                <a:uFillTx/>
              </a:defRPr>
            </a:lvl8pPr>
            <a:lvl9pPr marL="4114800" lvl="8" indent="-228600" algn="l">
              <a:spcBef>
                <a:spcPts val="0"/>
              </a:spcBef>
              <a:spcAft>
                <a:spcPts val="0"/>
              </a:spcAft>
              <a:buClr>
                <a:srgbClr val="888888"/>
              </a:buClr>
              <a:buSzPts val="1400"/>
              <a:buFont typeface="Calibri"/>
              <a:buNone/>
              <a:defRPr sz="1400">
                <a:solidFill>
                  <a:srgbClr val="888888"/>
                </a:solidFill>
                <a:uFillTx/>
              </a:defRPr>
            </a:lvl9pPr>
          </a:lstStyle>
          <a:p>
            <a:endParaRPr>
              <a:uFillTx/>
            </a:endParaRPr>
          </a:p>
        </p:txBody>
      </p:sp>
      <p:sp>
        <p:nvSpPr>
          <p:cNvPr id="23" name="Google Shape;23;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solidFill>
                  <a:srgbClr val="000000"/>
                </a:solidFill>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24" name="Google Shape;24;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solidFill>
                  <a:srgbClr val="000000"/>
                </a:solidFill>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25" name="Google Shape;25;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00">
                <a:solidFill>
                  <a:srgbClr val="000000"/>
                </a:solidFill>
                <a:uFillTx/>
                <a:latin typeface="Calibri"/>
                <a:ea typeface="Calibri"/>
                <a:cs typeface="Calibri"/>
                <a:sym typeface="Calibri"/>
              </a:defRPr>
            </a:lvl1pPr>
            <a:lvl2pPr marL="0" lvl="1" indent="0" algn="r">
              <a:spcBef>
                <a:spcPts val="0"/>
              </a:spcBef>
              <a:buNone/>
              <a:defRPr sz="1800">
                <a:solidFill>
                  <a:srgbClr val="000000"/>
                </a:solidFill>
                <a:uFillTx/>
                <a:latin typeface="Calibri"/>
                <a:ea typeface="Calibri"/>
                <a:cs typeface="Calibri"/>
                <a:sym typeface="Calibri"/>
              </a:defRPr>
            </a:lvl2pPr>
            <a:lvl3pPr marL="0" lvl="2" indent="0" algn="r">
              <a:spcBef>
                <a:spcPts val="0"/>
              </a:spcBef>
              <a:buNone/>
              <a:defRPr sz="1800">
                <a:solidFill>
                  <a:srgbClr val="000000"/>
                </a:solidFill>
                <a:uFillTx/>
                <a:latin typeface="Calibri"/>
                <a:ea typeface="Calibri"/>
                <a:cs typeface="Calibri"/>
                <a:sym typeface="Calibri"/>
              </a:defRPr>
            </a:lvl3pPr>
            <a:lvl4pPr marL="0" lvl="3" indent="0" algn="r">
              <a:spcBef>
                <a:spcPts val="0"/>
              </a:spcBef>
              <a:buNone/>
              <a:defRPr sz="1800">
                <a:solidFill>
                  <a:srgbClr val="000000"/>
                </a:solidFill>
                <a:uFillTx/>
                <a:latin typeface="Calibri"/>
                <a:ea typeface="Calibri"/>
                <a:cs typeface="Calibri"/>
                <a:sym typeface="Calibri"/>
              </a:defRPr>
            </a:lvl4pPr>
            <a:lvl5pPr marL="0" lvl="4" indent="0" algn="r">
              <a:spcBef>
                <a:spcPts val="0"/>
              </a:spcBef>
              <a:buNone/>
              <a:defRPr sz="1800">
                <a:solidFill>
                  <a:srgbClr val="000000"/>
                </a:solidFill>
                <a:uFillTx/>
                <a:latin typeface="Calibri"/>
                <a:ea typeface="Calibri"/>
                <a:cs typeface="Calibri"/>
                <a:sym typeface="Calibri"/>
              </a:defRPr>
            </a:lvl5pPr>
            <a:lvl6pPr marL="0" lvl="5" indent="0" algn="r">
              <a:spcBef>
                <a:spcPts val="0"/>
              </a:spcBef>
              <a:buNone/>
              <a:defRPr sz="1800">
                <a:solidFill>
                  <a:srgbClr val="000000"/>
                </a:solidFill>
                <a:uFillTx/>
                <a:latin typeface="Calibri"/>
                <a:ea typeface="Calibri"/>
                <a:cs typeface="Calibri"/>
                <a:sym typeface="Calibri"/>
              </a:defRPr>
            </a:lvl6pPr>
            <a:lvl7pPr marL="0" lvl="6" indent="0" algn="r">
              <a:spcBef>
                <a:spcPts val="0"/>
              </a:spcBef>
              <a:buNone/>
              <a:defRPr sz="1800">
                <a:solidFill>
                  <a:srgbClr val="000000"/>
                </a:solidFill>
                <a:uFillTx/>
                <a:latin typeface="Calibri"/>
                <a:ea typeface="Calibri"/>
                <a:cs typeface="Calibri"/>
                <a:sym typeface="Calibri"/>
              </a:defRPr>
            </a:lvl7pPr>
            <a:lvl8pPr marL="0" lvl="7" indent="0" algn="r">
              <a:spcBef>
                <a:spcPts val="0"/>
              </a:spcBef>
              <a:buNone/>
              <a:defRPr sz="1800">
                <a:solidFill>
                  <a:srgbClr val="000000"/>
                </a:solidFill>
                <a:uFillTx/>
                <a:latin typeface="Calibri"/>
                <a:ea typeface="Calibri"/>
                <a:cs typeface="Calibri"/>
                <a:sym typeface="Calibri"/>
              </a:defRPr>
            </a:lvl8pPr>
            <a:lvl9pPr marL="0" lvl="8" indent="0" algn="r">
              <a:spcBef>
                <a:spcPts val="0"/>
              </a:spcBef>
              <a:buNone/>
              <a:defRPr sz="1800">
                <a:solidFill>
                  <a:srgbClr val="000000"/>
                </a:solidFill>
                <a:uFillTx/>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Title and Content">
    <p:bg>
      <p:bgPr>
        <a:solidFill>
          <a:schemeClr val="lt1"/>
        </a:solidFill>
        <a:effectLst/>
      </p:bgPr>
    </p:bg>
    <p:spTree>
      <p:nvGrpSpPr>
        <p:cNvPr id="1" name="Shape 26"/>
        <p:cNvGrpSpPr/>
        <p:nvPr/>
      </p:nvGrpSpPr>
      <p:grpSpPr>
        <a:xfrm>
          <a:off x="0" y="0"/>
          <a:ext cx="0" cy="0"/>
          <a:chOff x="0" y="0"/>
          <a:chExt cx="0" cy="0"/>
        </a:xfrm>
      </p:grpSpPr>
      <p:sp>
        <p:nvSpPr>
          <p:cNvPr id="27" name="Google Shape;27;p4"/>
          <p:cNvSpPr>
            <a:spLocks/>
          </p:cNvSpPr>
          <p:nvPr/>
        </p:nvSpPr>
        <p:spPr>
          <a:xfrm>
            <a:off x="0" y="0"/>
            <a:ext cx="9144000" cy="6311899"/>
          </a:xfrm>
          <a:prstGeom prst="rect">
            <a:avLst/>
          </a:prstGeom>
          <a:blipFill rotWithShape="1">
            <a:blip r:embed="rId2"/>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8" name="Google Shape;28;p4"/>
          <p:cNvSpPr>
            <a:spLocks/>
          </p:cNvSpPr>
          <p:nvPr/>
        </p:nvSpPr>
        <p:spPr>
          <a:xfrm>
            <a:off x="7053071" y="364236"/>
            <a:ext cx="1828800" cy="629412"/>
          </a:xfrm>
          <a:prstGeom prst="rect">
            <a:avLst/>
          </a:prstGeom>
          <a:blipFill rotWithShape="1">
            <a:blip r:embed="rId3"/>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9" name="Google Shape;29;p4"/>
          <p:cNvSpPr txBox="1">
            <a:spLocks noGrp="1"/>
          </p:cNvSpPr>
          <p:nvPr>
            <p:ph type="title"/>
          </p:nvPr>
        </p:nvSpPr>
        <p:spPr>
          <a:xfrm>
            <a:off x="618362" y="468413"/>
            <a:ext cx="7907274" cy="87884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sz="2800" b="0" i="0">
                <a:solidFill>
                  <a:schemeClr val="lt1"/>
                </a:solidFill>
                <a:uFillTx/>
                <a:latin typeface="Georgia"/>
                <a:ea typeface="Georgia"/>
                <a:cs typeface="Georgia"/>
                <a:sym typeface="Georgia"/>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uFillTx/>
            </a:endParaRPr>
          </a:p>
        </p:txBody>
      </p:sp>
      <p:sp>
        <p:nvSpPr>
          <p:cNvPr id="30" name="Google Shape;30;p4"/>
          <p:cNvSpPr txBox="1">
            <a:spLocks noGrp="1"/>
          </p:cNvSpPr>
          <p:nvPr>
            <p:ph type="body" idx="1"/>
          </p:nvPr>
        </p:nvSpPr>
        <p:spPr>
          <a:xfrm>
            <a:off x="900445" y="1917547"/>
            <a:ext cx="7343109" cy="33477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sz="1600" b="0" i="0">
                <a:solidFill>
                  <a:schemeClr val="dk1"/>
                </a:solidFill>
                <a:uFillTx/>
                <a:latin typeface="Arial"/>
                <a:ea typeface="Arial"/>
                <a:cs typeface="Arial"/>
                <a:sym typeface="Arial"/>
              </a:defRPr>
            </a:lvl1pPr>
            <a:lvl2pPr marL="914400" lvl="1" indent="-228600" algn="l">
              <a:spcBef>
                <a:spcPts val="0"/>
              </a:spcBef>
              <a:spcAft>
                <a:spcPts val="0"/>
              </a:spcAft>
              <a:buSzPts val="1400"/>
              <a:buNone/>
              <a:defRPr>
                <a:uFillTx/>
              </a:defRPr>
            </a:lvl2pPr>
            <a:lvl3pPr marL="1371600" lvl="2" indent="-228600" algn="l">
              <a:spcBef>
                <a:spcPts val="0"/>
              </a:spcBef>
              <a:spcAft>
                <a:spcPts val="0"/>
              </a:spcAft>
              <a:buSzPts val="1400"/>
              <a:buNone/>
              <a:defRPr>
                <a:uFillTx/>
              </a:defRPr>
            </a:lvl3pPr>
            <a:lvl4pPr marL="1828800" lvl="3" indent="-228600" algn="l">
              <a:spcBef>
                <a:spcPts val="0"/>
              </a:spcBef>
              <a:spcAft>
                <a:spcPts val="0"/>
              </a:spcAft>
              <a:buSzPts val="1400"/>
              <a:buNone/>
              <a:defRPr>
                <a:uFillTx/>
              </a:defRPr>
            </a:lvl4pPr>
            <a:lvl5pPr marL="2286000" lvl="4" indent="-228600" algn="l">
              <a:spcBef>
                <a:spcPts val="0"/>
              </a:spcBef>
              <a:spcAft>
                <a:spcPts val="0"/>
              </a:spcAft>
              <a:buSzPts val="1400"/>
              <a:buNone/>
              <a:defRPr>
                <a:uFillTx/>
              </a:defRPr>
            </a:lvl5pPr>
            <a:lvl6pPr marL="2743200" lvl="5" indent="-228600" algn="l">
              <a:spcBef>
                <a:spcPts val="0"/>
              </a:spcBef>
              <a:spcAft>
                <a:spcPts val="0"/>
              </a:spcAft>
              <a:buSzPts val="1400"/>
              <a:buNone/>
              <a:defRPr>
                <a:uFillTx/>
              </a:defRPr>
            </a:lvl6pPr>
            <a:lvl7pPr marL="3200400" lvl="6" indent="-228600" algn="l">
              <a:spcBef>
                <a:spcPts val="0"/>
              </a:spcBef>
              <a:spcAft>
                <a:spcPts val="0"/>
              </a:spcAft>
              <a:buSzPts val="1400"/>
              <a:buNone/>
              <a:defRPr>
                <a:uFillTx/>
              </a:defRPr>
            </a:lvl7pPr>
            <a:lvl8pPr marL="3657600" lvl="7" indent="-228600" algn="l">
              <a:spcBef>
                <a:spcPts val="0"/>
              </a:spcBef>
              <a:spcAft>
                <a:spcPts val="0"/>
              </a:spcAft>
              <a:buSzPts val="1400"/>
              <a:buNone/>
              <a:defRPr>
                <a:uFillTx/>
              </a:defRPr>
            </a:lvl8pPr>
            <a:lvl9pPr marL="4114800" lvl="8" indent="-228600" algn="l">
              <a:spcBef>
                <a:spcPts val="0"/>
              </a:spcBef>
              <a:spcAft>
                <a:spcPts val="0"/>
              </a:spcAft>
              <a:buSzPts val="1400"/>
              <a:buNone/>
              <a:defRPr>
                <a:uFillTx/>
              </a:defRPr>
            </a:lvl9pPr>
          </a:lstStyle>
          <a:p>
            <a:endParaRPr>
              <a:uFillTx/>
            </a:endParaRPr>
          </a:p>
        </p:txBody>
      </p:sp>
      <p:sp>
        <p:nvSpPr>
          <p:cNvPr id="31" name="Google Shape;31;p4"/>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lstStyle>
            <a:lvl1pPr lvl="0" algn="ctr">
              <a:spcBef>
                <a:spcPts val="0"/>
              </a:spcBef>
              <a:spcAft>
                <a:spcPts val="0"/>
              </a:spcAft>
              <a:buSzPts val="1400"/>
              <a:buNone/>
              <a:defRPr>
                <a:solidFill>
                  <a:srgbClr val="888888"/>
                </a:solidFill>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32" name="Google Shape;32;p4"/>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solidFill>
                  <a:srgbClr val="888888"/>
                </a:solidFill>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33" name="Google Shape;33;p4"/>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uFillTx/>
              </a:defRPr>
            </a:lvl1pPr>
            <a:lvl2pPr marL="0" lvl="1" indent="0" algn="r">
              <a:spcBef>
                <a:spcPts val="0"/>
              </a:spcBef>
              <a:buNone/>
              <a:defRPr>
                <a:solidFill>
                  <a:srgbClr val="888888"/>
                </a:solidFill>
                <a:uFillTx/>
              </a:defRPr>
            </a:lvl2pPr>
            <a:lvl3pPr marL="0" lvl="2" indent="0" algn="r">
              <a:spcBef>
                <a:spcPts val="0"/>
              </a:spcBef>
              <a:buNone/>
              <a:defRPr>
                <a:solidFill>
                  <a:srgbClr val="888888"/>
                </a:solidFill>
                <a:uFillTx/>
              </a:defRPr>
            </a:lvl3pPr>
            <a:lvl4pPr marL="0" lvl="3" indent="0" algn="r">
              <a:spcBef>
                <a:spcPts val="0"/>
              </a:spcBef>
              <a:buNone/>
              <a:defRPr>
                <a:solidFill>
                  <a:srgbClr val="888888"/>
                </a:solidFill>
                <a:uFillTx/>
              </a:defRPr>
            </a:lvl4pPr>
            <a:lvl5pPr marL="0" lvl="4" indent="0" algn="r">
              <a:spcBef>
                <a:spcPts val="0"/>
              </a:spcBef>
              <a:buNone/>
              <a:defRPr>
                <a:solidFill>
                  <a:srgbClr val="888888"/>
                </a:solidFill>
                <a:uFillTx/>
              </a:defRPr>
            </a:lvl5pPr>
            <a:lvl6pPr marL="0" lvl="5" indent="0" algn="r">
              <a:spcBef>
                <a:spcPts val="0"/>
              </a:spcBef>
              <a:buNone/>
              <a:defRPr>
                <a:solidFill>
                  <a:srgbClr val="888888"/>
                </a:solidFill>
                <a:uFillTx/>
              </a:defRPr>
            </a:lvl6pPr>
            <a:lvl7pPr marL="0" lvl="6" indent="0" algn="r">
              <a:spcBef>
                <a:spcPts val="0"/>
              </a:spcBef>
              <a:buNone/>
              <a:defRPr>
                <a:solidFill>
                  <a:srgbClr val="888888"/>
                </a:solidFill>
                <a:uFillTx/>
              </a:defRPr>
            </a:lvl7pPr>
            <a:lvl8pPr marL="0" lvl="7" indent="0" algn="r">
              <a:spcBef>
                <a:spcPts val="0"/>
              </a:spcBef>
              <a:buNone/>
              <a:defRPr>
                <a:solidFill>
                  <a:srgbClr val="888888"/>
                </a:solidFill>
                <a:uFillTx/>
              </a:defRPr>
            </a:lvl8pPr>
            <a:lvl9pPr marL="0" lvl="8" indent="0" algn="r">
              <a:spcBef>
                <a:spcPts val="0"/>
              </a:spcBef>
              <a:buNone/>
              <a:defRPr>
                <a:solidFill>
                  <a:srgbClr val="888888"/>
                </a:solidFill>
                <a:uFillTx/>
              </a:defRPr>
            </a:lvl9pPr>
          </a:lstStyle>
          <a:p>
            <a:pPr marL="0" lvl="0" indent="0" algn="r" rtl="0">
              <a:spcBef>
                <a:spcPts val="0"/>
              </a:spcBef>
              <a:spcAft>
                <a:spcPts val="0"/>
              </a:spcAft>
              <a:buNone/>
            </a:pPr>
            <a:fld id="{00000000-1234-1234-1234-123412341234}" type="slidenum">
              <a:rPr lang="en-US">
                <a:uFillTx/>
              </a:rPr>
              <a:t>‹#›</a:t>
            </a:fld>
            <a:endParaRPr sz="1800">
              <a:uFillTx/>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4"/>
        <p:cNvGrpSpPr/>
        <p:nvPr/>
      </p:nvGrpSpPr>
      <p:grpSpPr>
        <a:xfrm>
          <a:off x="0" y="0"/>
          <a:ext cx="0" cy="0"/>
          <a:chOff x="0" y="0"/>
          <a:chExt cx="0" cy="0"/>
        </a:xfrm>
      </p:grpSpPr>
      <p:sp>
        <p:nvSpPr>
          <p:cNvPr id="35" name="Google Shape;35;p5"/>
          <p:cNvSpPr txBox="1">
            <a:spLocks noGrp="1"/>
          </p:cNvSpPr>
          <p:nvPr>
            <p:ph type="dt" idx="10"/>
          </p:nvPr>
        </p:nvSpPr>
        <p:spPr>
          <a:xfrm>
            <a:off x="457200" y="6354300"/>
            <a:ext cx="2133600" cy="369302"/>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alibri"/>
              <a:buNone/>
              <a:defRPr sz="1200" b="0" i="0" u="none" strike="noStrike" cap="none">
                <a:solidFill>
                  <a:srgbClr val="888888"/>
                </a:solidFill>
                <a:uFillTx/>
                <a:latin typeface="Calibri"/>
                <a:ea typeface="Calibri"/>
                <a:cs typeface="Calibri"/>
                <a:sym typeface="Calibri"/>
              </a:defRPr>
            </a:lvl1pPr>
            <a:lvl2pPr marR="0" lvl="1" algn="l">
              <a:lnSpc>
                <a:spcPct val="100000"/>
              </a:lnSpc>
              <a:spcBef>
                <a:spcPts val="0"/>
              </a:spcBef>
              <a:spcAft>
                <a:spcPts val="0"/>
              </a:spcAft>
              <a:buClr>
                <a:schemeClr val="lt1"/>
              </a:buClr>
              <a:buSzPts val="1400"/>
              <a:buFont typeface="Calibri"/>
              <a:buNone/>
              <a:defRPr sz="1800" b="0" i="0" u="none" strike="noStrike" cap="none">
                <a:solidFill>
                  <a:schemeClr val="lt1"/>
                </a:solidFill>
                <a:uFillTx/>
                <a:latin typeface="Calibri"/>
                <a:ea typeface="Calibri"/>
                <a:cs typeface="Calibri"/>
                <a:sym typeface="Calibri"/>
              </a:defRPr>
            </a:lvl2pPr>
            <a:lvl3pPr marR="0" lvl="2" algn="l">
              <a:lnSpc>
                <a:spcPct val="100000"/>
              </a:lnSpc>
              <a:spcBef>
                <a:spcPts val="0"/>
              </a:spcBef>
              <a:spcAft>
                <a:spcPts val="0"/>
              </a:spcAft>
              <a:buClr>
                <a:schemeClr val="lt1"/>
              </a:buClr>
              <a:buSzPts val="1400"/>
              <a:buFont typeface="Calibri"/>
              <a:buNone/>
              <a:defRPr sz="1800" b="0" i="0" u="none" strike="noStrike" cap="none">
                <a:solidFill>
                  <a:schemeClr val="lt1"/>
                </a:solidFill>
                <a:uFillTx/>
                <a:latin typeface="Calibri"/>
                <a:ea typeface="Calibri"/>
                <a:cs typeface="Calibri"/>
                <a:sym typeface="Calibri"/>
              </a:defRPr>
            </a:lvl3pPr>
            <a:lvl4pPr marR="0" lvl="3" algn="l">
              <a:lnSpc>
                <a:spcPct val="100000"/>
              </a:lnSpc>
              <a:spcBef>
                <a:spcPts val="0"/>
              </a:spcBef>
              <a:spcAft>
                <a:spcPts val="0"/>
              </a:spcAft>
              <a:buClr>
                <a:schemeClr val="lt1"/>
              </a:buClr>
              <a:buSzPts val="1400"/>
              <a:buFont typeface="Calibri"/>
              <a:buNone/>
              <a:defRPr sz="1800" b="0" i="0" u="none" strike="noStrike" cap="none">
                <a:solidFill>
                  <a:schemeClr val="lt1"/>
                </a:solidFill>
                <a:uFillTx/>
                <a:latin typeface="Calibri"/>
                <a:ea typeface="Calibri"/>
                <a:cs typeface="Calibri"/>
                <a:sym typeface="Calibri"/>
              </a:defRPr>
            </a:lvl4pPr>
            <a:lvl5pPr marR="0" lvl="4" algn="l">
              <a:lnSpc>
                <a:spcPct val="100000"/>
              </a:lnSpc>
              <a:spcBef>
                <a:spcPts val="0"/>
              </a:spcBef>
              <a:spcAft>
                <a:spcPts val="0"/>
              </a:spcAft>
              <a:buClr>
                <a:schemeClr val="lt1"/>
              </a:buClr>
              <a:buSzPts val="1400"/>
              <a:buFont typeface="Calibri"/>
              <a:buNone/>
              <a:defRPr sz="1800" b="0" i="0" u="none" strike="noStrike" cap="none">
                <a:solidFill>
                  <a:schemeClr val="lt1"/>
                </a:solidFill>
                <a:uFillTx/>
                <a:latin typeface="Calibri"/>
                <a:ea typeface="Calibri"/>
                <a:cs typeface="Calibri"/>
                <a:sym typeface="Calibri"/>
              </a:defRPr>
            </a:lvl5pPr>
            <a:lvl6pPr marR="0" lvl="5" algn="l">
              <a:lnSpc>
                <a:spcPct val="100000"/>
              </a:lnSpc>
              <a:spcBef>
                <a:spcPts val="0"/>
              </a:spcBef>
              <a:spcAft>
                <a:spcPts val="0"/>
              </a:spcAft>
              <a:buClr>
                <a:schemeClr val="lt1"/>
              </a:buClr>
              <a:buSzPts val="1400"/>
              <a:buFont typeface="Calibri"/>
              <a:buNone/>
              <a:defRPr sz="1800" b="0" i="0" u="none" strike="noStrike" cap="none">
                <a:solidFill>
                  <a:schemeClr val="lt1"/>
                </a:solidFill>
                <a:uFillTx/>
                <a:latin typeface="Calibri"/>
                <a:ea typeface="Calibri"/>
                <a:cs typeface="Calibri"/>
                <a:sym typeface="Calibri"/>
              </a:defRPr>
            </a:lvl6pPr>
            <a:lvl7pPr marR="0" lvl="6" algn="l">
              <a:lnSpc>
                <a:spcPct val="100000"/>
              </a:lnSpc>
              <a:spcBef>
                <a:spcPts val="0"/>
              </a:spcBef>
              <a:spcAft>
                <a:spcPts val="0"/>
              </a:spcAft>
              <a:buClr>
                <a:schemeClr val="lt1"/>
              </a:buClr>
              <a:buSzPts val="1400"/>
              <a:buFont typeface="Calibri"/>
              <a:buNone/>
              <a:defRPr sz="1800" b="0" i="0" u="none" strike="noStrike" cap="none">
                <a:solidFill>
                  <a:schemeClr val="lt1"/>
                </a:solidFill>
                <a:uFillTx/>
                <a:latin typeface="Calibri"/>
                <a:ea typeface="Calibri"/>
                <a:cs typeface="Calibri"/>
                <a:sym typeface="Calibri"/>
              </a:defRPr>
            </a:lvl7pPr>
            <a:lvl8pPr marR="0" lvl="7" algn="l">
              <a:lnSpc>
                <a:spcPct val="100000"/>
              </a:lnSpc>
              <a:spcBef>
                <a:spcPts val="0"/>
              </a:spcBef>
              <a:spcAft>
                <a:spcPts val="0"/>
              </a:spcAft>
              <a:buClr>
                <a:schemeClr val="lt1"/>
              </a:buClr>
              <a:buSzPts val="1400"/>
              <a:buFont typeface="Calibri"/>
              <a:buNone/>
              <a:defRPr sz="1800" b="0" i="0" u="none" strike="noStrike" cap="none">
                <a:solidFill>
                  <a:schemeClr val="lt1"/>
                </a:solidFill>
                <a:uFillTx/>
                <a:latin typeface="Calibri"/>
                <a:ea typeface="Calibri"/>
                <a:cs typeface="Calibri"/>
                <a:sym typeface="Calibri"/>
              </a:defRPr>
            </a:lvl8pPr>
            <a:lvl9pPr marR="0" lvl="8" algn="l">
              <a:lnSpc>
                <a:spcPct val="100000"/>
              </a:lnSpc>
              <a:spcBef>
                <a:spcPts val="0"/>
              </a:spcBef>
              <a:spcAft>
                <a:spcPts val="0"/>
              </a:spcAft>
              <a:buClr>
                <a:schemeClr val="lt1"/>
              </a:buClr>
              <a:buSzPts val="1400"/>
              <a:buFont typeface="Calibri"/>
              <a:buNone/>
              <a:defRPr sz="1800" b="0" i="0" u="none" strike="noStrike" cap="none">
                <a:solidFill>
                  <a:schemeClr val="lt1"/>
                </a:solidFill>
                <a:uFillTx/>
                <a:latin typeface="Calibri"/>
                <a:ea typeface="Calibri"/>
                <a:cs typeface="Calibri"/>
                <a:sym typeface="Calibri"/>
              </a:defRPr>
            </a:lvl9pPr>
          </a:lstStyle>
          <a:p>
            <a:endParaRPr>
              <a:uFillTx/>
            </a:endParaRPr>
          </a:p>
        </p:txBody>
      </p:sp>
      <p:sp>
        <p:nvSpPr>
          <p:cNvPr id="36" name="Google Shape;36;p5"/>
          <p:cNvSpPr txBox="1">
            <a:spLocks noGrp="1"/>
          </p:cNvSpPr>
          <p:nvPr>
            <p:ph type="ftr" idx="11"/>
          </p:nvPr>
        </p:nvSpPr>
        <p:spPr>
          <a:xfrm>
            <a:off x="3124200" y="6354300"/>
            <a:ext cx="2895600" cy="369302"/>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400"/>
              <a:buFont typeface="Calibri"/>
              <a:buNone/>
              <a:defRPr sz="1200" b="0" i="0" u="none" strike="noStrike" cap="none">
                <a:solidFill>
                  <a:srgbClr val="888888"/>
                </a:solidFill>
                <a:uFillTx/>
                <a:latin typeface="Calibri"/>
                <a:ea typeface="Calibri"/>
                <a:cs typeface="Calibri"/>
                <a:sym typeface="Calibri"/>
              </a:defRPr>
            </a:lvl1pPr>
            <a:lvl2pPr marR="0" lvl="1" algn="l">
              <a:lnSpc>
                <a:spcPct val="100000"/>
              </a:lnSpc>
              <a:spcBef>
                <a:spcPts val="0"/>
              </a:spcBef>
              <a:spcAft>
                <a:spcPts val="0"/>
              </a:spcAft>
              <a:buClr>
                <a:schemeClr val="lt1"/>
              </a:buClr>
              <a:buSzPts val="1400"/>
              <a:buFont typeface="Calibri"/>
              <a:buNone/>
              <a:defRPr sz="1800" b="0" i="0" u="none" strike="noStrike" cap="none">
                <a:solidFill>
                  <a:schemeClr val="lt1"/>
                </a:solidFill>
                <a:uFillTx/>
                <a:latin typeface="Calibri"/>
                <a:ea typeface="Calibri"/>
                <a:cs typeface="Calibri"/>
                <a:sym typeface="Calibri"/>
              </a:defRPr>
            </a:lvl2pPr>
            <a:lvl3pPr marR="0" lvl="2" algn="l">
              <a:lnSpc>
                <a:spcPct val="100000"/>
              </a:lnSpc>
              <a:spcBef>
                <a:spcPts val="0"/>
              </a:spcBef>
              <a:spcAft>
                <a:spcPts val="0"/>
              </a:spcAft>
              <a:buClr>
                <a:schemeClr val="lt1"/>
              </a:buClr>
              <a:buSzPts val="1400"/>
              <a:buFont typeface="Calibri"/>
              <a:buNone/>
              <a:defRPr sz="1800" b="0" i="0" u="none" strike="noStrike" cap="none">
                <a:solidFill>
                  <a:schemeClr val="lt1"/>
                </a:solidFill>
                <a:uFillTx/>
                <a:latin typeface="Calibri"/>
                <a:ea typeface="Calibri"/>
                <a:cs typeface="Calibri"/>
                <a:sym typeface="Calibri"/>
              </a:defRPr>
            </a:lvl3pPr>
            <a:lvl4pPr marR="0" lvl="3" algn="l">
              <a:lnSpc>
                <a:spcPct val="100000"/>
              </a:lnSpc>
              <a:spcBef>
                <a:spcPts val="0"/>
              </a:spcBef>
              <a:spcAft>
                <a:spcPts val="0"/>
              </a:spcAft>
              <a:buClr>
                <a:schemeClr val="lt1"/>
              </a:buClr>
              <a:buSzPts val="1400"/>
              <a:buFont typeface="Calibri"/>
              <a:buNone/>
              <a:defRPr sz="1800" b="0" i="0" u="none" strike="noStrike" cap="none">
                <a:solidFill>
                  <a:schemeClr val="lt1"/>
                </a:solidFill>
                <a:uFillTx/>
                <a:latin typeface="Calibri"/>
                <a:ea typeface="Calibri"/>
                <a:cs typeface="Calibri"/>
                <a:sym typeface="Calibri"/>
              </a:defRPr>
            </a:lvl4pPr>
            <a:lvl5pPr marR="0" lvl="4" algn="l">
              <a:lnSpc>
                <a:spcPct val="100000"/>
              </a:lnSpc>
              <a:spcBef>
                <a:spcPts val="0"/>
              </a:spcBef>
              <a:spcAft>
                <a:spcPts val="0"/>
              </a:spcAft>
              <a:buClr>
                <a:schemeClr val="lt1"/>
              </a:buClr>
              <a:buSzPts val="1400"/>
              <a:buFont typeface="Calibri"/>
              <a:buNone/>
              <a:defRPr sz="1800" b="0" i="0" u="none" strike="noStrike" cap="none">
                <a:solidFill>
                  <a:schemeClr val="lt1"/>
                </a:solidFill>
                <a:uFillTx/>
                <a:latin typeface="Calibri"/>
                <a:ea typeface="Calibri"/>
                <a:cs typeface="Calibri"/>
                <a:sym typeface="Calibri"/>
              </a:defRPr>
            </a:lvl5pPr>
            <a:lvl6pPr marR="0" lvl="5" algn="l">
              <a:lnSpc>
                <a:spcPct val="100000"/>
              </a:lnSpc>
              <a:spcBef>
                <a:spcPts val="0"/>
              </a:spcBef>
              <a:spcAft>
                <a:spcPts val="0"/>
              </a:spcAft>
              <a:buClr>
                <a:schemeClr val="lt1"/>
              </a:buClr>
              <a:buSzPts val="1400"/>
              <a:buFont typeface="Calibri"/>
              <a:buNone/>
              <a:defRPr sz="1800" b="0" i="0" u="none" strike="noStrike" cap="none">
                <a:solidFill>
                  <a:schemeClr val="lt1"/>
                </a:solidFill>
                <a:uFillTx/>
                <a:latin typeface="Calibri"/>
                <a:ea typeface="Calibri"/>
                <a:cs typeface="Calibri"/>
                <a:sym typeface="Calibri"/>
              </a:defRPr>
            </a:lvl6pPr>
            <a:lvl7pPr marR="0" lvl="6" algn="l">
              <a:lnSpc>
                <a:spcPct val="100000"/>
              </a:lnSpc>
              <a:spcBef>
                <a:spcPts val="0"/>
              </a:spcBef>
              <a:spcAft>
                <a:spcPts val="0"/>
              </a:spcAft>
              <a:buClr>
                <a:schemeClr val="lt1"/>
              </a:buClr>
              <a:buSzPts val="1400"/>
              <a:buFont typeface="Calibri"/>
              <a:buNone/>
              <a:defRPr sz="1800" b="0" i="0" u="none" strike="noStrike" cap="none">
                <a:solidFill>
                  <a:schemeClr val="lt1"/>
                </a:solidFill>
                <a:uFillTx/>
                <a:latin typeface="Calibri"/>
                <a:ea typeface="Calibri"/>
                <a:cs typeface="Calibri"/>
                <a:sym typeface="Calibri"/>
              </a:defRPr>
            </a:lvl7pPr>
            <a:lvl8pPr marR="0" lvl="7" algn="l">
              <a:lnSpc>
                <a:spcPct val="100000"/>
              </a:lnSpc>
              <a:spcBef>
                <a:spcPts val="0"/>
              </a:spcBef>
              <a:spcAft>
                <a:spcPts val="0"/>
              </a:spcAft>
              <a:buClr>
                <a:schemeClr val="lt1"/>
              </a:buClr>
              <a:buSzPts val="1400"/>
              <a:buFont typeface="Calibri"/>
              <a:buNone/>
              <a:defRPr sz="1800" b="0" i="0" u="none" strike="noStrike" cap="none">
                <a:solidFill>
                  <a:schemeClr val="lt1"/>
                </a:solidFill>
                <a:uFillTx/>
                <a:latin typeface="Calibri"/>
                <a:ea typeface="Calibri"/>
                <a:cs typeface="Calibri"/>
                <a:sym typeface="Calibri"/>
              </a:defRPr>
            </a:lvl8pPr>
            <a:lvl9pPr marR="0" lvl="8" algn="l">
              <a:lnSpc>
                <a:spcPct val="100000"/>
              </a:lnSpc>
              <a:spcBef>
                <a:spcPts val="0"/>
              </a:spcBef>
              <a:spcAft>
                <a:spcPts val="0"/>
              </a:spcAft>
              <a:buClr>
                <a:schemeClr val="lt1"/>
              </a:buClr>
              <a:buSzPts val="1400"/>
              <a:buFont typeface="Calibri"/>
              <a:buNone/>
              <a:defRPr sz="1800" b="0" i="0" u="none" strike="noStrike" cap="none">
                <a:solidFill>
                  <a:schemeClr val="lt1"/>
                </a:solidFill>
                <a:uFillTx/>
                <a:latin typeface="Calibri"/>
                <a:ea typeface="Calibri"/>
                <a:cs typeface="Calibri"/>
                <a:sym typeface="Calibri"/>
              </a:defRPr>
            </a:lvl9pPr>
          </a:lstStyle>
          <a:p>
            <a:endParaRPr>
              <a:uFillTx/>
            </a:endParaRPr>
          </a:p>
        </p:txBody>
      </p:sp>
      <p:sp>
        <p:nvSpPr>
          <p:cNvPr id="37" name="Google Shape;37;p5"/>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uFillTx/>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uFillTx/>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uFillTx/>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uFillTx/>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uFillTx/>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uFillTx/>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uFillTx/>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uFillTx/>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uFillTx/>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618362" y="468413"/>
            <a:ext cx="7907274" cy="87884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sz="2800" b="0" i="0">
                <a:solidFill>
                  <a:schemeClr val="lt1"/>
                </a:solidFill>
                <a:uFillTx/>
                <a:latin typeface="Georgia"/>
                <a:ea typeface="Georgia"/>
                <a:cs typeface="Georgia"/>
                <a:sym typeface="Georgia"/>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uFillTx/>
            </a:endParaRPr>
          </a:p>
        </p:txBody>
      </p:sp>
      <p:sp>
        <p:nvSpPr>
          <p:cNvPr id="40" name="Google Shape;40;p6"/>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lstStyle>
            <a:lvl1pPr lvl="0" algn="ctr">
              <a:spcBef>
                <a:spcPts val="0"/>
              </a:spcBef>
              <a:spcAft>
                <a:spcPts val="0"/>
              </a:spcAft>
              <a:buSzPts val="1400"/>
              <a:buNone/>
              <a:defRPr>
                <a:solidFill>
                  <a:srgbClr val="888888"/>
                </a:solidFill>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41" name="Google Shape;41;p6"/>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solidFill>
                  <a:srgbClr val="888888"/>
                </a:solidFill>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42" name="Google Shape;42;p6"/>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uFillTx/>
              </a:defRPr>
            </a:lvl1pPr>
            <a:lvl2pPr marL="0" lvl="1" indent="0" algn="r">
              <a:spcBef>
                <a:spcPts val="0"/>
              </a:spcBef>
              <a:buNone/>
              <a:defRPr>
                <a:solidFill>
                  <a:srgbClr val="888888"/>
                </a:solidFill>
                <a:uFillTx/>
              </a:defRPr>
            </a:lvl2pPr>
            <a:lvl3pPr marL="0" lvl="2" indent="0" algn="r">
              <a:spcBef>
                <a:spcPts val="0"/>
              </a:spcBef>
              <a:buNone/>
              <a:defRPr>
                <a:solidFill>
                  <a:srgbClr val="888888"/>
                </a:solidFill>
                <a:uFillTx/>
              </a:defRPr>
            </a:lvl3pPr>
            <a:lvl4pPr marL="0" lvl="3" indent="0" algn="r">
              <a:spcBef>
                <a:spcPts val="0"/>
              </a:spcBef>
              <a:buNone/>
              <a:defRPr>
                <a:solidFill>
                  <a:srgbClr val="888888"/>
                </a:solidFill>
                <a:uFillTx/>
              </a:defRPr>
            </a:lvl4pPr>
            <a:lvl5pPr marL="0" lvl="4" indent="0" algn="r">
              <a:spcBef>
                <a:spcPts val="0"/>
              </a:spcBef>
              <a:buNone/>
              <a:defRPr>
                <a:solidFill>
                  <a:srgbClr val="888888"/>
                </a:solidFill>
                <a:uFillTx/>
              </a:defRPr>
            </a:lvl5pPr>
            <a:lvl6pPr marL="0" lvl="5" indent="0" algn="r">
              <a:spcBef>
                <a:spcPts val="0"/>
              </a:spcBef>
              <a:buNone/>
              <a:defRPr>
                <a:solidFill>
                  <a:srgbClr val="888888"/>
                </a:solidFill>
                <a:uFillTx/>
              </a:defRPr>
            </a:lvl6pPr>
            <a:lvl7pPr marL="0" lvl="6" indent="0" algn="r">
              <a:spcBef>
                <a:spcPts val="0"/>
              </a:spcBef>
              <a:buNone/>
              <a:defRPr>
                <a:solidFill>
                  <a:srgbClr val="888888"/>
                </a:solidFill>
                <a:uFillTx/>
              </a:defRPr>
            </a:lvl7pPr>
            <a:lvl8pPr marL="0" lvl="7" indent="0" algn="r">
              <a:spcBef>
                <a:spcPts val="0"/>
              </a:spcBef>
              <a:buNone/>
              <a:defRPr>
                <a:solidFill>
                  <a:srgbClr val="888888"/>
                </a:solidFill>
                <a:uFillTx/>
              </a:defRPr>
            </a:lvl8pPr>
            <a:lvl9pPr marL="0" lvl="8" indent="0" algn="r">
              <a:spcBef>
                <a:spcPts val="0"/>
              </a:spcBef>
              <a:buNone/>
              <a:defRPr>
                <a:solidFill>
                  <a:srgbClr val="888888"/>
                </a:solidFill>
                <a:uFillTx/>
              </a:defRPr>
            </a:lvl9pPr>
          </a:lstStyle>
          <a:p>
            <a:pPr marL="0" lvl="0" indent="0" algn="r" rtl="0">
              <a:spcBef>
                <a:spcPts val="0"/>
              </a:spcBef>
              <a:spcAft>
                <a:spcPts val="0"/>
              </a:spcAft>
              <a:buNone/>
            </a:pPr>
            <a:fld id="{00000000-1234-1234-1234-123412341234}" type="slidenum">
              <a:rPr lang="en-US">
                <a:uFillTx/>
              </a:rPr>
              <a:t>‹#›</a:t>
            </a:fld>
            <a:endParaRPr sz="1800">
              <a:uFillTx/>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Title Slide">
    <p:bg>
      <p:bgPr>
        <a:solidFill>
          <a:schemeClr val="lt1"/>
        </a:solidFill>
        <a:effectLst/>
      </p:bgPr>
    </p:bg>
    <p:spTree>
      <p:nvGrpSpPr>
        <p:cNvPr id="1" name="Shape 43"/>
        <p:cNvGrpSpPr/>
        <p:nvPr/>
      </p:nvGrpSpPr>
      <p:grpSpPr>
        <a:xfrm>
          <a:off x="0" y="0"/>
          <a:ext cx="0" cy="0"/>
          <a:chOff x="0" y="0"/>
          <a:chExt cx="0" cy="0"/>
        </a:xfrm>
      </p:grpSpPr>
      <p:sp>
        <p:nvSpPr>
          <p:cNvPr id="44" name="Google Shape;44;p7"/>
          <p:cNvSpPr>
            <a:spLocks/>
          </p:cNvSpPr>
          <p:nvPr/>
        </p:nvSpPr>
        <p:spPr>
          <a:xfrm>
            <a:off x="0" y="0"/>
            <a:ext cx="9144000" cy="6311899"/>
          </a:xfrm>
          <a:prstGeom prst="rect">
            <a:avLst/>
          </a:prstGeom>
          <a:blipFill rotWithShape="1">
            <a:blip r:embed="rId2"/>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45" name="Google Shape;45;p7"/>
          <p:cNvSpPr>
            <a:spLocks/>
          </p:cNvSpPr>
          <p:nvPr/>
        </p:nvSpPr>
        <p:spPr>
          <a:xfrm>
            <a:off x="7053071" y="364236"/>
            <a:ext cx="1828800" cy="629412"/>
          </a:xfrm>
          <a:prstGeom prst="rect">
            <a:avLst/>
          </a:prstGeom>
          <a:blipFill rotWithShape="1">
            <a:blip r:embed="rId3"/>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46" name="Google Shape;46;p7"/>
          <p:cNvSpPr txBox="1">
            <a:spLocks noGrp="1"/>
          </p:cNvSpPr>
          <p:nvPr>
            <p:ph type="ctrTitle"/>
          </p:nvPr>
        </p:nvSpPr>
        <p:spPr>
          <a:xfrm>
            <a:off x="522300" y="468807"/>
            <a:ext cx="8099399" cy="452119"/>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b="0" i="0">
                <a:solidFill>
                  <a:schemeClr val="dk1"/>
                </a:solidFill>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uFillTx/>
            </a:endParaRPr>
          </a:p>
        </p:txBody>
      </p:sp>
      <p:sp>
        <p:nvSpPr>
          <p:cNvPr id="47" name="Google Shape;47;p7"/>
          <p:cNvSpPr txBox="1">
            <a:spLocks noGrp="1"/>
          </p:cNvSpPr>
          <p:nvPr>
            <p:ph type="subTitle" idx="1"/>
          </p:nvPr>
        </p:nvSpPr>
        <p:spPr>
          <a:xfrm>
            <a:off x="1371600" y="3840480"/>
            <a:ext cx="6400800" cy="17145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48" name="Google Shape;48;p7"/>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lstStyle>
            <a:lvl1pPr lvl="0" algn="ctr">
              <a:spcBef>
                <a:spcPts val="0"/>
              </a:spcBef>
              <a:spcAft>
                <a:spcPts val="0"/>
              </a:spcAft>
              <a:buSzPts val="1400"/>
              <a:buNone/>
              <a:defRPr>
                <a:solidFill>
                  <a:srgbClr val="888888"/>
                </a:solidFill>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49" name="Google Shape;49;p7"/>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solidFill>
                  <a:srgbClr val="888888"/>
                </a:solidFill>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50" name="Google Shape;50;p7"/>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uFillTx/>
              </a:defRPr>
            </a:lvl1pPr>
            <a:lvl2pPr marL="0" lvl="1" indent="0" algn="r">
              <a:spcBef>
                <a:spcPts val="0"/>
              </a:spcBef>
              <a:buNone/>
              <a:defRPr>
                <a:solidFill>
                  <a:srgbClr val="888888"/>
                </a:solidFill>
                <a:uFillTx/>
              </a:defRPr>
            </a:lvl2pPr>
            <a:lvl3pPr marL="0" lvl="2" indent="0" algn="r">
              <a:spcBef>
                <a:spcPts val="0"/>
              </a:spcBef>
              <a:buNone/>
              <a:defRPr>
                <a:solidFill>
                  <a:srgbClr val="888888"/>
                </a:solidFill>
                <a:uFillTx/>
              </a:defRPr>
            </a:lvl3pPr>
            <a:lvl4pPr marL="0" lvl="3" indent="0" algn="r">
              <a:spcBef>
                <a:spcPts val="0"/>
              </a:spcBef>
              <a:buNone/>
              <a:defRPr>
                <a:solidFill>
                  <a:srgbClr val="888888"/>
                </a:solidFill>
                <a:uFillTx/>
              </a:defRPr>
            </a:lvl4pPr>
            <a:lvl5pPr marL="0" lvl="4" indent="0" algn="r">
              <a:spcBef>
                <a:spcPts val="0"/>
              </a:spcBef>
              <a:buNone/>
              <a:defRPr>
                <a:solidFill>
                  <a:srgbClr val="888888"/>
                </a:solidFill>
                <a:uFillTx/>
              </a:defRPr>
            </a:lvl5pPr>
            <a:lvl6pPr marL="0" lvl="5" indent="0" algn="r">
              <a:spcBef>
                <a:spcPts val="0"/>
              </a:spcBef>
              <a:buNone/>
              <a:defRPr>
                <a:solidFill>
                  <a:srgbClr val="888888"/>
                </a:solidFill>
                <a:uFillTx/>
              </a:defRPr>
            </a:lvl6pPr>
            <a:lvl7pPr marL="0" lvl="6" indent="0" algn="r">
              <a:spcBef>
                <a:spcPts val="0"/>
              </a:spcBef>
              <a:buNone/>
              <a:defRPr>
                <a:solidFill>
                  <a:srgbClr val="888888"/>
                </a:solidFill>
                <a:uFillTx/>
              </a:defRPr>
            </a:lvl7pPr>
            <a:lvl8pPr marL="0" lvl="7" indent="0" algn="r">
              <a:spcBef>
                <a:spcPts val="0"/>
              </a:spcBef>
              <a:buNone/>
              <a:defRPr>
                <a:solidFill>
                  <a:srgbClr val="888888"/>
                </a:solidFill>
                <a:uFillTx/>
              </a:defRPr>
            </a:lvl8pPr>
            <a:lvl9pPr marL="0" lvl="8" indent="0" algn="r">
              <a:spcBef>
                <a:spcPts val="0"/>
              </a:spcBef>
              <a:buNone/>
              <a:defRPr>
                <a:solidFill>
                  <a:srgbClr val="888888"/>
                </a:solidFill>
                <a:uFillTx/>
              </a:defRPr>
            </a:lvl9pPr>
          </a:lstStyle>
          <a:p>
            <a:pPr marL="0" lvl="0" indent="0" algn="r" rtl="0">
              <a:spcBef>
                <a:spcPts val="0"/>
              </a:spcBef>
              <a:spcAft>
                <a:spcPts val="0"/>
              </a:spcAft>
              <a:buNone/>
            </a:pPr>
            <a:fld id="{00000000-1234-1234-1234-123412341234}" type="slidenum">
              <a:rPr lang="en-US">
                <a:uFillTx/>
              </a:rPr>
              <a:t>‹#›</a:t>
            </a:fld>
            <a:endParaRPr sz="1800">
              <a:uFillTx/>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wo Content">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618362" y="468413"/>
            <a:ext cx="7907274" cy="87884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sz="2800" b="0" i="0">
                <a:solidFill>
                  <a:schemeClr val="lt1"/>
                </a:solidFill>
                <a:uFillTx/>
                <a:latin typeface="Georgia"/>
                <a:ea typeface="Georgia"/>
                <a:cs typeface="Georgia"/>
                <a:sym typeface="Georgia"/>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uFillTx/>
            </a:endParaRPr>
          </a:p>
        </p:txBody>
      </p:sp>
      <p:sp>
        <p:nvSpPr>
          <p:cNvPr id="53" name="Google Shape;53;p8"/>
          <p:cNvSpPr txBox="1">
            <a:spLocks noGrp="1"/>
          </p:cNvSpPr>
          <p:nvPr>
            <p:ph type="body" idx="1"/>
          </p:nvPr>
        </p:nvSpPr>
        <p:spPr>
          <a:xfrm>
            <a:off x="457200" y="1577340"/>
            <a:ext cx="3977640" cy="452628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uFillTx/>
              </a:defRPr>
            </a:lvl1pPr>
            <a:lvl2pPr marL="914400" lvl="1" indent="-228600" algn="l">
              <a:spcBef>
                <a:spcPts val="0"/>
              </a:spcBef>
              <a:spcAft>
                <a:spcPts val="0"/>
              </a:spcAft>
              <a:buSzPts val="1400"/>
              <a:buNone/>
              <a:defRPr>
                <a:uFillTx/>
              </a:defRPr>
            </a:lvl2pPr>
            <a:lvl3pPr marL="1371600" lvl="2" indent="-228600" algn="l">
              <a:spcBef>
                <a:spcPts val="0"/>
              </a:spcBef>
              <a:spcAft>
                <a:spcPts val="0"/>
              </a:spcAft>
              <a:buSzPts val="1400"/>
              <a:buNone/>
              <a:defRPr>
                <a:uFillTx/>
              </a:defRPr>
            </a:lvl3pPr>
            <a:lvl4pPr marL="1828800" lvl="3" indent="-228600" algn="l">
              <a:spcBef>
                <a:spcPts val="0"/>
              </a:spcBef>
              <a:spcAft>
                <a:spcPts val="0"/>
              </a:spcAft>
              <a:buSzPts val="1400"/>
              <a:buNone/>
              <a:defRPr>
                <a:uFillTx/>
              </a:defRPr>
            </a:lvl4pPr>
            <a:lvl5pPr marL="2286000" lvl="4" indent="-228600" algn="l">
              <a:spcBef>
                <a:spcPts val="0"/>
              </a:spcBef>
              <a:spcAft>
                <a:spcPts val="0"/>
              </a:spcAft>
              <a:buSzPts val="1400"/>
              <a:buNone/>
              <a:defRPr>
                <a:uFillTx/>
              </a:defRPr>
            </a:lvl5pPr>
            <a:lvl6pPr marL="2743200" lvl="5" indent="-228600" algn="l">
              <a:spcBef>
                <a:spcPts val="0"/>
              </a:spcBef>
              <a:spcAft>
                <a:spcPts val="0"/>
              </a:spcAft>
              <a:buSzPts val="1400"/>
              <a:buNone/>
              <a:defRPr>
                <a:uFillTx/>
              </a:defRPr>
            </a:lvl6pPr>
            <a:lvl7pPr marL="3200400" lvl="6" indent="-228600" algn="l">
              <a:spcBef>
                <a:spcPts val="0"/>
              </a:spcBef>
              <a:spcAft>
                <a:spcPts val="0"/>
              </a:spcAft>
              <a:buSzPts val="1400"/>
              <a:buNone/>
              <a:defRPr>
                <a:uFillTx/>
              </a:defRPr>
            </a:lvl7pPr>
            <a:lvl8pPr marL="3657600" lvl="7" indent="-228600" algn="l">
              <a:spcBef>
                <a:spcPts val="0"/>
              </a:spcBef>
              <a:spcAft>
                <a:spcPts val="0"/>
              </a:spcAft>
              <a:buSzPts val="1400"/>
              <a:buNone/>
              <a:defRPr>
                <a:uFillTx/>
              </a:defRPr>
            </a:lvl8pPr>
            <a:lvl9pPr marL="4114800" lvl="8" indent="-228600" algn="l">
              <a:spcBef>
                <a:spcPts val="0"/>
              </a:spcBef>
              <a:spcAft>
                <a:spcPts val="0"/>
              </a:spcAft>
              <a:buSzPts val="1400"/>
              <a:buNone/>
              <a:defRPr>
                <a:uFillTx/>
              </a:defRPr>
            </a:lvl9pPr>
          </a:lstStyle>
          <a:p>
            <a:endParaRPr>
              <a:uFillTx/>
            </a:endParaRPr>
          </a:p>
        </p:txBody>
      </p:sp>
      <p:sp>
        <p:nvSpPr>
          <p:cNvPr id="54" name="Google Shape;54;p8"/>
          <p:cNvSpPr txBox="1">
            <a:spLocks noGrp="1"/>
          </p:cNvSpPr>
          <p:nvPr>
            <p:ph type="body" idx="2"/>
          </p:nvPr>
        </p:nvSpPr>
        <p:spPr>
          <a:xfrm>
            <a:off x="4709160" y="1577340"/>
            <a:ext cx="3977640" cy="452628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uFillTx/>
              </a:defRPr>
            </a:lvl1pPr>
            <a:lvl2pPr marL="914400" lvl="1" indent="-228600" algn="l">
              <a:spcBef>
                <a:spcPts val="0"/>
              </a:spcBef>
              <a:spcAft>
                <a:spcPts val="0"/>
              </a:spcAft>
              <a:buSzPts val="1400"/>
              <a:buNone/>
              <a:defRPr>
                <a:uFillTx/>
              </a:defRPr>
            </a:lvl2pPr>
            <a:lvl3pPr marL="1371600" lvl="2" indent="-228600" algn="l">
              <a:spcBef>
                <a:spcPts val="0"/>
              </a:spcBef>
              <a:spcAft>
                <a:spcPts val="0"/>
              </a:spcAft>
              <a:buSzPts val="1400"/>
              <a:buNone/>
              <a:defRPr>
                <a:uFillTx/>
              </a:defRPr>
            </a:lvl3pPr>
            <a:lvl4pPr marL="1828800" lvl="3" indent="-228600" algn="l">
              <a:spcBef>
                <a:spcPts val="0"/>
              </a:spcBef>
              <a:spcAft>
                <a:spcPts val="0"/>
              </a:spcAft>
              <a:buSzPts val="1400"/>
              <a:buNone/>
              <a:defRPr>
                <a:uFillTx/>
              </a:defRPr>
            </a:lvl4pPr>
            <a:lvl5pPr marL="2286000" lvl="4" indent="-228600" algn="l">
              <a:spcBef>
                <a:spcPts val="0"/>
              </a:spcBef>
              <a:spcAft>
                <a:spcPts val="0"/>
              </a:spcAft>
              <a:buSzPts val="1400"/>
              <a:buNone/>
              <a:defRPr>
                <a:uFillTx/>
              </a:defRPr>
            </a:lvl5pPr>
            <a:lvl6pPr marL="2743200" lvl="5" indent="-228600" algn="l">
              <a:spcBef>
                <a:spcPts val="0"/>
              </a:spcBef>
              <a:spcAft>
                <a:spcPts val="0"/>
              </a:spcAft>
              <a:buSzPts val="1400"/>
              <a:buNone/>
              <a:defRPr>
                <a:uFillTx/>
              </a:defRPr>
            </a:lvl6pPr>
            <a:lvl7pPr marL="3200400" lvl="6" indent="-228600" algn="l">
              <a:spcBef>
                <a:spcPts val="0"/>
              </a:spcBef>
              <a:spcAft>
                <a:spcPts val="0"/>
              </a:spcAft>
              <a:buSzPts val="1400"/>
              <a:buNone/>
              <a:defRPr>
                <a:uFillTx/>
              </a:defRPr>
            </a:lvl7pPr>
            <a:lvl8pPr marL="3657600" lvl="7" indent="-228600" algn="l">
              <a:spcBef>
                <a:spcPts val="0"/>
              </a:spcBef>
              <a:spcAft>
                <a:spcPts val="0"/>
              </a:spcAft>
              <a:buSzPts val="1400"/>
              <a:buNone/>
              <a:defRPr>
                <a:uFillTx/>
              </a:defRPr>
            </a:lvl8pPr>
            <a:lvl9pPr marL="4114800" lvl="8" indent="-228600" algn="l">
              <a:spcBef>
                <a:spcPts val="0"/>
              </a:spcBef>
              <a:spcAft>
                <a:spcPts val="0"/>
              </a:spcAft>
              <a:buSzPts val="1400"/>
              <a:buNone/>
              <a:defRPr>
                <a:uFillTx/>
              </a:defRPr>
            </a:lvl9pPr>
          </a:lstStyle>
          <a:p>
            <a:endParaRPr>
              <a:uFillTx/>
            </a:endParaRPr>
          </a:p>
        </p:txBody>
      </p:sp>
      <p:sp>
        <p:nvSpPr>
          <p:cNvPr id="55" name="Google Shape;55;p8"/>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lstStyle>
            <a:lvl1pPr lvl="0" algn="ctr">
              <a:spcBef>
                <a:spcPts val="0"/>
              </a:spcBef>
              <a:spcAft>
                <a:spcPts val="0"/>
              </a:spcAft>
              <a:buSzPts val="1400"/>
              <a:buNone/>
              <a:defRPr>
                <a:solidFill>
                  <a:srgbClr val="888888"/>
                </a:solidFill>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56" name="Google Shape;56;p8"/>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solidFill>
                  <a:srgbClr val="888888"/>
                </a:solidFill>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57" name="Google Shape;57;p8"/>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uFillTx/>
              </a:defRPr>
            </a:lvl1pPr>
            <a:lvl2pPr marL="0" lvl="1" indent="0" algn="r">
              <a:spcBef>
                <a:spcPts val="0"/>
              </a:spcBef>
              <a:buNone/>
              <a:defRPr>
                <a:solidFill>
                  <a:srgbClr val="888888"/>
                </a:solidFill>
                <a:uFillTx/>
              </a:defRPr>
            </a:lvl2pPr>
            <a:lvl3pPr marL="0" lvl="2" indent="0" algn="r">
              <a:spcBef>
                <a:spcPts val="0"/>
              </a:spcBef>
              <a:buNone/>
              <a:defRPr>
                <a:solidFill>
                  <a:srgbClr val="888888"/>
                </a:solidFill>
                <a:uFillTx/>
              </a:defRPr>
            </a:lvl3pPr>
            <a:lvl4pPr marL="0" lvl="3" indent="0" algn="r">
              <a:spcBef>
                <a:spcPts val="0"/>
              </a:spcBef>
              <a:buNone/>
              <a:defRPr>
                <a:solidFill>
                  <a:srgbClr val="888888"/>
                </a:solidFill>
                <a:uFillTx/>
              </a:defRPr>
            </a:lvl4pPr>
            <a:lvl5pPr marL="0" lvl="4" indent="0" algn="r">
              <a:spcBef>
                <a:spcPts val="0"/>
              </a:spcBef>
              <a:buNone/>
              <a:defRPr>
                <a:solidFill>
                  <a:srgbClr val="888888"/>
                </a:solidFill>
                <a:uFillTx/>
              </a:defRPr>
            </a:lvl5pPr>
            <a:lvl6pPr marL="0" lvl="5" indent="0" algn="r">
              <a:spcBef>
                <a:spcPts val="0"/>
              </a:spcBef>
              <a:buNone/>
              <a:defRPr>
                <a:solidFill>
                  <a:srgbClr val="888888"/>
                </a:solidFill>
                <a:uFillTx/>
              </a:defRPr>
            </a:lvl6pPr>
            <a:lvl7pPr marL="0" lvl="6" indent="0" algn="r">
              <a:spcBef>
                <a:spcPts val="0"/>
              </a:spcBef>
              <a:buNone/>
              <a:defRPr>
                <a:solidFill>
                  <a:srgbClr val="888888"/>
                </a:solidFill>
                <a:uFillTx/>
              </a:defRPr>
            </a:lvl7pPr>
            <a:lvl8pPr marL="0" lvl="7" indent="0" algn="r">
              <a:spcBef>
                <a:spcPts val="0"/>
              </a:spcBef>
              <a:buNone/>
              <a:defRPr>
                <a:solidFill>
                  <a:srgbClr val="888888"/>
                </a:solidFill>
                <a:uFillTx/>
              </a:defRPr>
            </a:lvl8pPr>
            <a:lvl9pPr marL="0" lvl="8" indent="0" algn="r">
              <a:spcBef>
                <a:spcPts val="0"/>
              </a:spcBef>
              <a:buNone/>
              <a:defRPr>
                <a:solidFill>
                  <a:srgbClr val="888888"/>
                </a:solidFill>
                <a:uFillTx/>
              </a:defRPr>
            </a:lvl9pPr>
          </a:lstStyle>
          <a:p>
            <a:pPr marL="0" lvl="0" indent="0" algn="r" rtl="0">
              <a:spcBef>
                <a:spcPts val="0"/>
              </a:spcBef>
              <a:spcAft>
                <a:spcPts val="0"/>
              </a:spcAft>
              <a:buNone/>
            </a:pPr>
            <a:fld id="{00000000-1234-1234-1234-123412341234}" type="slidenum">
              <a:rPr lang="en-US">
                <a:uFillTx/>
              </a:rPr>
              <a:t>‹#›</a:t>
            </a:fld>
            <a:endParaRPr sz="1800">
              <a:uFillTx/>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58"/>
        <p:cNvGrpSpPr/>
        <p:nvPr/>
      </p:nvGrpSpPr>
      <p:grpSpPr>
        <a:xfrm>
          <a:off x="0" y="0"/>
          <a:ext cx="0" cy="0"/>
          <a:chOff x="0" y="0"/>
          <a:chExt cx="0" cy="0"/>
        </a:xfrm>
      </p:grpSpPr>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615523"/>
          </a:xfrm>
          <a:prstGeom prst="rect">
            <a:avLst/>
          </a:prstGeom>
        </p:spPr>
        <p:txBody>
          <a:bodyPr spcFirstLastPara="1" wrap="square" lIns="91425" tIns="91425" rIns="91425" bIns="91425" anchor="t" anchorCtr="0"/>
          <a:lstStyle>
            <a:lvl1pPr lvl="0">
              <a:spcBef>
                <a:spcPts val="0"/>
              </a:spcBef>
              <a:spcAft>
                <a:spcPts val="0"/>
              </a:spcAft>
              <a:buSzPts val="2800"/>
              <a:buNone/>
              <a:defRPr>
                <a:uFillTx/>
              </a:defRPr>
            </a:lvl1pPr>
            <a:lvl2pPr lvl="1">
              <a:spcBef>
                <a:spcPts val="0"/>
              </a:spcBef>
              <a:spcAft>
                <a:spcPts val="0"/>
              </a:spcAft>
              <a:buSzPts val="2800"/>
              <a:buNone/>
              <a:defRPr>
                <a:uFillTx/>
              </a:defRPr>
            </a:lvl2pPr>
            <a:lvl3pPr lvl="2">
              <a:spcBef>
                <a:spcPts val="0"/>
              </a:spcBef>
              <a:spcAft>
                <a:spcPts val="0"/>
              </a:spcAft>
              <a:buSzPts val="2800"/>
              <a:buNone/>
              <a:defRPr>
                <a:uFillTx/>
              </a:defRPr>
            </a:lvl3pPr>
            <a:lvl4pPr lvl="3">
              <a:spcBef>
                <a:spcPts val="0"/>
              </a:spcBef>
              <a:spcAft>
                <a:spcPts val="0"/>
              </a:spcAft>
              <a:buSzPts val="2800"/>
              <a:buNone/>
              <a:defRPr>
                <a:uFillTx/>
              </a:defRPr>
            </a:lvl4pPr>
            <a:lvl5pPr lvl="4">
              <a:spcBef>
                <a:spcPts val="0"/>
              </a:spcBef>
              <a:spcAft>
                <a:spcPts val="0"/>
              </a:spcAft>
              <a:buSzPts val="2800"/>
              <a:buNone/>
              <a:defRPr>
                <a:uFillTx/>
              </a:defRPr>
            </a:lvl5pPr>
            <a:lvl6pPr lvl="5">
              <a:spcBef>
                <a:spcPts val="0"/>
              </a:spcBef>
              <a:spcAft>
                <a:spcPts val="0"/>
              </a:spcAft>
              <a:buSzPts val="2800"/>
              <a:buNone/>
              <a:defRPr>
                <a:uFillTx/>
              </a:defRPr>
            </a:lvl6pPr>
            <a:lvl7pPr lvl="6">
              <a:spcBef>
                <a:spcPts val="0"/>
              </a:spcBef>
              <a:spcAft>
                <a:spcPts val="0"/>
              </a:spcAft>
              <a:buSzPts val="2800"/>
              <a:buNone/>
              <a:defRPr>
                <a:uFillTx/>
              </a:defRPr>
            </a:lvl7pPr>
            <a:lvl8pPr lvl="7">
              <a:spcBef>
                <a:spcPts val="0"/>
              </a:spcBef>
              <a:spcAft>
                <a:spcPts val="0"/>
              </a:spcAft>
              <a:buSzPts val="2800"/>
              <a:buNone/>
              <a:defRPr>
                <a:uFillTx/>
              </a:defRPr>
            </a:lvl8pPr>
            <a:lvl9pPr lvl="8">
              <a:spcBef>
                <a:spcPts val="0"/>
              </a:spcBef>
              <a:spcAft>
                <a:spcPts val="0"/>
              </a:spcAft>
              <a:buSzPts val="2800"/>
              <a:buNone/>
              <a:defRPr>
                <a:uFillTx/>
              </a:defRPr>
            </a:lvl9pPr>
          </a:lstStyle>
          <a:p>
            <a:endParaRPr>
              <a:uFillTx/>
            </a:endParaRPr>
          </a:p>
        </p:txBody>
      </p:sp>
      <p:sp>
        <p:nvSpPr>
          <p:cNvPr id="18" name="Shape 18"/>
          <p:cNvSpPr txBox="1">
            <a:spLocks noGrp="1"/>
          </p:cNvSpPr>
          <p:nvPr>
            <p:ph type="body" idx="1"/>
          </p:nvPr>
        </p:nvSpPr>
        <p:spPr>
          <a:xfrm>
            <a:off x="311700" y="1536633"/>
            <a:ext cx="8520600" cy="430857"/>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uFillTx/>
              </a:defRPr>
            </a:lvl1pPr>
            <a:lvl2pPr marL="914400" lvl="1" indent="-317500">
              <a:spcBef>
                <a:spcPts val="1600"/>
              </a:spcBef>
              <a:spcAft>
                <a:spcPts val="0"/>
              </a:spcAft>
              <a:buSzPts val="1400"/>
              <a:buChar char="○"/>
              <a:defRPr>
                <a:uFillTx/>
              </a:defRPr>
            </a:lvl2pPr>
            <a:lvl3pPr marL="1371600" lvl="2" indent="-317500">
              <a:spcBef>
                <a:spcPts val="1600"/>
              </a:spcBef>
              <a:spcAft>
                <a:spcPts val="0"/>
              </a:spcAft>
              <a:buSzPts val="1400"/>
              <a:buChar char="■"/>
              <a:defRPr>
                <a:uFillTx/>
              </a:defRPr>
            </a:lvl3pPr>
            <a:lvl4pPr marL="1828800" lvl="3" indent="-317500">
              <a:spcBef>
                <a:spcPts val="1600"/>
              </a:spcBef>
              <a:spcAft>
                <a:spcPts val="0"/>
              </a:spcAft>
              <a:buSzPts val="1400"/>
              <a:buChar char="●"/>
              <a:defRPr>
                <a:uFillTx/>
              </a:defRPr>
            </a:lvl4pPr>
            <a:lvl5pPr marL="2286000" lvl="4" indent="-317500">
              <a:spcBef>
                <a:spcPts val="1600"/>
              </a:spcBef>
              <a:spcAft>
                <a:spcPts val="0"/>
              </a:spcAft>
              <a:buSzPts val="1400"/>
              <a:buChar char="○"/>
              <a:defRPr>
                <a:uFillTx/>
              </a:defRPr>
            </a:lvl5pPr>
            <a:lvl6pPr marL="2743200" lvl="5" indent="-317500">
              <a:spcBef>
                <a:spcPts val="1600"/>
              </a:spcBef>
              <a:spcAft>
                <a:spcPts val="0"/>
              </a:spcAft>
              <a:buSzPts val="1400"/>
              <a:buChar char="■"/>
              <a:defRPr>
                <a:uFillTx/>
              </a:defRPr>
            </a:lvl6pPr>
            <a:lvl7pPr marL="3200400" lvl="6" indent="-317500">
              <a:spcBef>
                <a:spcPts val="1600"/>
              </a:spcBef>
              <a:spcAft>
                <a:spcPts val="0"/>
              </a:spcAft>
              <a:buSzPts val="1400"/>
              <a:buChar char="●"/>
              <a:defRPr>
                <a:uFillTx/>
              </a:defRPr>
            </a:lvl7pPr>
            <a:lvl8pPr marL="3657600" lvl="7" indent="-317500">
              <a:spcBef>
                <a:spcPts val="1600"/>
              </a:spcBef>
              <a:spcAft>
                <a:spcPts val="0"/>
              </a:spcAft>
              <a:buSzPts val="1400"/>
              <a:buChar char="○"/>
              <a:defRPr>
                <a:uFillTx/>
              </a:defRPr>
            </a:lvl8pPr>
            <a:lvl9pPr marL="4114800" lvl="8" indent="-317500">
              <a:spcBef>
                <a:spcPts val="1600"/>
              </a:spcBef>
              <a:spcAft>
                <a:spcPts val="1600"/>
              </a:spcAft>
              <a:buSzPts val="1400"/>
              <a:buChar char="■"/>
              <a:defRPr>
                <a:uFillTx/>
              </a:defRPr>
            </a:lvl9pPr>
          </a:lstStyle>
          <a:p>
            <a:endParaRPr>
              <a:uFillTx/>
            </a:endParaRPr>
          </a:p>
        </p:txBody>
      </p:sp>
      <p:sp>
        <p:nvSpPr>
          <p:cNvPr id="4" name="Shape 19"/>
          <p:cNvSpPr txBox="1">
            <a:spLocks noGrp="1"/>
          </p:cNvSpPr>
          <p:nvPr>
            <p:ph type="sldNum" idx="10"/>
          </p:nvPr>
        </p:nvSpPr>
        <p:spPr>
          <a:xfrm>
            <a:off x="8472488" y="6218238"/>
            <a:ext cx="549275" cy="523875"/>
          </a:xfrm>
          <a:prstGeom prst="rect">
            <a:avLst/>
          </a:prstGeom>
        </p:spPr>
        <p:txBody>
          <a:bodyPr vert="horz" wrap="square" lIns="91425" tIns="91425" rIns="91425" bIns="91425" numCol="1" anchor="ctr" anchorCtr="0" compatLnSpc="1">
            <a:prstTxWarp prst="textNoShape">
              <a:avLst/>
            </a:prstTxWarp>
            <a:noAutofit/>
          </a:bodyPr>
          <a:lstStyle>
            <a:lvl1pPr>
              <a:defRPr>
                <a:uFillTx/>
              </a:defRPr>
            </a:lvl1pPr>
          </a:lstStyle>
          <a:p>
            <a:fld id="{C55C65AF-F01F-B344-94F9-8F3A5FB36229}" type="slidenum">
              <a:rPr lang="en-US" altLang="en-US">
                <a:uFillTx/>
              </a:rPr>
              <a:pPr/>
              <a:t>‹#›</a:t>
            </a:fld>
            <a:endParaRPr lang="en-US" altLang="en-US">
              <a:uFillTx/>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a:spLocks/>
          </p:cNvSpPr>
          <p:nvPr/>
        </p:nvSpPr>
        <p:spPr>
          <a:xfrm>
            <a:off x="0" y="0"/>
            <a:ext cx="9144000" cy="6858000"/>
          </a:xfrm>
          <a:custGeom>
            <a:avLst/>
            <a:gdLst/>
            <a:ahLst/>
            <a:cxnLst/>
            <a:rect l="l" t="t" r="r" b="b"/>
            <a:pathLst>
              <a:path w="9144000" h="6858000" extrusionOk="0">
                <a:moveTo>
                  <a:pt x="0" y="6858000"/>
                </a:moveTo>
                <a:lnTo>
                  <a:pt x="9144000" y="6858000"/>
                </a:lnTo>
                <a:lnTo>
                  <a:pt x="9144000" y="0"/>
                </a:lnTo>
                <a:lnTo>
                  <a:pt x="0" y="0"/>
                </a:lnTo>
                <a:lnTo>
                  <a:pt x="0" y="6858000"/>
                </a:lnTo>
                <a:close/>
              </a:path>
            </a:pathLst>
          </a:custGeom>
          <a:solidFill>
            <a:srgbClr val="0070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11" name="Google Shape;11;p1"/>
          <p:cNvSpPr txBox="1">
            <a:spLocks noGrp="1"/>
          </p:cNvSpPr>
          <p:nvPr>
            <p:ph type="title"/>
          </p:nvPr>
        </p:nvSpPr>
        <p:spPr>
          <a:xfrm>
            <a:off x="618362" y="468413"/>
            <a:ext cx="7907274" cy="87884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2800" b="0" i="0" u="none" strike="noStrike" cap="none">
                <a:solidFill>
                  <a:schemeClr val="lt1"/>
                </a:solidFill>
                <a:uFillTx/>
                <a:latin typeface="Georgia"/>
                <a:ea typeface="Georgia"/>
                <a:cs typeface="Georgia"/>
                <a:sym typeface="Georgia"/>
              </a:defRPr>
            </a:lvl1pPr>
            <a:lvl2pPr lvl="1">
              <a:spcBef>
                <a:spcPts val="0"/>
              </a:spcBef>
              <a:spcAft>
                <a:spcPts val="0"/>
              </a:spcAft>
              <a:buSzPts val="1400"/>
              <a:buNone/>
              <a:defRPr sz="1800">
                <a:uFillTx/>
              </a:defRPr>
            </a:lvl2pPr>
            <a:lvl3pPr lvl="2">
              <a:spcBef>
                <a:spcPts val="0"/>
              </a:spcBef>
              <a:spcAft>
                <a:spcPts val="0"/>
              </a:spcAft>
              <a:buSzPts val="1400"/>
              <a:buNone/>
              <a:defRPr sz="1800">
                <a:uFillTx/>
              </a:defRPr>
            </a:lvl3pPr>
            <a:lvl4pPr lvl="3">
              <a:spcBef>
                <a:spcPts val="0"/>
              </a:spcBef>
              <a:spcAft>
                <a:spcPts val="0"/>
              </a:spcAft>
              <a:buSzPts val="1400"/>
              <a:buNone/>
              <a:defRPr sz="1800">
                <a:uFillTx/>
              </a:defRPr>
            </a:lvl4pPr>
            <a:lvl5pPr lvl="4">
              <a:spcBef>
                <a:spcPts val="0"/>
              </a:spcBef>
              <a:spcAft>
                <a:spcPts val="0"/>
              </a:spcAft>
              <a:buSzPts val="1400"/>
              <a:buNone/>
              <a:defRPr sz="1800">
                <a:uFillTx/>
              </a:defRPr>
            </a:lvl5pPr>
            <a:lvl6pPr lvl="5">
              <a:spcBef>
                <a:spcPts val="0"/>
              </a:spcBef>
              <a:spcAft>
                <a:spcPts val="0"/>
              </a:spcAft>
              <a:buSzPts val="1400"/>
              <a:buNone/>
              <a:defRPr sz="1800">
                <a:uFillTx/>
              </a:defRPr>
            </a:lvl6pPr>
            <a:lvl7pPr lvl="6">
              <a:spcBef>
                <a:spcPts val="0"/>
              </a:spcBef>
              <a:spcAft>
                <a:spcPts val="0"/>
              </a:spcAft>
              <a:buSzPts val="1400"/>
              <a:buNone/>
              <a:defRPr sz="1800">
                <a:uFillTx/>
              </a:defRPr>
            </a:lvl7pPr>
            <a:lvl8pPr lvl="7">
              <a:spcBef>
                <a:spcPts val="0"/>
              </a:spcBef>
              <a:spcAft>
                <a:spcPts val="0"/>
              </a:spcAft>
              <a:buSzPts val="1400"/>
              <a:buNone/>
              <a:defRPr sz="1800">
                <a:uFillTx/>
              </a:defRPr>
            </a:lvl8pPr>
            <a:lvl9pPr lvl="8">
              <a:spcBef>
                <a:spcPts val="0"/>
              </a:spcBef>
              <a:spcAft>
                <a:spcPts val="0"/>
              </a:spcAft>
              <a:buSzPts val="1400"/>
              <a:buNone/>
              <a:defRPr sz="1800">
                <a:uFillTx/>
              </a:defRPr>
            </a:lvl9pPr>
          </a:lstStyle>
          <a:p>
            <a:endParaRPr>
              <a:uFillTx/>
            </a:endParaRPr>
          </a:p>
        </p:txBody>
      </p:sp>
      <p:sp>
        <p:nvSpPr>
          <p:cNvPr id="12" name="Google Shape;12;p1"/>
          <p:cNvSpPr txBox="1">
            <a:spLocks noGrp="1"/>
          </p:cNvSpPr>
          <p:nvPr>
            <p:ph type="body" idx="1"/>
          </p:nvPr>
        </p:nvSpPr>
        <p:spPr>
          <a:xfrm>
            <a:off x="900445" y="1917547"/>
            <a:ext cx="7343109" cy="3347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600" b="0" i="0" u="none" strike="noStrike" cap="none">
                <a:solidFill>
                  <a:schemeClr val="dk1"/>
                </a:solidFill>
                <a:uFillTx/>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uFillTx/>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uFillTx/>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uFillTx/>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uFillTx/>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uFillTx/>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uFillTx/>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uFillTx/>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uFillTx/>
                <a:latin typeface="Calibri"/>
                <a:ea typeface="Calibri"/>
                <a:cs typeface="Calibri"/>
                <a:sym typeface="Calibri"/>
              </a:defRPr>
            </a:lvl9pPr>
          </a:lstStyle>
          <a:p>
            <a:endParaRPr>
              <a:uFillTx/>
            </a:endParaRPr>
          </a:p>
        </p:txBody>
      </p:sp>
      <p:sp>
        <p:nvSpPr>
          <p:cNvPr id="13" name="Google Shape;13;p1"/>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lstStyle>
            <a:lvl1pPr marR="0" lvl="0" algn="ctr" rtl="0">
              <a:spcBef>
                <a:spcPts val="0"/>
              </a:spcBef>
              <a:spcAft>
                <a:spcPts val="0"/>
              </a:spcAft>
              <a:buSzPts val="1400"/>
              <a:buNone/>
              <a:defRPr sz="1800">
                <a:solidFill>
                  <a:srgbClr val="888888"/>
                </a:solidFill>
                <a:uFillTx/>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9pPr>
          </a:lstStyle>
          <a:p>
            <a:endParaRPr>
              <a:uFillTx/>
            </a:endParaRPr>
          </a:p>
        </p:txBody>
      </p:sp>
      <p:sp>
        <p:nvSpPr>
          <p:cNvPr id="14" name="Google Shape;14;p1"/>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a:solidFill>
                  <a:srgbClr val="888888"/>
                </a:solidFill>
                <a:uFillTx/>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9pPr>
          </a:lstStyle>
          <a:p>
            <a:endParaRPr>
              <a:uFillTx/>
            </a:endParaRPr>
          </a:p>
        </p:txBody>
      </p:sp>
      <p:sp>
        <p:nvSpPr>
          <p:cNvPr id="15" name="Google Shape;15;p1"/>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a:solidFill>
                  <a:srgbClr val="888888"/>
                </a:solidFill>
                <a:uFillTx/>
                <a:latin typeface="Calibri"/>
                <a:ea typeface="Calibri"/>
                <a:cs typeface="Calibri"/>
                <a:sym typeface="Calibri"/>
              </a:defRPr>
            </a:lvl1pPr>
            <a:lvl2pPr marL="0" marR="0" lvl="1" indent="0" algn="r" rtl="0">
              <a:spcBef>
                <a:spcPts val="0"/>
              </a:spcBef>
              <a:buNone/>
              <a:defRPr sz="1800">
                <a:solidFill>
                  <a:srgbClr val="888888"/>
                </a:solidFill>
                <a:uFillTx/>
                <a:latin typeface="Calibri"/>
                <a:ea typeface="Calibri"/>
                <a:cs typeface="Calibri"/>
                <a:sym typeface="Calibri"/>
              </a:defRPr>
            </a:lvl2pPr>
            <a:lvl3pPr marL="0" marR="0" lvl="2" indent="0" algn="r" rtl="0">
              <a:spcBef>
                <a:spcPts val="0"/>
              </a:spcBef>
              <a:buNone/>
              <a:defRPr sz="1800">
                <a:solidFill>
                  <a:srgbClr val="888888"/>
                </a:solidFill>
                <a:uFillTx/>
                <a:latin typeface="Calibri"/>
                <a:ea typeface="Calibri"/>
                <a:cs typeface="Calibri"/>
                <a:sym typeface="Calibri"/>
              </a:defRPr>
            </a:lvl3pPr>
            <a:lvl4pPr marL="0" marR="0" lvl="3" indent="0" algn="r" rtl="0">
              <a:spcBef>
                <a:spcPts val="0"/>
              </a:spcBef>
              <a:buNone/>
              <a:defRPr sz="1800">
                <a:solidFill>
                  <a:srgbClr val="888888"/>
                </a:solidFill>
                <a:uFillTx/>
                <a:latin typeface="Calibri"/>
                <a:ea typeface="Calibri"/>
                <a:cs typeface="Calibri"/>
                <a:sym typeface="Calibri"/>
              </a:defRPr>
            </a:lvl4pPr>
            <a:lvl5pPr marL="0" marR="0" lvl="4" indent="0" algn="r" rtl="0">
              <a:spcBef>
                <a:spcPts val="0"/>
              </a:spcBef>
              <a:buNone/>
              <a:defRPr sz="1800">
                <a:solidFill>
                  <a:srgbClr val="888888"/>
                </a:solidFill>
                <a:uFillTx/>
                <a:latin typeface="Calibri"/>
                <a:ea typeface="Calibri"/>
                <a:cs typeface="Calibri"/>
                <a:sym typeface="Calibri"/>
              </a:defRPr>
            </a:lvl5pPr>
            <a:lvl6pPr marL="0" marR="0" lvl="5" indent="0" algn="r" rtl="0">
              <a:spcBef>
                <a:spcPts val="0"/>
              </a:spcBef>
              <a:buNone/>
              <a:defRPr sz="1800">
                <a:solidFill>
                  <a:srgbClr val="888888"/>
                </a:solidFill>
                <a:uFillTx/>
                <a:latin typeface="Calibri"/>
                <a:ea typeface="Calibri"/>
                <a:cs typeface="Calibri"/>
                <a:sym typeface="Calibri"/>
              </a:defRPr>
            </a:lvl6pPr>
            <a:lvl7pPr marL="0" marR="0" lvl="6" indent="0" algn="r" rtl="0">
              <a:spcBef>
                <a:spcPts val="0"/>
              </a:spcBef>
              <a:buNone/>
              <a:defRPr sz="1800">
                <a:solidFill>
                  <a:srgbClr val="888888"/>
                </a:solidFill>
                <a:uFillTx/>
                <a:latin typeface="Calibri"/>
                <a:ea typeface="Calibri"/>
                <a:cs typeface="Calibri"/>
                <a:sym typeface="Calibri"/>
              </a:defRPr>
            </a:lvl7pPr>
            <a:lvl8pPr marL="0" marR="0" lvl="7" indent="0" algn="r" rtl="0">
              <a:spcBef>
                <a:spcPts val="0"/>
              </a:spcBef>
              <a:buNone/>
              <a:defRPr sz="1800">
                <a:solidFill>
                  <a:srgbClr val="888888"/>
                </a:solidFill>
                <a:uFillTx/>
                <a:latin typeface="Calibri"/>
                <a:ea typeface="Calibri"/>
                <a:cs typeface="Calibri"/>
                <a:sym typeface="Calibri"/>
              </a:defRPr>
            </a:lvl8pPr>
            <a:lvl9pPr marL="0" marR="0" lvl="8" indent="0" algn="r" rtl="0">
              <a:spcBef>
                <a:spcPts val="0"/>
              </a:spcBef>
              <a:buNone/>
              <a:defRPr sz="1800">
                <a:solidFill>
                  <a:srgbClr val="888888"/>
                </a:solidFill>
                <a:uFillTx/>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uFillTx/>
              </a:rPr>
              <a:t>‹#›</a:t>
            </a:fld>
            <a:endParaRPr b="0" u="none">
              <a:uFillTx/>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image" Target="../media/image14.jp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www.youtube.com/watch?v=PGcbFj4J_gc"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4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jpg"/><Relationship Id="rId7" Type="http://schemas.openxmlformats.org/officeDocument/2006/relationships/hyperlink" Target="http://www.facebook.com/haasinstitute"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hyperlink" Target="http://www.iupress.indiana.edu/catalog/806639" TargetMode="External"/><Relationship Id="rId5" Type="http://schemas.openxmlformats.org/officeDocument/2006/relationships/image" Target="../media/image6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76"/>
        <p:cNvGrpSpPr/>
        <p:nvPr/>
      </p:nvGrpSpPr>
      <p:grpSpPr>
        <a:xfrm>
          <a:off x="0" y="0"/>
          <a:ext cx="0" cy="0"/>
          <a:chOff x="0" y="0"/>
          <a:chExt cx="0" cy="0"/>
        </a:xfrm>
      </p:grpSpPr>
      <p:sp>
        <p:nvSpPr>
          <p:cNvPr id="77" name="Google Shape;77;p15"/>
          <p:cNvSpPr>
            <a:spLocks/>
          </p:cNvSpPr>
          <p:nvPr/>
        </p:nvSpPr>
        <p:spPr>
          <a:xfrm>
            <a:off x="0" y="2222501"/>
            <a:ext cx="9144000" cy="4635499"/>
          </a:xfrm>
          <a:prstGeom prst="rect">
            <a:avLst/>
          </a:prstGeom>
          <a:blipFill rotWithShape="1">
            <a:blip r:embed="rId3"/>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78" name="Google Shape;78;p15"/>
          <p:cNvSpPr>
            <a:spLocks/>
          </p:cNvSpPr>
          <p:nvPr/>
        </p:nvSpPr>
        <p:spPr>
          <a:xfrm>
            <a:off x="5393435" y="643127"/>
            <a:ext cx="3200400" cy="1103376"/>
          </a:xfrm>
          <a:prstGeom prst="rect">
            <a:avLst/>
          </a:prstGeom>
          <a:blipFill rotWithShape="1">
            <a:blip r:embed="rId4"/>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79" name="Google Shape;79;p15"/>
          <p:cNvSpPr txBox="1">
            <a:spLocks/>
          </p:cNvSpPr>
          <p:nvPr/>
        </p:nvSpPr>
        <p:spPr>
          <a:xfrm>
            <a:off x="685800" y="2459886"/>
            <a:ext cx="6324600" cy="1608133"/>
          </a:xfrm>
          <a:prstGeom prst="rect">
            <a:avLst/>
          </a:prstGeom>
          <a:noFill/>
          <a:ln>
            <a:noFill/>
          </a:ln>
        </p:spPr>
        <p:txBody>
          <a:bodyPr spcFirstLastPara="1" wrap="square" lIns="0" tIns="12700" rIns="0" bIns="0" anchor="t" anchorCtr="0">
            <a:noAutofit/>
          </a:bodyPr>
          <a:lstStyle/>
          <a:p>
            <a:pPr marL="12700" marR="5080" lvl="0" indent="0" algn="l" rtl="0">
              <a:spcBef>
                <a:spcPts val="0"/>
              </a:spcBef>
              <a:spcAft>
                <a:spcPts val="0"/>
              </a:spcAft>
              <a:buNone/>
            </a:pPr>
            <a:r>
              <a:rPr lang="en-US" sz="1800" dirty="0">
                <a:solidFill>
                  <a:schemeClr val="lt1"/>
                </a:solidFill>
                <a:uFillTx/>
                <a:latin typeface="Arial"/>
                <a:ea typeface="Arial"/>
                <a:cs typeface="Arial"/>
                <a:sym typeface="Arial"/>
              </a:rPr>
              <a:t>NCACH Annual Summit</a:t>
            </a:r>
            <a:endParaRPr dirty="0">
              <a:uFillTx/>
            </a:endParaRPr>
          </a:p>
          <a:p>
            <a:pPr marL="12700" marR="5080" lvl="0" indent="0" algn="l" rtl="0">
              <a:spcBef>
                <a:spcPts val="100"/>
              </a:spcBef>
              <a:spcAft>
                <a:spcPts val="0"/>
              </a:spcAft>
              <a:buNone/>
            </a:pPr>
            <a:endParaRPr sz="4200" dirty="0">
              <a:solidFill>
                <a:schemeClr val="lt1"/>
              </a:solidFill>
              <a:uFillTx/>
              <a:latin typeface="Arial"/>
              <a:ea typeface="Arial"/>
              <a:cs typeface="Arial"/>
              <a:sym typeface="Arial"/>
            </a:endParaRPr>
          </a:p>
          <a:p>
            <a:pPr marL="12700" marR="5080" lvl="0" indent="0" algn="l" rtl="0">
              <a:spcBef>
                <a:spcPts val="100"/>
              </a:spcBef>
              <a:spcAft>
                <a:spcPts val="0"/>
              </a:spcAft>
              <a:buNone/>
            </a:pPr>
            <a:r>
              <a:rPr lang="en-US" sz="4200" dirty="0">
                <a:solidFill>
                  <a:schemeClr val="lt1"/>
                </a:solidFill>
                <a:uFillTx/>
                <a:latin typeface="Arial"/>
                <a:ea typeface="Arial"/>
                <a:cs typeface="Arial"/>
                <a:sym typeface="Arial"/>
              </a:rPr>
              <a:t>Othering and Belonging</a:t>
            </a:r>
            <a:endParaRPr sz="4200" dirty="0">
              <a:solidFill>
                <a:schemeClr val="dk1"/>
              </a:solidFill>
              <a:uFillTx/>
              <a:latin typeface="Arial"/>
              <a:ea typeface="Arial"/>
              <a:cs typeface="Arial"/>
              <a:sym typeface="Arial"/>
            </a:endParaRPr>
          </a:p>
        </p:txBody>
      </p:sp>
      <p:sp>
        <p:nvSpPr>
          <p:cNvPr id="80" name="Google Shape;80;p15"/>
          <p:cNvSpPr txBox="1">
            <a:spLocks/>
          </p:cNvSpPr>
          <p:nvPr/>
        </p:nvSpPr>
        <p:spPr>
          <a:xfrm>
            <a:off x="535924" y="5725965"/>
            <a:ext cx="1306195" cy="847725"/>
          </a:xfrm>
          <a:prstGeom prst="rect">
            <a:avLst/>
          </a:prstGeom>
          <a:noFill/>
          <a:ln>
            <a:noFill/>
          </a:ln>
        </p:spPr>
        <p:txBody>
          <a:bodyPr spcFirstLastPara="1" wrap="square" lIns="0" tIns="12700" rIns="0" bIns="0" anchor="t" anchorCtr="0">
            <a:noAutofit/>
          </a:bodyPr>
          <a:lstStyle/>
          <a:p>
            <a:pPr marL="12700" marR="0" lvl="0" indent="0" algn="l" rtl="0">
              <a:lnSpc>
                <a:spcPct val="119583"/>
              </a:lnSpc>
              <a:spcBef>
                <a:spcPts val="0"/>
              </a:spcBef>
              <a:spcAft>
                <a:spcPts val="0"/>
              </a:spcAft>
              <a:buNone/>
            </a:pPr>
            <a:r>
              <a:rPr lang="en-US" sz="1200">
                <a:solidFill>
                  <a:srgbClr val="E75204"/>
                </a:solidFill>
                <a:uFillTx/>
                <a:latin typeface="Arial"/>
                <a:ea typeface="Arial"/>
                <a:cs typeface="Arial"/>
                <a:sym typeface="Arial"/>
              </a:rPr>
              <a:t>PRESENTER:</a:t>
            </a:r>
            <a:endParaRPr sz="1200">
              <a:solidFill>
                <a:schemeClr val="dk1"/>
              </a:solidFill>
              <a:uFillTx/>
              <a:latin typeface="Arial"/>
              <a:ea typeface="Arial"/>
              <a:cs typeface="Arial"/>
              <a:sym typeface="Arial"/>
            </a:endParaRPr>
          </a:p>
          <a:p>
            <a:pPr marL="12700" marR="0" lvl="0" indent="0" algn="l" rtl="0">
              <a:lnSpc>
                <a:spcPct val="119642"/>
              </a:lnSpc>
              <a:spcBef>
                <a:spcPts val="0"/>
              </a:spcBef>
              <a:spcAft>
                <a:spcPts val="0"/>
              </a:spcAft>
              <a:buNone/>
            </a:pPr>
            <a:r>
              <a:rPr lang="en-US" sz="1400" b="1">
                <a:solidFill>
                  <a:srgbClr val="FFFFFF"/>
                </a:solidFill>
                <a:uFillTx/>
                <a:latin typeface="Arial"/>
                <a:ea typeface="Arial"/>
                <a:cs typeface="Arial"/>
                <a:sym typeface="Arial"/>
              </a:rPr>
              <a:t>john a. powell</a:t>
            </a:r>
            <a:endParaRPr sz="1400">
              <a:solidFill>
                <a:schemeClr val="dk1"/>
              </a:solidFill>
              <a:uFillTx/>
              <a:latin typeface="Arial"/>
              <a:ea typeface="Arial"/>
              <a:cs typeface="Arial"/>
              <a:sym typeface="Arial"/>
            </a:endParaRPr>
          </a:p>
          <a:p>
            <a:pPr marL="12700" marR="168275" lvl="0" indent="0" algn="l" rtl="0">
              <a:lnSpc>
                <a:spcPct val="100000"/>
              </a:lnSpc>
              <a:spcBef>
                <a:spcPts val="0"/>
              </a:spcBef>
              <a:spcAft>
                <a:spcPts val="0"/>
              </a:spcAft>
              <a:buNone/>
            </a:pPr>
            <a:r>
              <a:rPr lang="en-US" sz="1400">
                <a:solidFill>
                  <a:srgbClr val="FFFFFF"/>
                </a:solidFill>
                <a:uFillTx/>
                <a:latin typeface="Arial"/>
                <a:ea typeface="Arial"/>
                <a:cs typeface="Arial"/>
                <a:sym typeface="Arial"/>
              </a:rPr>
              <a:t>Director,  Haas Institute</a:t>
            </a:r>
            <a:endParaRPr sz="1400">
              <a:solidFill>
                <a:schemeClr val="dk1"/>
              </a:solidFill>
              <a:uFillTx/>
              <a:latin typeface="Arial"/>
              <a:ea typeface="Arial"/>
              <a:cs typeface="Arial"/>
              <a:sym typeface="Arial"/>
            </a:endParaRPr>
          </a:p>
        </p:txBody>
      </p:sp>
      <p:sp>
        <p:nvSpPr>
          <p:cNvPr id="81" name="Google Shape;81;p15"/>
          <p:cNvSpPr txBox="1">
            <a:spLocks/>
          </p:cNvSpPr>
          <p:nvPr/>
        </p:nvSpPr>
        <p:spPr>
          <a:xfrm>
            <a:off x="2948926" y="5725965"/>
            <a:ext cx="1699273" cy="396712"/>
          </a:xfrm>
          <a:prstGeom prst="rect">
            <a:avLst/>
          </a:prstGeom>
          <a:noFill/>
          <a:ln>
            <a:noFill/>
          </a:ln>
        </p:spPr>
        <p:txBody>
          <a:bodyPr spcFirstLastPara="1" wrap="square" lIns="0" tIns="12700" rIns="0" bIns="0" anchor="t" anchorCtr="0">
            <a:noAutofit/>
          </a:bodyPr>
          <a:lstStyle/>
          <a:p>
            <a:pPr marL="12700" marR="0" lvl="0" indent="0" algn="l" rtl="0">
              <a:lnSpc>
                <a:spcPct val="119583"/>
              </a:lnSpc>
              <a:spcBef>
                <a:spcPts val="0"/>
              </a:spcBef>
              <a:spcAft>
                <a:spcPts val="0"/>
              </a:spcAft>
              <a:buNone/>
            </a:pPr>
            <a:r>
              <a:rPr lang="en-US" sz="1200">
                <a:solidFill>
                  <a:srgbClr val="E75204"/>
                </a:solidFill>
                <a:uFillTx/>
                <a:latin typeface="Arial"/>
                <a:ea typeface="Arial"/>
                <a:cs typeface="Arial"/>
                <a:sym typeface="Arial"/>
              </a:rPr>
              <a:t>DATE:</a:t>
            </a:r>
            <a:endParaRPr sz="1200">
              <a:solidFill>
                <a:schemeClr val="dk1"/>
              </a:solidFill>
              <a:uFillTx/>
              <a:latin typeface="Arial"/>
              <a:ea typeface="Arial"/>
              <a:cs typeface="Arial"/>
              <a:sym typeface="Arial"/>
            </a:endParaRPr>
          </a:p>
          <a:p>
            <a:pPr marL="12700" marR="0" lvl="0" indent="0" algn="l" rtl="0">
              <a:lnSpc>
                <a:spcPct val="119642"/>
              </a:lnSpc>
              <a:spcBef>
                <a:spcPts val="0"/>
              </a:spcBef>
              <a:spcAft>
                <a:spcPts val="0"/>
              </a:spcAft>
              <a:buNone/>
            </a:pPr>
            <a:r>
              <a:rPr lang="en-US" sz="1400">
                <a:solidFill>
                  <a:srgbClr val="FFFFFF"/>
                </a:solidFill>
                <a:uFillTx/>
                <a:latin typeface="Arial"/>
                <a:ea typeface="Arial"/>
                <a:cs typeface="Arial"/>
                <a:sym typeface="Arial"/>
              </a:rPr>
              <a:t>April 12, 2019</a:t>
            </a:r>
            <a:endParaRPr sz="1400">
              <a:solidFill>
                <a:schemeClr val="dk1"/>
              </a:solidFill>
              <a:uFillTx/>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2"/>
          <p:cNvSpPr txBox="1">
            <a:spLocks noGrp="1"/>
          </p:cNvSpPr>
          <p:nvPr>
            <p:ph type="title"/>
          </p:nvPr>
        </p:nvSpPr>
        <p:spPr>
          <a:xfrm>
            <a:off x="618362" y="468413"/>
            <a:ext cx="7907274" cy="43088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uFillTx/>
              </a:rPr>
              <a:t>What does belonging mean?</a:t>
            </a:r>
            <a:endParaRPr>
              <a:uFillTx/>
            </a:endParaRPr>
          </a:p>
        </p:txBody>
      </p:sp>
      <p:sp>
        <p:nvSpPr>
          <p:cNvPr id="330" name="Google Shape;330;p32"/>
          <p:cNvSpPr txBox="1">
            <a:spLocks noGrp="1"/>
          </p:cNvSpPr>
          <p:nvPr>
            <p:ph type="body" idx="1"/>
          </p:nvPr>
        </p:nvSpPr>
        <p:spPr>
          <a:xfrm>
            <a:off x="900445" y="1917547"/>
            <a:ext cx="7343109" cy="334772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uFillTx/>
            </a:endParaRPr>
          </a:p>
        </p:txBody>
      </p:sp>
      <p:pic>
        <p:nvPicPr>
          <p:cNvPr id="331" name="Google Shape;331;p32"/>
          <p:cNvPicPr preferRelativeResize="0"/>
          <p:nvPr/>
        </p:nvPicPr>
        <p:blipFill rotWithShape="1">
          <a:blip r:embed="rId3"/>
          <a:srcRect/>
          <a:stretch/>
        </p:blipFill>
        <p:spPr>
          <a:xfrm>
            <a:off x="5486400" y="1946450"/>
            <a:ext cx="3378200" cy="3378200"/>
          </a:xfrm>
          <a:prstGeom prst="rect">
            <a:avLst/>
          </a:prstGeom>
          <a:noFill/>
          <a:ln>
            <a:noFill/>
          </a:ln>
        </p:spPr>
      </p:pic>
      <p:pic>
        <p:nvPicPr>
          <p:cNvPr id="332" name="Google Shape;332;p32"/>
          <p:cNvPicPr preferRelativeResize="0"/>
          <p:nvPr/>
        </p:nvPicPr>
        <p:blipFill rotWithShape="1">
          <a:blip r:embed="rId4"/>
          <a:srcRect/>
          <a:stretch/>
        </p:blipFill>
        <p:spPr>
          <a:xfrm>
            <a:off x="618362" y="1974591"/>
            <a:ext cx="4095621" cy="335005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p:cNvSpPr>
          <p:nvPr/>
        </p:nvSpPr>
        <p:spPr>
          <a:xfrm>
            <a:off x="2753958" y="1097280"/>
            <a:ext cx="4916244" cy="3539430"/>
          </a:xfrm>
          <a:prstGeom prst="rect">
            <a:avLst/>
          </a:prstGeom>
          <a:noFill/>
        </p:spPr>
        <p:txBody>
          <a:bodyPr wrap="square" rtlCol="0">
            <a:spAutoFit/>
          </a:bodyPr>
          <a:lstStyle/>
          <a:p>
            <a:pPr lvl="0"/>
            <a:r>
              <a:rPr lang="en-US" sz="3200" dirty="0">
                <a:uFillTx/>
              </a:rPr>
              <a:t>Supported by our structures, policies and stories.  We have agency in all domains.  We are served by all domains.  We are seen, connected and caring and cared for.</a:t>
            </a: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3"/>
          <p:cNvSpPr>
            <a:spLocks/>
          </p:cNvSpPr>
          <p:nvPr/>
        </p:nvSpPr>
        <p:spPr>
          <a:xfrm>
            <a:off x="0" y="0"/>
            <a:ext cx="9144000" cy="6858000"/>
          </a:xfrm>
          <a:custGeom>
            <a:avLst/>
            <a:gdLst/>
            <a:ahLst/>
            <a:cxnLst/>
            <a:rect l="l" t="t" r="r" b="b"/>
            <a:pathLst>
              <a:path w="9144000" h="6858000" extrusionOk="0">
                <a:moveTo>
                  <a:pt x="0" y="6858000"/>
                </a:moveTo>
                <a:lnTo>
                  <a:pt x="9144000" y="6858000"/>
                </a:lnTo>
                <a:lnTo>
                  <a:pt x="9144000" y="0"/>
                </a:lnTo>
                <a:lnTo>
                  <a:pt x="0" y="0"/>
                </a:lnTo>
                <a:lnTo>
                  <a:pt x="0" y="6858000"/>
                </a:lnTo>
                <a:close/>
              </a:path>
            </a:pathLst>
          </a:custGeom>
          <a:solidFill>
            <a:srgbClr val="006F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18" name="Google Shape;218;p23"/>
          <p:cNvSpPr txBox="1">
            <a:spLocks noGrp="1"/>
          </p:cNvSpPr>
          <p:nvPr>
            <p:ph type="title"/>
          </p:nvPr>
        </p:nvSpPr>
        <p:spPr>
          <a:xfrm>
            <a:off x="1007770" y="465277"/>
            <a:ext cx="7831430" cy="504625"/>
          </a:xfrm>
          <a:prstGeom prst="rect">
            <a:avLst/>
          </a:prstGeom>
          <a:noFill/>
          <a:ln>
            <a:noFill/>
          </a:ln>
        </p:spPr>
        <p:txBody>
          <a:bodyPr spcFirstLastPara="1" wrap="square" lIns="0" tIns="12050" rIns="0" bIns="0" anchor="t" anchorCtr="0">
            <a:noAutofit/>
          </a:bodyPr>
          <a:lstStyle/>
          <a:p>
            <a:pPr marL="12700" lvl="0" indent="0" algn="l" rtl="0">
              <a:lnSpc>
                <a:spcPct val="100000"/>
              </a:lnSpc>
              <a:spcBef>
                <a:spcPts val="0"/>
              </a:spcBef>
              <a:spcAft>
                <a:spcPts val="0"/>
              </a:spcAft>
              <a:buNone/>
            </a:pPr>
            <a:r>
              <a:rPr lang="en-US" sz="3200" b="0">
                <a:solidFill>
                  <a:srgbClr val="FFFFFF"/>
                </a:solidFill>
                <a:uFillTx/>
                <a:latin typeface="Arial"/>
                <a:ea typeface="Arial"/>
                <a:cs typeface="Arial"/>
                <a:sym typeface="Arial"/>
              </a:rPr>
              <a:t>Structural marginalization limits opportunity</a:t>
            </a:r>
            <a:endParaRPr sz="3200">
              <a:uFillTx/>
              <a:latin typeface="Arial"/>
              <a:ea typeface="Arial"/>
              <a:cs typeface="Arial"/>
              <a:sym typeface="Arial"/>
            </a:endParaRPr>
          </a:p>
        </p:txBody>
      </p:sp>
      <p:sp>
        <p:nvSpPr>
          <p:cNvPr id="219" name="Google Shape;219;p23"/>
          <p:cNvSpPr txBox="1">
            <a:spLocks/>
          </p:cNvSpPr>
          <p:nvPr/>
        </p:nvSpPr>
        <p:spPr>
          <a:xfrm>
            <a:off x="1432751" y="1638086"/>
            <a:ext cx="6278498" cy="382156"/>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2400">
                <a:solidFill>
                  <a:srgbClr val="FFFFFF"/>
                </a:solidFill>
                <a:uFillTx/>
                <a:latin typeface="Arial"/>
                <a:ea typeface="Arial"/>
                <a:cs typeface="Arial"/>
                <a:sym typeface="Arial"/>
              </a:rPr>
              <a:t>We can define opportunity through </a:t>
            </a:r>
            <a:r>
              <a:rPr lang="en-US" sz="2400" b="1">
                <a:solidFill>
                  <a:srgbClr val="FFFFFF"/>
                </a:solidFill>
                <a:uFillTx/>
                <a:latin typeface="Arial"/>
                <a:ea typeface="Arial"/>
                <a:cs typeface="Arial"/>
                <a:sym typeface="Arial"/>
              </a:rPr>
              <a:t>access </a:t>
            </a:r>
            <a:r>
              <a:rPr lang="en-US" sz="2400">
                <a:solidFill>
                  <a:srgbClr val="FFFFFF"/>
                </a:solidFill>
                <a:uFillTx/>
                <a:latin typeface="Arial"/>
                <a:ea typeface="Arial"/>
                <a:cs typeface="Arial"/>
                <a:sym typeface="Arial"/>
              </a:rPr>
              <a:t>to:</a:t>
            </a:r>
            <a:endParaRPr sz="2400">
              <a:solidFill>
                <a:schemeClr val="dk1"/>
              </a:solidFill>
              <a:uFillTx/>
              <a:latin typeface="Arial"/>
              <a:ea typeface="Arial"/>
              <a:cs typeface="Arial"/>
              <a:sym typeface="Arial"/>
            </a:endParaRPr>
          </a:p>
        </p:txBody>
      </p:sp>
      <p:sp>
        <p:nvSpPr>
          <p:cNvPr id="220" name="Google Shape;220;p23"/>
          <p:cNvSpPr>
            <a:spLocks/>
          </p:cNvSpPr>
          <p:nvPr/>
        </p:nvSpPr>
        <p:spPr>
          <a:xfrm>
            <a:off x="3148076" y="2030348"/>
            <a:ext cx="1423924" cy="1450975"/>
          </a:xfrm>
          <a:prstGeom prst="rect">
            <a:avLst/>
          </a:prstGeom>
          <a:blipFill rotWithShape="1">
            <a:blip r:embed="rId3"/>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21" name="Google Shape;221;p23"/>
          <p:cNvSpPr>
            <a:spLocks/>
          </p:cNvSpPr>
          <p:nvPr/>
        </p:nvSpPr>
        <p:spPr>
          <a:xfrm>
            <a:off x="3143250" y="2025650"/>
            <a:ext cx="1433830" cy="1460500"/>
          </a:xfrm>
          <a:custGeom>
            <a:avLst/>
            <a:gdLst/>
            <a:ahLst/>
            <a:cxnLst/>
            <a:rect l="l" t="t" r="r" b="b"/>
            <a:pathLst>
              <a:path w="1433829" h="1460500" extrusionOk="0">
                <a:moveTo>
                  <a:pt x="0" y="1460500"/>
                </a:moveTo>
                <a:lnTo>
                  <a:pt x="1433449" y="1460500"/>
                </a:lnTo>
                <a:lnTo>
                  <a:pt x="1433449" y="0"/>
                </a:lnTo>
                <a:lnTo>
                  <a:pt x="0" y="0"/>
                </a:lnTo>
                <a:lnTo>
                  <a:pt x="0" y="14605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22" name="Google Shape;222;p23"/>
          <p:cNvSpPr>
            <a:spLocks/>
          </p:cNvSpPr>
          <p:nvPr/>
        </p:nvSpPr>
        <p:spPr>
          <a:xfrm>
            <a:off x="1595500" y="3841750"/>
            <a:ext cx="1423924" cy="1450975"/>
          </a:xfrm>
          <a:prstGeom prst="rect">
            <a:avLst/>
          </a:prstGeom>
          <a:blipFill rotWithShape="1">
            <a:blip r:embed="rId4"/>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23" name="Google Shape;223;p23"/>
          <p:cNvSpPr>
            <a:spLocks/>
          </p:cNvSpPr>
          <p:nvPr/>
        </p:nvSpPr>
        <p:spPr>
          <a:xfrm>
            <a:off x="1590675" y="3836923"/>
            <a:ext cx="1433830" cy="1460500"/>
          </a:xfrm>
          <a:custGeom>
            <a:avLst/>
            <a:gdLst/>
            <a:ahLst/>
            <a:cxnLst/>
            <a:rect l="l" t="t" r="r" b="b"/>
            <a:pathLst>
              <a:path w="1433830" h="1460500" extrusionOk="0">
                <a:moveTo>
                  <a:pt x="0" y="1460500"/>
                </a:moveTo>
                <a:lnTo>
                  <a:pt x="1433449" y="1460500"/>
                </a:lnTo>
                <a:lnTo>
                  <a:pt x="1433449" y="0"/>
                </a:lnTo>
                <a:lnTo>
                  <a:pt x="0" y="0"/>
                </a:lnTo>
                <a:lnTo>
                  <a:pt x="0" y="14605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24" name="Google Shape;224;p23"/>
          <p:cNvSpPr>
            <a:spLocks/>
          </p:cNvSpPr>
          <p:nvPr/>
        </p:nvSpPr>
        <p:spPr>
          <a:xfrm>
            <a:off x="4705350" y="2028825"/>
            <a:ext cx="1419225" cy="1450975"/>
          </a:xfrm>
          <a:prstGeom prst="rect">
            <a:avLst/>
          </a:prstGeom>
          <a:blipFill rotWithShape="1">
            <a:blip r:embed="rId5"/>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25" name="Google Shape;225;p23"/>
          <p:cNvSpPr>
            <a:spLocks/>
          </p:cNvSpPr>
          <p:nvPr/>
        </p:nvSpPr>
        <p:spPr>
          <a:xfrm>
            <a:off x="4700523" y="2023998"/>
            <a:ext cx="1428750" cy="1460500"/>
          </a:xfrm>
          <a:custGeom>
            <a:avLst/>
            <a:gdLst/>
            <a:ahLst/>
            <a:cxnLst/>
            <a:rect l="l" t="t" r="r" b="b"/>
            <a:pathLst>
              <a:path w="1428750" h="1460500" extrusionOk="0">
                <a:moveTo>
                  <a:pt x="0" y="1460500"/>
                </a:moveTo>
                <a:lnTo>
                  <a:pt x="1428750" y="1460500"/>
                </a:lnTo>
                <a:lnTo>
                  <a:pt x="1428750" y="0"/>
                </a:lnTo>
                <a:lnTo>
                  <a:pt x="0" y="0"/>
                </a:lnTo>
                <a:lnTo>
                  <a:pt x="0" y="14605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26" name="Google Shape;226;p23"/>
          <p:cNvSpPr>
            <a:spLocks/>
          </p:cNvSpPr>
          <p:nvPr/>
        </p:nvSpPr>
        <p:spPr>
          <a:xfrm>
            <a:off x="4705350" y="3841750"/>
            <a:ext cx="1419225" cy="1450975"/>
          </a:xfrm>
          <a:prstGeom prst="rect">
            <a:avLst/>
          </a:prstGeom>
          <a:blipFill rotWithShape="1">
            <a:blip r:embed="rId6"/>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27" name="Google Shape;227;p23"/>
          <p:cNvSpPr>
            <a:spLocks/>
          </p:cNvSpPr>
          <p:nvPr/>
        </p:nvSpPr>
        <p:spPr>
          <a:xfrm>
            <a:off x="4700523" y="3836923"/>
            <a:ext cx="1428750" cy="1460500"/>
          </a:xfrm>
          <a:custGeom>
            <a:avLst/>
            <a:gdLst/>
            <a:ahLst/>
            <a:cxnLst/>
            <a:rect l="l" t="t" r="r" b="b"/>
            <a:pathLst>
              <a:path w="1428750" h="1460500" extrusionOk="0">
                <a:moveTo>
                  <a:pt x="0" y="1460500"/>
                </a:moveTo>
                <a:lnTo>
                  <a:pt x="1428750" y="1460500"/>
                </a:lnTo>
                <a:lnTo>
                  <a:pt x="1428750" y="0"/>
                </a:lnTo>
                <a:lnTo>
                  <a:pt x="0" y="0"/>
                </a:lnTo>
                <a:lnTo>
                  <a:pt x="0" y="14605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28" name="Google Shape;228;p23"/>
          <p:cNvSpPr>
            <a:spLocks/>
          </p:cNvSpPr>
          <p:nvPr/>
        </p:nvSpPr>
        <p:spPr>
          <a:xfrm>
            <a:off x="1595500" y="2041525"/>
            <a:ext cx="1423924" cy="1450975"/>
          </a:xfrm>
          <a:prstGeom prst="rect">
            <a:avLst/>
          </a:prstGeom>
          <a:blipFill rotWithShape="1">
            <a:blip r:embed="rId7"/>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29" name="Google Shape;229;p23"/>
          <p:cNvSpPr>
            <a:spLocks/>
          </p:cNvSpPr>
          <p:nvPr/>
        </p:nvSpPr>
        <p:spPr>
          <a:xfrm>
            <a:off x="1590675" y="2036698"/>
            <a:ext cx="1433830" cy="1460500"/>
          </a:xfrm>
          <a:custGeom>
            <a:avLst/>
            <a:gdLst/>
            <a:ahLst/>
            <a:cxnLst/>
            <a:rect l="l" t="t" r="r" b="b"/>
            <a:pathLst>
              <a:path w="1433830" h="1460500" extrusionOk="0">
                <a:moveTo>
                  <a:pt x="0" y="1460500"/>
                </a:moveTo>
                <a:lnTo>
                  <a:pt x="1433449" y="1460500"/>
                </a:lnTo>
                <a:lnTo>
                  <a:pt x="1433449" y="0"/>
                </a:lnTo>
                <a:lnTo>
                  <a:pt x="0" y="0"/>
                </a:lnTo>
                <a:lnTo>
                  <a:pt x="0" y="14605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30" name="Google Shape;230;p23"/>
          <p:cNvSpPr txBox="1">
            <a:spLocks/>
          </p:cNvSpPr>
          <p:nvPr/>
        </p:nvSpPr>
        <p:spPr>
          <a:xfrm>
            <a:off x="1874901" y="3545585"/>
            <a:ext cx="848994" cy="184024"/>
          </a:xfrm>
          <a:prstGeom prst="rect">
            <a:avLst/>
          </a:prstGeom>
          <a:noFill/>
          <a:ln>
            <a:noFill/>
          </a:ln>
        </p:spPr>
        <p:txBody>
          <a:bodyPr spcFirstLastPara="1" wrap="square" lIns="0" tIns="14600" rIns="0" bIns="0" anchor="t" anchorCtr="0">
            <a:noAutofit/>
          </a:bodyPr>
          <a:lstStyle/>
          <a:p>
            <a:pPr marL="12700" marR="0" lvl="0" indent="0" algn="l" rtl="0">
              <a:lnSpc>
                <a:spcPct val="100000"/>
              </a:lnSpc>
              <a:spcBef>
                <a:spcPts val="0"/>
              </a:spcBef>
              <a:spcAft>
                <a:spcPts val="0"/>
              </a:spcAft>
              <a:buNone/>
            </a:pPr>
            <a:r>
              <a:rPr lang="en-US" sz="1100" b="1">
                <a:solidFill>
                  <a:schemeClr val="lt1"/>
                </a:solidFill>
                <a:uFillTx/>
                <a:latin typeface="Arial"/>
                <a:ea typeface="Arial"/>
                <a:cs typeface="Arial"/>
                <a:sym typeface="Arial"/>
              </a:rPr>
              <a:t>EDUCATION</a:t>
            </a:r>
            <a:endParaRPr sz="1100" b="1">
              <a:solidFill>
                <a:schemeClr val="lt1"/>
              </a:solidFill>
              <a:uFillTx/>
              <a:latin typeface="Arial"/>
              <a:ea typeface="Arial"/>
              <a:cs typeface="Arial"/>
              <a:sym typeface="Arial"/>
            </a:endParaRPr>
          </a:p>
        </p:txBody>
      </p:sp>
      <p:sp>
        <p:nvSpPr>
          <p:cNvPr id="231" name="Google Shape;231;p23"/>
          <p:cNvSpPr txBox="1">
            <a:spLocks/>
          </p:cNvSpPr>
          <p:nvPr/>
        </p:nvSpPr>
        <p:spPr>
          <a:xfrm>
            <a:off x="3428238" y="3547110"/>
            <a:ext cx="804545" cy="184024"/>
          </a:xfrm>
          <a:prstGeom prst="rect">
            <a:avLst/>
          </a:prstGeom>
          <a:noFill/>
          <a:ln>
            <a:noFill/>
          </a:ln>
        </p:spPr>
        <p:txBody>
          <a:bodyPr spcFirstLastPara="1" wrap="square" lIns="0" tIns="14600" rIns="0" bIns="0" anchor="t" anchorCtr="0">
            <a:noAutofit/>
          </a:bodyPr>
          <a:lstStyle/>
          <a:p>
            <a:pPr marL="12700" marR="0" lvl="0" indent="0" algn="l" rtl="0">
              <a:lnSpc>
                <a:spcPct val="100000"/>
              </a:lnSpc>
              <a:spcBef>
                <a:spcPts val="0"/>
              </a:spcBef>
              <a:spcAft>
                <a:spcPts val="0"/>
              </a:spcAft>
              <a:buNone/>
            </a:pPr>
            <a:r>
              <a:rPr lang="en-US" sz="1100" b="1">
                <a:solidFill>
                  <a:schemeClr val="lt1"/>
                </a:solidFill>
                <a:uFillTx/>
                <a:latin typeface="Arial"/>
                <a:ea typeface="Arial"/>
                <a:cs typeface="Arial"/>
                <a:sym typeface="Arial"/>
              </a:rPr>
              <a:t>ECONOMIC</a:t>
            </a:r>
            <a:endParaRPr sz="1100" b="1">
              <a:solidFill>
                <a:schemeClr val="lt1"/>
              </a:solidFill>
              <a:uFillTx/>
              <a:latin typeface="Arial"/>
              <a:ea typeface="Arial"/>
              <a:cs typeface="Arial"/>
              <a:sym typeface="Arial"/>
            </a:endParaRPr>
          </a:p>
        </p:txBody>
      </p:sp>
      <p:sp>
        <p:nvSpPr>
          <p:cNvPr id="232" name="Google Shape;232;p23"/>
          <p:cNvSpPr txBox="1">
            <a:spLocks/>
          </p:cNvSpPr>
          <p:nvPr/>
        </p:nvSpPr>
        <p:spPr>
          <a:xfrm>
            <a:off x="4743069" y="3564763"/>
            <a:ext cx="1492248" cy="184024"/>
          </a:xfrm>
          <a:prstGeom prst="rect">
            <a:avLst/>
          </a:prstGeom>
          <a:noFill/>
          <a:ln>
            <a:noFill/>
          </a:ln>
        </p:spPr>
        <p:txBody>
          <a:bodyPr spcFirstLastPara="1" wrap="square" lIns="0" tIns="14600" rIns="0" bIns="0" anchor="t" anchorCtr="0">
            <a:noAutofit/>
          </a:bodyPr>
          <a:lstStyle/>
          <a:p>
            <a:pPr marL="12700" marR="0" lvl="0" indent="0" algn="l" rtl="0">
              <a:lnSpc>
                <a:spcPct val="100000"/>
              </a:lnSpc>
              <a:spcBef>
                <a:spcPts val="0"/>
              </a:spcBef>
              <a:spcAft>
                <a:spcPts val="0"/>
              </a:spcAft>
              <a:buNone/>
            </a:pPr>
            <a:r>
              <a:rPr lang="en-US" sz="1100" b="1">
                <a:solidFill>
                  <a:schemeClr val="lt1"/>
                </a:solidFill>
                <a:uFillTx/>
                <a:latin typeface="Arial"/>
                <a:ea typeface="Arial"/>
                <a:cs typeface="Arial"/>
                <a:sym typeface="Arial"/>
              </a:rPr>
              <a:t>TRANSPORTATION</a:t>
            </a:r>
            <a:endParaRPr sz="1100" b="1">
              <a:solidFill>
                <a:schemeClr val="lt1"/>
              </a:solidFill>
              <a:uFillTx/>
              <a:latin typeface="Arial"/>
              <a:ea typeface="Arial"/>
              <a:cs typeface="Arial"/>
              <a:sym typeface="Arial"/>
            </a:endParaRPr>
          </a:p>
        </p:txBody>
      </p:sp>
      <p:sp>
        <p:nvSpPr>
          <p:cNvPr id="233" name="Google Shape;233;p23"/>
          <p:cNvSpPr>
            <a:spLocks/>
          </p:cNvSpPr>
          <p:nvPr/>
        </p:nvSpPr>
        <p:spPr>
          <a:xfrm>
            <a:off x="3148076" y="3841750"/>
            <a:ext cx="1423924" cy="1450975"/>
          </a:xfrm>
          <a:prstGeom prst="rect">
            <a:avLst/>
          </a:prstGeom>
          <a:blipFill rotWithShape="1">
            <a:blip r:embed="rId8"/>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34" name="Google Shape;234;p23"/>
          <p:cNvSpPr>
            <a:spLocks/>
          </p:cNvSpPr>
          <p:nvPr/>
        </p:nvSpPr>
        <p:spPr>
          <a:xfrm>
            <a:off x="3143250" y="3836923"/>
            <a:ext cx="1433830" cy="1460500"/>
          </a:xfrm>
          <a:custGeom>
            <a:avLst/>
            <a:gdLst/>
            <a:ahLst/>
            <a:cxnLst/>
            <a:rect l="l" t="t" r="r" b="b"/>
            <a:pathLst>
              <a:path w="1433829" h="1460500" extrusionOk="0">
                <a:moveTo>
                  <a:pt x="0" y="1460500"/>
                </a:moveTo>
                <a:lnTo>
                  <a:pt x="1433449" y="1460500"/>
                </a:lnTo>
                <a:lnTo>
                  <a:pt x="1433449" y="0"/>
                </a:lnTo>
                <a:lnTo>
                  <a:pt x="0" y="0"/>
                </a:lnTo>
                <a:lnTo>
                  <a:pt x="0" y="14605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35" name="Google Shape;235;p23"/>
          <p:cNvSpPr>
            <a:spLocks/>
          </p:cNvSpPr>
          <p:nvPr/>
        </p:nvSpPr>
        <p:spPr>
          <a:xfrm>
            <a:off x="6245225" y="2028825"/>
            <a:ext cx="1419225" cy="1450975"/>
          </a:xfrm>
          <a:prstGeom prst="rect">
            <a:avLst/>
          </a:prstGeom>
          <a:blipFill rotWithShape="1">
            <a:blip r:embed="rId9"/>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36" name="Google Shape;236;p23"/>
          <p:cNvSpPr>
            <a:spLocks/>
          </p:cNvSpPr>
          <p:nvPr/>
        </p:nvSpPr>
        <p:spPr>
          <a:xfrm>
            <a:off x="6240398" y="2023998"/>
            <a:ext cx="1428750" cy="1460500"/>
          </a:xfrm>
          <a:custGeom>
            <a:avLst/>
            <a:gdLst/>
            <a:ahLst/>
            <a:cxnLst/>
            <a:rect l="l" t="t" r="r" b="b"/>
            <a:pathLst>
              <a:path w="1428750" h="1460500" extrusionOk="0">
                <a:moveTo>
                  <a:pt x="0" y="1460500"/>
                </a:moveTo>
                <a:lnTo>
                  <a:pt x="1428750" y="1460500"/>
                </a:lnTo>
                <a:lnTo>
                  <a:pt x="1428750" y="0"/>
                </a:lnTo>
                <a:lnTo>
                  <a:pt x="0" y="0"/>
                </a:lnTo>
                <a:lnTo>
                  <a:pt x="0" y="14605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37" name="Google Shape;237;p23"/>
          <p:cNvSpPr txBox="1">
            <a:spLocks/>
          </p:cNvSpPr>
          <p:nvPr/>
        </p:nvSpPr>
        <p:spPr>
          <a:xfrm>
            <a:off x="6719061" y="3556761"/>
            <a:ext cx="434340" cy="184024"/>
          </a:xfrm>
          <a:prstGeom prst="rect">
            <a:avLst/>
          </a:prstGeom>
          <a:noFill/>
          <a:ln>
            <a:noFill/>
          </a:ln>
        </p:spPr>
        <p:txBody>
          <a:bodyPr spcFirstLastPara="1" wrap="square" lIns="0" tIns="14600" rIns="0" bIns="0" anchor="t" anchorCtr="0">
            <a:noAutofit/>
          </a:bodyPr>
          <a:lstStyle/>
          <a:p>
            <a:pPr marL="12700" marR="0" lvl="0" indent="0" algn="l" rtl="0">
              <a:lnSpc>
                <a:spcPct val="100000"/>
              </a:lnSpc>
              <a:spcBef>
                <a:spcPts val="0"/>
              </a:spcBef>
              <a:spcAft>
                <a:spcPts val="0"/>
              </a:spcAft>
              <a:buNone/>
            </a:pPr>
            <a:r>
              <a:rPr lang="en-US" sz="1100" b="1">
                <a:solidFill>
                  <a:schemeClr val="lt1"/>
                </a:solidFill>
                <a:uFillTx/>
                <a:latin typeface="Arial"/>
                <a:ea typeface="Arial"/>
                <a:cs typeface="Arial"/>
                <a:sym typeface="Arial"/>
              </a:rPr>
              <a:t>FOOD</a:t>
            </a:r>
            <a:endParaRPr sz="1100" b="1">
              <a:solidFill>
                <a:schemeClr val="lt1"/>
              </a:solidFill>
              <a:uFillTx/>
              <a:latin typeface="Arial"/>
              <a:ea typeface="Arial"/>
              <a:cs typeface="Arial"/>
              <a:sym typeface="Arial"/>
            </a:endParaRPr>
          </a:p>
        </p:txBody>
      </p:sp>
      <p:sp>
        <p:nvSpPr>
          <p:cNvPr id="238" name="Google Shape;238;p23"/>
          <p:cNvSpPr>
            <a:spLocks/>
          </p:cNvSpPr>
          <p:nvPr/>
        </p:nvSpPr>
        <p:spPr>
          <a:xfrm>
            <a:off x="6245225" y="3849751"/>
            <a:ext cx="1419225" cy="1450975"/>
          </a:xfrm>
          <a:prstGeom prst="rect">
            <a:avLst/>
          </a:prstGeom>
          <a:blipFill rotWithShape="1">
            <a:blip r:embed="rId10"/>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39" name="Google Shape;239;p23"/>
          <p:cNvSpPr>
            <a:spLocks/>
          </p:cNvSpPr>
          <p:nvPr/>
        </p:nvSpPr>
        <p:spPr>
          <a:xfrm>
            <a:off x="6240398" y="3844925"/>
            <a:ext cx="1428750" cy="1460500"/>
          </a:xfrm>
          <a:custGeom>
            <a:avLst/>
            <a:gdLst/>
            <a:ahLst/>
            <a:cxnLst/>
            <a:rect l="l" t="t" r="r" b="b"/>
            <a:pathLst>
              <a:path w="1428750" h="1460500" extrusionOk="0">
                <a:moveTo>
                  <a:pt x="0" y="1460500"/>
                </a:moveTo>
                <a:lnTo>
                  <a:pt x="1428750" y="1460500"/>
                </a:lnTo>
                <a:lnTo>
                  <a:pt x="1428750" y="0"/>
                </a:lnTo>
                <a:lnTo>
                  <a:pt x="0" y="0"/>
                </a:lnTo>
                <a:lnTo>
                  <a:pt x="0" y="14605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40" name="Google Shape;240;p23"/>
          <p:cNvSpPr txBox="1">
            <a:spLocks/>
          </p:cNvSpPr>
          <p:nvPr/>
        </p:nvSpPr>
        <p:spPr>
          <a:xfrm>
            <a:off x="1918271" y="5385309"/>
            <a:ext cx="5649595" cy="184024"/>
          </a:xfrm>
          <a:prstGeom prst="rect">
            <a:avLst/>
          </a:prstGeom>
          <a:noFill/>
          <a:ln>
            <a:noFill/>
          </a:ln>
        </p:spPr>
        <p:txBody>
          <a:bodyPr spcFirstLastPara="1" wrap="square" lIns="0" tIns="14600" rIns="0" bIns="0" anchor="t" anchorCtr="0">
            <a:noAutofit/>
          </a:bodyPr>
          <a:lstStyle/>
          <a:p>
            <a:pPr marL="12700" marR="0" lvl="0" indent="0" algn="l" rtl="0">
              <a:lnSpc>
                <a:spcPct val="100000"/>
              </a:lnSpc>
              <a:spcBef>
                <a:spcPts val="0"/>
              </a:spcBef>
              <a:spcAft>
                <a:spcPts val="0"/>
              </a:spcAft>
              <a:buNone/>
            </a:pPr>
            <a:r>
              <a:rPr lang="en-US" sz="1100" b="1">
                <a:solidFill>
                  <a:schemeClr val="lt1"/>
                </a:solidFill>
                <a:uFillTx/>
                <a:latin typeface="Arial"/>
                <a:ea typeface="Arial"/>
                <a:cs typeface="Arial"/>
                <a:sym typeface="Arial"/>
              </a:rPr>
              <a:t>HOUSING                       JUSTICE	HEALTHCARE	COMMUNICATIONS</a:t>
            </a:r>
            <a:endParaRPr>
              <a:uFillTx/>
            </a:endParaRPr>
          </a:p>
        </p:txBody>
      </p:sp>
      <p:sp>
        <p:nvSpPr>
          <p:cNvPr id="241" name="Google Shape;241;p23"/>
          <p:cNvSpPr txBox="1">
            <a:spLocks/>
          </p:cNvSpPr>
          <p:nvPr/>
        </p:nvSpPr>
        <p:spPr>
          <a:xfrm>
            <a:off x="2133600" y="5947782"/>
            <a:ext cx="5819775" cy="579646"/>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1800">
                <a:solidFill>
                  <a:srgbClr val="FFFFFF"/>
                </a:solidFill>
                <a:uFillTx/>
                <a:latin typeface="Arial"/>
                <a:ea typeface="Arial"/>
                <a:cs typeface="Arial"/>
                <a:sym typeface="Arial"/>
              </a:rPr>
              <a:t>This is an issue of </a:t>
            </a:r>
            <a:r>
              <a:rPr lang="en-US" sz="1800" b="1">
                <a:solidFill>
                  <a:srgbClr val="FFFFFF"/>
                </a:solidFill>
                <a:uFillTx/>
                <a:latin typeface="Arial"/>
                <a:ea typeface="Arial"/>
                <a:cs typeface="Arial"/>
                <a:sym typeface="Arial"/>
              </a:rPr>
              <a:t>membership </a:t>
            </a:r>
            <a:r>
              <a:rPr lang="en-US" sz="1800">
                <a:solidFill>
                  <a:srgbClr val="FFFFFF"/>
                </a:solidFill>
                <a:uFillTx/>
                <a:latin typeface="Arial"/>
                <a:ea typeface="Arial"/>
                <a:cs typeface="Arial"/>
                <a:sym typeface="Arial"/>
              </a:rPr>
              <a:t>and </a:t>
            </a:r>
            <a:r>
              <a:rPr lang="en-US" sz="1800" b="1">
                <a:solidFill>
                  <a:srgbClr val="FFFFFF"/>
                </a:solidFill>
                <a:uFillTx/>
                <a:latin typeface="Arial"/>
                <a:ea typeface="Arial"/>
                <a:cs typeface="Arial"/>
                <a:sym typeface="Arial"/>
              </a:rPr>
              <a:t>belonging.</a:t>
            </a:r>
            <a:endParaRPr>
              <a:uFillTx/>
            </a:endParaRPr>
          </a:p>
          <a:p>
            <a:pPr marL="12700" marR="0" lvl="0" indent="0" algn="l" rtl="0">
              <a:lnSpc>
                <a:spcPct val="100000"/>
              </a:lnSpc>
              <a:spcBef>
                <a:spcPts val="100"/>
              </a:spcBef>
              <a:spcAft>
                <a:spcPts val="0"/>
              </a:spcAft>
              <a:buNone/>
            </a:pPr>
            <a:endParaRPr sz="1800" b="1">
              <a:solidFill>
                <a:srgbClr val="FFFFFF"/>
              </a:solidFill>
              <a:uFillTx/>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4"/>
          <p:cNvSpPr txBox="1">
            <a:spLocks/>
          </p:cNvSpPr>
          <p:nvPr/>
        </p:nvSpPr>
        <p:spPr>
          <a:xfrm>
            <a:off x="528065" y="1392364"/>
            <a:ext cx="2596135" cy="1120820"/>
          </a:xfrm>
          <a:prstGeom prst="rect">
            <a:avLst/>
          </a:prstGeom>
          <a:noFill/>
          <a:ln>
            <a:noFill/>
          </a:ln>
        </p:spPr>
        <p:txBody>
          <a:bodyPr spcFirstLastPara="1" wrap="square" lIns="0" tIns="12700" rIns="0" bIns="0" anchor="t" anchorCtr="0">
            <a:noAutofit/>
          </a:bodyPr>
          <a:lstStyle/>
          <a:p>
            <a:pPr marL="12700" marR="5080" lvl="0" indent="0" algn="l" rtl="0">
              <a:lnSpc>
                <a:spcPct val="100000"/>
              </a:lnSpc>
              <a:spcBef>
                <a:spcPts val="0"/>
              </a:spcBef>
              <a:spcAft>
                <a:spcPts val="0"/>
              </a:spcAft>
              <a:buNone/>
            </a:pPr>
            <a:r>
              <a:rPr lang="en-US" sz="2400">
                <a:solidFill>
                  <a:schemeClr val="dk1"/>
                </a:solidFill>
                <a:uFillTx/>
                <a:latin typeface="Arial"/>
                <a:ea typeface="Arial"/>
                <a:cs typeface="Arial"/>
                <a:sym typeface="Arial"/>
              </a:rPr>
              <a:t>We are all situated within structures but not evenly. </a:t>
            </a:r>
            <a:endParaRPr sz="2400">
              <a:solidFill>
                <a:schemeClr val="dk1"/>
              </a:solidFill>
              <a:uFillTx/>
              <a:latin typeface="Arial"/>
              <a:ea typeface="Arial"/>
              <a:cs typeface="Arial"/>
              <a:sym typeface="Arial"/>
            </a:endParaRPr>
          </a:p>
        </p:txBody>
      </p:sp>
      <p:sp>
        <p:nvSpPr>
          <p:cNvPr id="247" name="Google Shape;247;p24"/>
          <p:cNvSpPr txBox="1">
            <a:spLocks/>
          </p:cNvSpPr>
          <p:nvPr/>
        </p:nvSpPr>
        <p:spPr>
          <a:xfrm>
            <a:off x="2667000" y="5388533"/>
            <a:ext cx="6477000" cy="751488"/>
          </a:xfrm>
          <a:prstGeom prst="rect">
            <a:avLst/>
          </a:prstGeom>
          <a:noFill/>
          <a:ln>
            <a:noFill/>
          </a:ln>
        </p:spPr>
        <p:txBody>
          <a:bodyPr spcFirstLastPara="1" wrap="square" lIns="0" tIns="12700" rIns="0" bIns="0" anchor="t" anchorCtr="0">
            <a:noAutofit/>
          </a:bodyPr>
          <a:lstStyle/>
          <a:p>
            <a:pPr marL="12700" marR="5080" lvl="0" indent="2912110" algn="l" rtl="0">
              <a:lnSpc>
                <a:spcPct val="100000"/>
              </a:lnSpc>
              <a:spcBef>
                <a:spcPts val="0"/>
              </a:spcBef>
              <a:spcAft>
                <a:spcPts val="0"/>
              </a:spcAft>
              <a:buNone/>
            </a:pPr>
            <a:r>
              <a:rPr lang="en-US" sz="2400">
                <a:solidFill>
                  <a:schemeClr val="dk1"/>
                </a:solidFill>
                <a:uFillTx/>
                <a:latin typeface="Arial"/>
                <a:ea typeface="Arial"/>
                <a:cs typeface="Arial"/>
                <a:sym typeface="Arial"/>
              </a:rPr>
              <a:t>These structures interact in ways that produce a differential in outcomes.</a:t>
            </a:r>
            <a:endParaRPr sz="2400">
              <a:solidFill>
                <a:schemeClr val="dk1"/>
              </a:solidFill>
              <a:uFillTx/>
              <a:latin typeface="Arial"/>
              <a:ea typeface="Arial"/>
              <a:cs typeface="Arial"/>
              <a:sym typeface="Arial"/>
            </a:endParaRPr>
          </a:p>
        </p:txBody>
      </p:sp>
      <p:sp>
        <p:nvSpPr>
          <p:cNvPr id="248" name="Google Shape;248;p24"/>
          <p:cNvSpPr txBox="1">
            <a:spLocks noGrp="1"/>
          </p:cNvSpPr>
          <p:nvPr>
            <p:ph type="title"/>
          </p:nvPr>
        </p:nvSpPr>
        <p:spPr>
          <a:xfrm>
            <a:off x="403337" y="382714"/>
            <a:ext cx="6167120" cy="452120"/>
          </a:xfrm>
          <a:prstGeom prst="rect">
            <a:avLst/>
          </a:prstGeom>
          <a:noFill/>
          <a:ln>
            <a:noFill/>
          </a:ln>
        </p:spPr>
        <p:txBody>
          <a:bodyPr spcFirstLastPara="1" wrap="square" lIns="0" tIns="12050" rIns="0" bIns="0" anchor="t" anchorCtr="0">
            <a:noAutofit/>
          </a:bodyPr>
          <a:lstStyle/>
          <a:p>
            <a:pPr marL="12700" lvl="0" indent="0" algn="l" rtl="0">
              <a:lnSpc>
                <a:spcPct val="100000"/>
              </a:lnSpc>
              <a:spcBef>
                <a:spcPts val="0"/>
              </a:spcBef>
              <a:spcAft>
                <a:spcPts val="0"/>
              </a:spcAft>
              <a:buNone/>
            </a:pPr>
            <a:r>
              <a:rPr lang="en-US" sz="2800" b="0">
                <a:uFillTx/>
                <a:latin typeface="Arial"/>
                <a:ea typeface="Arial"/>
                <a:cs typeface="Arial"/>
                <a:sym typeface="Arial"/>
              </a:rPr>
              <a:t>Othering &amp; belonging within structures</a:t>
            </a:r>
            <a:endParaRPr sz="2800">
              <a:uFillTx/>
              <a:latin typeface="Arial"/>
              <a:ea typeface="Arial"/>
              <a:cs typeface="Arial"/>
              <a:sym typeface="Arial"/>
            </a:endParaRPr>
          </a:p>
        </p:txBody>
      </p:sp>
      <p:sp>
        <p:nvSpPr>
          <p:cNvPr id="249" name="Google Shape;249;p24"/>
          <p:cNvSpPr>
            <a:spLocks/>
          </p:cNvSpPr>
          <p:nvPr/>
        </p:nvSpPr>
        <p:spPr>
          <a:xfrm>
            <a:off x="4487290" y="1542288"/>
            <a:ext cx="2083435" cy="3011170"/>
          </a:xfrm>
          <a:custGeom>
            <a:avLst/>
            <a:gdLst/>
            <a:ahLst/>
            <a:cxnLst/>
            <a:rect l="l" t="t" r="r" b="b"/>
            <a:pathLst>
              <a:path w="2083434" h="3011170" extrusionOk="0">
                <a:moveTo>
                  <a:pt x="0" y="0"/>
                </a:moveTo>
                <a:lnTo>
                  <a:pt x="0" y="2005964"/>
                </a:lnTo>
                <a:lnTo>
                  <a:pt x="1802638" y="3010916"/>
                </a:lnTo>
                <a:lnTo>
                  <a:pt x="1826772" y="2969666"/>
                </a:lnTo>
                <a:lnTo>
                  <a:pt x="1849789" y="2928104"/>
                </a:lnTo>
                <a:lnTo>
                  <a:pt x="1871694" y="2886246"/>
                </a:lnTo>
                <a:lnTo>
                  <a:pt x="1892491" y="2844109"/>
                </a:lnTo>
                <a:lnTo>
                  <a:pt x="1912184" y="2801708"/>
                </a:lnTo>
                <a:lnTo>
                  <a:pt x="1930779" y="2759062"/>
                </a:lnTo>
                <a:lnTo>
                  <a:pt x="1948280" y="2716185"/>
                </a:lnTo>
                <a:lnTo>
                  <a:pt x="1964690" y="2673095"/>
                </a:lnTo>
                <a:lnTo>
                  <a:pt x="1980016" y="2629807"/>
                </a:lnTo>
                <a:lnTo>
                  <a:pt x="1994261" y="2586339"/>
                </a:lnTo>
                <a:lnTo>
                  <a:pt x="2007430" y="2542707"/>
                </a:lnTo>
                <a:lnTo>
                  <a:pt x="2019528" y="2498927"/>
                </a:lnTo>
                <a:lnTo>
                  <a:pt x="2030559" y="2455016"/>
                </a:lnTo>
                <a:lnTo>
                  <a:pt x="2040527" y="2410990"/>
                </a:lnTo>
                <a:lnTo>
                  <a:pt x="2049437" y="2366865"/>
                </a:lnTo>
                <a:lnTo>
                  <a:pt x="2057294" y="2322659"/>
                </a:lnTo>
                <a:lnTo>
                  <a:pt x="2064103" y="2278387"/>
                </a:lnTo>
                <a:lnTo>
                  <a:pt x="2069867" y="2234066"/>
                </a:lnTo>
                <a:lnTo>
                  <a:pt x="2074591" y="2189713"/>
                </a:lnTo>
                <a:lnTo>
                  <a:pt x="2078281" y="2145343"/>
                </a:lnTo>
                <a:lnTo>
                  <a:pt x="2080940" y="2100974"/>
                </a:lnTo>
                <a:lnTo>
                  <a:pt x="2082573" y="2056622"/>
                </a:lnTo>
                <a:lnTo>
                  <a:pt x="2083184" y="2012303"/>
                </a:lnTo>
                <a:lnTo>
                  <a:pt x="2082779" y="1968034"/>
                </a:lnTo>
                <a:lnTo>
                  <a:pt x="2081361" y="1923830"/>
                </a:lnTo>
                <a:lnTo>
                  <a:pt x="2078935" y="1879710"/>
                </a:lnTo>
                <a:lnTo>
                  <a:pt x="2075506" y="1835688"/>
                </a:lnTo>
                <a:lnTo>
                  <a:pt x="2071079" y="1791783"/>
                </a:lnTo>
                <a:lnTo>
                  <a:pt x="2065657" y="1748009"/>
                </a:lnTo>
                <a:lnTo>
                  <a:pt x="2059246" y="1704383"/>
                </a:lnTo>
                <a:lnTo>
                  <a:pt x="2051850" y="1660923"/>
                </a:lnTo>
                <a:lnTo>
                  <a:pt x="2043473" y="1617643"/>
                </a:lnTo>
                <a:lnTo>
                  <a:pt x="2034120" y="1574562"/>
                </a:lnTo>
                <a:lnTo>
                  <a:pt x="2023796" y="1531695"/>
                </a:lnTo>
                <a:lnTo>
                  <a:pt x="2012505" y="1489059"/>
                </a:lnTo>
                <a:lnTo>
                  <a:pt x="2000252" y="1446669"/>
                </a:lnTo>
                <a:lnTo>
                  <a:pt x="1987041" y="1404544"/>
                </a:lnTo>
                <a:lnTo>
                  <a:pt x="1972876" y="1362698"/>
                </a:lnTo>
                <a:lnTo>
                  <a:pt x="1957764" y="1321150"/>
                </a:lnTo>
                <a:lnTo>
                  <a:pt x="1941707" y="1279914"/>
                </a:lnTo>
                <a:lnTo>
                  <a:pt x="1924710" y="1239007"/>
                </a:lnTo>
                <a:lnTo>
                  <a:pt x="1906779" y="1198447"/>
                </a:lnTo>
                <a:lnTo>
                  <a:pt x="1887917" y="1158249"/>
                </a:lnTo>
                <a:lnTo>
                  <a:pt x="1868129" y="1118429"/>
                </a:lnTo>
                <a:lnTo>
                  <a:pt x="1847419" y="1079005"/>
                </a:lnTo>
                <a:lnTo>
                  <a:pt x="1825793" y="1039993"/>
                </a:lnTo>
                <a:lnTo>
                  <a:pt x="1803255" y="1001409"/>
                </a:lnTo>
                <a:lnTo>
                  <a:pt x="1779809" y="963269"/>
                </a:lnTo>
                <a:lnTo>
                  <a:pt x="1755460" y="925591"/>
                </a:lnTo>
                <a:lnTo>
                  <a:pt x="1730212" y="888390"/>
                </a:lnTo>
                <a:lnTo>
                  <a:pt x="1704071" y="851683"/>
                </a:lnTo>
                <a:lnTo>
                  <a:pt x="1677039" y="815487"/>
                </a:lnTo>
                <a:lnTo>
                  <a:pt x="1649123" y="779817"/>
                </a:lnTo>
                <a:lnTo>
                  <a:pt x="1620326" y="744691"/>
                </a:lnTo>
                <a:lnTo>
                  <a:pt x="1590654" y="710125"/>
                </a:lnTo>
                <a:lnTo>
                  <a:pt x="1560110" y="676135"/>
                </a:lnTo>
                <a:lnTo>
                  <a:pt x="1528700" y="642738"/>
                </a:lnTo>
                <a:lnTo>
                  <a:pt x="1496427" y="609950"/>
                </a:lnTo>
                <a:lnTo>
                  <a:pt x="1463297" y="577788"/>
                </a:lnTo>
                <a:lnTo>
                  <a:pt x="1429313" y="546268"/>
                </a:lnTo>
                <a:lnTo>
                  <a:pt x="1394481" y="515406"/>
                </a:lnTo>
                <a:lnTo>
                  <a:pt x="1358805" y="485219"/>
                </a:lnTo>
                <a:lnTo>
                  <a:pt x="1322289" y="455724"/>
                </a:lnTo>
                <a:lnTo>
                  <a:pt x="1284939" y="426937"/>
                </a:lnTo>
                <a:lnTo>
                  <a:pt x="1246758" y="398874"/>
                </a:lnTo>
                <a:lnTo>
                  <a:pt x="1207752" y="371552"/>
                </a:lnTo>
                <a:lnTo>
                  <a:pt x="1167924" y="344987"/>
                </a:lnTo>
                <a:lnTo>
                  <a:pt x="1127279" y="319196"/>
                </a:lnTo>
                <a:lnTo>
                  <a:pt x="1085823" y="294196"/>
                </a:lnTo>
                <a:lnTo>
                  <a:pt x="1043559" y="270001"/>
                </a:lnTo>
                <a:lnTo>
                  <a:pt x="1000053" y="246398"/>
                </a:lnTo>
                <a:lnTo>
                  <a:pt x="956038" y="223838"/>
                </a:lnTo>
                <a:lnTo>
                  <a:pt x="911532" y="202328"/>
                </a:lnTo>
                <a:lnTo>
                  <a:pt x="866558" y="181873"/>
                </a:lnTo>
                <a:lnTo>
                  <a:pt x="821134" y="162478"/>
                </a:lnTo>
                <a:lnTo>
                  <a:pt x="775282" y="144148"/>
                </a:lnTo>
                <a:lnTo>
                  <a:pt x="729021" y="126888"/>
                </a:lnTo>
                <a:lnTo>
                  <a:pt x="682373" y="110704"/>
                </a:lnTo>
                <a:lnTo>
                  <a:pt x="635357" y="95601"/>
                </a:lnTo>
                <a:lnTo>
                  <a:pt x="587994" y="81584"/>
                </a:lnTo>
                <a:lnTo>
                  <a:pt x="540305" y="68659"/>
                </a:lnTo>
                <a:lnTo>
                  <a:pt x="492310" y="56830"/>
                </a:lnTo>
                <a:lnTo>
                  <a:pt x="444028" y="46103"/>
                </a:lnTo>
                <a:lnTo>
                  <a:pt x="395482" y="36482"/>
                </a:lnTo>
                <a:lnTo>
                  <a:pt x="346690" y="27974"/>
                </a:lnTo>
                <a:lnTo>
                  <a:pt x="297673" y="20584"/>
                </a:lnTo>
                <a:lnTo>
                  <a:pt x="248453" y="14316"/>
                </a:lnTo>
                <a:lnTo>
                  <a:pt x="199048" y="9176"/>
                </a:lnTo>
                <a:lnTo>
                  <a:pt x="149480" y="5169"/>
                </a:lnTo>
                <a:lnTo>
                  <a:pt x="99769" y="2301"/>
                </a:lnTo>
                <a:lnTo>
                  <a:pt x="49935" y="576"/>
                </a:lnTo>
                <a:lnTo>
                  <a:pt x="0" y="0"/>
                </a:lnTo>
                <a:close/>
              </a:path>
            </a:pathLst>
          </a:custGeom>
          <a:solidFill>
            <a:srgbClr val="9BBA5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50" name="Google Shape;250;p24"/>
          <p:cNvSpPr>
            <a:spLocks/>
          </p:cNvSpPr>
          <p:nvPr/>
        </p:nvSpPr>
        <p:spPr>
          <a:xfrm>
            <a:off x="2404491" y="3548253"/>
            <a:ext cx="3892550" cy="2006600"/>
          </a:xfrm>
          <a:custGeom>
            <a:avLst/>
            <a:gdLst/>
            <a:ahLst/>
            <a:cxnLst/>
            <a:rect l="l" t="t" r="r" b="b"/>
            <a:pathLst>
              <a:path w="3892550" h="2006600" extrusionOk="0">
                <a:moveTo>
                  <a:pt x="2082799" y="0"/>
                </a:moveTo>
                <a:lnTo>
                  <a:pt x="0" y="0"/>
                </a:lnTo>
                <a:lnTo>
                  <a:pt x="619" y="49034"/>
                </a:lnTo>
                <a:lnTo>
                  <a:pt x="2472" y="97879"/>
                </a:lnTo>
                <a:lnTo>
                  <a:pt x="5546" y="146516"/>
                </a:lnTo>
                <a:lnTo>
                  <a:pt x="9832" y="194929"/>
                </a:lnTo>
                <a:lnTo>
                  <a:pt x="15318" y="243098"/>
                </a:lnTo>
                <a:lnTo>
                  <a:pt x="21993" y="291008"/>
                </a:lnTo>
                <a:lnTo>
                  <a:pt x="29847" y="338638"/>
                </a:lnTo>
                <a:lnTo>
                  <a:pt x="38870" y="385972"/>
                </a:lnTo>
                <a:lnTo>
                  <a:pt x="49049" y="432993"/>
                </a:lnTo>
                <a:lnTo>
                  <a:pt x="60376" y="479681"/>
                </a:lnTo>
                <a:lnTo>
                  <a:pt x="72838" y="526020"/>
                </a:lnTo>
                <a:lnTo>
                  <a:pt x="86425" y="571991"/>
                </a:lnTo>
                <a:lnTo>
                  <a:pt x="101127" y="617576"/>
                </a:lnTo>
                <a:lnTo>
                  <a:pt x="116932" y="662759"/>
                </a:lnTo>
                <a:lnTo>
                  <a:pt x="133830" y="707521"/>
                </a:lnTo>
                <a:lnTo>
                  <a:pt x="151810" y="751844"/>
                </a:lnTo>
                <a:lnTo>
                  <a:pt x="170862" y="795710"/>
                </a:lnTo>
                <a:lnTo>
                  <a:pt x="190974" y="839102"/>
                </a:lnTo>
                <a:lnTo>
                  <a:pt x="212136" y="882002"/>
                </a:lnTo>
                <a:lnTo>
                  <a:pt x="234336" y="924392"/>
                </a:lnTo>
                <a:lnTo>
                  <a:pt x="257566" y="966254"/>
                </a:lnTo>
                <a:lnTo>
                  <a:pt x="281812" y="1007570"/>
                </a:lnTo>
                <a:lnTo>
                  <a:pt x="307066" y="1048323"/>
                </a:lnTo>
                <a:lnTo>
                  <a:pt x="333316" y="1088494"/>
                </a:lnTo>
                <a:lnTo>
                  <a:pt x="360551" y="1128067"/>
                </a:lnTo>
                <a:lnTo>
                  <a:pt x="388760" y="1167023"/>
                </a:lnTo>
                <a:lnTo>
                  <a:pt x="417934" y="1205344"/>
                </a:lnTo>
                <a:lnTo>
                  <a:pt x="448060" y="1243013"/>
                </a:lnTo>
                <a:lnTo>
                  <a:pt x="479129" y="1280011"/>
                </a:lnTo>
                <a:lnTo>
                  <a:pt x="511129" y="1316321"/>
                </a:lnTo>
                <a:lnTo>
                  <a:pt x="544050" y="1351925"/>
                </a:lnTo>
                <a:lnTo>
                  <a:pt x="577881" y="1386806"/>
                </a:lnTo>
                <a:lnTo>
                  <a:pt x="612612" y="1420945"/>
                </a:lnTo>
                <a:lnTo>
                  <a:pt x="648231" y="1454325"/>
                </a:lnTo>
                <a:lnTo>
                  <a:pt x="684727" y="1486927"/>
                </a:lnTo>
                <a:lnTo>
                  <a:pt x="722091" y="1518735"/>
                </a:lnTo>
                <a:lnTo>
                  <a:pt x="760311" y="1549730"/>
                </a:lnTo>
                <a:lnTo>
                  <a:pt x="799377" y="1579894"/>
                </a:lnTo>
                <a:lnTo>
                  <a:pt x="839277" y="1609210"/>
                </a:lnTo>
                <a:lnTo>
                  <a:pt x="880002" y="1637659"/>
                </a:lnTo>
                <a:lnTo>
                  <a:pt x="921539" y="1665225"/>
                </a:lnTo>
                <a:lnTo>
                  <a:pt x="963880" y="1691889"/>
                </a:lnTo>
                <a:lnTo>
                  <a:pt x="1007012" y="1717633"/>
                </a:lnTo>
                <a:lnTo>
                  <a:pt x="1050924" y="1742440"/>
                </a:lnTo>
                <a:lnTo>
                  <a:pt x="1093913" y="1765420"/>
                </a:lnTo>
                <a:lnTo>
                  <a:pt x="1137219" y="1787322"/>
                </a:lnTo>
                <a:lnTo>
                  <a:pt x="1180824" y="1808151"/>
                </a:lnTo>
                <a:lnTo>
                  <a:pt x="1224712" y="1827911"/>
                </a:lnTo>
                <a:lnTo>
                  <a:pt x="1268867" y="1846606"/>
                </a:lnTo>
                <a:lnTo>
                  <a:pt x="1313270" y="1864241"/>
                </a:lnTo>
                <a:lnTo>
                  <a:pt x="1357904" y="1880821"/>
                </a:lnTo>
                <a:lnTo>
                  <a:pt x="1402753" y="1896350"/>
                </a:lnTo>
                <a:lnTo>
                  <a:pt x="1447800" y="1910832"/>
                </a:lnTo>
                <a:lnTo>
                  <a:pt x="1493028" y="1924272"/>
                </a:lnTo>
                <a:lnTo>
                  <a:pt x="1538419" y="1936675"/>
                </a:lnTo>
                <a:lnTo>
                  <a:pt x="1583956" y="1948045"/>
                </a:lnTo>
                <a:lnTo>
                  <a:pt x="1629623" y="1958386"/>
                </a:lnTo>
                <a:lnTo>
                  <a:pt x="1675402" y="1967703"/>
                </a:lnTo>
                <a:lnTo>
                  <a:pt x="1721276" y="1976001"/>
                </a:lnTo>
                <a:lnTo>
                  <a:pt x="1767229" y="1983283"/>
                </a:lnTo>
                <a:lnTo>
                  <a:pt x="1813242" y="1989555"/>
                </a:lnTo>
                <a:lnTo>
                  <a:pt x="1859300" y="1994821"/>
                </a:lnTo>
                <a:lnTo>
                  <a:pt x="1905385" y="1999085"/>
                </a:lnTo>
                <a:lnTo>
                  <a:pt x="1951480" y="2002353"/>
                </a:lnTo>
                <a:lnTo>
                  <a:pt x="1997567" y="2004627"/>
                </a:lnTo>
                <a:lnTo>
                  <a:pt x="2043631" y="2005914"/>
                </a:lnTo>
                <a:lnTo>
                  <a:pt x="2089653" y="2006217"/>
                </a:lnTo>
                <a:lnTo>
                  <a:pt x="2135618" y="2005541"/>
                </a:lnTo>
                <a:lnTo>
                  <a:pt x="2181507" y="2003890"/>
                </a:lnTo>
                <a:lnTo>
                  <a:pt x="2227303" y="2001269"/>
                </a:lnTo>
                <a:lnTo>
                  <a:pt x="2272990" y="1997683"/>
                </a:lnTo>
                <a:lnTo>
                  <a:pt x="2318551" y="1993135"/>
                </a:lnTo>
                <a:lnTo>
                  <a:pt x="2363968" y="1987631"/>
                </a:lnTo>
                <a:lnTo>
                  <a:pt x="2409225" y="1981175"/>
                </a:lnTo>
                <a:lnTo>
                  <a:pt x="2454304" y="1973771"/>
                </a:lnTo>
                <a:lnTo>
                  <a:pt x="2499189" y="1965423"/>
                </a:lnTo>
                <a:lnTo>
                  <a:pt x="2543861" y="1956138"/>
                </a:lnTo>
                <a:lnTo>
                  <a:pt x="2588305" y="1945918"/>
                </a:lnTo>
                <a:lnTo>
                  <a:pt x="2632503" y="1934768"/>
                </a:lnTo>
                <a:lnTo>
                  <a:pt x="2676438" y="1922694"/>
                </a:lnTo>
                <a:lnTo>
                  <a:pt x="2720094" y="1909698"/>
                </a:lnTo>
                <a:lnTo>
                  <a:pt x="2763452" y="1895787"/>
                </a:lnTo>
                <a:lnTo>
                  <a:pt x="2806496" y="1880963"/>
                </a:lnTo>
                <a:lnTo>
                  <a:pt x="2849209" y="1865233"/>
                </a:lnTo>
                <a:lnTo>
                  <a:pt x="2891574" y="1848600"/>
                </a:lnTo>
                <a:lnTo>
                  <a:pt x="2933574" y="1831069"/>
                </a:lnTo>
                <a:lnTo>
                  <a:pt x="2975191" y="1812644"/>
                </a:lnTo>
                <a:lnTo>
                  <a:pt x="3016409" y="1793329"/>
                </a:lnTo>
                <a:lnTo>
                  <a:pt x="3057211" y="1773131"/>
                </a:lnTo>
                <a:lnTo>
                  <a:pt x="3097579" y="1752051"/>
                </a:lnTo>
                <a:lnTo>
                  <a:pt x="3137497" y="1730097"/>
                </a:lnTo>
                <a:lnTo>
                  <a:pt x="3176947" y="1707271"/>
                </a:lnTo>
                <a:lnTo>
                  <a:pt x="3215912" y="1683578"/>
                </a:lnTo>
                <a:lnTo>
                  <a:pt x="3254376" y="1659023"/>
                </a:lnTo>
                <a:lnTo>
                  <a:pt x="3292322" y="1633610"/>
                </a:lnTo>
                <a:lnTo>
                  <a:pt x="3329731" y="1607344"/>
                </a:lnTo>
                <a:lnTo>
                  <a:pt x="3366588" y="1580229"/>
                </a:lnTo>
                <a:lnTo>
                  <a:pt x="3402874" y="1552270"/>
                </a:lnTo>
                <a:lnTo>
                  <a:pt x="3438574" y="1523471"/>
                </a:lnTo>
                <a:lnTo>
                  <a:pt x="3473670" y="1493837"/>
                </a:lnTo>
                <a:lnTo>
                  <a:pt x="3508145" y="1463372"/>
                </a:lnTo>
                <a:lnTo>
                  <a:pt x="3541981" y="1432081"/>
                </a:lnTo>
                <a:lnTo>
                  <a:pt x="3575163" y="1399968"/>
                </a:lnTo>
                <a:lnTo>
                  <a:pt x="3607672" y="1367038"/>
                </a:lnTo>
                <a:lnTo>
                  <a:pt x="3639492" y="1333295"/>
                </a:lnTo>
                <a:lnTo>
                  <a:pt x="3670606" y="1298744"/>
                </a:lnTo>
                <a:lnTo>
                  <a:pt x="3700996" y="1263389"/>
                </a:lnTo>
                <a:lnTo>
                  <a:pt x="3730646" y="1227235"/>
                </a:lnTo>
                <a:lnTo>
                  <a:pt x="3759539" y="1190285"/>
                </a:lnTo>
                <a:lnTo>
                  <a:pt x="3787656" y="1152546"/>
                </a:lnTo>
                <a:lnTo>
                  <a:pt x="3814983" y="1114021"/>
                </a:lnTo>
                <a:lnTo>
                  <a:pt x="3841500" y="1074714"/>
                </a:lnTo>
                <a:lnTo>
                  <a:pt x="3867192" y="1034630"/>
                </a:lnTo>
                <a:lnTo>
                  <a:pt x="3892042" y="993775"/>
                </a:lnTo>
                <a:lnTo>
                  <a:pt x="2082799" y="0"/>
                </a:lnTo>
                <a:close/>
              </a:path>
            </a:pathLst>
          </a:custGeom>
          <a:solidFill>
            <a:srgbClr val="8063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51" name="Google Shape;251;p24"/>
          <p:cNvSpPr>
            <a:spLocks/>
          </p:cNvSpPr>
          <p:nvPr/>
        </p:nvSpPr>
        <p:spPr>
          <a:xfrm>
            <a:off x="2404223" y="1542288"/>
            <a:ext cx="2083435" cy="3002915"/>
          </a:xfrm>
          <a:custGeom>
            <a:avLst/>
            <a:gdLst/>
            <a:ahLst/>
            <a:cxnLst/>
            <a:rect l="l" t="t" r="r" b="b"/>
            <a:pathLst>
              <a:path w="2083435" h="3002915" extrusionOk="0">
                <a:moveTo>
                  <a:pt x="2083067" y="0"/>
                </a:moveTo>
                <a:lnTo>
                  <a:pt x="2031261" y="621"/>
                </a:lnTo>
                <a:lnTo>
                  <a:pt x="1979565" y="2480"/>
                </a:lnTo>
                <a:lnTo>
                  <a:pt x="1928001" y="5571"/>
                </a:lnTo>
                <a:lnTo>
                  <a:pt x="1876593" y="9888"/>
                </a:lnTo>
                <a:lnTo>
                  <a:pt x="1825362" y="15425"/>
                </a:lnTo>
                <a:lnTo>
                  <a:pt x="1774331" y="22177"/>
                </a:lnTo>
                <a:lnTo>
                  <a:pt x="1723525" y="30136"/>
                </a:lnTo>
                <a:lnTo>
                  <a:pt x="1672965" y="39298"/>
                </a:lnTo>
                <a:lnTo>
                  <a:pt x="1622674" y="49655"/>
                </a:lnTo>
                <a:lnTo>
                  <a:pt x="1572676" y="61203"/>
                </a:lnTo>
                <a:lnTo>
                  <a:pt x="1522993" y="73934"/>
                </a:lnTo>
                <a:lnTo>
                  <a:pt x="1473647" y="87844"/>
                </a:lnTo>
                <a:lnTo>
                  <a:pt x="1424663" y="102925"/>
                </a:lnTo>
                <a:lnTo>
                  <a:pt x="1376062" y="119173"/>
                </a:lnTo>
                <a:lnTo>
                  <a:pt x="1327868" y="136580"/>
                </a:lnTo>
                <a:lnTo>
                  <a:pt x="1280104" y="155142"/>
                </a:lnTo>
                <a:lnTo>
                  <a:pt x="1232792" y="174851"/>
                </a:lnTo>
                <a:lnTo>
                  <a:pt x="1185955" y="195702"/>
                </a:lnTo>
                <a:lnTo>
                  <a:pt x="1139616" y="217690"/>
                </a:lnTo>
                <a:lnTo>
                  <a:pt x="1093798" y="240807"/>
                </a:lnTo>
                <a:lnTo>
                  <a:pt x="1048525" y="265049"/>
                </a:lnTo>
                <a:lnTo>
                  <a:pt x="1006138" y="289043"/>
                </a:lnTo>
                <a:lnTo>
                  <a:pt x="964556" y="313848"/>
                </a:lnTo>
                <a:lnTo>
                  <a:pt x="923781" y="339447"/>
                </a:lnTo>
                <a:lnTo>
                  <a:pt x="883819" y="365824"/>
                </a:lnTo>
                <a:lnTo>
                  <a:pt x="844674" y="392961"/>
                </a:lnTo>
                <a:lnTo>
                  <a:pt x="806350" y="420844"/>
                </a:lnTo>
                <a:lnTo>
                  <a:pt x="768854" y="449454"/>
                </a:lnTo>
                <a:lnTo>
                  <a:pt x="732188" y="478777"/>
                </a:lnTo>
                <a:lnTo>
                  <a:pt x="696359" y="508795"/>
                </a:lnTo>
                <a:lnTo>
                  <a:pt x="661370" y="539491"/>
                </a:lnTo>
                <a:lnTo>
                  <a:pt x="627226" y="570851"/>
                </a:lnTo>
                <a:lnTo>
                  <a:pt x="593931" y="602856"/>
                </a:lnTo>
                <a:lnTo>
                  <a:pt x="561491" y="635491"/>
                </a:lnTo>
                <a:lnTo>
                  <a:pt x="529910" y="668740"/>
                </a:lnTo>
                <a:lnTo>
                  <a:pt x="499193" y="702585"/>
                </a:lnTo>
                <a:lnTo>
                  <a:pt x="469344" y="737011"/>
                </a:lnTo>
                <a:lnTo>
                  <a:pt x="440368" y="772000"/>
                </a:lnTo>
                <a:lnTo>
                  <a:pt x="412269" y="807537"/>
                </a:lnTo>
                <a:lnTo>
                  <a:pt x="385053" y="843606"/>
                </a:lnTo>
                <a:lnTo>
                  <a:pt x="358724" y="880188"/>
                </a:lnTo>
                <a:lnTo>
                  <a:pt x="333286" y="917269"/>
                </a:lnTo>
                <a:lnTo>
                  <a:pt x="308744" y="954832"/>
                </a:lnTo>
                <a:lnTo>
                  <a:pt x="285102" y="992861"/>
                </a:lnTo>
                <a:lnTo>
                  <a:pt x="262367" y="1031338"/>
                </a:lnTo>
                <a:lnTo>
                  <a:pt x="240541" y="1070247"/>
                </a:lnTo>
                <a:lnTo>
                  <a:pt x="219630" y="1109573"/>
                </a:lnTo>
                <a:lnTo>
                  <a:pt x="199638" y="1149299"/>
                </a:lnTo>
                <a:lnTo>
                  <a:pt x="180570" y="1189407"/>
                </a:lnTo>
                <a:lnTo>
                  <a:pt x="162431" y="1229883"/>
                </a:lnTo>
                <a:lnTo>
                  <a:pt x="145225" y="1270709"/>
                </a:lnTo>
                <a:lnTo>
                  <a:pt x="128957" y="1311868"/>
                </a:lnTo>
                <a:lnTo>
                  <a:pt x="113631" y="1353345"/>
                </a:lnTo>
                <a:lnTo>
                  <a:pt x="99252" y="1395124"/>
                </a:lnTo>
                <a:lnTo>
                  <a:pt x="85825" y="1437187"/>
                </a:lnTo>
                <a:lnTo>
                  <a:pt x="73355" y="1479518"/>
                </a:lnTo>
                <a:lnTo>
                  <a:pt x="61846" y="1522101"/>
                </a:lnTo>
                <a:lnTo>
                  <a:pt x="51302" y="1564919"/>
                </a:lnTo>
                <a:lnTo>
                  <a:pt x="41729" y="1607956"/>
                </a:lnTo>
                <a:lnTo>
                  <a:pt x="33131" y="1651196"/>
                </a:lnTo>
                <a:lnTo>
                  <a:pt x="25512" y="1694621"/>
                </a:lnTo>
                <a:lnTo>
                  <a:pt x="18877" y="1738216"/>
                </a:lnTo>
                <a:lnTo>
                  <a:pt x="13232" y="1781965"/>
                </a:lnTo>
                <a:lnTo>
                  <a:pt x="8580" y="1825850"/>
                </a:lnTo>
                <a:lnTo>
                  <a:pt x="4926" y="1869856"/>
                </a:lnTo>
                <a:lnTo>
                  <a:pt x="2275" y="1913965"/>
                </a:lnTo>
                <a:lnTo>
                  <a:pt x="631" y="1958162"/>
                </a:lnTo>
                <a:lnTo>
                  <a:pt x="0" y="2002430"/>
                </a:lnTo>
                <a:lnTo>
                  <a:pt x="385" y="2046752"/>
                </a:lnTo>
                <a:lnTo>
                  <a:pt x="1791" y="2091113"/>
                </a:lnTo>
                <a:lnTo>
                  <a:pt x="4224" y="2135496"/>
                </a:lnTo>
                <a:lnTo>
                  <a:pt x="7687" y="2179883"/>
                </a:lnTo>
                <a:lnTo>
                  <a:pt x="12185" y="2224260"/>
                </a:lnTo>
                <a:lnTo>
                  <a:pt x="17723" y="2268609"/>
                </a:lnTo>
                <a:lnTo>
                  <a:pt x="24306" y="2312914"/>
                </a:lnTo>
                <a:lnTo>
                  <a:pt x="31938" y="2357159"/>
                </a:lnTo>
                <a:lnTo>
                  <a:pt x="40624" y="2401327"/>
                </a:lnTo>
                <a:lnTo>
                  <a:pt x="50368" y="2445401"/>
                </a:lnTo>
                <a:lnTo>
                  <a:pt x="61176" y="2489366"/>
                </a:lnTo>
                <a:lnTo>
                  <a:pt x="73051" y="2533205"/>
                </a:lnTo>
                <a:lnTo>
                  <a:pt x="85999" y="2576901"/>
                </a:lnTo>
                <a:lnTo>
                  <a:pt x="100023" y="2620438"/>
                </a:lnTo>
                <a:lnTo>
                  <a:pt x="115129" y="2663800"/>
                </a:lnTo>
                <a:lnTo>
                  <a:pt x="131322" y="2706970"/>
                </a:lnTo>
                <a:lnTo>
                  <a:pt x="148605" y="2749931"/>
                </a:lnTo>
                <a:lnTo>
                  <a:pt x="166984" y="2792668"/>
                </a:lnTo>
                <a:lnTo>
                  <a:pt x="186464" y="2835164"/>
                </a:lnTo>
                <a:lnTo>
                  <a:pt x="207048" y="2877402"/>
                </a:lnTo>
                <a:lnTo>
                  <a:pt x="228741" y="2919366"/>
                </a:lnTo>
                <a:lnTo>
                  <a:pt x="251549" y="2961040"/>
                </a:lnTo>
                <a:lnTo>
                  <a:pt x="275476" y="3002407"/>
                </a:lnTo>
                <a:lnTo>
                  <a:pt x="2083067" y="2005964"/>
                </a:lnTo>
                <a:lnTo>
                  <a:pt x="2083067" y="0"/>
                </a:lnTo>
                <a:close/>
              </a:path>
            </a:pathLst>
          </a:custGeom>
          <a:solidFill>
            <a:srgbClr val="4AACC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52" name="Google Shape;252;p24"/>
          <p:cNvSpPr txBox="1">
            <a:spLocks/>
          </p:cNvSpPr>
          <p:nvPr/>
        </p:nvSpPr>
        <p:spPr>
          <a:xfrm>
            <a:off x="2789301" y="2548254"/>
            <a:ext cx="977900" cy="574040"/>
          </a:xfrm>
          <a:prstGeom prst="rect">
            <a:avLst/>
          </a:prstGeom>
          <a:noFill/>
          <a:ln>
            <a:noFill/>
          </a:ln>
        </p:spPr>
        <p:txBody>
          <a:bodyPr spcFirstLastPara="1" wrap="square" lIns="0" tIns="12700" rIns="0" bIns="0" anchor="t" anchorCtr="0">
            <a:noAutofit/>
          </a:bodyPr>
          <a:lstStyle/>
          <a:p>
            <a:pPr marL="12700" marR="5080" lvl="0" indent="114300" algn="l" rtl="0">
              <a:lnSpc>
                <a:spcPct val="100000"/>
              </a:lnSpc>
              <a:spcBef>
                <a:spcPts val="0"/>
              </a:spcBef>
              <a:spcAft>
                <a:spcPts val="0"/>
              </a:spcAft>
              <a:buNone/>
            </a:pPr>
            <a:r>
              <a:rPr lang="en-US" sz="1800">
                <a:solidFill>
                  <a:srgbClr val="FFFFFF"/>
                </a:solidFill>
                <a:uFillTx/>
                <a:latin typeface="Calibri"/>
                <a:ea typeface="Calibri"/>
                <a:cs typeface="Calibri"/>
                <a:sym typeface="Calibri"/>
              </a:rPr>
              <a:t>Cultural  Structures</a:t>
            </a:r>
            <a:endParaRPr sz="1800">
              <a:solidFill>
                <a:schemeClr val="dk1"/>
              </a:solidFill>
              <a:uFillTx/>
              <a:latin typeface="Calibri"/>
              <a:ea typeface="Calibri"/>
              <a:cs typeface="Calibri"/>
              <a:sym typeface="Calibri"/>
            </a:endParaRPr>
          </a:p>
        </p:txBody>
      </p:sp>
      <p:sp>
        <p:nvSpPr>
          <p:cNvPr id="253" name="Google Shape;253;p24"/>
          <p:cNvSpPr txBox="1">
            <a:spLocks/>
          </p:cNvSpPr>
          <p:nvPr/>
        </p:nvSpPr>
        <p:spPr>
          <a:xfrm>
            <a:off x="5247259" y="2548254"/>
            <a:ext cx="977900" cy="574040"/>
          </a:xfrm>
          <a:prstGeom prst="rect">
            <a:avLst/>
          </a:prstGeom>
          <a:noFill/>
          <a:ln>
            <a:noFill/>
          </a:ln>
        </p:spPr>
        <p:txBody>
          <a:bodyPr spcFirstLastPara="1" wrap="square" lIns="0" tIns="12700" rIns="0" bIns="0" anchor="t" anchorCtr="0">
            <a:noAutofit/>
          </a:bodyPr>
          <a:lstStyle/>
          <a:p>
            <a:pPr marL="12700" marR="5080" lvl="0" indent="109220" algn="l" rtl="0">
              <a:lnSpc>
                <a:spcPct val="100000"/>
              </a:lnSpc>
              <a:spcBef>
                <a:spcPts val="0"/>
              </a:spcBef>
              <a:spcAft>
                <a:spcPts val="0"/>
              </a:spcAft>
              <a:buNone/>
            </a:pPr>
            <a:r>
              <a:rPr lang="en-US" sz="1800">
                <a:solidFill>
                  <a:srgbClr val="FFFFFF"/>
                </a:solidFill>
                <a:uFillTx/>
                <a:latin typeface="Calibri"/>
                <a:ea typeface="Calibri"/>
                <a:cs typeface="Calibri"/>
                <a:sym typeface="Calibri"/>
              </a:rPr>
              <a:t>Physical  Structures</a:t>
            </a:r>
            <a:endParaRPr sz="1800">
              <a:solidFill>
                <a:schemeClr val="dk1"/>
              </a:solidFill>
              <a:uFillTx/>
              <a:latin typeface="Calibri"/>
              <a:ea typeface="Calibri"/>
              <a:cs typeface="Calibri"/>
              <a:sym typeface="Calibri"/>
            </a:endParaRPr>
          </a:p>
        </p:txBody>
      </p:sp>
      <p:sp>
        <p:nvSpPr>
          <p:cNvPr id="254" name="Google Shape;254;p24"/>
          <p:cNvSpPr txBox="1">
            <a:spLocks/>
          </p:cNvSpPr>
          <p:nvPr/>
        </p:nvSpPr>
        <p:spPr>
          <a:xfrm>
            <a:off x="4154804" y="4598670"/>
            <a:ext cx="977900" cy="574040"/>
          </a:xfrm>
          <a:prstGeom prst="rect">
            <a:avLst/>
          </a:prstGeom>
          <a:noFill/>
          <a:ln>
            <a:noFill/>
          </a:ln>
        </p:spPr>
        <p:txBody>
          <a:bodyPr spcFirstLastPara="1" wrap="square" lIns="0" tIns="12700" rIns="0" bIns="0" anchor="t" anchorCtr="0">
            <a:noAutofit/>
          </a:bodyPr>
          <a:lstStyle/>
          <a:p>
            <a:pPr marL="12700" marR="5080" lvl="0" indent="208279" algn="l" rtl="0">
              <a:lnSpc>
                <a:spcPct val="100000"/>
              </a:lnSpc>
              <a:spcBef>
                <a:spcPts val="0"/>
              </a:spcBef>
              <a:spcAft>
                <a:spcPts val="0"/>
              </a:spcAft>
              <a:buNone/>
            </a:pPr>
            <a:r>
              <a:rPr lang="en-US" sz="1800">
                <a:solidFill>
                  <a:srgbClr val="FFFFFF"/>
                </a:solidFill>
                <a:uFillTx/>
                <a:latin typeface="Calibri"/>
                <a:ea typeface="Calibri"/>
                <a:cs typeface="Calibri"/>
                <a:sym typeface="Calibri"/>
              </a:rPr>
              <a:t>Social  Structures</a:t>
            </a:r>
            <a:endParaRPr sz="1800">
              <a:solidFill>
                <a:schemeClr val="dk1"/>
              </a:solidFill>
              <a:uFillTx/>
              <a:latin typeface="Calibri"/>
              <a:ea typeface="Calibri"/>
              <a:cs typeface="Calibri"/>
              <a:sym typeface="Calibri"/>
            </a:endParaRPr>
          </a:p>
        </p:txBody>
      </p:sp>
      <p:sp>
        <p:nvSpPr>
          <p:cNvPr id="255" name="Google Shape;255;p24"/>
          <p:cNvSpPr>
            <a:spLocks/>
          </p:cNvSpPr>
          <p:nvPr/>
        </p:nvSpPr>
        <p:spPr>
          <a:xfrm>
            <a:off x="3209035" y="2368930"/>
            <a:ext cx="2526665" cy="1854835"/>
          </a:xfrm>
          <a:custGeom>
            <a:avLst/>
            <a:gdLst/>
            <a:ahLst/>
            <a:cxnLst/>
            <a:rect l="l" t="t" r="r" b="b"/>
            <a:pathLst>
              <a:path w="2526665" h="1854835" extrusionOk="0">
                <a:moveTo>
                  <a:pt x="1263396" y="0"/>
                </a:moveTo>
                <a:lnTo>
                  <a:pt x="0" y="1854835"/>
                </a:lnTo>
                <a:lnTo>
                  <a:pt x="2526665" y="1854835"/>
                </a:lnTo>
                <a:lnTo>
                  <a:pt x="1263396" y="0"/>
                </a:lnTo>
                <a:close/>
              </a:path>
            </a:pathLst>
          </a:custGeom>
          <a:solidFill>
            <a:srgbClr val="C0504D">
              <a:alpha val="5372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256" name="Google Shape;256;p24"/>
          <p:cNvSpPr txBox="1">
            <a:spLocks/>
          </p:cNvSpPr>
          <p:nvPr/>
        </p:nvSpPr>
        <p:spPr>
          <a:xfrm>
            <a:off x="3872610" y="3493134"/>
            <a:ext cx="1127125" cy="29972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1800" b="1">
                <a:solidFill>
                  <a:schemeClr val="dk1"/>
                </a:solidFill>
                <a:uFillTx/>
                <a:latin typeface="Calibri"/>
                <a:ea typeface="Calibri"/>
                <a:cs typeface="Calibri"/>
                <a:sym typeface="Calibri"/>
              </a:rPr>
              <a:t>OUTCOMES</a:t>
            </a:r>
            <a:endParaRPr sz="1800">
              <a:solidFill>
                <a:schemeClr val="dk1"/>
              </a:solidFill>
              <a:uFillTx/>
              <a:latin typeface="Calibri"/>
              <a:ea typeface="Calibri"/>
              <a:cs typeface="Calibri"/>
              <a:sym typeface="Calibri"/>
            </a:endParaRPr>
          </a:p>
        </p:txBody>
      </p:sp>
      <p:sp>
        <p:nvSpPr>
          <p:cNvPr id="257" name="Google Shape;257;p24"/>
          <p:cNvSpPr txBox="1">
            <a:spLocks/>
          </p:cNvSpPr>
          <p:nvPr/>
        </p:nvSpPr>
        <p:spPr>
          <a:xfrm>
            <a:off x="6570457" y="1393220"/>
            <a:ext cx="2639952" cy="36933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uFillTx/>
                <a:latin typeface="Arial"/>
                <a:ea typeface="Arial"/>
                <a:cs typeface="Arial"/>
                <a:sym typeface="Arial"/>
              </a:rPr>
              <a:t>Structures are not neutral. </a:t>
            </a:r>
            <a:endParaRPr sz="2400">
              <a:solidFill>
                <a:schemeClr val="dk1"/>
              </a:solidFill>
              <a:uFillTx/>
              <a:latin typeface="Arial"/>
              <a:ea typeface="Arial"/>
              <a:cs typeface="Arial"/>
              <a:sym typeface="Arial"/>
            </a:endParaRPr>
          </a:p>
          <a:p>
            <a:pPr marL="0" marR="0" lvl="0" indent="0" algn="l" rtl="0">
              <a:spcBef>
                <a:spcPts val="0"/>
              </a:spcBef>
              <a:spcAft>
                <a:spcPts val="0"/>
              </a:spcAft>
              <a:buNone/>
            </a:pPr>
            <a:endParaRPr sz="2400">
              <a:solidFill>
                <a:schemeClr val="dk1"/>
              </a:solidFill>
              <a:uFillTx/>
              <a:latin typeface="Arial"/>
              <a:ea typeface="Arial"/>
              <a:cs typeface="Arial"/>
              <a:sym typeface="Arial"/>
            </a:endParaRPr>
          </a:p>
          <a:p>
            <a:pPr marL="0" marR="0" lvl="0" indent="0" algn="l" rtl="0">
              <a:spcBef>
                <a:spcPts val="0"/>
              </a:spcBef>
              <a:spcAft>
                <a:spcPts val="0"/>
              </a:spcAft>
              <a:buNone/>
            </a:pPr>
            <a:r>
              <a:rPr lang="en-US" sz="2400">
                <a:solidFill>
                  <a:schemeClr val="dk1"/>
                </a:solidFill>
                <a:uFillTx/>
                <a:latin typeface="Arial"/>
                <a:ea typeface="Arial"/>
                <a:cs typeface="Arial"/>
                <a:sym typeface="Arial"/>
              </a:rPr>
              <a:t>Power gives us greater positive access to structures and more ability to shape structures.</a:t>
            </a:r>
            <a:endParaRPr>
              <a:uFillTx/>
            </a:endParaRPr>
          </a:p>
          <a:p>
            <a:pPr marL="0" marR="0" lvl="0" indent="0" algn="l" rtl="0">
              <a:spcBef>
                <a:spcPts val="0"/>
              </a:spcBef>
              <a:spcAft>
                <a:spcPts val="0"/>
              </a:spcAft>
              <a:buNone/>
            </a:pPr>
            <a:r>
              <a:rPr lang="en-US" sz="1800">
                <a:solidFill>
                  <a:schemeClr val="dk1"/>
                </a:solidFill>
                <a:uFillTx/>
                <a:latin typeface="Calibri"/>
                <a:ea typeface="Calibri"/>
                <a:cs typeface="Calibri"/>
                <a:sym typeface="Calibri"/>
              </a:rPr>
              <a:t> </a:t>
            </a:r>
            <a:endParaRPr>
              <a:uFillTx/>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28"/>
          <p:cNvPicPr preferRelativeResize="0"/>
          <p:nvPr/>
        </p:nvPicPr>
        <p:blipFill rotWithShape="1">
          <a:blip r:embed="rId3"/>
          <a:srcRect/>
          <a:stretch/>
        </p:blipFill>
        <p:spPr>
          <a:xfrm>
            <a:off x="450616" y="939706"/>
            <a:ext cx="8242766" cy="4634567"/>
          </a:xfrm>
          <a:prstGeom prst="rect">
            <a:avLst/>
          </a:prstGeom>
          <a:noFill/>
          <a:ln>
            <a:noFill/>
          </a:ln>
        </p:spPr>
      </p:pic>
      <p:sp>
        <p:nvSpPr>
          <p:cNvPr id="283" name="Google Shape;283;p28"/>
          <p:cNvSpPr txBox="1">
            <a:spLocks/>
          </p:cNvSpPr>
          <p:nvPr/>
        </p:nvSpPr>
        <p:spPr>
          <a:xfrm>
            <a:off x="1941511" y="5918294"/>
            <a:ext cx="5260975" cy="6461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hlink"/>
                </a:solidFill>
                <a:uFillTx/>
                <a:latin typeface="Calibri"/>
                <a:ea typeface="Calibri"/>
                <a:cs typeface="Calibri"/>
                <a:sym typeface="Calibri"/>
                <a:hlinkClick r:id="rId4"/>
              </a:rPr>
              <a:t>https://www.youtube.com/watch?v=PGcbFj4J_gc</a:t>
            </a:r>
            <a:endParaRPr sz="1800">
              <a:solidFill>
                <a:schemeClr val="dk1"/>
              </a:solidFill>
              <a:uFillTx/>
              <a:latin typeface="Calibri"/>
              <a:ea typeface="Calibri"/>
              <a:cs typeface="Calibri"/>
              <a:sym typeface="Calibri"/>
            </a:endParaRPr>
          </a:p>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68363" y="1708150"/>
            <a:ext cx="2176462" cy="1198563"/>
          </a:xfrm>
          <a:prstGeom prst="rect">
            <a:avLst/>
          </a:prstGeom>
          <a:solidFill>
            <a:srgbClr val="007078">
              <a:alpha val="87842"/>
            </a:srgbClr>
          </a:solidFill>
          <a:ln w="9525">
            <a:solidFill>
              <a:srgbClr val="4A7EBB"/>
            </a:solidFill>
            <a:miter lim="800000"/>
          </a:ln>
          <a:effectLst>
            <a:outerShdw blurRad="40000" dist="23000" dir="5400000" rotWithShape="0">
              <a:srgbClr val="000000">
                <a:alpha val="34998"/>
              </a:srgbClr>
            </a:outerShdw>
          </a:effectLst>
        </p:spPr>
        <p:txBody>
          <a:bodyPr anchor="ctr"/>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lgn="ctr"/>
            <a:endParaRPr lang="en-US" altLang="en-US" sz="1800">
              <a:solidFill>
                <a:srgbClr val="FFFFFF"/>
              </a:solidFill>
              <a:uFillTx/>
            </a:endParaRPr>
          </a:p>
        </p:txBody>
      </p:sp>
      <p:sp>
        <p:nvSpPr>
          <p:cNvPr id="31746" name="TextBox 3"/>
          <p:cNvSpPr txBox="1">
            <a:spLocks noChangeArrowheads="1"/>
          </p:cNvSpPr>
          <p:nvPr/>
        </p:nvSpPr>
        <p:spPr bwMode="auto">
          <a:xfrm>
            <a:off x="1177925" y="2014538"/>
            <a:ext cx="1527175" cy="646112"/>
          </a:xfrm>
          <a:prstGeom prst="rect">
            <a:avLst/>
          </a:prstGeom>
          <a:noFill/>
          <a:ln>
            <a:noFill/>
          </a:ln>
        </p:spPr>
        <p:txBody>
          <a:bodyPr>
            <a:spAutoFit/>
          </a:bodyPr>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lgn="ctr" eaLnBrk="1" hangingPunct="1"/>
            <a:r>
              <a:rPr lang="en-US" altLang="en-US" sz="1800" b="1">
                <a:solidFill>
                  <a:srgbClr val="FFFFFF"/>
                </a:solidFill>
                <a:uFillTx/>
                <a:latin typeface="Avenir Book" charset="0"/>
              </a:rPr>
              <a:t>Increase in diversity </a:t>
            </a:r>
          </a:p>
        </p:txBody>
      </p:sp>
      <p:sp>
        <p:nvSpPr>
          <p:cNvPr id="31747" name="TextBox 18"/>
          <p:cNvSpPr txBox="1">
            <a:spLocks noChangeArrowheads="1"/>
          </p:cNvSpPr>
          <p:nvPr/>
        </p:nvSpPr>
        <p:spPr bwMode="auto">
          <a:xfrm>
            <a:off x="601663" y="449263"/>
            <a:ext cx="6470650" cy="523875"/>
          </a:xfrm>
          <a:prstGeom prst="rect">
            <a:avLst/>
          </a:prstGeom>
          <a:noFill/>
          <a:ln>
            <a:noFill/>
          </a:ln>
        </p:spPr>
        <p:txBody>
          <a:bodyPr>
            <a:spAutoFit/>
          </a:bodyPr>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eaLnBrk="1" hangingPunct="1"/>
            <a:r>
              <a:rPr lang="en-US" altLang="en-US" sz="2800">
                <a:solidFill>
                  <a:schemeClr val="bg1"/>
                </a:solidFill>
                <a:uFillTx/>
                <a:latin typeface="Avenir Book" charset="0"/>
              </a:rPr>
              <a:t>As diversity grows, so does anxiety</a:t>
            </a:r>
            <a:r>
              <a:rPr lang="is-IS" altLang="en-US" sz="2800">
                <a:solidFill>
                  <a:schemeClr val="bg1"/>
                </a:solidFill>
                <a:uFillTx/>
                <a:latin typeface="Avenir Book" charset="0"/>
              </a:rPr>
              <a:t>.</a:t>
            </a:r>
            <a:endParaRPr lang="en-US" altLang="en-US" sz="2800">
              <a:solidFill>
                <a:schemeClr val="bg1"/>
              </a:solidFill>
              <a:uFillTx/>
              <a:latin typeface="Avenir Book" charset="0"/>
            </a:endParaRPr>
          </a:p>
        </p:txBody>
      </p:sp>
      <p:sp>
        <p:nvSpPr>
          <p:cNvPr id="31748" name="TextBox 9"/>
          <p:cNvSpPr txBox="1">
            <a:spLocks noChangeArrowheads="1"/>
          </p:cNvSpPr>
          <p:nvPr/>
        </p:nvSpPr>
        <p:spPr bwMode="auto">
          <a:xfrm>
            <a:off x="1165225" y="4770438"/>
            <a:ext cx="1612900" cy="708025"/>
          </a:xfrm>
          <a:prstGeom prst="rect">
            <a:avLst/>
          </a:prstGeom>
          <a:noFill/>
          <a:ln>
            <a:noFill/>
          </a:ln>
        </p:spPr>
        <p:txBody>
          <a:bodyPr>
            <a:spAutoFit/>
          </a:bodyPr>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lgn="ctr"/>
            <a:r>
              <a:rPr lang="en-US" altLang="en-US" sz="2000" b="1">
                <a:solidFill>
                  <a:schemeClr val="bg1"/>
                </a:solidFill>
                <a:uFillTx/>
                <a:latin typeface="Avenir Book" charset="0"/>
              </a:rPr>
              <a:t>Increase in Anxiety</a:t>
            </a:r>
          </a:p>
        </p:txBody>
      </p:sp>
      <p:sp>
        <p:nvSpPr>
          <p:cNvPr id="19" name="Rectangle 18"/>
          <p:cNvSpPr>
            <a:spLocks noChangeArrowheads="1"/>
          </p:cNvSpPr>
          <p:nvPr/>
        </p:nvSpPr>
        <p:spPr bwMode="auto">
          <a:xfrm>
            <a:off x="6667500" y="4570413"/>
            <a:ext cx="2178050" cy="1217612"/>
          </a:xfrm>
          <a:prstGeom prst="rect">
            <a:avLst/>
          </a:prstGeom>
          <a:solidFill>
            <a:srgbClr val="007078"/>
          </a:solidFill>
          <a:ln w="9525">
            <a:solidFill>
              <a:srgbClr val="4A7EBB"/>
            </a:solidFill>
            <a:miter lim="800000"/>
          </a:ln>
          <a:effectLst>
            <a:outerShdw blurRad="40000" dist="23000" dir="5400000" rotWithShape="0">
              <a:srgbClr val="000000">
                <a:alpha val="34998"/>
              </a:srgbClr>
            </a:outerShdw>
          </a:effectLst>
        </p:spPr>
        <p:txBody>
          <a:bodyPr anchor="ctr"/>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lgn="ctr"/>
            <a:endParaRPr lang="en-US" altLang="en-US" sz="1800">
              <a:solidFill>
                <a:srgbClr val="FFFFFF"/>
              </a:solidFill>
              <a:uFillTx/>
            </a:endParaRPr>
          </a:p>
        </p:txBody>
      </p:sp>
      <p:sp>
        <p:nvSpPr>
          <p:cNvPr id="20" name="Rectangle 19"/>
          <p:cNvSpPr>
            <a:spLocks noChangeArrowheads="1"/>
          </p:cNvSpPr>
          <p:nvPr/>
        </p:nvSpPr>
        <p:spPr bwMode="auto">
          <a:xfrm>
            <a:off x="6667500" y="1708150"/>
            <a:ext cx="2101850" cy="1193800"/>
          </a:xfrm>
          <a:prstGeom prst="rect">
            <a:avLst/>
          </a:prstGeom>
          <a:solidFill>
            <a:srgbClr val="007078"/>
          </a:solidFill>
          <a:ln w="9525">
            <a:solidFill>
              <a:srgbClr val="007078"/>
            </a:solidFill>
            <a:miter lim="800000"/>
          </a:ln>
          <a:effectLst>
            <a:outerShdw blurRad="40000" dist="23000" dir="5400000" rotWithShape="0">
              <a:srgbClr val="000000">
                <a:alpha val="34998"/>
              </a:srgbClr>
            </a:outerShdw>
          </a:effectLst>
        </p:spPr>
        <p:txBody>
          <a:bodyPr anchor="ctr"/>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lgn="ctr"/>
            <a:endParaRPr lang="en-US" altLang="en-US" sz="1800">
              <a:solidFill>
                <a:srgbClr val="FFFFFF"/>
              </a:solidFill>
              <a:uFillTx/>
            </a:endParaRPr>
          </a:p>
        </p:txBody>
      </p:sp>
      <p:sp>
        <p:nvSpPr>
          <p:cNvPr id="21" name="Rectangle 20"/>
          <p:cNvSpPr>
            <a:spLocks noChangeArrowheads="1"/>
          </p:cNvSpPr>
          <p:nvPr/>
        </p:nvSpPr>
        <p:spPr bwMode="auto">
          <a:xfrm>
            <a:off x="868363" y="4570413"/>
            <a:ext cx="2176462" cy="1217612"/>
          </a:xfrm>
          <a:prstGeom prst="rect">
            <a:avLst/>
          </a:prstGeom>
          <a:solidFill>
            <a:srgbClr val="007078"/>
          </a:solidFill>
          <a:ln w="9525">
            <a:solidFill>
              <a:srgbClr val="007078"/>
            </a:solidFill>
            <a:miter lim="800000"/>
          </a:ln>
          <a:effectLst>
            <a:outerShdw blurRad="40000" dist="23000" dir="5400000" rotWithShape="0">
              <a:srgbClr val="000000">
                <a:alpha val="34998"/>
              </a:srgbClr>
            </a:outerShdw>
          </a:effectLst>
        </p:spPr>
        <p:txBody>
          <a:bodyPr anchor="ctr"/>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lgn="ctr"/>
            <a:endParaRPr lang="en-US" altLang="en-US" sz="1800">
              <a:solidFill>
                <a:srgbClr val="FFFFFF"/>
              </a:solidFill>
              <a:uFillTx/>
            </a:endParaRPr>
          </a:p>
        </p:txBody>
      </p:sp>
      <p:sp>
        <p:nvSpPr>
          <p:cNvPr id="31752" name="TextBox 4"/>
          <p:cNvSpPr txBox="1">
            <a:spLocks noChangeArrowheads="1"/>
          </p:cNvSpPr>
          <p:nvPr/>
        </p:nvSpPr>
        <p:spPr bwMode="auto">
          <a:xfrm>
            <a:off x="1116013" y="4927600"/>
            <a:ext cx="1428750" cy="646113"/>
          </a:xfrm>
          <a:prstGeom prst="rect">
            <a:avLst/>
          </a:prstGeom>
          <a:noFill/>
          <a:ln>
            <a:noFill/>
          </a:ln>
        </p:spPr>
        <p:txBody>
          <a:bodyPr>
            <a:spAutoFit/>
          </a:bodyPr>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lgn="ctr"/>
            <a:r>
              <a:rPr lang="en-US" altLang="en-US" sz="1800" b="1">
                <a:solidFill>
                  <a:schemeClr val="bg1"/>
                </a:solidFill>
                <a:uFillTx/>
                <a:latin typeface="Avenir Book" charset="0"/>
              </a:rPr>
              <a:t>Increase in anxiety</a:t>
            </a:r>
          </a:p>
        </p:txBody>
      </p:sp>
      <p:sp>
        <p:nvSpPr>
          <p:cNvPr id="31753" name="TextBox 5"/>
          <p:cNvSpPr txBox="1">
            <a:spLocks noChangeArrowheads="1"/>
          </p:cNvSpPr>
          <p:nvPr/>
        </p:nvSpPr>
        <p:spPr bwMode="auto">
          <a:xfrm>
            <a:off x="6869113" y="4716463"/>
            <a:ext cx="1630362" cy="923330"/>
          </a:xfrm>
          <a:prstGeom prst="rect">
            <a:avLst/>
          </a:prstGeom>
          <a:noFill/>
          <a:ln>
            <a:noFill/>
          </a:ln>
        </p:spPr>
        <p:txBody>
          <a:bodyPr>
            <a:spAutoFit/>
          </a:bodyPr>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lgn="ctr"/>
            <a:r>
              <a:rPr lang="en-US" altLang="en-US" sz="1800" b="1" dirty="0">
                <a:solidFill>
                  <a:schemeClr val="bg1"/>
                </a:solidFill>
                <a:uFillTx/>
                <a:latin typeface="Avenir Book" charset="0"/>
              </a:rPr>
              <a:t>Empathic listening and practice. </a:t>
            </a:r>
          </a:p>
        </p:txBody>
      </p:sp>
      <p:sp>
        <p:nvSpPr>
          <p:cNvPr id="31754" name="TextBox 7"/>
          <p:cNvSpPr txBox="1">
            <a:spLocks noChangeArrowheads="1"/>
          </p:cNvSpPr>
          <p:nvPr/>
        </p:nvSpPr>
        <p:spPr bwMode="auto">
          <a:xfrm>
            <a:off x="6891338" y="1993900"/>
            <a:ext cx="1468437" cy="646113"/>
          </a:xfrm>
          <a:prstGeom prst="rect">
            <a:avLst/>
          </a:prstGeom>
          <a:noFill/>
          <a:ln>
            <a:noFill/>
          </a:ln>
        </p:spPr>
        <p:txBody>
          <a:bodyPr>
            <a:spAutoFit/>
          </a:bodyPr>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lgn="ctr"/>
            <a:r>
              <a:rPr lang="en-US" altLang="en-US" sz="1800" b="1">
                <a:solidFill>
                  <a:schemeClr val="bg1"/>
                </a:solidFill>
                <a:uFillTx/>
                <a:latin typeface="Avenir Book" charset="0"/>
              </a:rPr>
              <a:t>Fear, anger,</a:t>
            </a:r>
          </a:p>
          <a:p>
            <a:pPr algn="ctr"/>
            <a:r>
              <a:rPr lang="en-US" altLang="en-US" sz="1800" b="1">
                <a:solidFill>
                  <a:schemeClr val="bg1"/>
                </a:solidFill>
                <a:uFillTx/>
                <a:latin typeface="Avenir Book" charset="0"/>
              </a:rPr>
              <a:t>othering</a:t>
            </a:r>
          </a:p>
        </p:txBody>
      </p:sp>
      <p:sp>
        <p:nvSpPr>
          <p:cNvPr id="5" name="Right Arrow 4"/>
          <p:cNvSpPr>
            <a:spLocks noChangeArrowheads="1"/>
          </p:cNvSpPr>
          <p:nvPr/>
        </p:nvSpPr>
        <p:spPr bwMode="auto">
          <a:xfrm rot="5400000">
            <a:off x="1331913" y="3602037"/>
            <a:ext cx="1036638" cy="322263"/>
          </a:xfrm>
          <a:prstGeom prst="rightArrow">
            <a:avLst>
              <a:gd name="adj1" fmla="val 50000"/>
              <a:gd name="adj2" fmla="val 50023"/>
            </a:avLst>
          </a:prstGeom>
          <a:solidFill>
            <a:srgbClr val="F79646"/>
          </a:solidFill>
          <a:ln w="9525">
            <a:solidFill>
              <a:srgbClr val="F79646"/>
            </a:solidFill>
            <a:miter lim="800000"/>
          </a:ln>
          <a:effectLst>
            <a:outerShdw blurRad="40000" dist="23000" dir="5400000" rotWithShape="0">
              <a:srgbClr val="000000">
                <a:alpha val="34998"/>
              </a:srgbClr>
            </a:outerShdw>
          </a:effectLst>
        </p:spPr>
        <p:txBody>
          <a:bodyPr anchor="ctr"/>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lgn="ctr"/>
            <a:endParaRPr lang="en-US" altLang="en-US" sz="1800">
              <a:solidFill>
                <a:srgbClr val="FFFFFF"/>
              </a:solidFill>
              <a:uFillTx/>
            </a:endParaRPr>
          </a:p>
        </p:txBody>
      </p:sp>
      <p:sp>
        <p:nvSpPr>
          <p:cNvPr id="23" name="Right Arrow 22"/>
          <p:cNvSpPr>
            <a:spLocks noChangeArrowheads="1"/>
          </p:cNvSpPr>
          <p:nvPr/>
        </p:nvSpPr>
        <p:spPr bwMode="auto">
          <a:xfrm rot="-2407001">
            <a:off x="2324100" y="3741738"/>
            <a:ext cx="1033463" cy="315912"/>
          </a:xfrm>
          <a:prstGeom prst="rightArrow">
            <a:avLst>
              <a:gd name="adj1" fmla="val 54593"/>
              <a:gd name="adj2" fmla="val 49964"/>
            </a:avLst>
          </a:prstGeom>
          <a:solidFill>
            <a:srgbClr val="F79646"/>
          </a:solidFill>
          <a:ln w="9525">
            <a:solidFill>
              <a:srgbClr val="F79646"/>
            </a:solidFill>
            <a:miter lim="800000"/>
          </a:ln>
          <a:effectLst>
            <a:outerShdw blurRad="40000" dist="23000" dir="5400000" rotWithShape="0">
              <a:srgbClr val="000000">
                <a:alpha val="34998"/>
              </a:srgbClr>
            </a:outerShdw>
          </a:effectLst>
        </p:spPr>
        <p:txBody>
          <a:bodyPr anchor="ctr"/>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lgn="ctr"/>
            <a:endParaRPr lang="en-US" altLang="en-US" sz="1800">
              <a:solidFill>
                <a:srgbClr val="FFFFFF"/>
              </a:solidFill>
              <a:uFillTx/>
            </a:endParaRPr>
          </a:p>
        </p:txBody>
      </p:sp>
      <p:sp>
        <p:nvSpPr>
          <p:cNvPr id="31757" name="TextBox 16"/>
          <p:cNvSpPr txBox="1">
            <a:spLocks noChangeArrowheads="1"/>
          </p:cNvSpPr>
          <p:nvPr/>
        </p:nvSpPr>
        <p:spPr bwMode="auto">
          <a:xfrm rot="-2572487">
            <a:off x="4356100" y="2001838"/>
            <a:ext cx="2297113" cy="369887"/>
          </a:xfrm>
          <a:prstGeom prst="rect">
            <a:avLst/>
          </a:prstGeom>
          <a:noFill/>
          <a:ln>
            <a:noFill/>
          </a:ln>
        </p:spPr>
        <p:txBody>
          <a:bodyPr>
            <a:spAutoFit/>
          </a:bodyPr>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lgn="ctr"/>
            <a:r>
              <a:rPr lang="en-US" altLang="en-US" sz="1800" b="1">
                <a:uFillTx/>
                <a:latin typeface="Avenir Book" charset="0"/>
              </a:rPr>
              <a:t>Breaking</a:t>
            </a:r>
          </a:p>
        </p:txBody>
      </p:sp>
      <p:sp>
        <p:nvSpPr>
          <p:cNvPr id="31758" name="TextBox 17"/>
          <p:cNvSpPr txBox="1">
            <a:spLocks noChangeArrowheads="1"/>
          </p:cNvSpPr>
          <p:nvPr/>
        </p:nvSpPr>
        <p:spPr bwMode="auto">
          <a:xfrm rot="1790343">
            <a:off x="4529138" y="5073650"/>
            <a:ext cx="2028825" cy="368300"/>
          </a:xfrm>
          <a:prstGeom prst="rect">
            <a:avLst/>
          </a:prstGeom>
          <a:noFill/>
          <a:ln>
            <a:noFill/>
          </a:ln>
        </p:spPr>
        <p:txBody>
          <a:bodyPr>
            <a:spAutoFit/>
          </a:bodyPr>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lgn="ctr"/>
            <a:r>
              <a:rPr lang="en-US" altLang="en-US" sz="1800" b="1">
                <a:uFillTx/>
                <a:latin typeface="Avenir Book" charset="0"/>
              </a:rPr>
              <a:t>Bridging</a:t>
            </a:r>
            <a:endParaRPr lang="en-US" altLang="en-US" sz="1800">
              <a:uFillTx/>
            </a:endParaRPr>
          </a:p>
        </p:txBody>
      </p:sp>
      <p:sp>
        <p:nvSpPr>
          <p:cNvPr id="36" name="Rectangle 35"/>
          <p:cNvSpPr>
            <a:spLocks noChangeArrowheads="1"/>
          </p:cNvSpPr>
          <p:nvPr/>
        </p:nvSpPr>
        <p:spPr bwMode="auto">
          <a:xfrm>
            <a:off x="3600450" y="2927350"/>
            <a:ext cx="2381250" cy="1508125"/>
          </a:xfrm>
          <a:prstGeom prst="rect">
            <a:avLst/>
          </a:prstGeom>
          <a:solidFill>
            <a:srgbClr val="007078"/>
          </a:solidFill>
          <a:ln w="9525">
            <a:solidFill>
              <a:srgbClr val="007078"/>
            </a:solidFill>
            <a:miter lim="800000"/>
          </a:ln>
          <a:effectLst>
            <a:outerShdw blurRad="40000" dist="23000" dir="5400000" rotWithShape="0">
              <a:srgbClr val="000000">
                <a:alpha val="34998"/>
              </a:srgbClr>
            </a:outerShdw>
          </a:effectLst>
        </p:spPr>
        <p:txBody>
          <a:bodyPr anchor="ctr"/>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lgn="ctr"/>
            <a:endParaRPr lang="en-US" altLang="en-US" sz="1800">
              <a:solidFill>
                <a:srgbClr val="FFFFFF"/>
              </a:solidFill>
              <a:uFillTx/>
            </a:endParaRPr>
          </a:p>
        </p:txBody>
      </p:sp>
      <p:sp>
        <p:nvSpPr>
          <p:cNvPr id="31760" name="TextBox 26"/>
          <p:cNvSpPr txBox="1">
            <a:spLocks noChangeArrowheads="1"/>
          </p:cNvSpPr>
          <p:nvPr/>
        </p:nvSpPr>
        <p:spPr bwMode="auto">
          <a:xfrm>
            <a:off x="4038600" y="3235325"/>
            <a:ext cx="1504950" cy="1200150"/>
          </a:xfrm>
          <a:prstGeom prst="rect">
            <a:avLst/>
          </a:prstGeom>
          <a:noFill/>
          <a:ln>
            <a:noFill/>
          </a:ln>
        </p:spPr>
        <p:txBody>
          <a:bodyPr>
            <a:spAutoFit/>
          </a:bodyPr>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lgn="ctr"/>
            <a:r>
              <a:rPr lang="en-US" altLang="en-US" sz="1800" b="1">
                <a:solidFill>
                  <a:schemeClr val="bg1"/>
                </a:solidFill>
                <a:uFillTx/>
                <a:latin typeface="Avenir Book" charset="0"/>
              </a:rPr>
              <a:t>Leadership, Meta- Narrative</a:t>
            </a:r>
          </a:p>
          <a:p>
            <a:pPr algn="ctr"/>
            <a:endParaRPr lang="en-US" altLang="en-US" sz="1800" b="1">
              <a:solidFill>
                <a:schemeClr val="bg1"/>
              </a:solidFill>
              <a:uFillTx/>
              <a:latin typeface="Avenir Book" charset="0"/>
            </a:endParaRPr>
          </a:p>
        </p:txBody>
      </p:sp>
      <p:sp>
        <p:nvSpPr>
          <p:cNvPr id="22" name="Right Arrow 21"/>
          <p:cNvSpPr>
            <a:spLocks noChangeArrowheads="1"/>
          </p:cNvSpPr>
          <p:nvPr/>
        </p:nvSpPr>
        <p:spPr bwMode="auto">
          <a:xfrm rot="1796729">
            <a:off x="5321300" y="4878388"/>
            <a:ext cx="1033463" cy="315912"/>
          </a:xfrm>
          <a:prstGeom prst="rightArrow">
            <a:avLst>
              <a:gd name="adj1" fmla="val 54593"/>
              <a:gd name="adj2" fmla="val 49964"/>
            </a:avLst>
          </a:prstGeom>
          <a:solidFill>
            <a:srgbClr val="F79646"/>
          </a:solidFill>
          <a:ln w="9525">
            <a:solidFill>
              <a:srgbClr val="F79646"/>
            </a:solidFill>
            <a:miter lim="800000"/>
          </a:ln>
          <a:effectLst>
            <a:outerShdw blurRad="40000" dist="23000" dir="5400000" rotWithShape="0">
              <a:srgbClr val="000000">
                <a:alpha val="34998"/>
              </a:srgbClr>
            </a:outerShdw>
          </a:effectLst>
        </p:spPr>
        <p:txBody>
          <a:bodyPr anchor="ctr"/>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lgn="ctr"/>
            <a:endParaRPr lang="en-US" altLang="en-US" sz="1800">
              <a:solidFill>
                <a:srgbClr val="FFFFFF"/>
              </a:solidFill>
              <a:uFillTx/>
            </a:endParaRPr>
          </a:p>
        </p:txBody>
      </p:sp>
      <p:sp>
        <p:nvSpPr>
          <p:cNvPr id="24" name="Right Arrow 23"/>
          <p:cNvSpPr>
            <a:spLocks noChangeArrowheads="1"/>
          </p:cNvSpPr>
          <p:nvPr/>
        </p:nvSpPr>
        <p:spPr bwMode="auto">
          <a:xfrm rot="-2549046">
            <a:off x="5283200" y="2178050"/>
            <a:ext cx="1033463" cy="315913"/>
          </a:xfrm>
          <a:prstGeom prst="rightArrow">
            <a:avLst>
              <a:gd name="adj1" fmla="val 54593"/>
              <a:gd name="adj2" fmla="val 49964"/>
            </a:avLst>
          </a:prstGeom>
          <a:solidFill>
            <a:srgbClr val="F79646"/>
          </a:solidFill>
          <a:ln w="9525">
            <a:solidFill>
              <a:srgbClr val="F79646"/>
            </a:solidFill>
            <a:miter lim="800000"/>
          </a:ln>
          <a:effectLst>
            <a:outerShdw blurRad="40000" dist="23000" dir="5400000" rotWithShape="0">
              <a:srgbClr val="000000">
                <a:alpha val="34998"/>
              </a:srgbClr>
            </a:outerShdw>
          </a:effectLst>
        </p:spPr>
        <p:txBody>
          <a:bodyPr anchor="ctr"/>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lgn="ctr"/>
            <a:endParaRPr lang="en-US" altLang="en-US" sz="1800">
              <a:solidFill>
                <a:srgbClr val="FFFFFF"/>
              </a:solidFill>
              <a:uFillTx/>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p:cNvSpPr>
          <p:nvPr/>
        </p:nvSpPr>
        <p:spPr>
          <a:xfrm>
            <a:off x="2461847" y="2724195"/>
            <a:ext cx="5067600" cy="4173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10">
                <a:solidFill>
                  <a:schemeClr val="dk1"/>
                </a:solidFill>
                <a:uFillTx/>
                <a:latin typeface="Calibri"/>
                <a:ea typeface="Calibri"/>
                <a:cs typeface="Calibri"/>
                <a:sym typeface="Calibri"/>
              </a:rPr>
              <a:t>There are two competing visions:</a:t>
            </a:r>
            <a:endParaRPr>
              <a:uFillTx/>
            </a:endParaRPr>
          </a:p>
          <a:p>
            <a:pPr marL="0" marR="0" lvl="0" indent="0" algn="l" rtl="0">
              <a:spcBef>
                <a:spcPts val="0"/>
              </a:spcBef>
              <a:spcAft>
                <a:spcPts val="0"/>
              </a:spcAft>
              <a:buNone/>
            </a:pPr>
            <a:endParaRPr sz="2210">
              <a:solidFill>
                <a:schemeClr val="dk1"/>
              </a:solidFill>
              <a:uFillTx/>
              <a:latin typeface="Calibri"/>
              <a:ea typeface="Calibri"/>
              <a:cs typeface="Calibri"/>
              <a:sym typeface="Calibri"/>
            </a:endParaRPr>
          </a:p>
          <a:p>
            <a:pPr marL="0" marR="0" lvl="0" indent="0" algn="l" rtl="0">
              <a:spcBef>
                <a:spcPts val="0"/>
              </a:spcBef>
              <a:spcAft>
                <a:spcPts val="0"/>
              </a:spcAft>
              <a:buNone/>
            </a:pPr>
            <a:r>
              <a:rPr lang="en-US" sz="2210">
                <a:solidFill>
                  <a:schemeClr val="dk1"/>
                </a:solidFill>
                <a:uFillTx/>
                <a:latin typeface="Calibri"/>
                <a:ea typeface="Calibri"/>
                <a:cs typeface="Calibri"/>
                <a:sym typeface="Calibri"/>
              </a:rPr>
              <a:t>One is a  smaller and smaller hierarchical we that fears, dominate and controls the other and exploits the earth.</a:t>
            </a:r>
            <a:endParaRPr>
              <a:uFillTx/>
            </a:endParaRPr>
          </a:p>
          <a:p>
            <a:pPr marL="0" marR="0" lvl="0" indent="0" algn="l" rtl="0">
              <a:spcBef>
                <a:spcPts val="0"/>
              </a:spcBef>
              <a:spcAft>
                <a:spcPts val="0"/>
              </a:spcAft>
              <a:buNone/>
            </a:pPr>
            <a:endParaRPr sz="2210">
              <a:solidFill>
                <a:schemeClr val="dk1"/>
              </a:solidFill>
              <a:uFillTx/>
              <a:latin typeface="Calibri"/>
              <a:ea typeface="Calibri"/>
              <a:cs typeface="Calibri"/>
              <a:sym typeface="Calibri"/>
            </a:endParaRPr>
          </a:p>
          <a:p>
            <a:pPr marL="0" marR="0" lvl="0" indent="0" algn="l" rtl="0">
              <a:spcBef>
                <a:spcPts val="0"/>
              </a:spcBef>
              <a:spcAft>
                <a:spcPts val="0"/>
              </a:spcAft>
              <a:buNone/>
            </a:pPr>
            <a:r>
              <a:rPr lang="en-US" sz="2210">
                <a:solidFill>
                  <a:schemeClr val="dk1"/>
                </a:solidFill>
                <a:uFillTx/>
                <a:latin typeface="Calibri"/>
                <a:ea typeface="Calibri"/>
                <a:cs typeface="Calibri"/>
                <a:sym typeface="Calibri"/>
              </a:rPr>
              <a:t>The other vision is an expanding we that shares  the earth and each other with dignity and respect and care</a:t>
            </a:r>
            <a:endParaRPr>
              <a:uFillTx/>
            </a:endParaRPr>
          </a:p>
          <a:p>
            <a:pPr marL="0" marR="0" lvl="0" indent="0" algn="l" rtl="0">
              <a:spcBef>
                <a:spcPts val="0"/>
              </a:spcBef>
              <a:spcAft>
                <a:spcPts val="0"/>
              </a:spcAft>
              <a:buNone/>
            </a:pPr>
            <a:endParaRPr sz="2210">
              <a:solidFill>
                <a:schemeClr val="dk1"/>
              </a:solidFill>
              <a:uFillTx/>
              <a:latin typeface="Calibri"/>
              <a:ea typeface="Calibri"/>
              <a:cs typeface="Calibri"/>
              <a:sym typeface="Calibri"/>
            </a:endParaRPr>
          </a:p>
          <a:p>
            <a:pPr marL="0" marR="0" lvl="0" indent="0" algn="l" rtl="0">
              <a:spcBef>
                <a:spcPts val="0"/>
              </a:spcBef>
              <a:spcAft>
                <a:spcPts val="0"/>
              </a:spcAft>
              <a:buNone/>
            </a:pPr>
            <a:r>
              <a:rPr lang="en-US" sz="2210">
                <a:solidFill>
                  <a:schemeClr val="dk1"/>
                </a:solidFill>
                <a:uFillTx/>
                <a:latin typeface="Calibri"/>
                <a:ea typeface="Calibri"/>
                <a:cs typeface="Calibri"/>
                <a:sym typeface="Calibri"/>
              </a:rPr>
              <a:t>These are different not only different visions, they are different we’s.</a:t>
            </a:r>
            <a:endParaRPr sz="2210">
              <a:solidFill>
                <a:schemeClr val="dk1"/>
              </a:solidFill>
              <a:uFillTx/>
              <a:latin typeface="Calibri"/>
              <a:ea typeface="Calibri"/>
              <a:cs typeface="Calibri"/>
              <a:sym typeface="Calibri"/>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hape 1162"/>
          <p:cNvSpPr txBox="1">
            <a:spLocks noChangeArrowheads="1"/>
          </p:cNvSpPr>
          <p:nvPr/>
        </p:nvSpPr>
        <p:spPr bwMode="auto">
          <a:xfrm>
            <a:off x="133350" y="906608"/>
            <a:ext cx="8367713" cy="4924425"/>
          </a:xfrm>
          <a:prstGeom prst="rect">
            <a:avLst/>
          </a:prstGeom>
          <a:noFill/>
          <a:ln>
            <a:noFill/>
          </a:ln>
        </p:spPr>
        <p:txBody>
          <a:bodyPr lIns="121900" tIns="60925" rIns="121900" bIns="60925"/>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8288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endParaRPr lang="en-US" altLang="en-US" b="1">
              <a:solidFill>
                <a:srgbClr val="000000"/>
              </a:solidFill>
              <a:uFillTx/>
              <a:latin typeface="Georgia" panose="02040502050405020303" pitchFamily="18" charset="0"/>
              <a:sym typeface="Calibri" charset="0"/>
            </a:endParaRPr>
          </a:p>
          <a:p>
            <a:endParaRPr lang="en-US" altLang="en-US" b="1">
              <a:solidFill>
                <a:srgbClr val="000000"/>
              </a:solidFill>
              <a:uFillTx/>
              <a:latin typeface="Georgia" panose="02040502050405020303" pitchFamily="18" charset="0"/>
              <a:sym typeface="Calibri" charset="0"/>
            </a:endParaRPr>
          </a:p>
          <a:p>
            <a:pPr lvl="3">
              <a:buSzPct val="25000"/>
            </a:pPr>
            <a:r>
              <a:rPr lang="en-US" altLang="en-US" b="1">
                <a:solidFill>
                  <a:srgbClr val="000000"/>
                </a:solidFill>
                <a:uFillTx/>
                <a:latin typeface="Georgia" panose="02040502050405020303" pitchFamily="18" charset="0"/>
                <a:sym typeface="Calibri" charset="0"/>
              </a:rPr>
              <a:t>Breaking: </a:t>
            </a:r>
            <a:r>
              <a:rPr lang="en-US" altLang="en-US">
                <a:solidFill>
                  <a:srgbClr val="000000"/>
                </a:solidFill>
                <a:uFillTx/>
                <a:latin typeface="Georgia" panose="02040502050405020303" pitchFamily="18" charset="0"/>
                <a:sym typeface="Calibri" charset="0"/>
              </a:rPr>
              <a:t>When a group turns inwards and explicitly pushes away from other groups who are seen as dangerous, a threat and less than</a:t>
            </a:r>
          </a:p>
          <a:p>
            <a:endParaRPr lang="en-US" altLang="en-US">
              <a:solidFill>
                <a:srgbClr val="000000"/>
              </a:solidFill>
              <a:uFillTx/>
              <a:latin typeface="Georgia" panose="02040502050405020303" pitchFamily="18" charset="0"/>
              <a:sym typeface="Calibri" charset="0"/>
            </a:endParaRPr>
          </a:p>
          <a:p>
            <a:pPr lvl="3"/>
            <a:endParaRPr lang="en-US" altLang="en-US">
              <a:solidFill>
                <a:srgbClr val="000000"/>
              </a:solidFill>
              <a:uFillTx/>
              <a:latin typeface="Georgia" panose="02040502050405020303" pitchFamily="18" charset="0"/>
              <a:sym typeface="Calibri" charset="0"/>
            </a:endParaRPr>
          </a:p>
          <a:p>
            <a:pPr lvl="3">
              <a:buSzPct val="25000"/>
            </a:pPr>
            <a:r>
              <a:rPr lang="en-US" altLang="en-US" b="1">
                <a:solidFill>
                  <a:srgbClr val="000000"/>
                </a:solidFill>
                <a:uFillTx/>
                <a:latin typeface="Georgia" panose="02040502050405020303" pitchFamily="18" charset="0"/>
                <a:sym typeface="Calibri" charset="0"/>
              </a:rPr>
              <a:t>Bonding: </a:t>
            </a:r>
            <a:r>
              <a:rPr lang="en-US" altLang="en-US">
                <a:solidFill>
                  <a:srgbClr val="000000"/>
                </a:solidFill>
                <a:uFillTx/>
                <a:latin typeface="Georgia" panose="02040502050405020303" pitchFamily="18" charset="0"/>
                <a:sym typeface="Calibri" charset="0"/>
              </a:rPr>
              <a:t>Connecting to people like you in some important way with out disparaging others</a:t>
            </a:r>
          </a:p>
          <a:p>
            <a:pPr lvl="3"/>
            <a:endParaRPr lang="en-US" altLang="en-US" b="1">
              <a:solidFill>
                <a:srgbClr val="000000"/>
              </a:solidFill>
              <a:uFillTx/>
              <a:latin typeface="Georgia" panose="02040502050405020303" pitchFamily="18" charset="0"/>
              <a:sym typeface="Calibri" charset="0"/>
            </a:endParaRPr>
          </a:p>
          <a:p>
            <a:endParaRPr lang="en-US" altLang="en-US">
              <a:solidFill>
                <a:srgbClr val="000000"/>
              </a:solidFill>
              <a:uFillTx/>
              <a:latin typeface="Georgia" panose="02040502050405020303" pitchFamily="18" charset="0"/>
              <a:sym typeface="Calibri" charset="0"/>
            </a:endParaRPr>
          </a:p>
          <a:p>
            <a:pPr lvl="3">
              <a:buSzPct val="25000"/>
            </a:pPr>
            <a:r>
              <a:rPr lang="en-US" altLang="en-US" b="1">
                <a:solidFill>
                  <a:srgbClr val="000000"/>
                </a:solidFill>
                <a:uFillTx/>
                <a:latin typeface="Georgia" panose="02040502050405020303" pitchFamily="18" charset="0"/>
                <a:sym typeface="Calibri" charset="0"/>
              </a:rPr>
              <a:t>Bridging: </a:t>
            </a:r>
            <a:r>
              <a:rPr lang="en-US" altLang="en-US">
                <a:solidFill>
                  <a:srgbClr val="000000"/>
                </a:solidFill>
                <a:uFillTx/>
                <a:latin typeface="Georgia" panose="02040502050405020303" pitchFamily="18" charset="0"/>
                <a:sym typeface="Calibri" charset="0"/>
              </a:rPr>
              <a:t>Ties to people who are unlike you in some important way; stories, structure contact</a:t>
            </a:r>
          </a:p>
        </p:txBody>
      </p:sp>
      <p:sp>
        <p:nvSpPr>
          <p:cNvPr id="32770" name="Shape 1163"/>
          <p:cNvSpPr txBox="1">
            <a:spLocks noChangeArrowheads="1"/>
          </p:cNvSpPr>
          <p:nvPr/>
        </p:nvSpPr>
        <p:spPr bwMode="auto">
          <a:xfrm>
            <a:off x="133350" y="322263"/>
            <a:ext cx="6383338" cy="615950"/>
          </a:xfrm>
          <a:prstGeom prst="rect">
            <a:avLst/>
          </a:prstGeom>
          <a:noFill/>
          <a:ln>
            <a:noFill/>
          </a:ln>
        </p:spPr>
        <p:txBody>
          <a:bodyPr lIns="121900" tIns="60925" rIns="121900" bIns="60925"/>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lgn="ctr">
              <a:buSzPct val="25000"/>
            </a:pPr>
            <a:r>
              <a:rPr lang="en-US" altLang="en-US" sz="2900">
                <a:solidFill>
                  <a:srgbClr val="FFFFFF"/>
                </a:solidFill>
                <a:uFillTx/>
                <a:latin typeface="Georgia" charset="0"/>
                <a:sym typeface="Georgia" charset="0"/>
              </a:rPr>
              <a:t>Narratives of Othering and Belonging</a:t>
            </a:r>
          </a:p>
        </p:txBody>
      </p:sp>
      <p:pic>
        <p:nvPicPr>
          <p:cNvPr id="32771" name="Shape 1164"/>
          <p:cNvPicPr preferRelativeResize="0">
            <a:picLocks noChangeAspect="1" noChangeArrowheads="1"/>
          </p:cNvPicPr>
          <p:nvPr/>
        </p:nvPicPr>
        <p:blipFill>
          <a:blip r:embed="rId3"/>
          <a:srcRect/>
          <a:stretch>
            <a:fillRect/>
          </a:stretch>
        </p:blipFill>
        <p:spPr bwMode="auto">
          <a:xfrm>
            <a:off x="540458" y="1909983"/>
            <a:ext cx="1220787" cy="914400"/>
          </a:xfrm>
          <a:prstGeom prst="rect">
            <a:avLst/>
          </a:prstGeom>
          <a:noFill/>
          <a:ln>
            <a:noFill/>
          </a:ln>
        </p:spPr>
      </p:pic>
      <p:pic>
        <p:nvPicPr>
          <p:cNvPr id="32772" name="Shape 1165"/>
          <p:cNvPicPr preferRelativeResize="0">
            <a:picLocks noChangeAspect="1" noChangeArrowheads="1"/>
          </p:cNvPicPr>
          <p:nvPr/>
        </p:nvPicPr>
        <p:blipFill>
          <a:blip r:embed="rId4"/>
          <a:srcRect/>
          <a:stretch>
            <a:fillRect/>
          </a:stretch>
        </p:blipFill>
        <p:spPr bwMode="auto">
          <a:xfrm>
            <a:off x="601003" y="3460043"/>
            <a:ext cx="1128712" cy="1084262"/>
          </a:xfrm>
          <a:prstGeom prst="rect">
            <a:avLst/>
          </a:prstGeom>
          <a:noFill/>
          <a:ln>
            <a:noFill/>
          </a:ln>
        </p:spPr>
      </p:pic>
      <p:pic>
        <p:nvPicPr>
          <p:cNvPr id="32773" name="Shape 1166"/>
          <p:cNvPicPr preferRelativeResize="0">
            <a:picLocks noChangeAspect="1" noChangeArrowheads="1"/>
          </p:cNvPicPr>
          <p:nvPr/>
        </p:nvPicPr>
        <p:blipFill>
          <a:blip r:embed="rId5"/>
          <a:srcRect/>
          <a:stretch>
            <a:fillRect/>
          </a:stretch>
        </p:blipFill>
        <p:spPr bwMode="auto">
          <a:xfrm>
            <a:off x="504768" y="4810125"/>
            <a:ext cx="1362075" cy="136366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89"/>
          <p:cNvSpPr>
            <a:spLocks/>
          </p:cNvSpPr>
          <p:nvPr/>
        </p:nvSpPr>
        <p:spPr>
          <a:xfrm>
            <a:off x="2309813" y="2752725"/>
            <a:ext cx="417512" cy="428625"/>
          </a:xfrm>
          <a:prstGeom prst="ellipse">
            <a:avLst/>
          </a:prstGeom>
          <a:noFill/>
          <a:ln w="28575" cap="flat" cmpd="sng">
            <a:solidFill>
              <a:schemeClr val="accent6">
                <a:alpha val="2549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575" name="Google Shape;575;p89"/>
          <p:cNvSpPr>
            <a:spLocks/>
          </p:cNvSpPr>
          <p:nvPr/>
        </p:nvSpPr>
        <p:spPr>
          <a:xfrm>
            <a:off x="3852863" y="2109788"/>
            <a:ext cx="417512" cy="428625"/>
          </a:xfrm>
          <a:prstGeom prst="ellipse">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cxnSp>
        <p:nvCxnSpPr>
          <p:cNvPr id="576" name="Google Shape;576;p89"/>
          <p:cNvCxnSpPr/>
          <p:nvPr/>
        </p:nvCxnSpPr>
        <p:spPr>
          <a:xfrm flipH="1">
            <a:off x="2727325" y="2324100"/>
            <a:ext cx="1125538" cy="642938"/>
          </a:xfrm>
          <a:prstGeom prst="straightConnector1">
            <a:avLst/>
          </a:prstGeom>
          <a:noFill/>
          <a:ln w="25400" cap="flat" cmpd="sng">
            <a:solidFill>
              <a:srgbClr val="BFBFBF"/>
            </a:solidFill>
            <a:prstDash val="solid"/>
            <a:round/>
            <a:headEnd type="none" w="sm" len="sm"/>
            <a:tailEnd type="none" w="sm" len="sm"/>
          </a:ln>
        </p:spPr>
      </p:cxnSp>
      <p:cxnSp>
        <p:nvCxnSpPr>
          <p:cNvPr id="577" name="Google Shape;577;p89"/>
          <p:cNvCxnSpPr/>
          <p:nvPr/>
        </p:nvCxnSpPr>
        <p:spPr>
          <a:xfrm rot="10800000">
            <a:off x="4270375" y="2324100"/>
            <a:ext cx="957263" cy="492125"/>
          </a:xfrm>
          <a:prstGeom prst="straightConnector1">
            <a:avLst/>
          </a:prstGeom>
          <a:noFill/>
          <a:ln w="25400" cap="flat" cmpd="sng">
            <a:solidFill>
              <a:srgbClr val="BFBFBF">
                <a:alpha val="25490"/>
              </a:srgbClr>
            </a:solidFill>
            <a:prstDash val="solid"/>
            <a:round/>
            <a:headEnd type="none" w="sm" len="sm"/>
            <a:tailEnd type="none" w="sm" len="sm"/>
          </a:ln>
        </p:spPr>
      </p:cxnSp>
      <p:sp>
        <p:nvSpPr>
          <p:cNvPr id="578" name="Google Shape;578;p89"/>
          <p:cNvSpPr>
            <a:spLocks/>
          </p:cNvSpPr>
          <p:nvPr/>
        </p:nvSpPr>
        <p:spPr>
          <a:xfrm>
            <a:off x="1943100" y="1200150"/>
            <a:ext cx="4086225" cy="4086225"/>
          </a:xfrm>
          <a:prstGeom prst="ellipse">
            <a:avLst/>
          </a:prstGeom>
          <a:noFill/>
          <a:ln w="38100" cap="flat" cmpd="sng">
            <a:solidFill>
              <a:schemeClr val="accent3">
                <a:alpha val="25490"/>
              </a:schemeClr>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579" name="Google Shape;579;p89"/>
          <p:cNvSpPr>
            <a:spLocks/>
          </p:cNvSpPr>
          <p:nvPr/>
        </p:nvSpPr>
        <p:spPr>
          <a:xfrm>
            <a:off x="6107113" y="3890963"/>
            <a:ext cx="2686050" cy="2686050"/>
          </a:xfrm>
          <a:prstGeom prst="ellipse">
            <a:avLst/>
          </a:prstGeom>
          <a:noFill/>
          <a:ln w="38100" cap="flat" cmpd="sng">
            <a:solidFill>
              <a:schemeClr val="accent3"/>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580" name="Google Shape;580;p89"/>
          <p:cNvSpPr>
            <a:spLocks/>
          </p:cNvSpPr>
          <p:nvPr/>
        </p:nvSpPr>
        <p:spPr>
          <a:xfrm>
            <a:off x="6415088" y="4943475"/>
            <a:ext cx="415925" cy="428625"/>
          </a:xfrm>
          <a:prstGeom prst="ellipse">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581" name="Google Shape;581;p89"/>
          <p:cNvSpPr>
            <a:spLocks/>
          </p:cNvSpPr>
          <p:nvPr/>
        </p:nvSpPr>
        <p:spPr>
          <a:xfrm>
            <a:off x="7296150" y="4329113"/>
            <a:ext cx="415925" cy="428625"/>
          </a:xfrm>
          <a:prstGeom prst="ellipse">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582" name="Google Shape;582;p89"/>
          <p:cNvSpPr>
            <a:spLocks/>
          </p:cNvSpPr>
          <p:nvPr/>
        </p:nvSpPr>
        <p:spPr>
          <a:xfrm>
            <a:off x="8050213" y="5014913"/>
            <a:ext cx="417512" cy="428625"/>
          </a:xfrm>
          <a:prstGeom prst="ellipse">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cxnSp>
        <p:nvCxnSpPr>
          <p:cNvPr id="583" name="Google Shape;583;p89"/>
          <p:cNvCxnSpPr>
            <a:stCxn id="582" idx="4"/>
            <a:endCxn id="584" idx="6"/>
          </p:cNvCxnSpPr>
          <p:nvPr/>
        </p:nvCxnSpPr>
        <p:spPr>
          <a:xfrm flipH="1">
            <a:off x="7712069" y="5443538"/>
            <a:ext cx="546900" cy="619200"/>
          </a:xfrm>
          <a:prstGeom prst="straightConnector1">
            <a:avLst/>
          </a:prstGeom>
          <a:noFill/>
          <a:ln w="25400" cap="flat" cmpd="sng">
            <a:solidFill>
              <a:srgbClr val="BFBFBF"/>
            </a:solidFill>
            <a:prstDash val="solid"/>
            <a:round/>
            <a:headEnd type="none" w="sm" len="sm"/>
            <a:tailEnd type="none" w="sm" len="sm"/>
          </a:ln>
        </p:spPr>
      </p:cxnSp>
      <p:sp>
        <p:nvSpPr>
          <p:cNvPr id="584" name="Google Shape;584;p89"/>
          <p:cNvSpPr>
            <a:spLocks/>
          </p:cNvSpPr>
          <p:nvPr/>
        </p:nvSpPr>
        <p:spPr>
          <a:xfrm>
            <a:off x="7296150" y="5848350"/>
            <a:ext cx="415925" cy="428625"/>
          </a:xfrm>
          <a:prstGeom prst="ellipse">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cxnSp>
        <p:nvCxnSpPr>
          <p:cNvPr id="585" name="Google Shape;585;p89"/>
          <p:cNvCxnSpPr>
            <a:stCxn id="582" idx="1"/>
            <a:endCxn id="581" idx="5"/>
          </p:cNvCxnSpPr>
          <p:nvPr/>
        </p:nvCxnSpPr>
        <p:spPr>
          <a:xfrm rot="10800000">
            <a:off x="7651156" y="4694884"/>
            <a:ext cx="460200" cy="382800"/>
          </a:xfrm>
          <a:prstGeom prst="straightConnector1">
            <a:avLst/>
          </a:prstGeom>
          <a:noFill/>
          <a:ln w="25400" cap="flat" cmpd="sng">
            <a:solidFill>
              <a:srgbClr val="BFBFBF"/>
            </a:solidFill>
            <a:prstDash val="solid"/>
            <a:round/>
            <a:headEnd type="none" w="sm" len="sm"/>
            <a:tailEnd type="none" w="sm" len="sm"/>
          </a:ln>
        </p:spPr>
      </p:cxnSp>
      <p:cxnSp>
        <p:nvCxnSpPr>
          <p:cNvPr id="586" name="Google Shape;586;p89"/>
          <p:cNvCxnSpPr>
            <a:stCxn id="581" idx="3"/>
            <a:endCxn id="580" idx="7"/>
          </p:cNvCxnSpPr>
          <p:nvPr/>
        </p:nvCxnSpPr>
        <p:spPr>
          <a:xfrm flipH="1">
            <a:off x="6769961" y="4694967"/>
            <a:ext cx="587100" cy="311400"/>
          </a:xfrm>
          <a:prstGeom prst="straightConnector1">
            <a:avLst/>
          </a:prstGeom>
          <a:noFill/>
          <a:ln w="25400" cap="flat" cmpd="sng">
            <a:solidFill>
              <a:srgbClr val="BFBFBF"/>
            </a:solidFill>
            <a:prstDash val="solid"/>
            <a:round/>
            <a:headEnd type="none" w="sm" len="sm"/>
            <a:tailEnd type="none" w="sm" len="sm"/>
          </a:ln>
        </p:spPr>
      </p:cxnSp>
      <p:cxnSp>
        <p:nvCxnSpPr>
          <p:cNvPr id="587" name="Google Shape;587;p89"/>
          <p:cNvCxnSpPr>
            <a:stCxn id="582" idx="2"/>
            <a:endCxn id="580" idx="6"/>
          </p:cNvCxnSpPr>
          <p:nvPr/>
        </p:nvCxnSpPr>
        <p:spPr>
          <a:xfrm rot="10800000">
            <a:off x="6831013" y="5157825"/>
            <a:ext cx="1219200" cy="71400"/>
          </a:xfrm>
          <a:prstGeom prst="straightConnector1">
            <a:avLst/>
          </a:prstGeom>
          <a:noFill/>
          <a:ln w="25400" cap="flat" cmpd="sng">
            <a:solidFill>
              <a:srgbClr val="BFBFBF"/>
            </a:solidFill>
            <a:prstDash val="solid"/>
            <a:round/>
            <a:headEnd type="none" w="sm" len="sm"/>
            <a:tailEnd type="none" w="sm" len="sm"/>
          </a:ln>
        </p:spPr>
      </p:cxnSp>
      <p:cxnSp>
        <p:nvCxnSpPr>
          <p:cNvPr id="588" name="Google Shape;588;p89"/>
          <p:cNvCxnSpPr>
            <a:stCxn id="584" idx="0"/>
            <a:endCxn id="581" idx="4"/>
          </p:cNvCxnSpPr>
          <p:nvPr/>
        </p:nvCxnSpPr>
        <p:spPr>
          <a:xfrm rot="10800000">
            <a:off x="7504113" y="4757850"/>
            <a:ext cx="0" cy="1090500"/>
          </a:xfrm>
          <a:prstGeom prst="straightConnector1">
            <a:avLst/>
          </a:prstGeom>
          <a:noFill/>
          <a:ln w="25400" cap="flat" cmpd="sng">
            <a:solidFill>
              <a:srgbClr val="BFBFBF"/>
            </a:solidFill>
            <a:prstDash val="solid"/>
            <a:round/>
            <a:headEnd type="none" w="sm" len="sm"/>
            <a:tailEnd type="none" w="sm" len="sm"/>
          </a:ln>
        </p:spPr>
      </p:cxnSp>
      <p:sp>
        <p:nvSpPr>
          <p:cNvPr id="589" name="Google Shape;589;p89"/>
          <p:cNvSpPr txBox="1">
            <a:spLocks/>
          </p:cNvSpPr>
          <p:nvPr/>
        </p:nvSpPr>
        <p:spPr>
          <a:xfrm>
            <a:off x="6259513" y="1824038"/>
            <a:ext cx="1420812" cy="4302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200"/>
              <a:buFont typeface="Arial"/>
              <a:buNone/>
            </a:pPr>
            <a:r>
              <a:rPr lang="en-US" sz="2200" b="1">
                <a:solidFill>
                  <a:srgbClr val="FFFFFF"/>
                </a:solidFill>
                <a:uFillTx/>
                <a:latin typeface="Calibri"/>
                <a:ea typeface="Calibri"/>
                <a:cs typeface="Calibri"/>
                <a:sym typeface="Calibri"/>
              </a:rPr>
              <a:t>BREAKING</a:t>
            </a:r>
            <a:endParaRPr sz="1400">
              <a:solidFill>
                <a:srgbClr val="000000"/>
              </a:solidFill>
              <a:uFillTx/>
              <a:latin typeface="Arial"/>
              <a:ea typeface="Arial"/>
              <a:cs typeface="Arial"/>
              <a:sym typeface="Arial"/>
            </a:endParaRPr>
          </a:p>
        </p:txBody>
      </p:sp>
      <p:sp>
        <p:nvSpPr>
          <p:cNvPr id="590" name="Google Shape;590;p89"/>
          <p:cNvSpPr>
            <a:spLocks/>
          </p:cNvSpPr>
          <p:nvPr/>
        </p:nvSpPr>
        <p:spPr>
          <a:xfrm>
            <a:off x="6269038" y="2176463"/>
            <a:ext cx="2765425" cy="1539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Arial"/>
              <a:buNone/>
            </a:pPr>
            <a:r>
              <a:rPr lang="en-US" sz="1800">
                <a:solidFill>
                  <a:srgbClr val="D9D9D9"/>
                </a:solidFill>
                <a:uFillTx/>
                <a:latin typeface="Calibri"/>
                <a:ea typeface="Calibri"/>
                <a:cs typeface="Calibri"/>
                <a:sym typeface="Calibri"/>
              </a:rPr>
              <a:t>Social ties among an exclusive group who explicitly push away from other groups who are seen as dangerous or a threat.</a:t>
            </a:r>
            <a:endParaRPr sz="2200" b="1">
              <a:solidFill>
                <a:srgbClr val="FFFFFF"/>
              </a:solidFill>
              <a:uFillTx/>
              <a:latin typeface="Calibri"/>
              <a:ea typeface="Calibri"/>
              <a:cs typeface="Calibri"/>
              <a:sym typeface="Calibri"/>
            </a:endParaRPr>
          </a:p>
        </p:txBody>
      </p:sp>
      <p:cxnSp>
        <p:nvCxnSpPr>
          <p:cNvPr id="591" name="Google Shape;591;p89"/>
          <p:cNvCxnSpPr/>
          <p:nvPr/>
        </p:nvCxnSpPr>
        <p:spPr>
          <a:xfrm rot="5400000">
            <a:off x="6189625" y="3714700"/>
            <a:ext cx="354000" cy="341400"/>
          </a:xfrm>
          <a:prstGeom prst="curvedConnector3">
            <a:avLst>
              <a:gd name="adj1" fmla="val 50002"/>
            </a:avLst>
          </a:prstGeom>
          <a:noFill/>
          <a:ln w="9525" cap="flat" cmpd="sng">
            <a:solidFill>
              <a:schemeClr val="dk1"/>
            </a:solidFill>
            <a:prstDash val="solid"/>
            <a:round/>
            <a:headEnd type="none" w="sm" len="sm"/>
            <a:tailEnd type="triangle" w="med" len="med"/>
          </a:ln>
        </p:spPr>
      </p:cxnSp>
      <p:sp>
        <p:nvSpPr>
          <p:cNvPr id="592" name="Google Shape;592;p89"/>
          <p:cNvSpPr txBox="1">
            <a:spLocks/>
          </p:cNvSpPr>
          <p:nvPr/>
        </p:nvSpPr>
        <p:spPr>
          <a:xfrm>
            <a:off x="-30163" y="263525"/>
            <a:ext cx="9174163" cy="5857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3200"/>
              <a:buFont typeface="Arial"/>
              <a:buNone/>
            </a:pPr>
            <a:r>
              <a:rPr lang="en-US" sz="3200">
                <a:solidFill>
                  <a:srgbClr val="FFFFFF"/>
                </a:solidFill>
                <a:uFillTx/>
                <a:latin typeface="Calibri"/>
                <a:ea typeface="Calibri"/>
                <a:cs typeface="Calibri"/>
                <a:sym typeface="Calibri"/>
              </a:rPr>
              <a:t>Examples of breaking social capital:</a:t>
            </a:r>
            <a:endParaRPr sz="1400">
              <a:solidFill>
                <a:srgbClr val="000000"/>
              </a:solidFill>
              <a:uFillTx/>
              <a:latin typeface="Calibri"/>
              <a:ea typeface="Calibri"/>
              <a:cs typeface="Calibri"/>
              <a:sym typeface="Calibri"/>
            </a:endParaRPr>
          </a:p>
        </p:txBody>
      </p:sp>
      <p:cxnSp>
        <p:nvCxnSpPr>
          <p:cNvPr id="593" name="Google Shape;593;p89"/>
          <p:cNvCxnSpPr/>
          <p:nvPr/>
        </p:nvCxnSpPr>
        <p:spPr>
          <a:xfrm rot="10800000">
            <a:off x="5910263" y="3884613"/>
            <a:ext cx="565150" cy="1122362"/>
          </a:xfrm>
          <a:prstGeom prst="straightConnector1">
            <a:avLst/>
          </a:prstGeom>
          <a:noFill/>
          <a:ln w="38100" cap="flat" cmpd="sng">
            <a:solidFill>
              <a:schemeClr val="accent2"/>
            </a:solidFill>
            <a:prstDash val="dash"/>
            <a:round/>
            <a:headEnd type="none" w="sm" len="sm"/>
            <a:tailEnd type="none" w="sm" len="sm"/>
          </a:ln>
        </p:spPr>
      </p:cxnSp>
      <p:sp>
        <p:nvSpPr>
          <p:cNvPr id="594" name="Google Shape;594;p89"/>
          <p:cNvSpPr>
            <a:spLocks/>
          </p:cNvSpPr>
          <p:nvPr/>
        </p:nvSpPr>
        <p:spPr>
          <a:xfrm>
            <a:off x="192961" y="912336"/>
            <a:ext cx="2516664" cy="2516664"/>
          </a:xfrm>
          <a:prstGeom prst="ellipse">
            <a:avLst/>
          </a:prstGeom>
          <a:blipFill rotWithShape="1">
            <a:blip r:embed="rId3"/>
            <a:stretch>
              <a:fillRect l="-25564" r="-2938"/>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cxnSp>
        <p:nvCxnSpPr>
          <p:cNvPr id="595" name="Google Shape;595;p89"/>
          <p:cNvCxnSpPr/>
          <p:nvPr/>
        </p:nvCxnSpPr>
        <p:spPr>
          <a:xfrm rot="10800000">
            <a:off x="5522913" y="3117850"/>
            <a:ext cx="385762" cy="766763"/>
          </a:xfrm>
          <a:prstGeom prst="straightConnector1">
            <a:avLst/>
          </a:prstGeom>
          <a:noFill/>
          <a:ln w="25400" cap="flat" cmpd="sng">
            <a:solidFill>
              <a:srgbClr val="BFBFBF">
                <a:alpha val="25490"/>
              </a:srgbClr>
            </a:solidFill>
            <a:prstDash val="solid"/>
            <a:round/>
            <a:headEnd type="none" w="sm" len="sm"/>
            <a:tailEnd type="none" w="sm" len="sm"/>
          </a:ln>
        </p:spPr>
      </p:cxnSp>
      <p:sp>
        <p:nvSpPr>
          <p:cNvPr id="596" name="Google Shape;596;p89"/>
          <p:cNvSpPr>
            <a:spLocks/>
          </p:cNvSpPr>
          <p:nvPr/>
        </p:nvSpPr>
        <p:spPr>
          <a:xfrm>
            <a:off x="5167313" y="2752725"/>
            <a:ext cx="417512" cy="428625"/>
          </a:xfrm>
          <a:prstGeom prst="ellipse">
            <a:avLst/>
          </a:prstGeom>
          <a:noFill/>
          <a:ln w="28575" cap="flat" cmpd="sng">
            <a:solidFill>
              <a:schemeClr val="accent6">
                <a:alpha val="2549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597" name="Google Shape;597;p89"/>
          <p:cNvSpPr txBox="1">
            <a:spLocks/>
          </p:cNvSpPr>
          <p:nvPr/>
        </p:nvSpPr>
        <p:spPr>
          <a:xfrm>
            <a:off x="468630" y="3502779"/>
            <a:ext cx="1844942" cy="36933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800"/>
              <a:buFont typeface="Arial"/>
              <a:buNone/>
            </a:pPr>
            <a:r>
              <a:rPr lang="en-US" sz="1800" cap="small">
                <a:solidFill>
                  <a:srgbClr val="D8D8D8"/>
                </a:solidFill>
                <a:uFillTx/>
                <a:latin typeface="Calibri"/>
                <a:ea typeface="Calibri"/>
                <a:cs typeface="Calibri"/>
                <a:sym typeface="Calibri"/>
              </a:rPr>
              <a:t>white nationalism</a:t>
            </a:r>
            <a:endParaRPr sz="1400" cap="small">
              <a:solidFill>
                <a:srgbClr val="D8D8D8"/>
              </a:solidFill>
              <a:uFillTx/>
              <a:latin typeface="Calibri"/>
              <a:ea typeface="Calibri"/>
              <a:cs typeface="Calibri"/>
              <a:sym typeface="Calibri"/>
            </a:endParaRPr>
          </a:p>
        </p:txBody>
      </p:sp>
      <p:pic>
        <p:nvPicPr>
          <p:cNvPr id="598" name="Google Shape;598;p89" descr="A close up of a map    Description automatically generated"/>
          <p:cNvPicPr preferRelativeResize="0"/>
          <p:nvPr/>
        </p:nvPicPr>
        <p:blipFill rotWithShape="1">
          <a:blip r:embed="rId4"/>
          <a:srcRect/>
          <a:stretch/>
        </p:blipFill>
        <p:spPr>
          <a:xfrm>
            <a:off x="265195" y="4464050"/>
            <a:ext cx="5257717" cy="209073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cxnSp>
        <p:nvCxnSpPr>
          <p:cNvPr id="603" name="Google Shape;603;p90"/>
          <p:cNvCxnSpPr/>
          <p:nvPr/>
        </p:nvCxnSpPr>
        <p:spPr>
          <a:xfrm rot="10800000">
            <a:off x="5522913" y="3117850"/>
            <a:ext cx="385762" cy="766763"/>
          </a:xfrm>
          <a:prstGeom prst="straightConnector1">
            <a:avLst/>
          </a:prstGeom>
          <a:noFill/>
          <a:ln w="25400" cap="flat" cmpd="sng">
            <a:solidFill>
              <a:srgbClr val="BFBFBF">
                <a:alpha val="25490"/>
              </a:srgbClr>
            </a:solidFill>
            <a:prstDash val="solid"/>
            <a:round/>
            <a:headEnd type="none" w="sm" len="sm"/>
            <a:tailEnd type="none" w="sm" len="sm"/>
          </a:ln>
        </p:spPr>
      </p:cxnSp>
      <p:sp>
        <p:nvSpPr>
          <p:cNvPr id="604" name="Google Shape;604;p90"/>
          <p:cNvSpPr>
            <a:spLocks/>
          </p:cNvSpPr>
          <p:nvPr/>
        </p:nvSpPr>
        <p:spPr>
          <a:xfrm>
            <a:off x="1943100" y="1200150"/>
            <a:ext cx="4086225" cy="4086225"/>
          </a:xfrm>
          <a:prstGeom prst="ellipse">
            <a:avLst/>
          </a:prstGeom>
          <a:noFill/>
          <a:ln w="38100" cap="flat" cmpd="sng">
            <a:solidFill>
              <a:schemeClr val="accent3">
                <a:alpha val="25490"/>
              </a:schemeClr>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605" name="Google Shape;605;p90"/>
          <p:cNvSpPr>
            <a:spLocks/>
          </p:cNvSpPr>
          <p:nvPr/>
        </p:nvSpPr>
        <p:spPr>
          <a:xfrm>
            <a:off x="3852863" y="2109788"/>
            <a:ext cx="417512" cy="428625"/>
          </a:xfrm>
          <a:prstGeom prst="ellipse">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cxnSp>
        <p:nvCxnSpPr>
          <p:cNvPr id="606" name="Google Shape;606;p90"/>
          <p:cNvCxnSpPr/>
          <p:nvPr/>
        </p:nvCxnSpPr>
        <p:spPr>
          <a:xfrm flipH="1">
            <a:off x="2727325" y="2324100"/>
            <a:ext cx="1125538" cy="642938"/>
          </a:xfrm>
          <a:prstGeom prst="straightConnector1">
            <a:avLst/>
          </a:prstGeom>
          <a:noFill/>
          <a:ln w="25400" cap="flat" cmpd="sng">
            <a:solidFill>
              <a:srgbClr val="BFBFBF">
                <a:alpha val="25490"/>
              </a:srgbClr>
            </a:solidFill>
            <a:prstDash val="solid"/>
            <a:round/>
            <a:headEnd type="none" w="sm" len="sm"/>
            <a:tailEnd type="none" w="sm" len="sm"/>
          </a:ln>
        </p:spPr>
      </p:cxnSp>
      <p:cxnSp>
        <p:nvCxnSpPr>
          <p:cNvPr id="607" name="Google Shape;607;p90"/>
          <p:cNvCxnSpPr/>
          <p:nvPr/>
        </p:nvCxnSpPr>
        <p:spPr>
          <a:xfrm rot="10800000">
            <a:off x="4270375" y="2324100"/>
            <a:ext cx="957263" cy="492125"/>
          </a:xfrm>
          <a:prstGeom prst="straightConnector1">
            <a:avLst/>
          </a:prstGeom>
          <a:noFill/>
          <a:ln w="25400" cap="flat" cmpd="sng">
            <a:solidFill>
              <a:srgbClr val="BFBFBF"/>
            </a:solidFill>
            <a:prstDash val="solid"/>
            <a:round/>
            <a:headEnd type="none" w="sm" len="sm"/>
            <a:tailEnd type="none" w="sm" len="sm"/>
          </a:ln>
        </p:spPr>
      </p:cxnSp>
      <p:sp>
        <p:nvSpPr>
          <p:cNvPr id="608" name="Google Shape;608;p90"/>
          <p:cNvSpPr>
            <a:spLocks/>
          </p:cNvSpPr>
          <p:nvPr/>
        </p:nvSpPr>
        <p:spPr>
          <a:xfrm>
            <a:off x="5167313" y="2752725"/>
            <a:ext cx="417512" cy="428625"/>
          </a:xfrm>
          <a:prstGeom prst="ellipse">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609" name="Google Shape;609;p90"/>
          <p:cNvSpPr>
            <a:spLocks/>
          </p:cNvSpPr>
          <p:nvPr/>
        </p:nvSpPr>
        <p:spPr>
          <a:xfrm>
            <a:off x="252413" y="1757363"/>
            <a:ext cx="2686050" cy="2686050"/>
          </a:xfrm>
          <a:prstGeom prst="ellipse">
            <a:avLst/>
          </a:prstGeom>
          <a:noFill/>
          <a:ln w="38100" cap="flat" cmpd="sng">
            <a:solidFill>
              <a:schemeClr val="accent3"/>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610" name="Google Shape;610;p90"/>
          <p:cNvSpPr>
            <a:spLocks/>
          </p:cNvSpPr>
          <p:nvPr/>
        </p:nvSpPr>
        <p:spPr>
          <a:xfrm>
            <a:off x="588963" y="2538413"/>
            <a:ext cx="415925" cy="428625"/>
          </a:xfrm>
          <a:prstGeom prst="ellipse">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611" name="Google Shape;611;p90"/>
          <p:cNvSpPr>
            <a:spLocks/>
          </p:cNvSpPr>
          <p:nvPr/>
        </p:nvSpPr>
        <p:spPr>
          <a:xfrm>
            <a:off x="1555750" y="2066925"/>
            <a:ext cx="415925" cy="428625"/>
          </a:xfrm>
          <a:prstGeom prst="ellipse">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612" name="Google Shape;612;p90"/>
          <p:cNvSpPr>
            <a:spLocks/>
          </p:cNvSpPr>
          <p:nvPr/>
        </p:nvSpPr>
        <p:spPr>
          <a:xfrm>
            <a:off x="588963" y="3421063"/>
            <a:ext cx="415925" cy="428625"/>
          </a:xfrm>
          <a:prstGeom prst="ellipse">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613" name="Google Shape;613;p90"/>
          <p:cNvSpPr>
            <a:spLocks/>
          </p:cNvSpPr>
          <p:nvPr/>
        </p:nvSpPr>
        <p:spPr>
          <a:xfrm>
            <a:off x="2309813" y="2752725"/>
            <a:ext cx="417512" cy="428625"/>
          </a:xfrm>
          <a:prstGeom prst="ellipse">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cxnSp>
        <p:nvCxnSpPr>
          <p:cNvPr id="614" name="Google Shape;614;p90"/>
          <p:cNvCxnSpPr>
            <a:stCxn id="610" idx="6"/>
            <a:endCxn id="611" idx="3"/>
          </p:cNvCxnSpPr>
          <p:nvPr/>
        </p:nvCxnSpPr>
        <p:spPr>
          <a:xfrm rot="10800000" flipH="1">
            <a:off x="1004888" y="2432926"/>
            <a:ext cx="611700" cy="319800"/>
          </a:xfrm>
          <a:prstGeom prst="straightConnector1">
            <a:avLst/>
          </a:prstGeom>
          <a:noFill/>
          <a:ln w="25400" cap="flat" cmpd="sng">
            <a:solidFill>
              <a:srgbClr val="BFBFBF"/>
            </a:solidFill>
            <a:prstDash val="solid"/>
            <a:round/>
            <a:headEnd type="none" w="sm" len="sm"/>
            <a:tailEnd type="none" w="sm" len="sm"/>
          </a:ln>
        </p:spPr>
      </p:cxnSp>
      <p:cxnSp>
        <p:nvCxnSpPr>
          <p:cNvPr id="615" name="Google Shape;615;p90"/>
          <p:cNvCxnSpPr>
            <a:stCxn id="610" idx="4"/>
            <a:endCxn id="612" idx="0"/>
          </p:cNvCxnSpPr>
          <p:nvPr/>
        </p:nvCxnSpPr>
        <p:spPr>
          <a:xfrm>
            <a:off x="796925" y="2967038"/>
            <a:ext cx="0" cy="453900"/>
          </a:xfrm>
          <a:prstGeom prst="straightConnector1">
            <a:avLst/>
          </a:prstGeom>
          <a:noFill/>
          <a:ln w="25400" cap="flat" cmpd="sng">
            <a:solidFill>
              <a:srgbClr val="BFBFBF"/>
            </a:solidFill>
            <a:prstDash val="solid"/>
            <a:round/>
            <a:headEnd type="none" w="sm" len="sm"/>
            <a:tailEnd type="none" w="sm" len="sm"/>
          </a:ln>
        </p:spPr>
      </p:cxnSp>
      <p:cxnSp>
        <p:nvCxnSpPr>
          <p:cNvPr id="616" name="Google Shape;616;p90"/>
          <p:cNvCxnSpPr>
            <a:stCxn id="617" idx="3"/>
            <a:endCxn id="612" idx="5"/>
          </p:cNvCxnSpPr>
          <p:nvPr/>
        </p:nvCxnSpPr>
        <p:spPr>
          <a:xfrm rot="10800000">
            <a:off x="944024" y="3786929"/>
            <a:ext cx="982200" cy="163500"/>
          </a:xfrm>
          <a:prstGeom prst="straightConnector1">
            <a:avLst/>
          </a:prstGeom>
          <a:noFill/>
          <a:ln w="25400" cap="flat" cmpd="sng">
            <a:solidFill>
              <a:srgbClr val="BFBFBF"/>
            </a:solidFill>
            <a:prstDash val="solid"/>
            <a:round/>
            <a:headEnd type="none" w="sm" len="sm"/>
            <a:tailEnd type="none" w="sm" len="sm"/>
          </a:ln>
        </p:spPr>
      </p:cxnSp>
      <p:cxnSp>
        <p:nvCxnSpPr>
          <p:cNvPr id="618" name="Google Shape;618;p90"/>
          <p:cNvCxnSpPr>
            <a:stCxn id="613" idx="4"/>
            <a:endCxn id="617" idx="6"/>
          </p:cNvCxnSpPr>
          <p:nvPr/>
        </p:nvCxnSpPr>
        <p:spPr>
          <a:xfrm flipH="1">
            <a:off x="2281269" y="3181350"/>
            <a:ext cx="237300" cy="617400"/>
          </a:xfrm>
          <a:prstGeom prst="straightConnector1">
            <a:avLst/>
          </a:prstGeom>
          <a:noFill/>
          <a:ln w="25400" cap="flat" cmpd="sng">
            <a:solidFill>
              <a:srgbClr val="BFBFBF"/>
            </a:solidFill>
            <a:prstDash val="solid"/>
            <a:round/>
            <a:headEnd type="none" w="sm" len="sm"/>
            <a:tailEnd type="none" w="sm" len="sm"/>
          </a:ln>
        </p:spPr>
      </p:cxnSp>
      <p:cxnSp>
        <p:nvCxnSpPr>
          <p:cNvPr id="619" name="Google Shape;619;p90"/>
          <p:cNvCxnSpPr>
            <a:stCxn id="613" idx="1"/>
            <a:endCxn id="611" idx="5"/>
          </p:cNvCxnSpPr>
          <p:nvPr/>
        </p:nvCxnSpPr>
        <p:spPr>
          <a:xfrm rot="10800000">
            <a:off x="1910756" y="2432696"/>
            <a:ext cx="460200" cy="382800"/>
          </a:xfrm>
          <a:prstGeom prst="straightConnector1">
            <a:avLst/>
          </a:prstGeom>
          <a:noFill/>
          <a:ln w="25400" cap="flat" cmpd="sng">
            <a:solidFill>
              <a:srgbClr val="BFBFBF"/>
            </a:solidFill>
            <a:prstDash val="solid"/>
            <a:round/>
            <a:headEnd type="none" w="sm" len="sm"/>
            <a:tailEnd type="none" w="sm" len="sm"/>
          </a:ln>
        </p:spPr>
      </p:cxnSp>
      <p:cxnSp>
        <p:nvCxnSpPr>
          <p:cNvPr id="620" name="Google Shape;620;p90"/>
          <p:cNvCxnSpPr>
            <a:stCxn id="617" idx="1"/>
            <a:endCxn id="610" idx="5"/>
          </p:cNvCxnSpPr>
          <p:nvPr/>
        </p:nvCxnSpPr>
        <p:spPr>
          <a:xfrm rot="10800000">
            <a:off x="944024" y="2904246"/>
            <a:ext cx="982200" cy="743100"/>
          </a:xfrm>
          <a:prstGeom prst="straightConnector1">
            <a:avLst/>
          </a:prstGeom>
          <a:noFill/>
          <a:ln w="25400" cap="flat" cmpd="sng">
            <a:solidFill>
              <a:srgbClr val="BFBFBF"/>
            </a:solidFill>
            <a:prstDash val="solid"/>
            <a:round/>
            <a:headEnd type="none" w="sm" len="sm"/>
            <a:tailEnd type="none" w="sm" len="sm"/>
          </a:ln>
        </p:spPr>
      </p:cxnSp>
      <p:cxnSp>
        <p:nvCxnSpPr>
          <p:cNvPr id="621" name="Google Shape;621;p90"/>
          <p:cNvCxnSpPr>
            <a:stCxn id="617" idx="1"/>
            <a:endCxn id="611" idx="4"/>
          </p:cNvCxnSpPr>
          <p:nvPr/>
        </p:nvCxnSpPr>
        <p:spPr>
          <a:xfrm rot="10800000">
            <a:off x="1763624" y="2495646"/>
            <a:ext cx="162600" cy="1151700"/>
          </a:xfrm>
          <a:prstGeom prst="straightConnector1">
            <a:avLst/>
          </a:prstGeom>
          <a:noFill/>
          <a:ln w="25400" cap="flat" cmpd="sng">
            <a:solidFill>
              <a:srgbClr val="BFBFBF"/>
            </a:solidFill>
            <a:prstDash val="solid"/>
            <a:round/>
            <a:headEnd type="none" w="sm" len="sm"/>
            <a:tailEnd type="none" w="sm" len="sm"/>
          </a:ln>
        </p:spPr>
      </p:cxnSp>
      <p:sp>
        <p:nvSpPr>
          <p:cNvPr id="617" name="Google Shape;617;p90"/>
          <p:cNvSpPr>
            <a:spLocks/>
          </p:cNvSpPr>
          <p:nvPr/>
        </p:nvSpPr>
        <p:spPr>
          <a:xfrm>
            <a:off x="1865313" y="3584575"/>
            <a:ext cx="415925" cy="428625"/>
          </a:xfrm>
          <a:prstGeom prst="ellipse">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622" name="Google Shape;622;p90"/>
          <p:cNvSpPr txBox="1">
            <a:spLocks/>
          </p:cNvSpPr>
          <p:nvPr/>
        </p:nvSpPr>
        <p:spPr>
          <a:xfrm>
            <a:off x="287338" y="4511293"/>
            <a:ext cx="1339850" cy="4302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200"/>
              <a:buFont typeface="Arial"/>
              <a:buNone/>
            </a:pPr>
            <a:r>
              <a:rPr lang="en-US" sz="2200" b="1">
                <a:solidFill>
                  <a:srgbClr val="FFFFFF"/>
                </a:solidFill>
                <a:uFillTx/>
                <a:latin typeface="Calibri"/>
                <a:ea typeface="Calibri"/>
                <a:cs typeface="Calibri"/>
                <a:sym typeface="Calibri"/>
              </a:rPr>
              <a:t>BONDING</a:t>
            </a:r>
            <a:endParaRPr sz="1400">
              <a:solidFill>
                <a:srgbClr val="000000"/>
              </a:solidFill>
              <a:uFillTx/>
              <a:latin typeface="Arial"/>
              <a:ea typeface="Arial"/>
              <a:cs typeface="Arial"/>
              <a:sym typeface="Arial"/>
            </a:endParaRPr>
          </a:p>
        </p:txBody>
      </p:sp>
      <p:sp>
        <p:nvSpPr>
          <p:cNvPr id="623" name="Google Shape;623;p90"/>
          <p:cNvSpPr>
            <a:spLocks/>
          </p:cNvSpPr>
          <p:nvPr/>
        </p:nvSpPr>
        <p:spPr>
          <a:xfrm>
            <a:off x="306388" y="4844285"/>
            <a:ext cx="3308350" cy="17541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Arial"/>
              <a:buNone/>
            </a:pPr>
            <a:r>
              <a:rPr lang="en-US" sz="1800">
                <a:solidFill>
                  <a:srgbClr val="D8D8D8"/>
                </a:solidFill>
                <a:uFillTx/>
                <a:latin typeface="Calibri"/>
                <a:ea typeface="Calibri"/>
                <a:cs typeface="Calibri"/>
                <a:sym typeface="Calibri"/>
              </a:rPr>
              <a:t>Social ties that link </a:t>
            </a:r>
            <a:endParaRPr sz="1400">
              <a:solidFill>
                <a:srgbClr val="000000"/>
              </a:solidFill>
              <a:uFillTx/>
              <a:latin typeface="Arial"/>
              <a:ea typeface="Arial"/>
              <a:cs typeface="Arial"/>
              <a:sym typeface="Arial"/>
            </a:endParaRPr>
          </a:p>
          <a:p>
            <a:pPr marL="0" marR="0" lvl="0" indent="0" algn="l" rtl="0">
              <a:spcBef>
                <a:spcPts val="0"/>
              </a:spcBef>
              <a:spcAft>
                <a:spcPts val="0"/>
              </a:spcAft>
              <a:buClr>
                <a:srgbClr val="000000"/>
              </a:buClr>
              <a:buSzPts val="1800"/>
              <a:buFont typeface="Arial"/>
              <a:buNone/>
            </a:pPr>
            <a:r>
              <a:rPr lang="en-US" sz="1800">
                <a:solidFill>
                  <a:srgbClr val="D8D8D8"/>
                </a:solidFill>
                <a:uFillTx/>
                <a:latin typeface="Calibri"/>
                <a:ea typeface="Calibri"/>
                <a:cs typeface="Calibri"/>
                <a:sym typeface="Calibri"/>
              </a:rPr>
              <a:t>people together with others </a:t>
            </a:r>
            <a:endParaRPr sz="1400">
              <a:solidFill>
                <a:srgbClr val="000000"/>
              </a:solidFill>
              <a:uFillTx/>
              <a:latin typeface="Arial"/>
              <a:ea typeface="Arial"/>
              <a:cs typeface="Arial"/>
              <a:sym typeface="Arial"/>
            </a:endParaRPr>
          </a:p>
          <a:p>
            <a:pPr marL="0" marR="0" lvl="0" indent="0" algn="l" rtl="0">
              <a:spcBef>
                <a:spcPts val="0"/>
              </a:spcBef>
              <a:spcAft>
                <a:spcPts val="0"/>
              </a:spcAft>
              <a:buClr>
                <a:srgbClr val="000000"/>
              </a:buClr>
              <a:buSzPts val="1800"/>
              <a:buFont typeface="Arial"/>
              <a:buNone/>
            </a:pPr>
            <a:r>
              <a:rPr lang="en-US" sz="1800">
                <a:solidFill>
                  <a:srgbClr val="D8D8D8"/>
                </a:solidFill>
                <a:uFillTx/>
                <a:latin typeface="Calibri"/>
                <a:ea typeface="Calibri"/>
                <a:cs typeface="Calibri"/>
                <a:sym typeface="Calibri"/>
              </a:rPr>
              <a:t>who are primarily like them along </a:t>
            </a:r>
            <a:endParaRPr sz="1400">
              <a:solidFill>
                <a:srgbClr val="000000"/>
              </a:solidFill>
              <a:uFillTx/>
              <a:latin typeface="Arial"/>
              <a:ea typeface="Arial"/>
              <a:cs typeface="Arial"/>
              <a:sym typeface="Arial"/>
            </a:endParaRPr>
          </a:p>
          <a:p>
            <a:pPr marL="0" marR="0" lvl="0" indent="0" algn="l" rtl="0">
              <a:spcBef>
                <a:spcPts val="0"/>
              </a:spcBef>
              <a:spcAft>
                <a:spcPts val="0"/>
              </a:spcAft>
              <a:buClr>
                <a:srgbClr val="000000"/>
              </a:buClr>
              <a:buSzPts val="1800"/>
              <a:buFont typeface="Arial"/>
              <a:buNone/>
            </a:pPr>
            <a:r>
              <a:rPr lang="en-US" sz="1800">
                <a:solidFill>
                  <a:srgbClr val="D8D8D8"/>
                </a:solidFill>
                <a:uFillTx/>
                <a:latin typeface="Calibri"/>
                <a:ea typeface="Calibri"/>
                <a:cs typeface="Calibri"/>
                <a:sym typeface="Calibri"/>
              </a:rPr>
              <a:t>some key dimension. These are </a:t>
            </a:r>
            <a:endParaRPr sz="1400">
              <a:solidFill>
                <a:srgbClr val="000000"/>
              </a:solidFill>
              <a:uFillTx/>
              <a:latin typeface="Arial"/>
              <a:ea typeface="Arial"/>
              <a:cs typeface="Arial"/>
              <a:sym typeface="Arial"/>
            </a:endParaRPr>
          </a:p>
          <a:p>
            <a:pPr marL="0" marR="0" lvl="0" indent="0" algn="l" rtl="0">
              <a:spcBef>
                <a:spcPts val="0"/>
              </a:spcBef>
              <a:spcAft>
                <a:spcPts val="0"/>
              </a:spcAft>
              <a:buClr>
                <a:srgbClr val="000000"/>
              </a:buClr>
              <a:buSzPts val="1800"/>
              <a:buFont typeface="Arial"/>
              <a:buNone/>
            </a:pPr>
            <a:r>
              <a:rPr lang="en-US" sz="1800">
                <a:solidFill>
                  <a:srgbClr val="D8D8D8"/>
                </a:solidFill>
                <a:uFillTx/>
                <a:latin typeface="Calibri"/>
                <a:ea typeface="Calibri"/>
                <a:cs typeface="Calibri"/>
                <a:sym typeface="Calibri"/>
              </a:rPr>
              <a:t>genuinely easier to build than </a:t>
            </a:r>
            <a:endParaRPr sz="1400">
              <a:solidFill>
                <a:srgbClr val="000000"/>
              </a:solidFill>
              <a:uFillTx/>
              <a:latin typeface="Arial"/>
              <a:ea typeface="Arial"/>
              <a:cs typeface="Arial"/>
              <a:sym typeface="Arial"/>
            </a:endParaRPr>
          </a:p>
          <a:p>
            <a:pPr marL="0" marR="0" lvl="0" indent="0" algn="l" rtl="0">
              <a:spcBef>
                <a:spcPts val="0"/>
              </a:spcBef>
              <a:spcAft>
                <a:spcPts val="0"/>
              </a:spcAft>
              <a:buClr>
                <a:srgbClr val="000000"/>
              </a:buClr>
              <a:buSzPts val="1800"/>
              <a:buFont typeface="Arial"/>
              <a:buNone/>
            </a:pPr>
            <a:r>
              <a:rPr lang="en-US" sz="1800">
                <a:solidFill>
                  <a:srgbClr val="D8D8D8"/>
                </a:solidFill>
                <a:uFillTx/>
                <a:latin typeface="Calibri"/>
                <a:ea typeface="Calibri"/>
                <a:cs typeface="Calibri"/>
                <a:sym typeface="Calibri"/>
              </a:rPr>
              <a:t>bridging social capital. </a:t>
            </a:r>
            <a:endParaRPr sz="1400">
              <a:solidFill>
                <a:srgbClr val="000000"/>
              </a:solidFill>
              <a:uFillTx/>
              <a:latin typeface="Arial"/>
              <a:ea typeface="Arial"/>
              <a:cs typeface="Arial"/>
              <a:sym typeface="Arial"/>
            </a:endParaRPr>
          </a:p>
        </p:txBody>
      </p:sp>
      <p:cxnSp>
        <p:nvCxnSpPr>
          <p:cNvPr id="624" name="Google Shape;624;p90"/>
          <p:cNvCxnSpPr>
            <a:stCxn id="622" idx="3"/>
          </p:cNvCxnSpPr>
          <p:nvPr/>
        </p:nvCxnSpPr>
        <p:spPr>
          <a:xfrm rot="10800000">
            <a:off x="1242888" y="4069099"/>
            <a:ext cx="384300" cy="657300"/>
          </a:xfrm>
          <a:prstGeom prst="curvedConnector4">
            <a:avLst>
              <a:gd name="adj1" fmla="val -59596"/>
              <a:gd name="adj2" fmla="val 66489"/>
            </a:avLst>
          </a:prstGeom>
          <a:noFill/>
          <a:ln w="9525" cap="flat" cmpd="sng">
            <a:solidFill>
              <a:schemeClr val="dk1"/>
            </a:solidFill>
            <a:prstDash val="solid"/>
            <a:round/>
            <a:headEnd type="none" w="sm" len="sm"/>
            <a:tailEnd type="triangle" w="med" len="med"/>
          </a:ln>
        </p:spPr>
      </p:cxnSp>
      <p:sp>
        <p:nvSpPr>
          <p:cNvPr id="625" name="Google Shape;625;p90"/>
          <p:cNvSpPr txBox="1">
            <a:spLocks/>
          </p:cNvSpPr>
          <p:nvPr/>
        </p:nvSpPr>
        <p:spPr>
          <a:xfrm>
            <a:off x="-30163" y="263525"/>
            <a:ext cx="9174163" cy="5857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3200"/>
              <a:buFont typeface="Arial"/>
              <a:buNone/>
            </a:pPr>
            <a:r>
              <a:rPr lang="en-US" sz="3200">
                <a:solidFill>
                  <a:srgbClr val="FFFFFF"/>
                </a:solidFill>
                <a:uFillTx/>
                <a:latin typeface="Calibri"/>
                <a:ea typeface="Calibri"/>
                <a:cs typeface="Calibri"/>
                <a:sym typeface="Calibri"/>
              </a:rPr>
              <a:t>Examples of bonding social capital:</a:t>
            </a:r>
            <a:endParaRPr sz="1400">
              <a:solidFill>
                <a:srgbClr val="000000"/>
              </a:solidFill>
              <a:uFillTx/>
              <a:latin typeface="Calibri"/>
              <a:ea typeface="Calibri"/>
              <a:cs typeface="Calibri"/>
              <a:sym typeface="Calibri"/>
            </a:endParaRPr>
          </a:p>
        </p:txBody>
      </p:sp>
      <p:sp>
        <p:nvSpPr>
          <p:cNvPr id="626" name="Google Shape;626;p90"/>
          <p:cNvSpPr>
            <a:spLocks/>
          </p:cNvSpPr>
          <p:nvPr/>
        </p:nvSpPr>
        <p:spPr>
          <a:xfrm>
            <a:off x="5957888" y="3849688"/>
            <a:ext cx="2600325" cy="2600325"/>
          </a:xfrm>
          <a:prstGeom prst="ellipse">
            <a:avLst/>
          </a:prstGeom>
          <a:blipFill rotWithShape="1">
            <a:blip r:embed="rId3"/>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627" name="Google Shape;627;p90"/>
          <p:cNvSpPr>
            <a:spLocks/>
          </p:cNvSpPr>
          <p:nvPr/>
        </p:nvSpPr>
        <p:spPr>
          <a:xfrm>
            <a:off x="3659188" y="1179513"/>
            <a:ext cx="3052762" cy="3051175"/>
          </a:xfrm>
          <a:prstGeom prst="ellipse">
            <a:avLst/>
          </a:prstGeom>
          <a:blipFill rotWithShape="1">
            <a:blip r:embed="rId4"/>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628" name="Google Shape;628;p90"/>
          <p:cNvSpPr txBox="1">
            <a:spLocks/>
          </p:cNvSpPr>
          <p:nvPr/>
        </p:nvSpPr>
        <p:spPr>
          <a:xfrm>
            <a:off x="6799262" y="2324100"/>
            <a:ext cx="188753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Arial"/>
              <a:buNone/>
            </a:pPr>
            <a:r>
              <a:rPr lang="en-US" sz="1800" cap="small">
                <a:solidFill>
                  <a:srgbClr val="D8D8D8"/>
                </a:solidFill>
                <a:uFillTx/>
                <a:latin typeface="Calibri"/>
                <a:ea typeface="Calibri"/>
                <a:cs typeface="Calibri"/>
                <a:sym typeface="Calibri"/>
              </a:rPr>
              <a:t>family</a:t>
            </a:r>
            <a:endParaRPr sz="1800" cap="small">
              <a:solidFill>
                <a:srgbClr val="D8D8D8"/>
              </a:solidFill>
              <a:uFillTx/>
              <a:latin typeface="Calibri"/>
              <a:ea typeface="Calibri"/>
              <a:cs typeface="Calibri"/>
              <a:sym typeface="Calibri"/>
            </a:endParaRPr>
          </a:p>
        </p:txBody>
      </p:sp>
      <p:sp>
        <p:nvSpPr>
          <p:cNvPr id="629" name="Google Shape;629;p90"/>
          <p:cNvSpPr txBox="1">
            <a:spLocks/>
          </p:cNvSpPr>
          <p:nvPr/>
        </p:nvSpPr>
        <p:spPr>
          <a:xfrm>
            <a:off x="4744538" y="6080681"/>
            <a:ext cx="1556749" cy="36933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800"/>
              <a:buFont typeface="Arial"/>
              <a:buNone/>
            </a:pPr>
            <a:r>
              <a:rPr lang="en-US" sz="1800" cap="small">
                <a:solidFill>
                  <a:srgbClr val="D8D8D8"/>
                </a:solidFill>
                <a:uFillTx/>
                <a:latin typeface="Calibri"/>
                <a:ea typeface="Calibri"/>
                <a:cs typeface="Calibri"/>
                <a:sym typeface="Calibri"/>
              </a:rPr>
              <a:t>neighborhood</a:t>
            </a:r>
            <a:endParaRPr sz="1800" cap="small">
              <a:solidFill>
                <a:srgbClr val="D8D8D8"/>
              </a:solidFill>
              <a:uFillTx/>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6" descr="EventsAroundTheWorld1.jpeg"/>
          <p:cNvPicPr preferRelativeResize="0"/>
          <p:nvPr/>
        </p:nvPicPr>
        <p:blipFill rotWithShape="1">
          <a:blip r:embed="rId3"/>
          <a:srcRect/>
          <a:stretch/>
        </p:blipFill>
        <p:spPr>
          <a:xfrm>
            <a:off x="0" y="0"/>
            <a:ext cx="9144000" cy="6858000"/>
          </a:xfrm>
          <a:prstGeom prst="rect">
            <a:avLst/>
          </a:prstGeom>
          <a:noFill/>
          <a:ln>
            <a:noFill/>
          </a:ln>
        </p:spPr>
      </p:pic>
      <p:sp>
        <p:nvSpPr>
          <p:cNvPr id="87" name="Google Shape;87;p16"/>
          <p:cNvSpPr>
            <a:spLocks/>
          </p:cNvSpPr>
          <p:nvPr/>
        </p:nvSpPr>
        <p:spPr>
          <a:xfrm>
            <a:off x="76201" y="4419600"/>
            <a:ext cx="9048108" cy="120032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rgbClr val="FFFFFF"/>
                </a:solidFill>
                <a:uFillTx/>
              </a:rPr>
              <a:t>	Understanding and addressing disparities is important but incomplete in address health problems today</a:t>
            </a:r>
            <a:endParaRPr sz="3600" b="1">
              <a:solidFill>
                <a:srgbClr val="FFFFFF"/>
              </a:solidFill>
              <a:uFillTx/>
              <a:latin typeface="Arial"/>
              <a:ea typeface="Arial"/>
              <a:cs typeface="Arial"/>
              <a:sym typeface="Arial"/>
            </a:endParaRPr>
          </a:p>
        </p:txBody>
      </p:sp>
      <p:sp>
        <p:nvSpPr>
          <p:cNvPr id="88" name="Google Shape;88;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sz="1800">
                <a:solidFill>
                  <a:srgbClr val="000000"/>
                </a:solidFill>
                <a:uFillTx/>
                <a:latin typeface="Calibri"/>
                <a:ea typeface="Calibri"/>
                <a:cs typeface="Calibri"/>
                <a:sym typeface="Calibri"/>
              </a:rPr>
              <a:t>2</a:t>
            </a:fld>
            <a:endParaRPr sz="1800">
              <a:solidFill>
                <a:srgbClr val="000000"/>
              </a:solidFill>
              <a:uFillTx/>
              <a:latin typeface="Calibri"/>
              <a:ea typeface="Calibri"/>
              <a:cs typeface="Calibri"/>
              <a:sym typeface="Calibri"/>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cxnSp>
        <p:nvCxnSpPr>
          <p:cNvPr id="634" name="Google Shape;634;p91"/>
          <p:cNvCxnSpPr>
            <a:endCxn id="635" idx="5"/>
          </p:cNvCxnSpPr>
          <p:nvPr/>
        </p:nvCxnSpPr>
        <p:spPr>
          <a:xfrm rot="10800000">
            <a:off x="5523682" y="3118579"/>
            <a:ext cx="385800" cy="766800"/>
          </a:xfrm>
          <a:prstGeom prst="straightConnector1">
            <a:avLst/>
          </a:prstGeom>
          <a:noFill/>
          <a:ln w="25400" cap="flat" cmpd="sng">
            <a:solidFill>
              <a:srgbClr val="BFBFBF"/>
            </a:solidFill>
            <a:prstDash val="solid"/>
            <a:round/>
            <a:headEnd type="none" w="sm" len="sm"/>
            <a:tailEnd type="none" w="sm" len="sm"/>
          </a:ln>
        </p:spPr>
      </p:cxnSp>
      <p:sp>
        <p:nvSpPr>
          <p:cNvPr id="636" name="Google Shape;636;p91"/>
          <p:cNvSpPr>
            <a:spLocks/>
          </p:cNvSpPr>
          <p:nvPr/>
        </p:nvSpPr>
        <p:spPr>
          <a:xfrm>
            <a:off x="1943100" y="1200150"/>
            <a:ext cx="4086225" cy="4086225"/>
          </a:xfrm>
          <a:prstGeom prst="ellipse">
            <a:avLst/>
          </a:prstGeom>
          <a:noFill/>
          <a:ln w="38100" cap="flat" cmpd="sng">
            <a:solidFill>
              <a:schemeClr val="accent3"/>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637" name="Google Shape;637;p91"/>
          <p:cNvSpPr>
            <a:spLocks/>
          </p:cNvSpPr>
          <p:nvPr/>
        </p:nvSpPr>
        <p:spPr>
          <a:xfrm>
            <a:off x="252413" y="1731199"/>
            <a:ext cx="2686050" cy="2686050"/>
          </a:xfrm>
          <a:prstGeom prst="ellipse">
            <a:avLst/>
          </a:prstGeom>
          <a:noFill/>
          <a:ln w="38100" cap="flat" cmpd="sng">
            <a:solidFill>
              <a:schemeClr val="accent3">
                <a:alpha val="25490"/>
              </a:schemeClr>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638" name="Google Shape;638;p91"/>
          <p:cNvSpPr>
            <a:spLocks/>
          </p:cNvSpPr>
          <p:nvPr/>
        </p:nvSpPr>
        <p:spPr>
          <a:xfrm>
            <a:off x="588963" y="2538413"/>
            <a:ext cx="415925" cy="428625"/>
          </a:xfrm>
          <a:prstGeom prst="ellipse">
            <a:avLst/>
          </a:prstGeom>
          <a:noFill/>
          <a:ln w="28575" cap="flat" cmpd="sng">
            <a:solidFill>
              <a:schemeClr val="accent6">
                <a:alpha val="2549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639" name="Google Shape;639;p91"/>
          <p:cNvSpPr>
            <a:spLocks/>
          </p:cNvSpPr>
          <p:nvPr/>
        </p:nvSpPr>
        <p:spPr>
          <a:xfrm>
            <a:off x="1555750" y="2066925"/>
            <a:ext cx="415925" cy="428625"/>
          </a:xfrm>
          <a:prstGeom prst="ellipse">
            <a:avLst/>
          </a:prstGeom>
          <a:noFill/>
          <a:ln w="28575" cap="flat" cmpd="sng">
            <a:solidFill>
              <a:schemeClr val="accent6">
                <a:alpha val="2549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640" name="Google Shape;640;p91"/>
          <p:cNvSpPr>
            <a:spLocks/>
          </p:cNvSpPr>
          <p:nvPr/>
        </p:nvSpPr>
        <p:spPr>
          <a:xfrm>
            <a:off x="588963" y="3421063"/>
            <a:ext cx="415925" cy="428625"/>
          </a:xfrm>
          <a:prstGeom prst="ellipse">
            <a:avLst/>
          </a:prstGeom>
          <a:noFill/>
          <a:ln w="28575" cap="flat" cmpd="sng">
            <a:solidFill>
              <a:schemeClr val="accent6">
                <a:alpha val="2549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641" name="Google Shape;641;p91"/>
          <p:cNvSpPr>
            <a:spLocks/>
          </p:cNvSpPr>
          <p:nvPr/>
        </p:nvSpPr>
        <p:spPr>
          <a:xfrm>
            <a:off x="2309813" y="2752725"/>
            <a:ext cx="417512" cy="428625"/>
          </a:xfrm>
          <a:prstGeom prst="ellipse">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642" name="Google Shape;642;p91"/>
          <p:cNvSpPr>
            <a:spLocks/>
          </p:cNvSpPr>
          <p:nvPr/>
        </p:nvSpPr>
        <p:spPr>
          <a:xfrm>
            <a:off x="3852863" y="2109788"/>
            <a:ext cx="417512" cy="428625"/>
          </a:xfrm>
          <a:prstGeom prst="ellipse">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cxnSp>
        <p:nvCxnSpPr>
          <p:cNvPr id="643" name="Google Shape;643;p91"/>
          <p:cNvCxnSpPr>
            <a:stCxn id="638" idx="6"/>
            <a:endCxn id="639" idx="3"/>
          </p:cNvCxnSpPr>
          <p:nvPr/>
        </p:nvCxnSpPr>
        <p:spPr>
          <a:xfrm rot="10800000" flipH="1">
            <a:off x="1004888" y="2432926"/>
            <a:ext cx="611700" cy="319800"/>
          </a:xfrm>
          <a:prstGeom prst="straightConnector1">
            <a:avLst/>
          </a:prstGeom>
          <a:noFill/>
          <a:ln w="25400" cap="flat" cmpd="sng">
            <a:solidFill>
              <a:srgbClr val="BFBFBF">
                <a:alpha val="25490"/>
              </a:srgbClr>
            </a:solidFill>
            <a:prstDash val="solid"/>
            <a:round/>
            <a:headEnd type="none" w="sm" len="sm"/>
            <a:tailEnd type="none" w="sm" len="sm"/>
          </a:ln>
        </p:spPr>
      </p:cxnSp>
      <p:cxnSp>
        <p:nvCxnSpPr>
          <p:cNvPr id="644" name="Google Shape;644;p91"/>
          <p:cNvCxnSpPr>
            <a:stCxn id="638" idx="4"/>
            <a:endCxn id="640" idx="0"/>
          </p:cNvCxnSpPr>
          <p:nvPr/>
        </p:nvCxnSpPr>
        <p:spPr>
          <a:xfrm>
            <a:off x="796925" y="2967038"/>
            <a:ext cx="0" cy="453900"/>
          </a:xfrm>
          <a:prstGeom prst="straightConnector1">
            <a:avLst/>
          </a:prstGeom>
          <a:noFill/>
          <a:ln w="25400" cap="flat" cmpd="sng">
            <a:solidFill>
              <a:srgbClr val="BFBFBF">
                <a:alpha val="25490"/>
              </a:srgbClr>
            </a:solidFill>
            <a:prstDash val="solid"/>
            <a:round/>
            <a:headEnd type="none" w="sm" len="sm"/>
            <a:tailEnd type="none" w="sm" len="sm"/>
          </a:ln>
        </p:spPr>
      </p:cxnSp>
      <p:cxnSp>
        <p:nvCxnSpPr>
          <p:cNvPr id="645" name="Google Shape;645;p91"/>
          <p:cNvCxnSpPr>
            <a:stCxn id="646" idx="3"/>
            <a:endCxn id="640" idx="5"/>
          </p:cNvCxnSpPr>
          <p:nvPr/>
        </p:nvCxnSpPr>
        <p:spPr>
          <a:xfrm rot="10800000">
            <a:off x="944024" y="3786929"/>
            <a:ext cx="982200" cy="163500"/>
          </a:xfrm>
          <a:prstGeom prst="straightConnector1">
            <a:avLst/>
          </a:prstGeom>
          <a:noFill/>
          <a:ln w="25400" cap="flat" cmpd="sng">
            <a:solidFill>
              <a:srgbClr val="BFBFBF">
                <a:alpha val="25490"/>
              </a:srgbClr>
            </a:solidFill>
            <a:prstDash val="solid"/>
            <a:round/>
            <a:headEnd type="none" w="sm" len="sm"/>
            <a:tailEnd type="none" w="sm" len="sm"/>
          </a:ln>
        </p:spPr>
      </p:cxnSp>
      <p:cxnSp>
        <p:nvCxnSpPr>
          <p:cNvPr id="647" name="Google Shape;647;p91"/>
          <p:cNvCxnSpPr>
            <a:stCxn id="641" idx="4"/>
            <a:endCxn id="646" idx="6"/>
          </p:cNvCxnSpPr>
          <p:nvPr/>
        </p:nvCxnSpPr>
        <p:spPr>
          <a:xfrm flipH="1">
            <a:off x="2281269" y="3181350"/>
            <a:ext cx="237300" cy="617400"/>
          </a:xfrm>
          <a:prstGeom prst="straightConnector1">
            <a:avLst/>
          </a:prstGeom>
          <a:noFill/>
          <a:ln w="25400" cap="flat" cmpd="sng">
            <a:solidFill>
              <a:srgbClr val="BFBFBF">
                <a:alpha val="25490"/>
              </a:srgbClr>
            </a:solidFill>
            <a:prstDash val="solid"/>
            <a:round/>
            <a:headEnd type="none" w="sm" len="sm"/>
            <a:tailEnd type="none" w="sm" len="sm"/>
          </a:ln>
        </p:spPr>
      </p:cxnSp>
      <p:cxnSp>
        <p:nvCxnSpPr>
          <p:cNvPr id="648" name="Google Shape;648;p91"/>
          <p:cNvCxnSpPr>
            <a:stCxn id="641" idx="1"/>
            <a:endCxn id="639" idx="5"/>
          </p:cNvCxnSpPr>
          <p:nvPr/>
        </p:nvCxnSpPr>
        <p:spPr>
          <a:xfrm rot="10800000">
            <a:off x="1910756" y="2432696"/>
            <a:ext cx="460200" cy="382800"/>
          </a:xfrm>
          <a:prstGeom prst="straightConnector1">
            <a:avLst/>
          </a:prstGeom>
          <a:noFill/>
          <a:ln w="25400" cap="flat" cmpd="sng">
            <a:solidFill>
              <a:srgbClr val="BFBFBF">
                <a:alpha val="25490"/>
              </a:srgbClr>
            </a:solidFill>
            <a:prstDash val="solid"/>
            <a:round/>
            <a:headEnd type="none" w="sm" len="sm"/>
            <a:tailEnd type="none" w="sm" len="sm"/>
          </a:ln>
        </p:spPr>
      </p:cxnSp>
      <p:cxnSp>
        <p:nvCxnSpPr>
          <p:cNvPr id="649" name="Google Shape;649;p91"/>
          <p:cNvCxnSpPr>
            <a:stCxn id="646" idx="1"/>
            <a:endCxn id="638" idx="5"/>
          </p:cNvCxnSpPr>
          <p:nvPr/>
        </p:nvCxnSpPr>
        <p:spPr>
          <a:xfrm rot="10800000">
            <a:off x="944024" y="2904246"/>
            <a:ext cx="982200" cy="743100"/>
          </a:xfrm>
          <a:prstGeom prst="straightConnector1">
            <a:avLst/>
          </a:prstGeom>
          <a:noFill/>
          <a:ln w="25400" cap="flat" cmpd="sng">
            <a:solidFill>
              <a:srgbClr val="BFBFBF">
                <a:alpha val="25490"/>
              </a:srgbClr>
            </a:solidFill>
            <a:prstDash val="solid"/>
            <a:round/>
            <a:headEnd type="none" w="sm" len="sm"/>
            <a:tailEnd type="none" w="sm" len="sm"/>
          </a:ln>
        </p:spPr>
      </p:cxnSp>
      <p:cxnSp>
        <p:nvCxnSpPr>
          <p:cNvPr id="650" name="Google Shape;650;p91"/>
          <p:cNvCxnSpPr>
            <a:stCxn id="646" idx="1"/>
            <a:endCxn id="639" idx="4"/>
          </p:cNvCxnSpPr>
          <p:nvPr/>
        </p:nvCxnSpPr>
        <p:spPr>
          <a:xfrm rot="10800000">
            <a:off x="1763624" y="2495646"/>
            <a:ext cx="162600" cy="1151700"/>
          </a:xfrm>
          <a:prstGeom prst="straightConnector1">
            <a:avLst/>
          </a:prstGeom>
          <a:noFill/>
          <a:ln w="25400" cap="flat" cmpd="sng">
            <a:solidFill>
              <a:srgbClr val="BFBFBF">
                <a:alpha val="25490"/>
              </a:srgbClr>
            </a:solidFill>
            <a:prstDash val="solid"/>
            <a:round/>
            <a:headEnd type="none" w="sm" len="sm"/>
            <a:tailEnd type="none" w="sm" len="sm"/>
          </a:ln>
        </p:spPr>
      </p:cxnSp>
      <p:sp>
        <p:nvSpPr>
          <p:cNvPr id="646" name="Google Shape;646;p91"/>
          <p:cNvSpPr>
            <a:spLocks/>
          </p:cNvSpPr>
          <p:nvPr/>
        </p:nvSpPr>
        <p:spPr>
          <a:xfrm>
            <a:off x="1865313" y="3584575"/>
            <a:ext cx="415925" cy="428625"/>
          </a:xfrm>
          <a:prstGeom prst="ellipse">
            <a:avLst/>
          </a:prstGeom>
          <a:noFill/>
          <a:ln w="28575" cap="flat" cmpd="sng">
            <a:solidFill>
              <a:schemeClr val="accent6">
                <a:alpha val="2549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cxnSp>
        <p:nvCxnSpPr>
          <p:cNvPr id="651" name="Google Shape;651;p91"/>
          <p:cNvCxnSpPr>
            <a:stCxn id="642" idx="2"/>
            <a:endCxn id="641" idx="6"/>
          </p:cNvCxnSpPr>
          <p:nvPr/>
        </p:nvCxnSpPr>
        <p:spPr>
          <a:xfrm flipH="1">
            <a:off x="2727263" y="2324101"/>
            <a:ext cx="1125600" cy="642900"/>
          </a:xfrm>
          <a:prstGeom prst="straightConnector1">
            <a:avLst/>
          </a:prstGeom>
          <a:noFill/>
          <a:ln w="25400" cap="flat" cmpd="sng">
            <a:solidFill>
              <a:srgbClr val="BFBFBF"/>
            </a:solidFill>
            <a:prstDash val="solid"/>
            <a:round/>
            <a:headEnd type="none" w="sm" len="sm"/>
            <a:tailEnd type="none" w="sm" len="sm"/>
          </a:ln>
        </p:spPr>
      </p:cxnSp>
      <p:cxnSp>
        <p:nvCxnSpPr>
          <p:cNvPr id="652" name="Google Shape;652;p91"/>
          <p:cNvCxnSpPr>
            <a:stCxn id="635" idx="1"/>
            <a:endCxn id="642" idx="6"/>
          </p:cNvCxnSpPr>
          <p:nvPr/>
        </p:nvCxnSpPr>
        <p:spPr>
          <a:xfrm rot="10800000">
            <a:off x="4270256" y="2324096"/>
            <a:ext cx="958200" cy="491400"/>
          </a:xfrm>
          <a:prstGeom prst="straightConnector1">
            <a:avLst/>
          </a:prstGeom>
          <a:noFill/>
          <a:ln w="25400" cap="flat" cmpd="sng">
            <a:solidFill>
              <a:srgbClr val="BFBFBF"/>
            </a:solidFill>
            <a:prstDash val="solid"/>
            <a:round/>
            <a:headEnd type="none" w="sm" len="sm"/>
            <a:tailEnd type="none" w="sm" len="sm"/>
          </a:ln>
        </p:spPr>
      </p:cxnSp>
      <p:sp>
        <p:nvSpPr>
          <p:cNvPr id="635" name="Google Shape;635;p91"/>
          <p:cNvSpPr>
            <a:spLocks/>
          </p:cNvSpPr>
          <p:nvPr/>
        </p:nvSpPr>
        <p:spPr>
          <a:xfrm>
            <a:off x="5167313" y="2752725"/>
            <a:ext cx="417512" cy="428625"/>
          </a:xfrm>
          <a:prstGeom prst="ellipse">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653" name="Google Shape;653;p91"/>
          <p:cNvSpPr txBox="1">
            <a:spLocks/>
          </p:cNvSpPr>
          <p:nvPr/>
        </p:nvSpPr>
        <p:spPr>
          <a:xfrm>
            <a:off x="3032125" y="3098800"/>
            <a:ext cx="1376363" cy="4302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200"/>
              <a:buFont typeface="Arial"/>
              <a:buNone/>
            </a:pPr>
            <a:r>
              <a:rPr lang="en-US" sz="2200" b="1">
                <a:solidFill>
                  <a:srgbClr val="FFFFFF"/>
                </a:solidFill>
                <a:uFillTx/>
                <a:latin typeface="Calibri"/>
                <a:ea typeface="Calibri"/>
                <a:cs typeface="Calibri"/>
                <a:sym typeface="Calibri"/>
              </a:rPr>
              <a:t>BRIDGING</a:t>
            </a:r>
            <a:endParaRPr sz="1400">
              <a:solidFill>
                <a:srgbClr val="000000"/>
              </a:solidFill>
              <a:uFillTx/>
              <a:latin typeface="Arial"/>
              <a:ea typeface="Arial"/>
              <a:cs typeface="Arial"/>
              <a:sym typeface="Arial"/>
            </a:endParaRPr>
          </a:p>
        </p:txBody>
      </p:sp>
      <p:sp>
        <p:nvSpPr>
          <p:cNvPr id="654" name="Google Shape;654;p91"/>
          <p:cNvSpPr>
            <a:spLocks/>
          </p:cNvSpPr>
          <p:nvPr/>
        </p:nvSpPr>
        <p:spPr>
          <a:xfrm>
            <a:off x="3028950" y="3473450"/>
            <a:ext cx="2665413" cy="12001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Arial"/>
              <a:buNone/>
            </a:pPr>
            <a:r>
              <a:rPr lang="en-US" sz="1800">
                <a:solidFill>
                  <a:srgbClr val="D8D8D8"/>
                </a:solidFill>
                <a:uFillTx/>
                <a:latin typeface="Calibri"/>
                <a:ea typeface="Calibri"/>
                <a:cs typeface="Calibri"/>
                <a:sym typeface="Calibri"/>
              </a:rPr>
              <a:t>Social ties that link people </a:t>
            </a:r>
            <a:endParaRPr sz="1400">
              <a:solidFill>
                <a:srgbClr val="000000"/>
              </a:solidFill>
              <a:uFillTx/>
              <a:latin typeface="Arial"/>
              <a:ea typeface="Arial"/>
              <a:cs typeface="Arial"/>
              <a:sym typeface="Arial"/>
            </a:endParaRPr>
          </a:p>
          <a:p>
            <a:pPr marL="0" marR="0" lvl="0" indent="0" algn="l" rtl="0">
              <a:spcBef>
                <a:spcPts val="0"/>
              </a:spcBef>
              <a:spcAft>
                <a:spcPts val="0"/>
              </a:spcAft>
              <a:buClr>
                <a:srgbClr val="000000"/>
              </a:buClr>
              <a:buSzPts val="1800"/>
              <a:buFont typeface="Arial"/>
              <a:buNone/>
            </a:pPr>
            <a:r>
              <a:rPr lang="en-US" sz="1800">
                <a:solidFill>
                  <a:srgbClr val="D8D8D8"/>
                </a:solidFill>
                <a:uFillTx/>
                <a:latin typeface="Calibri"/>
                <a:ea typeface="Calibri"/>
                <a:cs typeface="Calibri"/>
                <a:sym typeface="Calibri"/>
              </a:rPr>
              <a:t>together with others across a cleavage that typically divides society. </a:t>
            </a:r>
            <a:endParaRPr sz="1400">
              <a:solidFill>
                <a:srgbClr val="000000"/>
              </a:solidFill>
              <a:uFillTx/>
              <a:latin typeface="Arial"/>
              <a:ea typeface="Arial"/>
              <a:cs typeface="Arial"/>
              <a:sym typeface="Arial"/>
            </a:endParaRPr>
          </a:p>
        </p:txBody>
      </p:sp>
      <p:cxnSp>
        <p:nvCxnSpPr>
          <p:cNvPr id="655" name="Google Shape;655;p91"/>
          <p:cNvCxnSpPr/>
          <p:nvPr/>
        </p:nvCxnSpPr>
        <p:spPr>
          <a:xfrm rot="10800000">
            <a:off x="3440050" y="2752775"/>
            <a:ext cx="1011300" cy="577800"/>
          </a:xfrm>
          <a:prstGeom prst="curvedConnector3">
            <a:avLst>
              <a:gd name="adj1" fmla="val -20543"/>
            </a:avLst>
          </a:prstGeom>
          <a:noFill/>
          <a:ln w="9525" cap="flat" cmpd="sng">
            <a:solidFill>
              <a:schemeClr val="dk1"/>
            </a:solidFill>
            <a:prstDash val="solid"/>
            <a:round/>
            <a:headEnd type="none" w="sm" len="sm"/>
            <a:tailEnd type="triangle" w="med" len="med"/>
          </a:ln>
        </p:spPr>
      </p:cxnSp>
      <p:sp>
        <p:nvSpPr>
          <p:cNvPr id="656" name="Google Shape;656;p91"/>
          <p:cNvSpPr txBox="1">
            <a:spLocks/>
          </p:cNvSpPr>
          <p:nvPr/>
        </p:nvSpPr>
        <p:spPr>
          <a:xfrm>
            <a:off x="-30163" y="263525"/>
            <a:ext cx="9174163" cy="5857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3200"/>
              <a:buFont typeface="Arial"/>
              <a:buNone/>
            </a:pPr>
            <a:r>
              <a:rPr lang="en-US" sz="3200">
                <a:solidFill>
                  <a:srgbClr val="FFFFFF"/>
                </a:solidFill>
                <a:uFillTx/>
                <a:latin typeface="Calibri"/>
                <a:ea typeface="Calibri"/>
                <a:cs typeface="Calibri"/>
                <a:sym typeface="Calibri"/>
              </a:rPr>
              <a:t>Examples of bridging social capital:</a:t>
            </a:r>
            <a:endParaRPr sz="1400">
              <a:solidFill>
                <a:srgbClr val="000000"/>
              </a:solidFill>
              <a:uFillTx/>
              <a:latin typeface="Calibri"/>
              <a:ea typeface="Calibri"/>
              <a:cs typeface="Calibri"/>
              <a:sym typeface="Calibri"/>
            </a:endParaRPr>
          </a:p>
        </p:txBody>
      </p:sp>
      <p:sp>
        <p:nvSpPr>
          <p:cNvPr id="657" name="Google Shape;657;p91"/>
          <p:cNvSpPr>
            <a:spLocks/>
          </p:cNvSpPr>
          <p:nvPr/>
        </p:nvSpPr>
        <p:spPr>
          <a:xfrm>
            <a:off x="5882917" y="3979939"/>
            <a:ext cx="2626902" cy="2626902"/>
          </a:xfrm>
          <a:prstGeom prst="ellipse">
            <a:avLst/>
          </a:prstGeom>
          <a:blipFill rotWithShape="1">
            <a:blip r:embed="rId3"/>
            <a:stretch>
              <a:fillRect l="-32494" r="-2910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658" name="Google Shape;658;p91"/>
          <p:cNvSpPr>
            <a:spLocks/>
          </p:cNvSpPr>
          <p:nvPr/>
        </p:nvSpPr>
        <p:spPr>
          <a:xfrm>
            <a:off x="6446838" y="1114425"/>
            <a:ext cx="2216150" cy="2216150"/>
          </a:xfrm>
          <a:prstGeom prst="ellipse">
            <a:avLst/>
          </a:prstGeom>
          <a:blipFill rotWithShape="1">
            <a:blip r:embed="rId4"/>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uFillTx/>
              <a:latin typeface="Calibri"/>
              <a:ea typeface="Calibri"/>
              <a:cs typeface="Calibri"/>
              <a:sym typeface="Calibri"/>
            </a:endParaRPr>
          </a:p>
        </p:txBody>
      </p:sp>
      <p:sp>
        <p:nvSpPr>
          <p:cNvPr id="659" name="Google Shape;659;p91"/>
          <p:cNvSpPr txBox="1">
            <a:spLocks/>
          </p:cNvSpPr>
          <p:nvPr/>
        </p:nvSpPr>
        <p:spPr>
          <a:xfrm>
            <a:off x="7264400" y="3344347"/>
            <a:ext cx="91122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Arial"/>
              <a:buNone/>
            </a:pPr>
            <a:r>
              <a:rPr lang="en-US" sz="1800" cap="small">
                <a:solidFill>
                  <a:srgbClr val="D8D8D8"/>
                </a:solidFill>
                <a:uFillTx/>
                <a:latin typeface="Calibri"/>
                <a:ea typeface="Calibri"/>
                <a:cs typeface="Calibri"/>
                <a:sym typeface="Calibri"/>
              </a:rPr>
              <a:t>lgbtq</a:t>
            </a:r>
            <a:endParaRPr sz="1800" cap="small">
              <a:solidFill>
                <a:srgbClr val="D8D8D8"/>
              </a:solidFill>
              <a:uFillTx/>
              <a:latin typeface="Calibri"/>
              <a:ea typeface="Calibri"/>
              <a:cs typeface="Calibri"/>
              <a:sym typeface="Calibri"/>
            </a:endParaRPr>
          </a:p>
        </p:txBody>
      </p:sp>
      <p:pic>
        <p:nvPicPr>
          <p:cNvPr id="660" name="Google Shape;660;p91" descr="A group of people standing in front of a building    Description automatically generated"/>
          <p:cNvPicPr preferRelativeResize="0"/>
          <p:nvPr/>
        </p:nvPicPr>
        <p:blipFill rotWithShape="1">
          <a:blip r:embed="rId5"/>
          <a:srcRect/>
          <a:stretch/>
        </p:blipFill>
        <p:spPr>
          <a:xfrm>
            <a:off x="386790" y="4742704"/>
            <a:ext cx="2856595" cy="1704742"/>
          </a:xfrm>
          <a:prstGeom prst="rect">
            <a:avLst/>
          </a:prstGeom>
          <a:noFill/>
          <a:ln>
            <a:noFill/>
          </a:ln>
        </p:spPr>
      </p:pic>
      <p:sp>
        <p:nvSpPr>
          <p:cNvPr id="661" name="Google Shape;661;p91"/>
          <p:cNvSpPr txBox="1">
            <a:spLocks/>
          </p:cNvSpPr>
          <p:nvPr/>
        </p:nvSpPr>
        <p:spPr>
          <a:xfrm>
            <a:off x="681991" y="6422175"/>
            <a:ext cx="234791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Arial"/>
              <a:buNone/>
            </a:pPr>
            <a:r>
              <a:rPr lang="en-US" sz="1800" cap="small">
                <a:solidFill>
                  <a:srgbClr val="D8D8D8"/>
                </a:solidFill>
                <a:uFillTx/>
                <a:latin typeface="Calibri"/>
                <a:ea typeface="Calibri"/>
                <a:cs typeface="Calibri"/>
                <a:sym typeface="Calibri"/>
              </a:rPr>
              <a:t>Mosque in New Zealand</a:t>
            </a:r>
            <a:endParaRPr sz="1800" cap="small">
              <a:solidFill>
                <a:srgbClr val="D8D8D8"/>
              </a:solidFill>
              <a:uFillTx/>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9"/>
          <p:cNvSpPr>
            <a:spLocks/>
          </p:cNvSpPr>
          <p:nvPr/>
        </p:nvSpPr>
        <p:spPr>
          <a:xfrm>
            <a:off x="0" y="857250"/>
            <a:ext cx="9144000" cy="5143500"/>
          </a:xfrm>
          <a:custGeom>
            <a:avLst/>
            <a:gdLst/>
            <a:ahLst/>
            <a:cxnLst/>
            <a:rect l="l" t="t" r="r" b="b"/>
            <a:pathLst>
              <a:path w="9144000" h="5143500" extrusionOk="0">
                <a:moveTo>
                  <a:pt x="0" y="0"/>
                </a:moveTo>
                <a:lnTo>
                  <a:pt x="9143999" y="0"/>
                </a:lnTo>
                <a:lnTo>
                  <a:pt x="9143999" y="5143499"/>
                </a:lnTo>
                <a:lnTo>
                  <a:pt x="0" y="5143499"/>
                </a:lnTo>
                <a:lnTo>
                  <a:pt x="0" y="0"/>
                </a:lnTo>
                <a:close/>
              </a:path>
            </a:pathLst>
          </a:custGeom>
          <a:solidFill>
            <a:srgbClr val="007078"/>
          </a:solid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uFillTx/>
              <a:latin typeface="Calibri"/>
              <a:ea typeface="Calibri"/>
              <a:cs typeface="Calibri"/>
              <a:sym typeface="Calibri"/>
            </a:endParaRPr>
          </a:p>
        </p:txBody>
      </p:sp>
      <p:sp>
        <p:nvSpPr>
          <p:cNvPr id="289" name="Google Shape;289;p29"/>
          <p:cNvSpPr>
            <a:spLocks/>
          </p:cNvSpPr>
          <p:nvPr/>
        </p:nvSpPr>
        <p:spPr>
          <a:xfrm>
            <a:off x="870959" y="857251"/>
            <a:ext cx="7385783" cy="5171057"/>
          </a:xfrm>
          <a:prstGeom prst="rect">
            <a:avLst/>
          </a:prstGeom>
          <a:blipFill rotWithShape="1">
            <a:blip r:embed="rId3"/>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uFillTx/>
              <a:latin typeface="Calibri"/>
              <a:ea typeface="Calibri"/>
              <a:cs typeface="Calibri"/>
              <a:sym typeface="Calibri"/>
            </a:endParaRPr>
          </a:p>
        </p:txBody>
      </p:sp>
      <p:sp>
        <p:nvSpPr>
          <p:cNvPr id="290" name="Google Shape;290;p29"/>
          <p:cNvSpPr txBox="1">
            <a:spLocks/>
          </p:cNvSpPr>
          <p:nvPr/>
        </p:nvSpPr>
        <p:spPr>
          <a:xfrm>
            <a:off x="3700563" y="2877321"/>
            <a:ext cx="1795145" cy="1092200"/>
          </a:xfrm>
          <a:prstGeom prst="rect">
            <a:avLst/>
          </a:prstGeom>
          <a:noFill/>
          <a:ln>
            <a:noFill/>
          </a:ln>
        </p:spPr>
        <p:txBody>
          <a:bodyPr spcFirstLastPara="1" wrap="square" lIns="0" tIns="55875" rIns="0" bIns="0" anchor="t" anchorCtr="0">
            <a:noAutofit/>
          </a:bodyPr>
          <a:lstStyle/>
          <a:p>
            <a:pPr marL="12700" marR="5080" lvl="0" indent="-635" algn="ctr" rtl="0">
              <a:lnSpc>
                <a:spcPct val="108000"/>
              </a:lnSpc>
              <a:spcBef>
                <a:spcPts val="0"/>
              </a:spcBef>
              <a:spcAft>
                <a:spcPts val="0"/>
              </a:spcAft>
              <a:buClr>
                <a:srgbClr val="FFFFFF"/>
              </a:buClr>
              <a:buSzPts val="2500"/>
              <a:buFont typeface="Calibri"/>
              <a:buNone/>
            </a:pPr>
            <a:r>
              <a:rPr lang="en-US" sz="2500">
                <a:solidFill>
                  <a:srgbClr val="FFFFFF"/>
                </a:solidFill>
                <a:uFillTx/>
                <a:latin typeface="Calibri"/>
                <a:ea typeface="Calibri"/>
                <a:cs typeface="Calibri"/>
                <a:sym typeface="Calibri"/>
              </a:rPr>
              <a:t>Social  Determinants  of Health</a:t>
            </a:r>
            <a:endParaRPr sz="2500">
              <a:solidFill>
                <a:schemeClr val="dk1"/>
              </a:solidFill>
              <a:uFillTx/>
              <a:latin typeface="Calibri"/>
              <a:ea typeface="Calibri"/>
              <a:cs typeface="Calibri"/>
              <a:sym typeface="Calibri"/>
            </a:endParaRPr>
          </a:p>
        </p:txBody>
      </p:sp>
      <p:sp>
        <p:nvSpPr>
          <p:cNvPr id="291" name="Google Shape;291;p29"/>
          <p:cNvSpPr txBox="1">
            <a:spLocks noGrp="1"/>
          </p:cNvSpPr>
          <p:nvPr>
            <p:ph type="title"/>
          </p:nvPr>
        </p:nvSpPr>
        <p:spPr>
          <a:xfrm>
            <a:off x="4188458" y="1323836"/>
            <a:ext cx="1091565" cy="488315"/>
          </a:xfrm>
          <a:prstGeom prst="rect">
            <a:avLst/>
          </a:prstGeom>
          <a:noFill/>
          <a:ln>
            <a:noFill/>
          </a:ln>
        </p:spPr>
        <p:txBody>
          <a:bodyPr spcFirstLastPara="1" wrap="square" lIns="0" tIns="40000" rIns="0" bIns="0" anchor="t" anchorCtr="0">
            <a:noAutofit/>
          </a:bodyPr>
          <a:lstStyle/>
          <a:p>
            <a:pPr marL="201295" marR="5080" lvl="0" indent="-189230" algn="l" rtl="0">
              <a:lnSpc>
                <a:spcPct val="108124"/>
              </a:lnSpc>
              <a:spcBef>
                <a:spcPts val="0"/>
              </a:spcBef>
              <a:spcAft>
                <a:spcPts val="0"/>
              </a:spcAft>
              <a:buClr>
                <a:schemeClr val="lt1"/>
              </a:buClr>
              <a:buSzPts val="1600"/>
              <a:buFont typeface="Calibri"/>
              <a:buNone/>
            </a:pPr>
            <a:r>
              <a:rPr lang="en-US" sz="1600" b="0" i="0" u="none" strike="noStrike" cap="none">
                <a:solidFill>
                  <a:schemeClr val="lt1"/>
                </a:solidFill>
                <a:uFillTx/>
                <a:latin typeface="Calibri"/>
                <a:ea typeface="Calibri"/>
                <a:cs typeface="Calibri"/>
                <a:sym typeface="Calibri"/>
              </a:rPr>
              <a:t>Violence and  disorder</a:t>
            </a:r>
            <a:endParaRPr sz="1600" b="0" i="0" u="none" strike="noStrike" cap="none">
              <a:solidFill>
                <a:schemeClr val="lt1"/>
              </a:solidFill>
              <a:uFillTx/>
              <a:latin typeface="Calibri"/>
              <a:ea typeface="Calibri"/>
              <a:cs typeface="Calibri"/>
              <a:sym typeface="Calibri"/>
            </a:endParaRPr>
          </a:p>
        </p:txBody>
      </p:sp>
      <p:sp>
        <p:nvSpPr>
          <p:cNvPr id="292" name="Google Shape;292;p29"/>
          <p:cNvSpPr txBox="1">
            <a:spLocks/>
          </p:cNvSpPr>
          <p:nvPr/>
        </p:nvSpPr>
        <p:spPr>
          <a:xfrm>
            <a:off x="5890509" y="1668946"/>
            <a:ext cx="1153160" cy="488315"/>
          </a:xfrm>
          <a:prstGeom prst="rect">
            <a:avLst/>
          </a:prstGeom>
          <a:noFill/>
          <a:ln>
            <a:noFill/>
          </a:ln>
        </p:spPr>
        <p:txBody>
          <a:bodyPr spcFirstLastPara="1" wrap="square" lIns="0" tIns="40000" rIns="0" bIns="0" anchor="t" anchorCtr="0">
            <a:noAutofit/>
          </a:bodyPr>
          <a:lstStyle/>
          <a:p>
            <a:pPr marL="257809" marR="5080" lvl="0" indent="-245743" algn="l" rtl="0">
              <a:lnSpc>
                <a:spcPct val="108124"/>
              </a:lnSpc>
              <a:spcBef>
                <a:spcPts val="0"/>
              </a:spcBef>
              <a:spcAft>
                <a:spcPts val="0"/>
              </a:spcAft>
              <a:buClr>
                <a:srgbClr val="FFFFFF"/>
              </a:buClr>
              <a:buSzPts val="1600"/>
              <a:buFont typeface="Calibri"/>
              <a:buNone/>
            </a:pPr>
            <a:r>
              <a:rPr lang="en-US" sz="1600">
                <a:solidFill>
                  <a:srgbClr val="FFFFFF"/>
                </a:solidFill>
                <a:uFillTx/>
                <a:latin typeface="Calibri"/>
                <a:ea typeface="Calibri"/>
                <a:cs typeface="Calibri"/>
                <a:sym typeface="Calibri"/>
              </a:rPr>
              <a:t>Concentrated  poverty</a:t>
            </a:r>
            <a:endParaRPr sz="1600">
              <a:solidFill>
                <a:schemeClr val="dk1"/>
              </a:solidFill>
              <a:uFillTx/>
              <a:latin typeface="Calibri"/>
              <a:ea typeface="Calibri"/>
              <a:cs typeface="Calibri"/>
              <a:sym typeface="Calibri"/>
            </a:endParaRPr>
          </a:p>
        </p:txBody>
      </p:sp>
      <p:sp>
        <p:nvSpPr>
          <p:cNvPr id="293" name="Google Shape;293;p29"/>
          <p:cNvSpPr txBox="1">
            <a:spLocks/>
          </p:cNvSpPr>
          <p:nvPr/>
        </p:nvSpPr>
        <p:spPr>
          <a:xfrm>
            <a:off x="6741951" y="2938551"/>
            <a:ext cx="1181100" cy="269240"/>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Clr>
                <a:srgbClr val="FFFFFF"/>
              </a:buClr>
              <a:buSzPts val="1600"/>
              <a:buFont typeface="Calibri"/>
              <a:buNone/>
            </a:pPr>
            <a:r>
              <a:rPr lang="en-US" sz="1600">
                <a:solidFill>
                  <a:srgbClr val="FFFFFF"/>
                </a:solidFill>
                <a:uFillTx/>
                <a:latin typeface="Calibri"/>
                <a:ea typeface="Calibri"/>
                <a:cs typeface="Calibri"/>
                <a:sym typeface="Calibri"/>
              </a:rPr>
              <a:t>School quality</a:t>
            </a:r>
            <a:endParaRPr sz="1600">
              <a:solidFill>
                <a:schemeClr val="dk1"/>
              </a:solidFill>
              <a:uFillTx/>
              <a:latin typeface="Calibri"/>
              <a:ea typeface="Calibri"/>
              <a:cs typeface="Calibri"/>
              <a:sym typeface="Calibri"/>
            </a:endParaRPr>
          </a:p>
        </p:txBody>
      </p:sp>
      <p:sp>
        <p:nvSpPr>
          <p:cNvPr id="294" name="Google Shape;294;p29"/>
          <p:cNvSpPr txBox="1">
            <a:spLocks/>
          </p:cNvSpPr>
          <p:nvPr/>
        </p:nvSpPr>
        <p:spPr>
          <a:xfrm>
            <a:off x="6365468" y="4334130"/>
            <a:ext cx="1304290" cy="269240"/>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Clr>
                <a:srgbClr val="FFFFFF"/>
              </a:buClr>
              <a:buSzPts val="1600"/>
              <a:buFont typeface="Calibri"/>
              <a:buNone/>
            </a:pPr>
            <a:r>
              <a:rPr lang="en-US" sz="1600">
                <a:solidFill>
                  <a:srgbClr val="FFFFFF"/>
                </a:solidFill>
                <a:uFillTx/>
                <a:latin typeface="Calibri"/>
                <a:ea typeface="Calibri"/>
                <a:cs typeface="Calibri"/>
                <a:sym typeface="Calibri"/>
              </a:rPr>
              <a:t>Housing quality</a:t>
            </a:r>
            <a:endParaRPr sz="1600">
              <a:solidFill>
                <a:schemeClr val="dk1"/>
              </a:solidFill>
              <a:uFillTx/>
              <a:latin typeface="Calibri"/>
              <a:ea typeface="Calibri"/>
              <a:cs typeface="Calibri"/>
              <a:sym typeface="Calibri"/>
            </a:endParaRPr>
          </a:p>
        </p:txBody>
      </p:sp>
      <p:sp>
        <p:nvSpPr>
          <p:cNvPr id="295" name="Google Shape;295;p29"/>
          <p:cNvSpPr txBox="1">
            <a:spLocks/>
          </p:cNvSpPr>
          <p:nvPr/>
        </p:nvSpPr>
        <p:spPr>
          <a:xfrm>
            <a:off x="5076353" y="5204606"/>
            <a:ext cx="1008380" cy="269240"/>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Clr>
                <a:srgbClr val="FFFFFF"/>
              </a:buClr>
              <a:buSzPts val="1600"/>
              <a:buFont typeface="Calibri"/>
              <a:buNone/>
            </a:pPr>
            <a:r>
              <a:rPr lang="en-US" sz="1600">
                <a:solidFill>
                  <a:srgbClr val="FFFFFF"/>
                </a:solidFill>
                <a:uFillTx/>
                <a:latin typeface="Calibri"/>
                <a:ea typeface="Calibri"/>
                <a:cs typeface="Calibri"/>
                <a:sym typeface="Calibri"/>
              </a:rPr>
              <a:t>Segregation</a:t>
            </a:r>
            <a:endParaRPr sz="1600">
              <a:solidFill>
                <a:schemeClr val="dk1"/>
              </a:solidFill>
              <a:uFillTx/>
              <a:latin typeface="Calibri"/>
              <a:ea typeface="Calibri"/>
              <a:cs typeface="Calibri"/>
              <a:sym typeface="Calibri"/>
            </a:endParaRPr>
          </a:p>
        </p:txBody>
      </p:sp>
      <p:sp>
        <p:nvSpPr>
          <p:cNvPr id="296" name="Google Shape;296;p29"/>
          <p:cNvSpPr txBox="1">
            <a:spLocks/>
          </p:cNvSpPr>
          <p:nvPr/>
        </p:nvSpPr>
        <p:spPr>
          <a:xfrm>
            <a:off x="3024954" y="5075671"/>
            <a:ext cx="1217295" cy="488315"/>
          </a:xfrm>
          <a:prstGeom prst="rect">
            <a:avLst/>
          </a:prstGeom>
          <a:noFill/>
          <a:ln>
            <a:noFill/>
          </a:ln>
        </p:spPr>
        <p:txBody>
          <a:bodyPr spcFirstLastPara="1" wrap="square" lIns="0" tIns="40000" rIns="0" bIns="0" anchor="t" anchorCtr="0">
            <a:noAutofit/>
          </a:bodyPr>
          <a:lstStyle/>
          <a:p>
            <a:pPr marL="374015" marR="5080" lvl="0" indent="-361950" algn="l" rtl="0">
              <a:lnSpc>
                <a:spcPct val="108124"/>
              </a:lnSpc>
              <a:spcBef>
                <a:spcPts val="0"/>
              </a:spcBef>
              <a:spcAft>
                <a:spcPts val="0"/>
              </a:spcAft>
              <a:buClr>
                <a:srgbClr val="FFFFFF"/>
              </a:buClr>
              <a:buSzPts val="1600"/>
              <a:buFont typeface="Calibri"/>
              <a:buNone/>
            </a:pPr>
            <a:r>
              <a:rPr lang="en-US" sz="1600">
                <a:solidFill>
                  <a:srgbClr val="FFFFFF"/>
                </a:solidFill>
                <a:uFillTx/>
                <a:latin typeface="Calibri"/>
                <a:ea typeface="Calibri"/>
                <a:cs typeface="Calibri"/>
                <a:sym typeface="Calibri"/>
              </a:rPr>
              <a:t>Neighborhood  blight</a:t>
            </a:r>
            <a:endParaRPr sz="1600">
              <a:solidFill>
                <a:schemeClr val="dk1"/>
              </a:solidFill>
              <a:uFillTx/>
              <a:latin typeface="Calibri"/>
              <a:ea typeface="Calibri"/>
              <a:cs typeface="Calibri"/>
              <a:sym typeface="Calibri"/>
            </a:endParaRPr>
          </a:p>
        </p:txBody>
      </p:sp>
      <p:sp>
        <p:nvSpPr>
          <p:cNvPr id="297" name="Google Shape;297;p29"/>
          <p:cNvSpPr txBox="1">
            <a:spLocks/>
          </p:cNvSpPr>
          <p:nvPr/>
        </p:nvSpPr>
        <p:spPr>
          <a:xfrm>
            <a:off x="1602074" y="4180535"/>
            <a:ext cx="1004569" cy="488315"/>
          </a:xfrm>
          <a:prstGeom prst="rect">
            <a:avLst/>
          </a:prstGeom>
          <a:noFill/>
          <a:ln>
            <a:noFill/>
          </a:ln>
        </p:spPr>
        <p:txBody>
          <a:bodyPr spcFirstLastPara="1" wrap="square" lIns="0" tIns="40000" rIns="0" bIns="0" anchor="t" anchorCtr="0">
            <a:noAutofit/>
          </a:bodyPr>
          <a:lstStyle/>
          <a:p>
            <a:pPr marL="254634" marR="5080" lvl="0" indent="-242568" algn="l" rtl="0">
              <a:lnSpc>
                <a:spcPct val="108124"/>
              </a:lnSpc>
              <a:spcBef>
                <a:spcPts val="0"/>
              </a:spcBef>
              <a:spcAft>
                <a:spcPts val="0"/>
              </a:spcAft>
              <a:buClr>
                <a:srgbClr val="FFFFFF"/>
              </a:buClr>
              <a:buSzPts val="1600"/>
              <a:buFont typeface="Calibri"/>
              <a:buNone/>
            </a:pPr>
            <a:r>
              <a:rPr lang="en-US" sz="1600">
                <a:solidFill>
                  <a:srgbClr val="FFFFFF"/>
                </a:solidFill>
                <a:uFillTx/>
                <a:latin typeface="Calibri"/>
                <a:ea typeface="Calibri"/>
                <a:cs typeface="Calibri"/>
                <a:sym typeface="Calibri"/>
              </a:rPr>
              <a:t>Exposure to  toxins</a:t>
            </a:r>
            <a:endParaRPr sz="1600">
              <a:solidFill>
                <a:schemeClr val="dk1"/>
              </a:solidFill>
              <a:uFillTx/>
              <a:latin typeface="Calibri"/>
              <a:ea typeface="Calibri"/>
              <a:cs typeface="Calibri"/>
              <a:sym typeface="Calibri"/>
            </a:endParaRPr>
          </a:p>
        </p:txBody>
      </p:sp>
      <p:sp>
        <p:nvSpPr>
          <p:cNvPr id="298" name="Google Shape;298;p29"/>
          <p:cNvSpPr txBox="1">
            <a:spLocks/>
          </p:cNvSpPr>
          <p:nvPr/>
        </p:nvSpPr>
        <p:spPr>
          <a:xfrm>
            <a:off x="1275201" y="2813402"/>
            <a:ext cx="1143635" cy="488315"/>
          </a:xfrm>
          <a:prstGeom prst="rect">
            <a:avLst/>
          </a:prstGeom>
          <a:noFill/>
          <a:ln>
            <a:noFill/>
          </a:ln>
        </p:spPr>
        <p:txBody>
          <a:bodyPr spcFirstLastPara="1" wrap="square" lIns="0" tIns="40000" rIns="0" bIns="0" anchor="t" anchorCtr="0">
            <a:noAutofit/>
          </a:bodyPr>
          <a:lstStyle/>
          <a:p>
            <a:pPr marL="290195" marR="5080" lvl="0" indent="-278130" algn="l" rtl="0">
              <a:lnSpc>
                <a:spcPct val="108124"/>
              </a:lnSpc>
              <a:spcBef>
                <a:spcPts val="0"/>
              </a:spcBef>
              <a:spcAft>
                <a:spcPts val="0"/>
              </a:spcAft>
              <a:buClr>
                <a:srgbClr val="FFFFFF"/>
              </a:buClr>
              <a:buSzPts val="1600"/>
              <a:buFont typeface="Calibri"/>
              <a:buNone/>
            </a:pPr>
            <a:r>
              <a:rPr lang="en-US" sz="1600">
                <a:solidFill>
                  <a:srgbClr val="FFFFFF"/>
                </a:solidFill>
                <a:uFillTx/>
                <a:latin typeface="Calibri"/>
                <a:ea typeface="Calibri"/>
                <a:cs typeface="Calibri"/>
                <a:sym typeface="Calibri"/>
              </a:rPr>
              <a:t>Air and water  quality</a:t>
            </a:r>
            <a:endParaRPr sz="1600">
              <a:solidFill>
                <a:schemeClr val="dk1"/>
              </a:solidFill>
              <a:uFillTx/>
              <a:latin typeface="Calibri"/>
              <a:ea typeface="Calibri"/>
              <a:cs typeface="Calibri"/>
              <a:sym typeface="Calibri"/>
            </a:endParaRPr>
          </a:p>
        </p:txBody>
      </p:sp>
      <p:sp>
        <p:nvSpPr>
          <p:cNvPr id="299" name="Google Shape;299;p29"/>
          <p:cNvSpPr txBox="1">
            <a:spLocks/>
          </p:cNvSpPr>
          <p:nvPr/>
        </p:nvSpPr>
        <p:spPr>
          <a:xfrm>
            <a:off x="2118517" y="1681957"/>
            <a:ext cx="1367790" cy="269240"/>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Clr>
                <a:srgbClr val="FFFFFF"/>
              </a:buClr>
              <a:buSzPts val="1600"/>
              <a:buFont typeface="Calibri"/>
              <a:buNone/>
            </a:pPr>
            <a:r>
              <a:rPr lang="en-US" sz="1600">
                <a:solidFill>
                  <a:srgbClr val="FFFFFF"/>
                </a:solidFill>
                <a:uFillTx/>
                <a:latin typeface="Calibri"/>
                <a:ea typeface="Calibri"/>
                <a:cs typeface="Calibri"/>
                <a:sym typeface="Calibri"/>
              </a:rPr>
              <a:t>Physical hazards</a:t>
            </a:r>
            <a:endParaRPr sz="1600">
              <a:solidFill>
                <a:schemeClr val="dk1"/>
              </a:solidFill>
              <a:uFillTx/>
              <a:latin typeface="Calibri"/>
              <a:ea typeface="Calibri"/>
              <a:cs typeface="Calibri"/>
              <a:sym typeface="Calibri"/>
            </a:endParaRPr>
          </a:p>
        </p:txBody>
      </p:sp>
      <p:sp>
        <p:nvSpPr>
          <p:cNvPr id="300" name="Google Shape;300;p29"/>
          <p:cNvSpPr txBox="1">
            <a:spLocks/>
          </p:cNvSpPr>
          <p:nvPr/>
        </p:nvSpPr>
        <p:spPr>
          <a:xfrm>
            <a:off x="381000" y="6126667"/>
            <a:ext cx="891540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en-US" sz="1800">
                <a:solidFill>
                  <a:schemeClr val="dk1"/>
                </a:solidFill>
                <a:uFillTx/>
                <a:latin typeface="Calibri"/>
                <a:ea typeface="Calibri"/>
                <a:cs typeface="Calibri"/>
                <a:sym typeface="Calibri"/>
              </a:rPr>
              <a:t>Medical care is insufficient for ensuring better health outcomes.</a:t>
            </a:r>
            <a:endParaRPr sz="1800">
              <a:solidFill>
                <a:schemeClr val="dk1"/>
              </a:solidFill>
              <a:uFillTx/>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en-US" sz="1800">
                <a:solidFill>
                  <a:schemeClr val="dk1"/>
                </a:solidFill>
                <a:uFillTx/>
                <a:latin typeface="Calibri"/>
                <a:ea typeface="Calibri"/>
                <a:cs typeface="Calibri"/>
                <a:sym typeface="Calibri"/>
              </a:rPr>
              <a:t>Around 90% of contributors to better health outcomes are social determinants of health.</a:t>
            </a:r>
            <a:endParaRPr sz="1800">
              <a:solidFill>
                <a:schemeClr val="dk1"/>
              </a:solidFill>
              <a:uFillTx/>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0"/>
          <p:cNvSpPr>
            <a:spLocks/>
          </p:cNvSpPr>
          <p:nvPr/>
        </p:nvSpPr>
        <p:spPr>
          <a:xfrm>
            <a:off x="0" y="857250"/>
            <a:ext cx="9144000" cy="5143500"/>
          </a:xfrm>
          <a:custGeom>
            <a:avLst/>
            <a:gdLst/>
            <a:ahLst/>
            <a:cxnLst/>
            <a:rect l="l" t="t" r="r" b="b"/>
            <a:pathLst>
              <a:path w="9144000" h="5143500" extrusionOk="0">
                <a:moveTo>
                  <a:pt x="0" y="0"/>
                </a:moveTo>
                <a:lnTo>
                  <a:pt x="9143999" y="0"/>
                </a:lnTo>
                <a:lnTo>
                  <a:pt x="9143999" y="5143499"/>
                </a:lnTo>
                <a:lnTo>
                  <a:pt x="0" y="5143499"/>
                </a:lnTo>
                <a:lnTo>
                  <a:pt x="0" y="0"/>
                </a:lnTo>
                <a:close/>
              </a:path>
            </a:pathLst>
          </a:custGeom>
          <a:solidFill>
            <a:srgbClr val="0070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306" name="Google Shape;306;p30"/>
          <p:cNvSpPr>
            <a:spLocks/>
          </p:cNvSpPr>
          <p:nvPr/>
        </p:nvSpPr>
        <p:spPr>
          <a:xfrm>
            <a:off x="870959" y="857250"/>
            <a:ext cx="7385705" cy="5171108"/>
          </a:xfrm>
          <a:prstGeom prst="rect">
            <a:avLst/>
          </a:prstGeom>
          <a:blipFill rotWithShape="1">
            <a:blip r:embed="rId3"/>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307" name="Google Shape;307;p30"/>
          <p:cNvSpPr txBox="1">
            <a:spLocks/>
          </p:cNvSpPr>
          <p:nvPr/>
        </p:nvSpPr>
        <p:spPr>
          <a:xfrm>
            <a:off x="3700627" y="2877336"/>
            <a:ext cx="1795145" cy="1092200"/>
          </a:xfrm>
          <a:prstGeom prst="rect">
            <a:avLst/>
          </a:prstGeom>
          <a:noFill/>
          <a:ln>
            <a:noFill/>
          </a:ln>
        </p:spPr>
        <p:txBody>
          <a:bodyPr spcFirstLastPara="1" wrap="square" lIns="0" tIns="55875" rIns="0" bIns="0" anchor="t" anchorCtr="0">
            <a:noAutofit/>
          </a:bodyPr>
          <a:lstStyle/>
          <a:p>
            <a:pPr marL="12700" marR="5080" lvl="0" indent="-635" algn="ctr" rtl="0">
              <a:lnSpc>
                <a:spcPct val="108000"/>
              </a:lnSpc>
              <a:spcBef>
                <a:spcPts val="0"/>
              </a:spcBef>
              <a:spcAft>
                <a:spcPts val="0"/>
              </a:spcAft>
              <a:buNone/>
            </a:pPr>
            <a:r>
              <a:rPr lang="en-US" sz="2500">
                <a:solidFill>
                  <a:srgbClr val="FFFFFF"/>
                </a:solidFill>
                <a:uFillTx/>
                <a:latin typeface="Calibri"/>
                <a:ea typeface="Calibri"/>
                <a:cs typeface="Calibri"/>
                <a:sym typeface="Calibri"/>
              </a:rPr>
              <a:t>Social  Determinants  of Race</a:t>
            </a:r>
            <a:endParaRPr sz="2500">
              <a:solidFill>
                <a:schemeClr val="dk1"/>
              </a:solidFill>
              <a:uFillTx/>
              <a:latin typeface="Calibri"/>
              <a:ea typeface="Calibri"/>
              <a:cs typeface="Calibri"/>
              <a:sym typeface="Calibri"/>
            </a:endParaRPr>
          </a:p>
        </p:txBody>
      </p:sp>
      <p:sp>
        <p:nvSpPr>
          <p:cNvPr id="308" name="Google Shape;308;p30"/>
          <p:cNvSpPr txBox="1">
            <a:spLocks noGrp="1"/>
          </p:cNvSpPr>
          <p:nvPr>
            <p:ph type="title"/>
          </p:nvPr>
        </p:nvSpPr>
        <p:spPr>
          <a:xfrm>
            <a:off x="4188505" y="1323817"/>
            <a:ext cx="1091565" cy="488315"/>
          </a:xfrm>
          <a:prstGeom prst="rect">
            <a:avLst/>
          </a:prstGeom>
          <a:noFill/>
          <a:ln>
            <a:noFill/>
          </a:ln>
        </p:spPr>
        <p:txBody>
          <a:bodyPr spcFirstLastPara="1" wrap="square" lIns="0" tIns="40000" rIns="0" bIns="0" anchor="t" anchorCtr="0">
            <a:noAutofit/>
          </a:bodyPr>
          <a:lstStyle/>
          <a:p>
            <a:pPr marL="201295" marR="5080" lvl="0" indent="-189230" algn="l" rtl="0">
              <a:lnSpc>
                <a:spcPct val="108124"/>
              </a:lnSpc>
              <a:spcBef>
                <a:spcPts val="0"/>
              </a:spcBef>
              <a:spcAft>
                <a:spcPts val="0"/>
              </a:spcAft>
              <a:buNone/>
            </a:pPr>
            <a:r>
              <a:rPr lang="en-US" sz="1600">
                <a:uFillTx/>
                <a:latin typeface="Calibri"/>
                <a:ea typeface="Calibri"/>
                <a:cs typeface="Calibri"/>
                <a:sym typeface="Calibri"/>
              </a:rPr>
              <a:t>Violence and  disorder</a:t>
            </a:r>
            <a:endParaRPr sz="1600">
              <a:uFillTx/>
              <a:latin typeface="Calibri"/>
              <a:ea typeface="Calibri"/>
              <a:cs typeface="Calibri"/>
              <a:sym typeface="Calibri"/>
            </a:endParaRPr>
          </a:p>
        </p:txBody>
      </p:sp>
      <p:sp>
        <p:nvSpPr>
          <p:cNvPr id="309" name="Google Shape;309;p30"/>
          <p:cNvSpPr txBox="1">
            <a:spLocks/>
          </p:cNvSpPr>
          <p:nvPr/>
        </p:nvSpPr>
        <p:spPr>
          <a:xfrm>
            <a:off x="5890562" y="1668919"/>
            <a:ext cx="1153160" cy="488315"/>
          </a:xfrm>
          <a:prstGeom prst="rect">
            <a:avLst/>
          </a:prstGeom>
          <a:noFill/>
          <a:ln>
            <a:noFill/>
          </a:ln>
        </p:spPr>
        <p:txBody>
          <a:bodyPr spcFirstLastPara="1" wrap="square" lIns="0" tIns="40000" rIns="0" bIns="0" anchor="t" anchorCtr="0">
            <a:noAutofit/>
          </a:bodyPr>
          <a:lstStyle/>
          <a:p>
            <a:pPr marL="257809" marR="5080" lvl="0" indent="-245744" algn="l" rtl="0">
              <a:lnSpc>
                <a:spcPct val="108124"/>
              </a:lnSpc>
              <a:spcBef>
                <a:spcPts val="0"/>
              </a:spcBef>
              <a:spcAft>
                <a:spcPts val="0"/>
              </a:spcAft>
              <a:buNone/>
            </a:pPr>
            <a:r>
              <a:rPr lang="en-US" sz="1600">
                <a:solidFill>
                  <a:srgbClr val="FFFFFF"/>
                </a:solidFill>
                <a:uFillTx/>
                <a:latin typeface="Calibri"/>
                <a:ea typeface="Calibri"/>
                <a:cs typeface="Calibri"/>
                <a:sym typeface="Calibri"/>
              </a:rPr>
              <a:t>Concentrated  poverty</a:t>
            </a:r>
            <a:endParaRPr sz="1600">
              <a:solidFill>
                <a:schemeClr val="dk1"/>
              </a:solidFill>
              <a:uFillTx/>
              <a:latin typeface="Calibri"/>
              <a:ea typeface="Calibri"/>
              <a:cs typeface="Calibri"/>
              <a:sym typeface="Calibri"/>
            </a:endParaRPr>
          </a:p>
        </p:txBody>
      </p:sp>
      <p:sp>
        <p:nvSpPr>
          <p:cNvPr id="310" name="Google Shape;310;p30"/>
          <p:cNvSpPr txBox="1">
            <a:spLocks/>
          </p:cNvSpPr>
          <p:nvPr/>
        </p:nvSpPr>
        <p:spPr>
          <a:xfrm>
            <a:off x="6741885" y="2938593"/>
            <a:ext cx="1181100" cy="269240"/>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600">
                <a:solidFill>
                  <a:srgbClr val="FFFFFF"/>
                </a:solidFill>
                <a:uFillTx/>
                <a:latin typeface="Calibri"/>
                <a:ea typeface="Calibri"/>
                <a:cs typeface="Calibri"/>
                <a:sym typeface="Calibri"/>
              </a:rPr>
              <a:t>School quality</a:t>
            </a:r>
            <a:endParaRPr sz="1600">
              <a:solidFill>
                <a:schemeClr val="dk1"/>
              </a:solidFill>
              <a:uFillTx/>
              <a:latin typeface="Calibri"/>
              <a:ea typeface="Calibri"/>
              <a:cs typeface="Calibri"/>
              <a:sym typeface="Calibri"/>
            </a:endParaRPr>
          </a:p>
        </p:txBody>
      </p:sp>
      <p:sp>
        <p:nvSpPr>
          <p:cNvPr id="311" name="Google Shape;311;p30"/>
          <p:cNvSpPr txBox="1">
            <a:spLocks/>
          </p:cNvSpPr>
          <p:nvPr/>
        </p:nvSpPr>
        <p:spPr>
          <a:xfrm>
            <a:off x="6365471" y="4334165"/>
            <a:ext cx="1304290" cy="269240"/>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600">
                <a:solidFill>
                  <a:srgbClr val="FFFFFF"/>
                </a:solidFill>
                <a:uFillTx/>
                <a:latin typeface="Calibri"/>
                <a:ea typeface="Calibri"/>
                <a:cs typeface="Calibri"/>
                <a:sym typeface="Calibri"/>
              </a:rPr>
              <a:t>Housing quality</a:t>
            </a:r>
            <a:endParaRPr sz="1600">
              <a:solidFill>
                <a:schemeClr val="dk1"/>
              </a:solidFill>
              <a:uFillTx/>
              <a:latin typeface="Calibri"/>
              <a:ea typeface="Calibri"/>
              <a:cs typeface="Calibri"/>
              <a:sym typeface="Calibri"/>
            </a:endParaRPr>
          </a:p>
        </p:txBody>
      </p:sp>
      <p:sp>
        <p:nvSpPr>
          <p:cNvPr id="312" name="Google Shape;312;p30"/>
          <p:cNvSpPr txBox="1">
            <a:spLocks/>
          </p:cNvSpPr>
          <p:nvPr/>
        </p:nvSpPr>
        <p:spPr>
          <a:xfrm>
            <a:off x="5076288" y="5204661"/>
            <a:ext cx="1008380" cy="269240"/>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600">
                <a:solidFill>
                  <a:srgbClr val="FFFFFF"/>
                </a:solidFill>
                <a:uFillTx/>
                <a:latin typeface="Calibri"/>
                <a:ea typeface="Calibri"/>
                <a:cs typeface="Calibri"/>
                <a:sym typeface="Calibri"/>
              </a:rPr>
              <a:t>Segregation</a:t>
            </a:r>
            <a:endParaRPr sz="1600">
              <a:solidFill>
                <a:schemeClr val="dk1"/>
              </a:solidFill>
              <a:uFillTx/>
              <a:latin typeface="Calibri"/>
              <a:ea typeface="Calibri"/>
              <a:cs typeface="Calibri"/>
              <a:sym typeface="Calibri"/>
            </a:endParaRPr>
          </a:p>
        </p:txBody>
      </p:sp>
      <p:sp>
        <p:nvSpPr>
          <p:cNvPr id="313" name="Google Shape;313;p30"/>
          <p:cNvSpPr txBox="1">
            <a:spLocks/>
          </p:cNvSpPr>
          <p:nvPr/>
        </p:nvSpPr>
        <p:spPr>
          <a:xfrm>
            <a:off x="3024967" y="5075722"/>
            <a:ext cx="1217295" cy="488315"/>
          </a:xfrm>
          <a:prstGeom prst="rect">
            <a:avLst/>
          </a:prstGeom>
          <a:noFill/>
          <a:ln>
            <a:noFill/>
          </a:ln>
        </p:spPr>
        <p:txBody>
          <a:bodyPr spcFirstLastPara="1" wrap="square" lIns="0" tIns="40000" rIns="0" bIns="0" anchor="t" anchorCtr="0">
            <a:noAutofit/>
          </a:bodyPr>
          <a:lstStyle/>
          <a:p>
            <a:pPr marL="374015" marR="5080" lvl="0" indent="-361950" algn="l" rtl="0">
              <a:lnSpc>
                <a:spcPct val="108124"/>
              </a:lnSpc>
              <a:spcBef>
                <a:spcPts val="0"/>
              </a:spcBef>
              <a:spcAft>
                <a:spcPts val="0"/>
              </a:spcAft>
              <a:buNone/>
            </a:pPr>
            <a:r>
              <a:rPr lang="en-US" sz="1600">
                <a:solidFill>
                  <a:srgbClr val="FFFFFF"/>
                </a:solidFill>
                <a:uFillTx/>
                <a:latin typeface="Calibri"/>
                <a:ea typeface="Calibri"/>
                <a:cs typeface="Calibri"/>
                <a:sym typeface="Calibri"/>
              </a:rPr>
              <a:t>Neighborhood  blight</a:t>
            </a:r>
            <a:endParaRPr sz="1600">
              <a:solidFill>
                <a:schemeClr val="dk1"/>
              </a:solidFill>
              <a:uFillTx/>
              <a:latin typeface="Calibri"/>
              <a:ea typeface="Calibri"/>
              <a:cs typeface="Calibri"/>
              <a:sym typeface="Calibri"/>
            </a:endParaRPr>
          </a:p>
        </p:txBody>
      </p:sp>
      <p:sp>
        <p:nvSpPr>
          <p:cNvPr id="314" name="Google Shape;314;p30"/>
          <p:cNvSpPr txBox="1">
            <a:spLocks/>
          </p:cNvSpPr>
          <p:nvPr/>
        </p:nvSpPr>
        <p:spPr>
          <a:xfrm>
            <a:off x="1602078" y="4180551"/>
            <a:ext cx="1004569" cy="488315"/>
          </a:xfrm>
          <a:prstGeom prst="rect">
            <a:avLst/>
          </a:prstGeom>
          <a:noFill/>
          <a:ln>
            <a:noFill/>
          </a:ln>
        </p:spPr>
        <p:txBody>
          <a:bodyPr spcFirstLastPara="1" wrap="square" lIns="0" tIns="40000" rIns="0" bIns="0" anchor="t" anchorCtr="0">
            <a:noAutofit/>
          </a:bodyPr>
          <a:lstStyle/>
          <a:p>
            <a:pPr marL="254634" marR="5080" lvl="0" indent="-242569" algn="l" rtl="0">
              <a:lnSpc>
                <a:spcPct val="108124"/>
              </a:lnSpc>
              <a:spcBef>
                <a:spcPts val="0"/>
              </a:spcBef>
              <a:spcAft>
                <a:spcPts val="0"/>
              </a:spcAft>
              <a:buNone/>
            </a:pPr>
            <a:r>
              <a:rPr lang="en-US" sz="1600">
                <a:solidFill>
                  <a:srgbClr val="FFFFFF"/>
                </a:solidFill>
                <a:uFillTx/>
                <a:latin typeface="Calibri"/>
                <a:ea typeface="Calibri"/>
                <a:cs typeface="Calibri"/>
                <a:sym typeface="Calibri"/>
              </a:rPr>
              <a:t>Exposure to  toxins</a:t>
            </a:r>
            <a:endParaRPr sz="1600">
              <a:solidFill>
                <a:schemeClr val="dk1"/>
              </a:solidFill>
              <a:uFillTx/>
              <a:latin typeface="Calibri"/>
              <a:ea typeface="Calibri"/>
              <a:cs typeface="Calibri"/>
              <a:sym typeface="Calibri"/>
            </a:endParaRPr>
          </a:p>
        </p:txBody>
      </p:sp>
      <p:sp>
        <p:nvSpPr>
          <p:cNvPr id="315" name="Google Shape;315;p30"/>
          <p:cNvSpPr txBox="1">
            <a:spLocks/>
          </p:cNvSpPr>
          <p:nvPr/>
        </p:nvSpPr>
        <p:spPr>
          <a:xfrm>
            <a:off x="1275242" y="2813396"/>
            <a:ext cx="1143635" cy="488315"/>
          </a:xfrm>
          <a:prstGeom prst="rect">
            <a:avLst/>
          </a:prstGeom>
          <a:noFill/>
          <a:ln>
            <a:noFill/>
          </a:ln>
        </p:spPr>
        <p:txBody>
          <a:bodyPr spcFirstLastPara="1" wrap="square" lIns="0" tIns="40000" rIns="0" bIns="0" anchor="t" anchorCtr="0">
            <a:noAutofit/>
          </a:bodyPr>
          <a:lstStyle/>
          <a:p>
            <a:pPr marL="290195" marR="5080" lvl="0" indent="-278130" algn="l" rtl="0">
              <a:lnSpc>
                <a:spcPct val="108124"/>
              </a:lnSpc>
              <a:spcBef>
                <a:spcPts val="0"/>
              </a:spcBef>
              <a:spcAft>
                <a:spcPts val="0"/>
              </a:spcAft>
              <a:buNone/>
            </a:pPr>
            <a:r>
              <a:rPr lang="en-US" sz="1600">
                <a:solidFill>
                  <a:srgbClr val="FFFFFF"/>
                </a:solidFill>
                <a:uFillTx/>
                <a:latin typeface="Calibri"/>
                <a:ea typeface="Calibri"/>
                <a:cs typeface="Calibri"/>
                <a:sym typeface="Calibri"/>
              </a:rPr>
              <a:t>Air and water  quality</a:t>
            </a:r>
            <a:endParaRPr sz="1600">
              <a:solidFill>
                <a:schemeClr val="dk1"/>
              </a:solidFill>
              <a:uFillTx/>
              <a:latin typeface="Calibri"/>
              <a:ea typeface="Calibri"/>
              <a:cs typeface="Calibri"/>
              <a:sym typeface="Calibri"/>
            </a:endParaRPr>
          </a:p>
        </p:txBody>
      </p:sp>
      <p:sp>
        <p:nvSpPr>
          <p:cNvPr id="316" name="Google Shape;316;p30"/>
          <p:cNvSpPr txBox="1">
            <a:spLocks/>
          </p:cNvSpPr>
          <p:nvPr/>
        </p:nvSpPr>
        <p:spPr>
          <a:xfrm>
            <a:off x="2118507" y="1681993"/>
            <a:ext cx="1367790" cy="269240"/>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600">
                <a:solidFill>
                  <a:srgbClr val="FFFFFF"/>
                </a:solidFill>
                <a:uFillTx/>
                <a:latin typeface="Calibri"/>
                <a:ea typeface="Calibri"/>
                <a:cs typeface="Calibri"/>
                <a:sym typeface="Calibri"/>
              </a:rPr>
              <a:t>Physical hazards</a:t>
            </a:r>
            <a:endParaRPr sz="1600">
              <a:solidFill>
                <a:schemeClr val="dk1"/>
              </a:solidFill>
              <a:uFillTx/>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1"/>
          <p:cNvSpPr>
            <a:spLocks/>
          </p:cNvSpPr>
          <p:nvPr/>
        </p:nvSpPr>
        <p:spPr>
          <a:xfrm>
            <a:off x="0" y="0"/>
            <a:ext cx="9144000" cy="6299200"/>
          </a:xfrm>
          <a:prstGeom prst="rect">
            <a:avLst/>
          </a:prstGeom>
          <a:blipFill rotWithShape="1">
            <a:blip r:embed="rId3"/>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322" name="Google Shape;322;p31"/>
          <p:cNvSpPr>
            <a:spLocks/>
          </p:cNvSpPr>
          <p:nvPr/>
        </p:nvSpPr>
        <p:spPr>
          <a:xfrm>
            <a:off x="7053326" y="363537"/>
            <a:ext cx="1828800" cy="630237"/>
          </a:xfrm>
          <a:prstGeom prst="rect">
            <a:avLst/>
          </a:prstGeom>
          <a:blipFill rotWithShape="1">
            <a:blip r:embed="rId4"/>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323" name="Google Shape;323;p31"/>
          <p:cNvSpPr txBox="1">
            <a:spLocks/>
          </p:cNvSpPr>
          <p:nvPr/>
        </p:nvSpPr>
        <p:spPr>
          <a:xfrm>
            <a:off x="811783" y="2393695"/>
            <a:ext cx="7331709" cy="2661920"/>
          </a:xfrm>
          <a:prstGeom prst="rect">
            <a:avLst/>
          </a:prstGeom>
          <a:noFill/>
          <a:ln>
            <a:noFill/>
          </a:ln>
        </p:spPr>
        <p:txBody>
          <a:bodyPr spcFirstLastPara="1" wrap="square" lIns="0" tIns="12050" rIns="0" bIns="0" anchor="t" anchorCtr="0">
            <a:noAutofit/>
          </a:bodyPr>
          <a:lstStyle/>
          <a:p>
            <a:pPr marL="469900" marR="48260" lvl="0" indent="-457200" algn="l" rtl="0">
              <a:lnSpc>
                <a:spcPct val="100000"/>
              </a:lnSpc>
              <a:spcBef>
                <a:spcPts val="0"/>
              </a:spcBef>
              <a:spcAft>
                <a:spcPts val="0"/>
              </a:spcAft>
              <a:buClr>
                <a:srgbClr val="F79546"/>
              </a:buClr>
              <a:buSzPts val="2800"/>
              <a:buFont typeface="Arial"/>
              <a:buChar char="•"/>
            </a:pPr>
            <a:r>
              <a:rPr lang="en-US" sz="2800">
                <a:solidFill>
                  <a:schemeClr val="dk1"/>
                </a:solidFill>
                <a:uFillTx/>
                <a:latin typeface="Arial"/>
                <a:ea typeface="Arial"/>
                <a:cs typeface="Arial"/>
                <a:sym typeface="Arial"/>
              </a:rPr>
              <a:t>Involves the medical care and public health  systems, but clearly extends beyond these</a:t>
            </a:r>
            <a:endParaRPr sz="2800">
              <a:solidFill>
                <a:schemeClr val="dk1"/>
              </a:solidFill>
              <a:uFillTx/>
              <a:latin typeface="Arial"/>
              <a:ea typeface="Arial"/>
              <a:cs typeface="Arial"/>
              <a:sym typeface="Arial"/>
            </a:endParaRPr>
          </a:p>
          <a:p>
            <a:pPr marL="469900" marR="5080" lvl="0" indent="-457200" algn="l" rtl="0">
              <a:lnSpc>
                <a:spcPct val="100000"/>
              </a:lnSpc>
              <a:spcBef>
                <a:spcPts val="600"/>
              </a:spcBef>
              <a:spcAft>
                <a:spcPts val="0"/>
              </a:spcAft>
              <a:buClr>
                <a:srgbClr val="F79546"/>
              </a:buClr>
              <a:buSzPts val="2800"/>
              <a:buFont typeface="Arial"/>
              <a:buChar char="•"/>
            </a:pPr>
            <a:r>
              <a:rPr lang="en-US" sz="2800">
                <a:solidFill>
                  <a:schemeClr val="dk1"/>
                </a:solidFill>
                <a:uFillTx/>
                <a:latin typeface="Arial"/>
                <a:ea typeface="Arial"/>
                <a:cs typeface="Arial"/>
                <a:sym typeface="Arial"/>
              </a:rPr>
              <a:t>Requires collaboration with multiple sectors  outside of health, including education,  housing, labor, justice, transportation,  agriculture, and environment</a:t>
            </a:r>
            <a:endParaRPr sz="2800">
              <a:solidFill>
                <a:schemeClr val="dk1"/>
              </a:solidFill>
              <a:uFillTx/>
              <a:latin typeface="Arial"/>
              <a:ea typeface="Arial"/>
              <a:cs typeface="Arial"/>
              <a:sym typeface="Arial"/>
            </a:endParaRPr>
          </a:p>
        </p:txBody>
      </p:sp>
      <p:sp>
        <p:nvSpPr>
          <p:cNvPr id="324" name="Google Shape;324;p31"/>
          <p:cNvSpPr txBox="1">
            <a:spLocks noGrp="1"/>
          </p:cNvSpPr>
          <p:nvPr>
            <p:ph type="title"/>
          </p:nvPr>
        </p:nvSpPr>
        <p:spPr>
          <a:xfrm>
            <a:off x="498449" y="128727"/>
            <a:ext cx="4117975" cy="1002030"/>
          </a:xfrm>
          <a:prstGeom prst="rect">
            <a:avLst/>
          </a:prstGeom>
          <a:noFill/>
          <a:ln>
            <a:noFill/>
          </a:ln>
        </p:spPr>
        <p:txBody>
          <a:bodyPr spcFirstLastPara="1" wrap="square" lIns="0" tIns="13325" rIns="0" bIns="0" anchor="t" anchorCtr="0">
            <a:noAutofit/>
          </a:bodyPr>
          <a:lstStyle/>
          <a:p>
            <a:pPr marL="12700" lvl="0" indent="0" algn="l" rtl="0">
              <a:lnSpc>
                <a:spcPct val="100000"/>
              </a:lnSpc>
              <a:spcBef>
                <a:spcPts val="0"/>
              </a:spcBef>
              <a:spcAft>
                <a:spcPts val="0"/>
              </a:spcAft>
              <a:buNone/>
            </a:pPr>
            <a:r>
              <a:rPr lang="en-US" sz="3200" b="0">
                <a:solidFill>
                  <a:srgbClr val="FFFFFF"/>
                </a:solidFill>
                <a:uFillTx/>
                <a:latin typeface="Georgia"/>
                <a:ea typeface="Georgia"/>
                <a:cs typeface="Georgia"/>
                <a:sym typeface="Georgia"/>
              </a:rPr>
              <a:t>Addressing the social</a:t>
            </a:r>
            <a:endParaRPr sz="3200">
              <a:uFillTx/>
              <a:latin typeface="Georgia"/>
              <a:ea typeface="Georgia"/>
              <a:cs typeface="Georgia"/>
              <a:sym typeface="Georgia"/>
            </a:endParaRPr>
          </a:p>
          <a:p>
            <a:pPr marL="12700" lvl="0" indent="0" algn="l" rtl="0">
              <a:lnSpc>
                <a:spcPct val="100000"/>
              </a:lnSpc>
              <a:spcBef>
                <a:spcPts val="0"/>
              </a:spcBef>
              <a:spcAft>
                <a:spcPts val="0"/>
              </a:spcAft>
              <a:buNone/>
            </a:pPr>
            <a:r>
              <a:rPr lang="en-US" sz="3200" b="0">
                <a:solidFill>
                  <a:srgbClr val="FFFFFF"/>
                </a:solidFill>
                <a:uFillTx/>
                <a:latin typeface="Georgia"/>
                <a:ea typeface="Georgia"/>
                <a:cs typeface="Georgia"/>
                <a:sym typeface="Georgia"/>
              </a:rPr>
              <a:t>determinants of health</a:t>
            </a:r>
            <a:endParaRPr sz="3200">
              <a:uFillTx/>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hape 1163"/>
          <p:cNvSpPr txBox="1">
            <a:spLocks noChangeArrowheads="1"/>
          </p:cNvSpPr>
          <p:nvPr/>
        </p:nvSpPr>
        <p:spPr bwMode="auto">
          <a:xfrm>
            <a:off x="133350" y="322263"/>
            <a:ext cx="6383338" cy="615950"/>
          </a:xfrm>
          <a:prstGeom prst="rect">
            <a:avLst/>
          </a:prstGeom>
          <a:noFill/>
          <a:ln>
            <a:noFill/>
          </a:ln>
        </p:spPr>
        <p:txBody>
          <a:bodyPr lIns="121900" tIns="60925" rIns="121900" bIns="60925"/>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lgn="ctr">
              <a:buSzPct val="25000"/>
            </a:pPr>
            <a:r>
              <a:rPr lang="en-US" altLang="en-US" sz="2900">
                <a:solidFill>
                  <a:srgbClr val="FFFFFF"/>
                </a:solidFill>
                <a:uFillTx/>
                <a:latin typeface="Georgia" charset="0"/>
                <a:sym typeface="Georgia" charset="0"/>
              </a:rPr>
              <a:t>Not Belonging Has Consequences</a:t>
            </a:r>
          </a:p>
        </p:txBody>
      </p:sp>
      <p:pic>
        <p:nvPicPr>
          <p:cNvPr id="2050" name="Picture 2"/>
          <p:cNvPicPr>
            <a:picLocks noChangeAspect="1" noChangeArrowheads="1"/>
          </p:cNvPicPr>
          <p:nvPr/>
        </p:nvPicPr>
        <p:blipFill>
          <a:blip r:embed="rId3"/>
          <a:srcRect/>
          <a:stretch>
            <a:fillRect/>
          </a:stretch>
        </p:blipFill>
        <p:spPr bwMode="auto">
          <a:xfrm>
            <a:off x="4688877" y="1487795"/>
            <a:ext cx="3986127" cy="1922530"/>
          </a:xfrm>
          <a:prstGeom prst="rect">
            <a:avLst/>
          </a:prstGeom>
          <a:noFill/>
          <a:ln>
            <a:noFill/>
          </a:ln>
        </p:spPr>
      </p:pic>
      <p:pic>
        <p:nvPicPr>
          <p:cNvPr id="2051" name="Picture 3"/>
          <p:cNvPicPr>
            <a:picLocks noChangeAspect="1" noChangeArrowheads="1"/>
          </p:cNvPicPr>
          <p:nvPr/>
        </p:nvPicPr>
        <p:blipFill>
          <a:blip r:embed="rId4"/>
          <a:srcRect/>
          <a:stretch>
            <a:fillRect/>
          </a:stretch>
        </p:blipFill>
        <p:spPr bwMode="auto">
          <a:xfrm>
            <a:off x="1087509" y="4680099"/>
            <a:ext cx="3601368" cy="2026588"/>
          </a:xfrm>
          <a:prstGeom prst="rect">
            <a:avLst/>
          </a:prstGeom>
          <a:noFill/>
          <a:ln>
            <a:noFill/>
          </a:ln>
        </p:spPr>
      </p:pic>
      <p:pic>
        <p:nvPicPr>
          <p:cNvPr id="2052" name="Picture 4"/>
          <p:cNvPicPr>
            <a:picLocks noChangeAspect="1" noChangeArrowheads="1"/>
          </p:cNvPicPr>
          <p:nvPr/>
        </p:nvPicPr>
        <p:blipFill>
          <a:blip r:embed="rId5"/>
          <a:srcRect/>
          <a:stretch>
            <a:fillRect/>
          </a:stretch>
        </p:blipFill>
        <p:spPr bwMode="auto">
          <a:xfrm>
            <a:off x="5398265" y="3958213"/>
            <a:ext cx="3093100" cy="2539154"/>
          </a:xfrm>
          <a:prstGeom prst="rect">
            <a:avLst/>
          </a:prstGeom>
          <a:noFill/>
          <a:ln>
            <a:noFill/>
          </a:ln>
          <a:effectLst/>
        </p:spPr>
      </p:pic>
      <p:pic>
        <p:nvPicPr>
          <p:cNvPr id="2053" name="Picture 5"/>
          <p:cNvPicPr>
            <a:picLocks noChangeAspect="1" noChangeArrowheads="1"/>
          </p:cNvPicPr>
          <p:nvPr/>
        </p:nvPicPr>
        <p:blipFill>
          <a:blip r:embed="rId6"/>
          <a:srcRect/>
          <a:stretch>
            <a:fillRect/>
          </a:stretch>
        </p:blipFill>
        <p:spPr bwMode="auto">
          <a:xfrm>
            <a:off x="738128" y="1345554"/>
            <a:ext cx="3364047" cy="2953625"/>
          </a:xfrm>
          <a:prstGeom prst="rect">
            <a:avLst/>
          </a:prstGeom>
          <a:noFill/>
          <a:ln>
            <a:noFill/>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3"/>
          <p:cNvSpPr txBox="1">
            <a:spLocks noGrp="1"/>
          </p:cNvSpPr>
          <p:nvPr>
            <p:ph type="title"/>
          </p:nvPr>
        </p:nvSpPr>
        <p:spPr>
          <a:xfrm>
            <a:off x="457200" y="123631"/>
            <a:ext cx="6096000" cy="129266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uFillTx/>
              </a:rPr>
              <a:t>Frameworks of Health: Healing, Self, and Health in Native Communities</a:t>
            </a:r>
            <a:br>
              <a:rPr lang="en-US">
                <a:uFillTx/>
              </a:rPr>
            </a:br>
            <a:endParaRPr>
              <a:uFillTx/>
            </a:endParaRPr>
          </a:p>
        </p:txBody>
      </p:sp>
      <p:pic>
        <p:nvPicPr>
          <p:cNvPr id="338" name="Google Shape;338;p33"/>
          <p:cNvPicPr preferRelativeResize="0"/>
          <p:nvPr/>
        </p:nvPicPr>
        <p:blipFill rotWithShape="1">
          <a:blip r:embed="rId3"/>
          <a:srcRect/>
          <a:stretch/>
        </p:blipFill>
        <p:spPr>
          <a:xfrm>
            <a:off x="2314574" y="1524000"/>
            <a:ext cx="4514850" cy="4495305"/>
          </a:xfrm>
          <a:prstGeom prst="rect">
            <a:avLst/>
          </a:prstGeom>
          <a:noFill/>
          <a:ln>
            <a:noFill/>
          </a:ln>
        </p:spPr>
      </p:pic>
      <p:sp>
        <p:nvSpPr>
          <p:cNvPr id="339" name="Google Shape;339;p33"/>
          <p:cNvSpPr txBox="1">
            <a:spLocks noGrp="1"/>
          </p:cNvSpPr>
          <p:nvPr>
            <p:ph type="body" idx="1"/>
          </p:nvPr>
        </p:nvSpPr>
        <p:spPr>
          <a:xfrm>
            <a:off x="900445" y="1917547"/>
            <a:ext cx="7343109" cy="334772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uFillTx/>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5"/>
          <p:cNvSpPr>
            <a:spLocks/>
          </p:cNvSpPr>
          <p:nvPr/>
        </p:nvSpPr>
        <p:spPr>
          <a:xfrm>
            <a:off x="3913153" y="881247"/>
            <a:ext cx="1150499" cy="1150499"/>
          </a:xfrm>
          <a:prstGeom prst="rect">
            <a:avLst/>
          </a:prstGeom>
          <a:blipFill rotWithShape="1">
            <a:blip r:embed="rId3"/>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352" name="Google Shape;352;p35"/>
          <p:cNvSpPr>
            <a:spLocks/>
          </p:cNvSpPr>
          <p:nvPr/>
        </p:nvSpPr>
        <p:spPr>
          <a:xfrm>
            <a:off x="2930533" y="2344442"/>
            <a:ext cx="3547499" cy="3547499"/>
          </a:xfrm>
          <a:prstGeom prst="rect">
            <a:avLst/>
          </a:prstGeom>
          <a:blipFill rotWithShape="1">
            <a:blip r:embed="rId4"/>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353" name="Google Shape;353;p35"/>
          <p:cNvSpPr txBox="1">
            <a:spLocks noGrp="1"/>
          </p:cNvSpPr>
          <p:nvPr>
            <p:ph type="title"/>
          </p:nvPr>
        </p:nvSpPr>
        <p:spPr>
          <a:xfrm>
            <a:off x="853476" y="1107365"/>
            <a:ext cx="7985723" cy="1141338"/>
          </a:xfrm>
          <a:prstGeom prst="rect">
            <a:avLst/>
          </a:prstGeom>
          <a:noFill/>
          <a:ln>
            <a:noFill/>
          </a:ln>
        </p:spPr>
        <p:txBody>
          <a:bodyPr spcFirstLastPara="1" wrap="square" lIns="0" tIns="12700" rIns="0" bIns="0" anchor="t" anchorCtr="0">
            <a:noAutofit/>
          </a:bodyPr>
          <a:lstStyle/>
          <a:p>
            <a:pPr marL="1362075" lvl="0" indent="0" algn="l" rtl="0">
              <a:lnSpc>
                <a:spcPct val="116547"/>
              </a:lnSpc>
              <a:spcBef>
                <a:spcPts val="0"/>
              </a:spcBef>
              <a:spcAft>
                <a:spcPts val="0"/>
              </a:spcAft>
              <a:buNone/>
            </a:pPr>
            <a:r>
              <a:rPr lang="en-US" sz="4200">
                <a:uFillTx/>
                <a:latin typeface="Arial"/>
                <a:ea typeface="Arial"/>
                <a:cs typeface="Arial"/>
                <a:sym typeface="Arial"/>
              </a:rPr>
              <a:t>Health	Healthcare</a:t>
            </a:r>
            <a:endParaRPr sz="4200">
              <a:uFillTx/>
              <a:latin typeface="Arial"/>
              <a:ea typeface="Arial"/>
              <a:cs typeface="Arial"/>
              <a:sym typeface="Arial"/>
            </a:endParaRPr>
          </a:p>
          <a:p>
            <a:pPr marL="12700" lvl="0" indent="0" algn="l" rtl="0">
              <a:lnSpc>
                <a:spcPct val="115735"/>
              </a:lnSpc>
              <a:spcBef>
                <a:spcPts val="0"/>
              </a:spcBef>
              <a:spcAft>
                <a:spcPts val="0"/>
              </a:spcAft>
              <a:buNone/>
            </a:pPr>
            <a:r>
              <a:rPr lang="en-US" sz="3400">
                <a:uFillTx/>
                <a:latin typeface="Arial"/>
                <a:ea typeface="Arial"/>
                <a:cs typeface="Arial"/>
                <a:sym typeface="Arial"/>
              </a:rPr>
              <a:t>Where you live matters. It matters a lot!</a:t>
            </a:r>
            <a:endParaRPr sz="3400">
              <a:uFillTx/>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6"/>
          <p:cNvSpPr txBox="1">
            <a:spLocks noGrp="1"/>
          </p:cNvSpPr>
          <p:nvPr>
            <p:ph type="title"/>
          </p:nvPr>
        </p:nvSpPr>
        <p:spPr>
          <a:xfrm>
            <a:off x="304800" y="375043"/>
            <a:ext cx="7907274" cy="861774"/>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b="1">
                <a:uFillTx/>
                <a:latin typeface="Arial"/>
                <a:ea typeface="Arial"/>
                <a:cs typeface="Arial"/>
                <a:sym typeface="Arial"/>
              </a:rPr>
              <a:t>Health and Space</a:t>
            </a:r>
            <a:br>
              <a:rPr lang="en-US" sz="3200" b="1">
                <a:uFillTx/>
                <a:latin typeface="Arial"/>
                <a:ea typeface="Arial"/>
                <a:cs typeface="Arial"/>
                <a:sym typeface="Arial"/>
              </a:rPr>
            </a:br>
            <a:endParaRPr>
              <a:uFillTx/>
            </a:endParaRPr>
          </a:p>
        </p:txBody>
      </p:sp>
      <p:sp>
        <p:nvSpPr>
          <p:cNvPr id="359" name="Google Shape;359;p36"/>
          <p:cNvSpPr txBox="1">
            <a:spLocks noGrp="1"/>
          </p:cNvSpPr>
          <p:nvPr>
            <p:ph type="body" idx="1"/>
          </p:nvPr>
        </p:nvSpPr>
        <p:spPr>
          <a:xfrm>
            <a:off x="914400" y="1600200"/>
            <a:ext cx="7862555" cy="3400931"/>
          </a:xfrm>
          <a:prstGeom prst="rect">
            <a:avLst/>
          </a:prstGeom>
          <a:noFill/>
          <a:ln>
            <a:noFill/>
          </a:ln>
        </p:spPr>
        <p:txBody>
          <a:bodyPr spcFirstLastPara="1" wrap="square" lIns="0" tIns="0" rIns="0" bIns="0" anchor="t" anchorCtr="0">
            <a:noAutofit/>
          </a:bodyPr>
          <a:lstStyle/>
          <a:p>
            <a:pPr marL="355600" lvl="0" indent="-342900" algn="l" rtl="0">
              <a:spcBef>
                <a:spcPts val="0"/>
              </a:spcBef>
              <a:spcAft>
                <a:spcPts val="0"/>
              </a:spcAft>
              <a:buClr>
                <a:srgbClr val="E75204"/>
              </a:buClr>
              <a:buSzPts val="2000"/>
              <a:buFont typeface="Arial"/>
              <a:buChar char="•"/>
            </a:pPr>
            <a:r>
              <a:rPr lang="en-US" sz="2000">
                <a:solidFill>
                  <a:schemeClr val="dk1"/>
                </a:solidFill>
                <a:uFillTx/>
              </a:rPr>
              <a:t>Your environment has a profound impact on your access to opportunity. </a:t>
            </a:r>
            <a:endParaRPr>
              <a:uFillTx/>
            </a:endParaRPr>
          </a:p>
          <a:p>
            <a:pPr marL="355600" lvl="0" indent="-342900" algn="l" rtl="0">
              <a:spcBef>
                <a:spcPts val="605"/>
              </a:spcBef>
              <a:spcAft>
                <a:spcPts val="0"/>
              </a:spcAft>
              <a:buClr>
                <a:srgbClr val="E75204"/>
              </a:buClr>
              <a:buSzPts val="2000"/>
              <a:buFont typeface="Arial"/>
              <a:buChar char="•"/>
            </a:pPr>
            <a:r>
              <a:rPr lang="en-US" sz="2000">
                <a:solidFill>
                  <a:schemeClr val="dk1"/>
                </a:solidFill>
                <a:uFillTx/>
              </a:rPr>
              <a:t>Both your environment and your access to opportunity have a profound impact on your health. </a:t>
            </a:r>
            <a:endParaRPr>
              <a:uFillTx/>
            </a:endParaRPr>
          </a:p>
          <a:p>
            <a:pPr marL="355600" lvl="0" indent="-215900" algn="l" rtl="0">
              <a:spcBef>
                <a:spcPts val="605"/>
              </a:spcBef>
              <a:spcAft>
                <a:spcPts val="0"/>
              </a:spcAft>
              <a:buClr>
                <a:srgbClr val="E75204"/>
              </a:buClr>
              <a:buSzPts val="2000"/>
              <a:buFont typeface="Arial"/>
              <a:buNone/>
            </a:pPr>
            <a:endParaRPr sz="2000">
              <a:solidFill>
                <a:schemeClr val="dk1"/>
              </a:solidFill>
              <a:uFillTx/>
            </a:endParaRPr>
          </a:p>
          <a:p>
            <a:pPr marL="12700" lvl="0" indent="0" algn="l" rtl="0">
              <a:spcBef>
                <a:spcPts val="605"/>
              </a:spcBef>
              <a:spcAft>
                <a:spcPts val="0"/>
              </a:spcAft>
              <a:buNone/>
            </a:pPr>
            <a:br>
              <a:rPr lang="en-US" sz="2000">
                <a:uFillTx/>
              </a:rPr>
            </a:br>
            <a:endParaRPr sz="2000">
              <a:solidFill>
                <a:schemeClr val="dk1"/>
              </a:solidFill>
              <a:uFillTx/>
            </a:endParaRPr>
          </a:p>
          <a:p>
            <a:pPr marL="355600" lvl="0" indent="-215900" algn="l" rtl="0">
              <a:spcBef>
                <a:spcPts val="605"/>
              </a:spcBef>
              <a:spcAft>
                <a:spcPts val="0"/>
              </a:spcAft>
              <a:buClr>
                <a:srgbClr val="E75204"/>
              </a:buClr>
              <a:buSzPts val="2000"/>
              <a:buFont typeface="Arial"/>
              <a:buNone/>
            </a:pPr>
            <a:endParaRPr sz="2000">
              <a:uFillTx/>
            </a:endParaRPr>
          </a:p>
          <a:p>
            <a:pPr marL="12700" lvl="0" indent="0" algn="l" rtl="0">
              <a:spcBef>
                <a:spcPts val="605"/>
              </a:spcBef>
              <a:spcAft>
                <a:spcPts val="0"/>
              </a:spcAft>
              <a:buNone/>
            </a:pPr>
            <a:endParaRPr sz="2000">
              <a:uFillTx/>
            </a:endParaRPr>
          </a:p>
          <a:p>
            <a:pPr marL="0" lvl="0" indent="0" algn="l" rtl="0">
              <a:spcBef>
                <a:spcPts val="0"/>
              </a:spcBef>
              <a:spcAft>
                <a:spcPts val="0"/>
              </a:spcAft>
              <a:buNone/>
            </a:pPr>
            <a:endParaRPr>
              <a:uFillTx/>
            </a:endParaRPr>
          </a:p>
        </p:txBody>
      </p:sp>
      <p:pic>
        <p:nvPicPr>
          <p:cNvPr id="360" name="Google Shape;360;p36"/>
          <p:cNvPicPr preferRelativeResize="0"/>
          <p:nvPr/>
        </p:nvPicPr>
        <p:blipFill rotWithShape="1">
          <a:blip r:embed="rId3"/>
          <a:srcRect/>
          <a:stretch/>
        </p:blipFill>
        <p:spPr>
          <a:xfrm>
            <a:off x="1219200" y="3352800"/>
            <a:ext cx="3117512" cy="2338134"/>
          </a:xfrm>
          <a:prstGeom prst="rect">
            <a:avLst/>
          </a:prstGeom>
          <a:noFill/>
          <a:ln>
            <a:noFill/>
          </a:ln>
        </p:spPr>
      </p:pic>
      <p:pic>
        <p:nvPicPr>
          <p:cNvPr id="361" name="Google Shape;361;p36"/>
          <p:cNvPicPr preferRelativeResize="0"/>
          <p:nvPr/>
        </p:nvPicPr>
        <p:blipFill rotWithShape="1">
          <a:blip r:embed="rId4"/>
          <a:srcRect/>
          <a:stretch/>
        </p:blipFill>
        <p:spPr>
          <a:xfrm>
            <a:off x="5237831" y="3352800"/>
            <a:ext cx="2974243" cy="228025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7"/>
          <p:cNvSpPr txBox="1">
            <a:spLocks/>
          </p:cNvSpPr>
          <p:nvPr/>
        </p:nvSpPr>
        <p:spPr>
          <a:xfrm>
            <a:off x="609600" y="1828800"/>
            <a:ext cx="7995284" cy="4029308"/>
          </a:xfrm>
          <a:prstGeom prst="rect">
            <a:avLst/>
          </a:prstGeom>
          <a:noFill/>
          <a:ln>
            <a:noFill/>
          </a:ln>
        </p:spPr>
        <p:txBody>
          <a:bodyPr spcFirstLastPara="1" wrap="square" lIns="0" tIns="22850" rIns="0" bIns="0" anchor="t" anchorCtr="0">
            <a:noAutofit/>
          </a:bodyPr>
          <a:lstStyle/>
          <a:p>
            <a:pPr marL="188595" marR="291465" lvl="0" indent="-175895" algn="l" rtl="0">
              <a:lnSpc>
                <a:spcPct val="91666"/>
              </a:lnSpc>
              <a:spcBef>
                <a:spcPts val="0"/>
              </a:spcBef>
              <a:spcAft>
                <a:spcPts val="0"/>
              </a:spcAft>
              <a:buClr>
                <a:srgbClr val="F6A21C"/>
              </a:buClr>
              <a:buSzPts val="1800"/>
              <a:buFont typeface="Arial"/>
              <a:buChar char="•"/>
            </a:pPr>
            <a:r>
              <a:rPr lang="en-US" sz="1800" dirty="0">
                <a:solidFill>
                  <a:schemeClr val="dk1"/>
                </a:solidFill>
                <a:uFillTx/>
                <a:latin typeface="Arial"/>
                <a:ea typeface="Arial"/>
                <a:cs typeface="Arial"/>
                <a:sym typeface="Arial"/>
              </a:rPr>
              <a:t>Institutional discrimination can restrict access to quality education and jobs that create  group differences in SES</a:t>
            </a:r>
            <a:endParaRPr dirty="0">
              <a:uFillTx/>
            </a:endParaRPr>
          </a:p>
          <a:p>
            <a:pPr marL="188595" marR="291465" lvl="0" indent="-61595" algn="l" rtl="0">
              <a:lnSpc>
                <a:spcPct val="91666"/>
              </a:lnSpc>
              <a:spcBef>
                <a:spcPts val="180"/>
              </a:spcBef>
              <a:spcAft>
                <a:spcPts val="0"/>
              </a:spcAft>
              <a:buClr>
                <a:srgbClr val="F6A21C"/>
              </a:buClr>
              <a:buSzPts val="1800"/>
              <a:buFont typeface="Calibri"/>
              <a:buNone/>
            </a:pPr>
            <a:endParaRPr sz="1800" dirty="0">
              <a:solidFill>
                <a:schemeClr val="dk1"/>
              </a:solidFill>
              <a:uFillTx/>
              <a:latin typeface="Arial"/>
              <a:ea typeface="Arial"/>
              <a:cs typeface="Arial"/>
              <a:sym typeface="Arial"/>
            </a:endParaRPr>
          </a:p>
          <a:p>
            <a:pPr marL="188595" marR="291465" lvl="0" indent="-175895" algn="l" rtl="0">
              <a:lnSpc>
                <a:spcPct val="91666"/>
              </a:lnSpc>
              <a:spcBef>
                <a:spcPts val="180"/>
              </a:spcBef>
              <a:spcAft>
                <a:spcPts val="0"/>
              </a:spcAft>
              <a:buClr>
                <a:srgbClr val="F6A21C"/>
              </a:buClr>
              <a:buSzPts val="1800"/>
              <a:buFont typeface="Arial"/>
              <a:buChar char="•"/>
            </a:pPr>
            <a:r>
              <a:rPr lang="en-US" sz="1800" dirty="0">
                <a:solidFill>
                  <a:schemeClr val="dk1"/>
                </a:solidFill>
                <a:uFillTx/>
                <a:latin typeface="Arial"/>
                <a:ea typeface="Arial"/>
                <a:cs typeface="Arial"/>
                <a:sym typeface="Arial"/>
              </a:rPr>
              <a:t>Segregation can create pathogenic residential conditions</a:t>
            </a:r>
            <a:endParaRPr sz="1800" dirty="0">
              <a:solidFill>
                <a:schemeClr val="dk1"/>
              </a:solidFill>
              <a:uFillTx/>
              <a:latin typeface="Arial"/>
              <a:ea typeface="Arial"/>
              <a:cs typeface="Arial"/>
              <a:sym typeface="Arial"/>
            </a:endParaRPr>
          </a:p>
          <a:p>
            <a:pPr marL="0" marR="0" lvl="0" indent="0" algn="l" rtl="0">
              <a:spcBef>
                <a:spcPts val="50"/>
              </a:spcBef>
              <a:spcAft>
                <a:spcPts val="0"/>
              </a:spcAft>
              <a:buClr>
                <a:srgbClr val="F6A21C"/>
              </a:buClr>
              <a:buSzPts val="1800"/>
              <a:buFont typeface="Arial"/>
              <a:buNone/>
            </a:pPr>
            <a:endParaRPr sz="1800" dirty="0">
              <a:solidFill>
                <a:schemeClr val="dk1"/>
              </a:solidFill>
              <a:uFillTx/>
              <a:latin typeface="Arial"/>
              <a:ea typeface="Arial"/>
              <a:cs typeface="Arial"/>
              <a:sym typeface="Arial"/>
            </a:endParaRPr>
          </a:p>
          <a:p>
            <a:pPr marL="188595" marR="210184" lvl="0" indent="-175895" algn="l" rtl="0">
              <a:spcBef>
                <a:spcPts val="0"/>
              </a:spcBef>
              <a:spcAft>
                <a:spcPts val="0"/>
              </a:spcAft>
              <a:buClr>
                <a:srgbClr val="F6A21C"/>
              </a:buClr>
              <a:buSzPts val="1800"/>
              <a:buFont typeface="Arial"/>
              <a:buChar char="•"/>
            </a:pPr>
            <a:r>
              <a:rPr lang="en-US" sz="1800" dirty="0">
                <a:solidFill>
                  <a:schemeClr val="dk1"/>
                </a:solidFill>
                <a:uFillTx/>
                <a:latin typeface="Arial"/>
                <a:ea typeface="Arial"/>
                <a:cs typeface="Arial"/>
                <a:sym typeface="Arial"/>
              </a:rPr>
              <a:t>Conscious and unconscious discrimination can lead to reduced access to desirable goods and services</a:t>
            </a:r>
            <a:endParaRPr sz="1800" dirty="0">
              <a:solidFill>
                <a:schemeClr val="dk1"/>
              </a:solidFill>
              <a:uFillTx/>
              <a:latin typeface="Arial"/>
              <a:ea typeface="Arial"/>
              <a:cs typeface="Arial"/>
              <a:sym typeface="Arial"/>
            </a:endParaRPr>
          </a:p>
          <a:p>
            <a:pPr marL="188595" marR="5080" lvl="0" indent="-175895" algn="l" rtl="0">
              <a:spcBef>
                <a:spcPts val="1515"/>
              </a:spcBef>
              <a:spcAft>
                <a:spcPts val="0"/>
              </a:spcAft>
              <a:buClr>
                <a:srgbClr val="F6A21C"/>
              </a:buClr>
              <a:buSzPts val="1800"/>
              <a:buFont typeface="Arial"/>
              <a:buChar char="•"/>
            </a:pPr>
            <a:r>
              <a:rPr lang="en-US" sz="1800" dirty="0">
                <a:solidFill>
                  <a:schemeClr val="dk1"/>
                </a:solidFill>
                <a:uFillTx/>
                <a:latin typeface="Arial"/>
                <a:ea typeface="Arial"/>
                <a:cs typeface="Arial"/>
                <a:sym typeface="Arial"/>
              </a:rPr>
              <a:t>Internalized </a:t>
            </a:r>
            <a:r>
              <a:rPr lang="en-US" sz="1800" dirty="0">
                <a:solidFill>
                  <a:schemeClr val="dk1"/>
                </a:solidFill>
                <a:uFillTx/>
              </a:rPr>
              <a:t>othering</a:t>
            </a:r>
            <a:r>
              <a:rPr lang="en-US" sz="1800" dirty="0">
                <a:solidFill>
                  <a:schemeClr val="dk1"/>
                </a:solidFill>
                <a:uFillTx/>
                <a:latin typeface="Arial"/>
                <a:ea typeface="Arial"/>
                <a:cs typeface="Arial"/>
                <a:sym typeface="Arial"/>
              </a:rPr>
              <a:t> (acceptance of society’s negative characterization) can adversely affect health</a:t>
            </a:r>
            <a:endParaRPr sz="1800" dirty="0">
              <a:solidFill>
                <a:schemeClr val="dk1"/>
              </a:solidFill>
              <a:uFillTx/>
              <a:latin typeface="Arial"/>
              <a:ea typeface="Arial"/>
              <a:cs typeface="Arial"/>
              <a:sym typeface="Arial"/>
            </a:endParaRPr>
          </a:p>
          <a:p>
            <a:pPr marL="188595" marR="869314" lvl="0" indent="-175895" algn="l" rtl="0">
              <a:spcBef>
                <a:spcPts val="1515"/>
              </a:spcBef>
              <a:spcAft>
                <a:spcPts val="0"/>
              </a:spcAft>
              <a:buClr>
                <a:srgbClr val="F6A21C"/>
              </a:buClr>
              <a:buSzPts val="1800"/>
              <a:buFont typeface="Arial"/>
              <a:buChar char="•"/>
            </a:pPr>
            <a:r>
              <a:rPr lang="en-US" sz="1800" dirty="0">
                <a:solidFill>
                  <a:schemeClr val="dk1"/>
                </a:solidFill>
                <a:uFillTx/>
              </a:rPr>
              <a:t>Othering</a:t>
            </a:r>
            <a:r>
              <a:rPr lang="en-US" sz="1800" dirty="0">
                <a:solidFill>
                  <a:schemeClr val="dk1"/>
                </a:solidFill>
                <a:uFillTx/>
                <a:latin typeface="Arial"/>
                <a:ea typeface="Arial"/>
                <a:cs typeface="Arial"/>
                <a:sym typeface="Arial"/>
              </a:rPr>
              <a:t> can create conditions that increase exposure to traditional stressors (e.g. unemployment, over-policing and criminalization)</a:t>
            </a:r>
            <a:endParaRPr sz="1800" dirty="0">
              <a:solidFill>
                <a:schemeClr val="dk1"/>
              </a:solidFill>
              <a:uFillTx/>
              <a:latin typeface="Arial"/>
              <a:ea typeface="Arial"/>
              <a:cs typeface="Arial"/>
              <a:sym typeface="Arial"/>
            </a:endParaRPr>
          </a:p>
          <a:p>
            <a:pPr marL="188595" marR="0" lvl="0" indent="-175895" algn="l" rtl="0">
              <a:spcBef>
                <a:spcPts val="1515"/>
              </a:spcBef>
              <a:spcAft>
                <a:spcPts val="0"/>
              </a:spcAft>
              <a:buClr>
                <a:srgbClr val="F6A21C"/>
              </a:buClr>
              <a:buSzPts val="1800"/>
              <a:buFont typeface="Arial"/>
              <a:buChar char="•"/>
            </a:pPr>
            <a:r>
              <a:rPr lang="en-US" sz="1800" dirty="0">
                <a:solidFill>
                  <a:schemeClr val="dk1"/>
                </a:solidFill>
                <a:uFillTx/>
                <a:latin typeface="Arial"/>
                <a:ea typeface="Arial"/>
                <a:cs typeface="Arial"/>
                <a:sym typeface="Arial"/>
              </a:rPr>
              <a:t>Experiences of discrimination may be a neglected psychosocial stressor</a:t>
            </a:r>
            <a:endParaRPr sz="1800" dirty="0">
              <a:solidFill>
                <a:schemeClr val="dk1"/>
              </a:solidFill>
              <a:uFillTx/>
              <a:latin typeface="Arial"/>
              <a:ea typeface="Arial"/>
              <a:cs typeface="Arial"/>
              <a:sym typeface="Arial"/>
            </a:endParaRPr>
          </a:p>
        </p:txBody>
      </p:sp>
      <p:sp>
        <p:nvSpPr>
          <p:cNvPr id="367" name="Google Shape;367;p37"/>
          <p:cNvSpPr txBox="1">
            <a:spLocks noGrp="1"/>
          </p:cNvSpPr>
          <p:nvPr>
            <p:ph type="title"/>
          </p:nvPr>
        </p:nvSpPr>
        <p:spPr>
          <a:xfrm>
            <a:off x="533400" y="381000"/>
            <a:ext cx="5200650" cy="482600"/>
          </a:xfrm>
          <a:prstGeom prst="rect">
            <a:avLst/>
          </a:prstGeom>
          <a:noFill/>
          <a:ln>
            <a:noFill/>
          </a:ln>
        </p:spPr>
        <p:txBody>
          <a:bodyPr spcFirstLastPara="1" wrap="square" lIns="0" tIns="12700" rIns="0" bIns="0" anchor="t" anchorCtr="0">
            <a:noAutofit/>
          </a:bodyPr>
          <a:lstStyle/>
          <a:p>
            <a:pPr marL="12700" lvl="0" indent="0" algn="l" rtl="0">
              <a:spcBef>
                <a:spcPts val="0"/>
              </a:spcBef>
              <a:spcAft>
                <a:spcPts val="0"/>
              </a:spcAft>
              <a:buNone/>
            </a:pPr>
            <a:r>
              <a:rPr lang="en-US" sz="3000" dirty="0">
                <a:uFillTx/>
                <a:latin typeface="Arial"/>
                <a:ea typeface="Arial"/>
                <a:cs typeface="Arial"/>
                <a:sym typeface="Arial"/>
              </a:rPr>
              <a:t>Othering &amp; Health: Mechanisms</a:t>
            </a:r>
            <a:endParaRPr sz="3000" dirty="0">
              <a:uFillTx/>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8"/>
          <p:cNvSpPr txBox="1">
            <a:spLocks noGrp="1"/>
          </p:cNvSpPr>
          <p:nvPr>
            <p:ph type="title"/>
          </p:nvPr>
        </p:nvSpPr>
        <p:spPr>
          <a:xfrm>
            <a:off x="618362" y="468413"/>
            <a:ext cx="7907274" cy="43088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b="1">
                <a:uFillTx/>
                <a:latin typeface="Arial"/>
                <a:ea typeface="Arial"/>
                <a:cs typeface="Arial"/>
                <a:sym typeface="Arial"/>
              </a:rPr>
              <a:t>Health, Situatedness, and Trauma</a:t>
            </a:r>
            <a:endParaRPr>
              <a:uFillTx/>
            </a:endParaRPr>
          </a:p>
        </p:txBody>
      </p:sp>
      <p:sp>
        <p:nvSpPr>
          <p:cNvPr id="373" name="Google Shape;373;p38"/>
          <p:cNvSpPr txBox="1">
            <a:spLocks noGrp="1"/>
          </p:cNvSpPr>
          <p:nvPr>
            <p:ph type="body" idx="1"/>
          </p:nvPr>
        </p:nvSpPr>
        <p:spPr>
          <a:xfrm>
            <a:off x="900444" y="1524000"/>
            <a:ext cx="7343109" cy="3139321"/>
          </a:xfrm>
          <a:prstGeom prst="rect">
            <a:avLst/>
          </a:prstGeom>
          <a:noFill/>
          <a:ln>
            <a:noFill/>
          </a:ln>
        </p:spPr>
        <p:txBody>
          <a:bodyPr spcFirstLastPara="1" wrap="square" lIns="0" tIns="0" rIns="0" bIns="0" anchor="t" anchorCtr="0">
            <a:noAutofit/>
          </a:bodyPr>
          <a:lstStyle/>
          <a:p>
            <a:pPr marL="355600" lvl="0" indent="-342900" algn="l" rtl="0">
              <a:spcBef>
                <a:spcPts val="0"/>
              </a:spcBef>
              <a:spcAft>
                <a:spcPts val="0"/>
              </a:spcAft>
              <a:buClr>
                <a:srgbClr val="E75204"/>
              </a:buClr>
              <a:buSzPts val="2000"/>
              <a:buFont typeface="Arial"/>
              <a:buChar char="•"/>
            </a:pPr>
            <a:r>
              <a:rPr lang="en-US" sz="2000">
                <a:uFillTx/>
              </a:rPr>
              <a:t>Opportunity structures can affect our bodies. Childhood trauma has a profound effect on brain development and health outcomes, which can lead to additional issues in children  (behavioral, PTSD, etc.)</a:t>
            </a:r>
            <a:endParaRPr sz="2000">
              <a:uFillTx/>
            </a:endParaRPr>
          </a:p>
          <a:p>
            <a:pPr marL="355600" lvl="0" indent="-342900" algn="l" rtl="0">
              <a:spcBef>
                <a:spcPts val="605"/>
              </a:spcBef>
              <a:spcAft>
                <a:spcPts val="0"/>
              </a:spcAft>
              <a:buClr>
                <a:srgbClr val="E75204"/>
              </a:buClr>
              <a:buSzPts val="2000"/>
              <a:buFont typeface="Arial"/>
              <a:buChar char="•"/>
            </a:pPr>
            <a:r>
              <a:rPr lang="en-US" sz="2000">
                <a:uFillTx/>
              </a:rPr>
              <a:t>Example: Children exposed to racial trauma early are more likely to contract asthma when exposed to toxic air.  Children exposed to high levels of violence are more likely to have elevated asthma incidences</a:t>
            </a:r>
            <a:endParaRPr sz="2000">
              <a:uFillTx/>
            </a:endParaRPr>
          </a:p>
          <a:p>
            <a:pPr marL="355600" lvl="0" indent="-228600" algn="l" rtl="0">
              <a:lnSpc>
                <a:spcPct val="100000"/>
              </a:lnSpc>
              <a:spcBef>
                <a:spcPts val="605"/>
              </a:spcBef>
              <a:spcAft>
                <a:spcPts val="0"/>
              </a:spcAft>
              <a:buClr>
                <a:srgbClr val="E75204"/>
              </a:buClr>
              <a:buSzPts val="1800"/>
              <a:buFont typeface="Arial"/>
              <a:buNone/>
            </a:pPr>
            <a:endParaRPr sz="1800">
              <a:uFillTx/>
            </a:endParaRPr>
          </a:p>
          <a:p>
            <a:pPr marL="0" lvl="0" indent="0" algn="l" rtl="0">
              <a:spcBef>
                <a:spcPts val="0"/>
              </a:spcBef>
              <a:spcAft>
                <a:spcPts val="0"/>
              </a:spcAft>
              <a:buNone/>
            </a:pPr>
            <a:endParaRPr>
              <a:uFillTx/>
            </a:endParaRPr>
          </a:p>
        </p:txBody>
      </p:sp>
      <p:pic>
        <p:nvPicPr>
          <p:cNvPr id="374" name="Google Shape;374;p38"/>
          <p:cNvPicPr preferRelativeResize="0"/>
          <p:nvPr/>
        </p:nvPicPr>
        <p:blipFill rotWithShape="1">
          <a:blip r:embed="rId3"/>
          <a:srcRect/>
          <a:stretch/>
        </p:blipFill>
        <p:spPr>
          <a:xfrm>
            <a:off x="533400" y="4648200"/>
            <a:ext cx="2743200" cy="1739900"/>
          </a:xfrm>
          <a:prstGeom prst="rect">
            <a:avLst/>
          </a:prstGeom>
          <a:noFill/>
          <a:ln>
            <a:noFill/>
          </a:ln>
        </p:spPr>
      </p:pic>
      <p:pic>
        <p:nvPicPr>
          <p:cNvPr id="375" name="Google Shape;375;p38"/>
          <p:cNvPicPr preferRelativeResize="0"/>
          <p:nvPr/>
        </p:nvPicPr>
        <p:blipFill rotWithShape="1">
          <a:blip r:embed="rId4"/>
          <a:srcRect/>
          <a:stretch/>
        </p:blipFill>
        <p:spPr>
          <a:xfrm>
            <a:off x="4343400" y="4572000"/>
            <a:ext cx="4572000" cy="1714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7" descr="EventsAroundTheWorld1.jpeg"/>
          <p:cNvPicPr preferRelativeResize="0"/>
          <p:nvPr/>
        </p:nvPicPr>
        <p:blipFill rotWithShape="1">
          <a:blip r:embed="rId3"/>
          <a:srcRect/>
          <a:stretch/>
        </p:blipFill>
        <p:spPr>
          <a:xfrm>
            <a:off x="0" y="0"/>
            <a:ext cx="9144000" cy="6858000"/>
          </a:xfrm>
          <a:prstGeom prst="rect">
            <a:avLst/>
          </a:prstGeom>
          <a:noFill/>
          <a:ln>
            <a:noFill/>
          </a:ln>
        </p:spPr>
      </p:pic>
      <p:sp>
        <p:nvSpPr>
          <p:cNvPr id="94" name="Google Shape;94;p17"/>
          <p:cNvSpPr>
            <a:spLocks/>
          </p:cNvSpPr>
          <p:nvPr/>
        </p:nvSpPr>
        <p:spPr>
          <a:xfrm>
            <a:off x="448621" y="4419600"/>
            <a:ext cx="8675687" cy="12001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rgbClr val="FFFFFF"/>
                </a:solidFill>
                <a:uFillTx/>
                <a:latin typeface="Arial"/>
                <a:ea typeface="Arial"/>
                <a:cs typeface="Arial"/>
                <a:sym typeface="Arial"/>
              </a:rPr>
              <a:t>The problem of “Othering” is the problem of the 21st century.</a:t>
            </a:r>
            <a:endParaRPr sz="3600" b="1">
              <a:solidFill>
                <a:srgbClr val="FFFFFF"/>
              </a:solidFill>
              <a:uFillTx/>
              <a:latin typeface="Arial"/>
              <a:ea typeface="Arial"/>
              <a:cs typeface="Arial"/>
              <a:sym typeface="Arial"/>
            </a:endParaRPr>
          </a:p>
        </p:txBody>
      </p:sp>
      <p:sp>
        <p:nvSpPr>
          <p:cNvPr id="95" name="Google Shape;95;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sz="1800">
                <a:solidFill>
                  <a:srgbClr val="000000"/>
                </a:solidFill>
                <a:uFillTx/>
                <a:latin typeface="Calibri"/>
                <a:ea typeface="Calibri"/>
                <a:cs typeface="Calibri"/>
                <a:sym typeface="Calibri"/>
              </a:rPr>
              <a:t>3</a:t>
            </a:fld>
            <a:endParaRPr sz="1800">
              <a:solidFill>
                <a:srgbClr val="000000"/>
              </a:solidFill>
              <a:uFillTx/>
              <a:latin typeface="Calibri"/>
              <a:ea typeface="Calibri"/>
              <a:cs typeface="Calibri"/>
              <a:sym typeface="Calibri"/>
            </a:endParaRP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9"/>
          <p:cNvSpPr txBox="1">
            <a:spLocks noGrp="1"/>
          </p:cNvSpPr>
          <p:nvPr>
            <p:ph type="title"/>
          </p:nvPr>
        </p:nvSpPr>
        <p:spPr>
          <a:xfrm>
            <a:off x="381000" y="468413"/>
            <a:ext cx="8144636" cy="43088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b="1">
                <a:uFillTx/>
                <a:latin typeface="Arial"/>
                <a:ea typeface="Arial"/>
                <a:cs typeface="Arial"/>
                <a:sym typeface="Arial"/>
              </a:rPr>
              <a:t>Health, Discrimination, and Stress</a:t>
            </a:r>
            <a:endParaRPr>
              <a:uFillTx/>
            </a:endParaRPr>
          </a:p>
        </p:txBody>
      </p:sp>
      <p:sp>
        <p:nvSpPr>
          <p:cNvPr id="381" name="Google Shape;381;p39"/>
          <p:cNvSpPr txBox="1">
            <a:spLocks noGrp="1"/>
          </p:cNvSpPr>
          <p:nvPr>
            <p:ph type="body" idx="1"/>
          </p:nvPr>
        </p:nvSpPr>
        <p:spPr>
          <a:xfrm>
            <a:off x="455623" y="985485"/>
            <a:ext cx="7343109" cy="4614084"/>
          </a:xfrm>
          <a:prstGeom prst="rect">
            <a:avLst/>
          </a:prstGeom>
          <a:noFill/>
          <a:ln>
            <a:noFill/>
          </a:ln>
        </p:spPr>
        <p:txBody>
          <a:bodyPr spcFirstLastPara="1" wrap="square" lIns="0" tIns="0" rIns="0" bIns="0" anchor="t" anchorCtr="0">
            <a:noAutofit/>
          </a:bodyPr>
          <a:lstStyle/>
          <a:p>
            <a:pPr marL="240665" lvl="0" indent="-227965" algn="l" rtl="0">
              <a:lnSpc>
                <a:spcPct val="100000"/>
              </a:lnSpc>
              <a:spcBef>
                <a:spcPts val="0"/>
              </a:spcBef>
              <a:spcAft>
                <a:spcPts val="0"/>
              </a:spcAft>
              <a:buClr>
                <a:srgbClr val="B71E42"/>
              </a:buClr>
              <a:buSzPts val="1800"/>
              <a:buFont typeface="Arial"/>
              <a:buChar char="•"/>
            </a:pPr>
            <a:r>
              <a:rPr lang="en-US" sz="1800">
                <a:uFillTx/>
                <a:latin typeface="Arial"/>
                <a:ea typeface="Arial"/>
                <a:cs typeface="Arial"/>
                <a:sym typeface="Arial"/>
              </a:rPr>
              <a:t>Everyday discrimination is positively associated with:</a:t>
            </a:r>
            <a:endParaRPr sz="1800">
              <a:uFillTx/>
              <a:latin typeface="Arial"/>
              <a:ea typeface="Arial"/>
              <a:cs typeface="Arial"/>
              <a:sym typeface="Arial"/>
            </a:endParaRPr>
          </a:p>
          <a:p>
            <a:pPr marL="240665" lvl="0" indent="0" algn="l" rtl="0">
              <a:lnSpc>
                <a:spcPct val="100000"/>
              </a:lnSpc>
              <a:spcBef>
                <a:spcPts val="1450"/>
              </a:spcBef>
              <a:spcAft>
                <a:spcPts val="0"/>
              </a:spcAft>
              <a:buNone/>
            </a:pPr>
            <a:r>
              <a:rPr lang="en-US">
                <a:uFillTx/>
                <a:latin typeface="Arial"/>
                <a:ea typeface="Arial"/>
                <a:cs typeface="Arial"/>
                <a:sym typeface="Arial"/>
              </a:rPr>
              <a:t>-- coronary artery calcification (Lewis et al., Psy Med, 2006)</a:t>
            </a:r>
            <a:endParaRPr>
              <a:uFillTx/>
            </a:endParaRPr>
          </a:p>
          <a:p>
            <a:pPr marL="253365" lvl="0" indent="0" algn="l" rtl="0">
              <a:lnSpc>
                <a:spcPct val="100000"/>
              </a:lnSpc>
              <a:spcBef>
                <a:spcPts val="1420"/>
              </a:spcBef>
              <a:spcAft>
                <a:spcPts val="0"/>
              </a:spcAft>
              <a:buNone/>
            </a:pPr>
            <a:r>
              <a:rPr lang="en-US">
                <a:uFillTx/>
                <a:latin typeface="Arial"/>
                <a:ea typeface="Arial"/>
                <a:cs typeface="Arial"/>
                <a:sym typeface="Arial"/>
              </a:rPr>
              <a:t>-- C-reactive protein (Lewis et al., Brain Beh Immunity, 2010)</a:t>
            </a:r>
            <a:endParaRPr>
              <a:uFillTx/>
            </a:endParaRPr>
          </a:p>
          <a:p>
            <a:pPr marL="240665" lvl="0" indent="0" algn="l" rtl="0">
              <a:lnSpc>
                <a:spcPct val="100000"/>
              </a:lnSpc>
              <a:spcBef>
                <a:spcPts val="1400"/>
              </a:spcBef>
              <a:spcAft>
                <a:spcPts val="0"/>
              </a:spcAft>
              <a:buNone/>
            </a:pPr>
            <a:r>
              <a:rPr lang="en-US">
                <a:uFillTx/>
                <a:latin typeface="Arial"/>
                <a:ea typeface="Arial"/>
                <a:cs typeface="Arial"/>
                <a:sym typeface="Arial"/>
              </a:rPr>
              <a:t>-- blood pressure (Lewis et al., J Gerontology: Bio Sci &amp; Med Sci 2009)</a:t>
            </a:r>
            <a:endParaRPr>
              <a:uFillTx/>
            </a:endParaRPr>
          </a:p>
          <a:p>
            <a:pPr marL="240665" lvl="0" indent="0" algn="l" rtl="0">
              <a:lnSpc>
                <a:spcPct val="100000"/>
              </a:lnSpc>
              <a:spcBef>
                <a:spcPts val="1405"/>
              </a:spcBef>
              <a:spcAft>
                <a:spcPts val="0"/>
              </a:spcAft>
              <a:buNone/>
            </a:pPr>
            <a:r>
              <a:rPr lang="en-US">
                <a:uFillTx/>
                <a:latin typeface="Arial"/>
                <a:ea typeface="Arial"/>
                <a:cs typeface="Arial"/>
                <a:sym typeface="Arial"/>
              </a:rPr>
              <a:t>-- lower birth weight (Earnshaw et al.,Ann Beh Med, 2013)</a:t>
            </a:r>
            <a:endParaRPr>
              <a:uFillTx/>
            </a:endParaRPr>
          </a:p>
          <a:p>
            <a:pPr marL="240665" lvl="0" indent="0" algn="l" rtl="0">
              <a:lnSpc>
                <a:spcPct val="100000"/>
              </a:lnSpc>
              <a:spcBef>
                <a:spcPts val="1420"/>
              </a:spcBef>
              <a:spcAft>
                <a:spcPts val="0"/>
              </a:spcAft>
              <a:buNone/>
            </a:pPr>
            <a:r>
              <a:rPr lang="en-US">
                <a:uFillTx/>
                <a:latin typeface="Arial"/>
                <a:ea typeface="Arial"/>
                <a:cs typeface="Arial"/>
                <a:sym typeface="Arial"/>
              </a:rPr>
              <a:t>-- cognitive impairment (Barnes et al., 2012)</a:t>
            </a:r>
            <a:endParaRPr>
              <a:uFillTx/>
            </a:endParaRPr>
          </a:p>
          <a:p>
            <a:pPr marL="240665" lvl="0" indent="0" algn="l" rtl="0">
              <a:lnSpc>
                <a:spcPct val="100000"/>
              </a:lnSpc>
              <a:spcBef>
                <a:spcPts val="1405"/>
              </a:spcBef>
              <a:spcAft>
                <a:spcPts val="0"/>
              </a:spcAft>
              <a:buNone/>
            </a:pPr>
            <a:r>
              <a:rPr lang="en-US">
                <a:uFillTx/>
                <a:latin typeface="Arial"/>
                <a:ea typeface="Arial"/>
                <a:cs typeface="Arial"/>
                <a:sym typeface="Arial"/>
              </a:rPr>
              <a:t>-- poor sleep [object. &amp; subject.] (Lewis et al, Hlth Psy, 2012)</a:t>
            </a:r>
            <a:endParaRPr>
              <a:uFillTx/>
            </a:endParaRPr>
          </a:p>
          <a:p>
            <a:pPr marL="240665" lvl="0" indent="0" algn="l" rtl="0">
              <a:lnSpc>
                <a:spcPct val="100000"/>
              </a:lnSpc>
              <a:spcBef>
                <a:spcPts val="1400"/>
              </a:spcBef>
              <a:spcAft>
                <a:spcPts val="0"/>
              </a:spcAft>
              <a:buNone/>
            </a:pPr>
            <a:r>
              <a:rPr lang="en-US">
                <a:uFillTx/>
                <a:latin typeface="Arial"/>
                <a:ea typeface="Arial"/>
                <a:cs typeface="Arial"/>
                <a:sym typeface="Arial"/>
              </a:rPr>
              <a:t>-- visceral fat (Lewis et al.,Am J Epidemiology, 2011)</a:t>
            </a:r>
            <a:endParaRPr>
              <a:uFillTx/>
            </a:endParaRPr>
          </a:p>
          <a:p>
            <a:pPr marL="253365" lvl="0" indent="0" algn="l" rtl="0">
              <a:lnSpc>
                <a:spcPct val="100000"/>
              </a:lnSpc>
              <a:spcBef>
                <a:spcPts val="1420"/>
              </a:spcBef>
              <a:spcAft>
                <a:spcPts val="0"/>
              </a:spcAft>
              <a:buNone/>
            </a:pPr>
            <a:r>
              <a:rPr lang="en-US">
                <a:uFillTx/>
                <a:latin typeface="Arial"/>
                <a:ea typeface="Arial"/>
                <a:cs typeface="Arial"/>
                <a:sym typeface="Arial"/>
              </a:rPr>
              <a:t>-- mortality (Barnes et al., J Gerontology: Bio Sci &amp; Med Sci, 2008)</a:t>
            </a:r>
            <a:endParaRPr>
              <a:uFillTx/>
            </a:endParaRPr>
          </a:p>
          <a:p>
            <a:pPr marL="253365" lvl="0" indent="0" algn="l" rtl="0">
              <a:lnSpc>
                <a:spcPct val="100000"/>
              </a:lnSpc>
              <a:spcBef>
                <a:spcPts val="1420"/>
              </a:spcBef>
              <a:spcAft>
                <a:spcPts val="0"/>
              </a:spcAft>
              <a:buNone/>
            </a:pPr>
            <a:r>
              <a:rPr lang="en-US">
                <a:uFillTx/>
                <a:latin typeface="Arial"/>
                <a:ea typeface="Arial"/>
                <a:cs typeface="Arial"/>
                <a:sym typeface="Arial"/>
              </a:rPr>
              <a:t>See also David R. Williams, “The House That Racism Built: Consequences and Opportunities for Health Equity”</a:t>
            </a:r>
            <a:endParaRPr>
              <a:uFillTx/>
            </a:endParaRPr>
          </a:p>
          <a:p>
            <a:pPr marL="0" lvl="0" indent="0" algn="l" rtl="0">
              <a:spcBef>
                <a:spcPts val="0"/>
              </a:spcBef>
              <a:spcAft>
                <a:spcPts val="0"/>
              </a:spcAft>
              <a:buNone/>
            </a:pPr>
            <a:endParaRPr>
              <a:uFillTx/>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0"/>
          <p:cNvSpPr>
            <a:spLocks/>
          </p:cNvSpPr>
          <p:nvPr/>
        </p:nvSpPr>
        <p:spPr>
          <a:xfrm>
            <a:off x="0" y="0"/>
            <a:ext cx="9144000" cy="6858000"/>
          </a:xfrm>
          <a:custGeom>
            <a:avLst/>
            <a:gdLst/>
            <a:ahLst/>
            <a:cxnLst/>
            <a:rect l="l" t="t" r="r" b="b"/>
            <a:pathLst>
              <a:path w="9144000" h="6858000" extrusionOk="0">
                <a:moveTo>
                  <a:pt x="0" y="6858000"/>
                </a:moveTo>
                <a:lnTo>
                  <a:pt x="9144000" y="6858000"/>
                </a:lnTo>
                <a:lnTo>
                  <a:pt x="9144000" y="0"/>
                </a:lnTo>
                <a:lnTo>
                  <a:pt x="0" y="0"/>
                </a:lnTo>
                <a:lnTo>
                  <a:pt x="0" y="6858000"/>
                </a:lnTo>
                <a:close/>
              </a:path>
            </a:pathLst>
          </a:custGeom>
          <a:solidFill>
            <a:srgbClr val="006F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387" name="Google Shape;387;p40"/>
          <p:cNvSpPr txBox="1">
            <a:spLocks noGrp="1"/>
          </p:cNvSpPr>
          <p:nvPr>
            <p:ph type="title"/>
          </p:nvPr>
        </p:nvSpPr>
        <p:spPr>
          <a:xfrm>
            <a:off x="152501" y="23621"/>
            <a:ext cx="8837930" cy="1002030"/>
          </a:xfrm>
          <a:prstGeom prst="rect">
            <a:avLst/>
          </a:prstGeom>
          <a:noFill/>
          <a:ln>
            <a:noFill/>
          </a:ln>
        </p:spPr>
        <p:txBody>
          <a:bodyPr spcFirstLastPara="1" wrap="square" lIns="0" tIns="12700" rIns="0" bIns="0" anchor="t" anchorCtr="0">
            <a:noAutofit/>
          </a:bodyPr>
          <a:lstStyle/>
          <a:p>
            <a:pPr marL="0" lvl="0" indent="0" algn="ctr" rtl="0">
              <a:lnSpc>
                <a:spcPct val="100000"/>
              </a:lnSpc>
              <a:spcBef>
                <a:spcPts val="0"/>
              </a:spcBef>
              <a:spcAft>
                <a:spcPts val="0"/>
              </a:spcAft>
              <a:buNone/>
            </a:pPr>
            <a:r>
              <a:rPr lang="en-US" sz="3200" b="0">
                <a:solidFill>
                  <a:srgbClr val="FFFFFF"/>
                </a:solidFill>
                <a:uFillTx/>
                <a:latin typeface="Georgia"/>
                <a:ea typeface="Georgia"/>
                <a:cs typeface="Georgia"/>
                <a:sym typeface="Georgia"/>
              </a:rPr>
              <a:t>Index of health and social problems in relation to</a:t>
            </a:r>
            <a:endParaRPr sz="3200">
              <a:uFillTx/>
              <a:latin typeface="Georgia"/>
              <a:ea typeface="Georgia"/>
              <a:cs typeface="Georgia"/>
              <a:sym typeface="Georgia"/>
            </a:endParaRPr>
          </a:p>
          <a:p>
            <a:pPr marL="0" lvl="0" indent="0" algn="ctr" rtl="0">
              <a:lnSpc>
                <a:spcPct val="100000"/>
              </a:lnSpc>
              <a:spcBef>
                <a:spcPts val="5"/>
              </a:spcBef>
              <a:spcAft>
                <a:spcPts val="0"/>
              </a:spcAft>
              <a:buNone/>
            </a:pPr>
            <a:r>
              <a:rPr lang="en-US" sz="3200" b="0">
                <a:solidFill>
                  <a:srgbClr val="FFFFFF"/>
                </a:solidFill>
                <a:uFillTx/>
                <a:latin typeface="Georgia"/>
                <a:ea typeface="Georgia"/>
                <a:cs typeface="Georgia"/>
                <a:sym typeface="Georgia"/>
              </a:rPr>
              <a:t>inequality among U.S. states</a:t>
            </a:r>
            <a:endParaRPr sz="3200">
              <a:uFillTx/>
              <a:latin typeface="Georgia"/>
              <a:ea typeface="Georgia"/>
              <a:cs typeface="Georgia"/>
              <a:sym typeface="Georgia"/>
            </a:endParaRPr>
          </a:p>
        </p:txBody>
      </p:sp>
      <p:sp>
        <p:nvSpPr>
          <p:cNvPr id="388" name="Google Shape;388;p40"/>
          <p:cNvSpPr txBox="1">
            <a:spLocks/>
          </p:cNvSpPr>
          <p:nvPr/>
        </p:nvSpPr>
        <p:spPr>
          <a:xfrm>
            <a:off x="730402" y="6435038"/>
            <a:ext cx="3244850" cy="208279"/>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1200" b="1">
                <a:solidFill>
                  <a:srgbClr val="FFFFFF"/>
                </a:solidFill>
                <a:uFillTx/>
                <a:latin typeface="Calibri"/>
                <a:ea typeface="Calibri"/>
                <a:cs typeface="Calibri"/>
                <a:sym typeface="Calibri"/>
              </a:rPr>
              <a:t>Source: Wilkinson &amp; Pickett, </a:t>
            </a:r>
            <a:r>
              <a:rPr lang="en-US" sz="1200" b="1" i="1">
                <a:solidFill>
                  <a:srgbClr val="FFFFFF"/>
                </a:solidFill>
                <a:uFillTx/>
                <a:latin typeface="Calibri"/>
                <a:ea typeface="Calibri"/>
                <a:cs typeface="Calibri"/>
                <a:sym typeface="Calibri"/>
              </a:rPr>
              <a:t>The Spirit Level </a:t>
            </a:r>
            <a:r>
              <a:rPr lang="en-US" sz="1200" b="1">
                <a:solidFill>
                  <a:srgbClr val="FFFFFF"/>
                </a:solidFill>
                <a:uFillTx/>
                <a:latin typeface="Calibri"/>
                <a:ea typeface="Calibri"/>
                <a:cs typeface="Calibri"/>
                <a:sym typeface="Calibri"/>
              </a:rPr>
              <a:t>(2009)</a:t>
            </a:r>
            <a:endParaRPr sz="1200">
              <a:solidFill>
                <a:schemeClr val="dk1"/>
              </a:solidFill>
              <a:uFillTx/>
              <a:latin typeface="Calibri"/>
              <a:ea typeface="Calibri"/>
              <a:cs typeface="Calibri"/>
              <a:sym typeface="Calibri"/>
            </a:endParaRPr>
          </a:p>
        </p:txBody>
      </p:sp>
      <p:sp>
        <p:nvSpPr>
          <p:cNvPr id="389" name="Google Shape;389;p40"/>
          <p:cNvSpPr>
            <a:spLocks/>
          </p:cNvSpPr>
          <p:nvPr/>
        </p:nvSpPr>
        <p:spPr>
          <a:xfrm>
            <a:off x="651408" y="1155979"/>
            <a:ext cx="7956550" cy="5232400"/>
          </a:xfrm>
          <a:prstGeom prst="rect">
            <a:avLst/>
          </a:prstGeom>
          <a:blipFill rotWithShape="1">
            <a:blip r:embed="rId3"/>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390" name="Google Shape;390;p40"/>
          <p:cNvSpPr>
            <a:spLocks/>
          </p:cNvSpPr>
          <p:nvPr/>
        </p:nvSpPr>
        <p:spPr>
          <a:xfrm>
            <a:off x="534348" y="-377762"/>
            <a:ext cx="7966075" cy="5241925"/>
          </a:xfrm>
          <a:custGeom>
            <a:avLst/>
            <a:gdLst/>
            <a:ahLst/>
            <a:cxnLst/>
            <a:rect l="l" t="t" r="r" b="b"/>
            <a:pathLst>
              <a:path w="7966075" h="5241925" extrusionOk="0">
                <a:moveTo>
                  <a:pt x="0" y="5241925"/>
                </a:moveTo>
                <a:lnTo>
                  <a:pt x="7966075" y="5241925"/>
                </a:lnTo>
                <a:lnTo>
                  <a:pt x="7966075" y="0"/>
                </a:lnTo>
                <a:lnTo>
                  <a:pt x="0" y="0"/>
                </a:lnTo>
                <a:lnTo>
                  <a:pt x="0" y="5241925"/>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41"/>
          <p:cNvPicPr preferRelativeResize="0"/>
          <p:nvPr/>
        </p:nvPicPr>
        <p:blipFill rotWithShape="1">
          <a:blip r:embed="rId3"/>
          <a:srcRect l="1124" r="2249" b="18944"/>
          <a:stretch/>
        </p:blipFill>
        <p:spPr>
          <a:xfrm>
            <a:off x="729344" y="3618723"/>
            <a:ext cx="7696200" cy="1932437"/>
          </a:xfrm>
          <a:prstGeom prst="rect">
            <a:avLst/>
          </a:prstGeom>
          <a:noFill/>
          <a:ln>
            <a:noFill/>
          </a:ln>
        </p:spPr>
      </p:pic>
      <p:sp>
        <p:nvSpPr>
          <p:cNvPr id="397" name="Google Shape;397;p41"/>
          <p:cNvSpPr txBox="1">
            <a:spLocks/>
          </p:cNvSpPr>
          <p:nvPr/>
        </p:nvSpPr>
        <p:spPr>
          <a:xfrm>
            <a:off x="152400" y="82193"/>
            <a:ext cx="2362200"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lt1"/>
                </a:solidFill>
                <a:uFillTx/>
                <a:latin typeface="Calibri"/>
                <a:ea typeface="Calibri"/>
                <a:cs typeface="Calibri"/>
                <a:sym typeface="Calibri"/>
              </a:rPr>
              <a:t>2019 County Health Rankings Report – Robert Wood Johnson Foundation</a:t>
            </a:r>
            <a:endParaRPr>
              <a:uFillTx/>
            </a:endParaRPr>
          </a:p>
        </p:txBody>
      </p:sp>
      <p:pic>
        <p:nvPicPr>
          <p:cNvPr id="398" name="Google Shape;398;p41"/>
          <p:cNvPicPr preferRelativeResize="0"/>
          <p:nvPr/>
        </p:nvPicPr>
        <p:blipFill rotWithShape="1">
          <a:blip r:embed="rId4"/>
          <a:srcRect/>
          <a:stretch/>
        </p:blipFill>
        <p:spPr>
          <a:xfrm>
            <a:off x="3698033" y="-589304"/>
            <a:ext cx="3572068" cy="4592698"/>
          </a:xfrm>
          <a:prstGeom prst="rect">
            <a:avLst/>
          </a:prstGeom>
          <a:noFill/>
          <a:ln>
            <a:noFill/>
          </a:ln>
        </p:spPr>
      </p:pic>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2"/>
          <p:cNvSpPr txBox="1">
            <a:spLocks noGrp="1"/>
          </p:cNvSpPr>
          <p:nvPr>
            <p:ph type="title"/>
          </p:nvPr>
        </p:nvSpPr>
        <p:spPr>
          <a:xfrm>
            <a:off x="320013" y="345116"/>
            <a:ext cx="5242587" cy="43088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b="1">
                <a:uFillTx/>
                <a:latin typeface="Arial"/>
                <a:ea typeface="Arial"/>
                <a:cs typeface="Arial"/>
                <a:sym typeface="Arial"/>
              </a:rPr>
              <a:t>Health Outcomes by Washington County</a:t>
            </a:r>
            <a:endParaRPr>
              <a:uFillTx/>
            </a:endParaRPr>
          </a:p>
        </p:txBody>
      </p:sp>
      <p:sp>
        <p:nvSpPr>
          <p:cNvPr id="405" name="Google Shape;405;p42"/>
          <p:cNvSpPr txBox="1">
            <a:spLocks/>
          </p:cNvSpPr>
          <p:nvPr/>
        </p:nvSpPr>
        <p:spPr>
          <a:xfrm>
            <a:off x="838200" y="6320871"/>
            <a:ext cx="704853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uFillTx/>
                <a:latin typeface="Calibri"/>
                <a:ea typeface="Calibri"/>
                <a:cs typeface="Calibri"/>
                <a:sym typeface="Calibri"/>
              </a:rPr>
              <a:t>2019 County Health Rankings Report – Robert Wood Johnson Foundation</a:t>
            </a:r>
            <a:endParaRPr>
              <a:uFillTx/>
            </a:endParaRPr>
          </a:p>
        </p:txBody>
      </p:sp>
      <p:pic>
        <p:nvPicPr>
          <p:cNvPr id="406" name="Google Shape;406;p42"/>
          <p:cNvPicPr preferRelativeResize="0"/>
          <p:nvPr/>
        </p:nvPicPr>
        <p:blipFill rotWithShape="1">
          <a:blip r:embed="rId3"/>
          <a:srcRect/>
          <a:stretch/>
        </p:blipFill>
        <p:spPr>
          <a:xfrm>
            <a:off x="-1608752" y="1858347"/>
            <a:ext cx="8458200" cy="3157877"/>
          </a:xfrm>
          <a:prstGeom prst="rect">
            <a:avLst/>
          </a:prstGeom>
          <a:noFill/>
          <a:ln>
            <a:noFill/>
          </a:ln>
        </p:spPr>
      </p:pic>
      <p:cxnSp>
        <p:nvCxnSpPr>
          <p:cNvPr id="407" name="Google Shape;407;p42"/>
          <p:cNvCxnSpPr/>
          <p:nvPr/>
        </p:nvCxnSpPr>
        <p:spPr>
          <a:xfrm>
            <a:off x="4495800" y="3276600"/>
            <a:ext cx="381000" cy="381000"/>
          </a:xfrm>
          <a:prstGeom prst="straightConnector1">
            <a:avLst/>
          </a:prstGeom>
          <a:noFill/>
          <a:ln w="9525" cap="flat" cmpd="sng">
            <a:solidFill>
              <a:srgbClr val="4A7DBA"/>
            </a:solidFill>
            <a:prstDash val="solid"/>
            <a:round/>
            <a:headEnd type="none" w="sm" len="sm"/>
            <a:tailEnd type="triangle" w="med" len="med"/>
          </a:ln>
        </p:spPr>
      </p:cxnSp>
      <p:cxnSp>
        <p:nvCxnSpPr>
          <p:cNvPr id="408" name="Google Shape;408;p42"/>
          <p:cNvCxnSpPr/>
          <p:nvPr/>
        </p:nvCxnSpPr>
        <p:spPr>
          <a:xfrm>
            <a:off x="571500" y="3733800"/>
            <a:ext cx="533400" cy="0"/>
          </a:xfrm>
          <a:prstGeom prst="straightConnector1">
            <a:avLst/>
          </a:prstGeom>
          <a:noFill/>
          <a:ln w="9525" cap="flat" cmpd="sng">
            <a:solidFill>
              <a:srgbClr val="4A7DBA"/>
            </a:solidFill>
            <a:prstDash val="solid"/>
            <a:round/>
            <a:headEnd type="none" w="sm" len="sm"/>
            <a:tailEnd type="triangle" w="med" len="med"/>
          </a:ln>
        </p:spPr>
      </p:cxnSp>
      <p:cxnSp>
        <p:nvCxnSpPr>
          <p:cNvPr id="409" name="Google Shape;409;p42"/>
          <p:cNvCxnSpPr/>
          <p:nvPr/>
        </p:nvCxnSpPr>
        <p:spPr>
          <a:xfrm rot="10800000" flipH="1">
            <a:off x="533400" y="4648200"/>
            <a:ext cx="571500" cy="152400"/>
          </a:xfrm>
          <a:prstGeom prst="straightConnector1">
            <a:avLst/>
          </a:prstGeom>
          <a:noFill/>
          <a:ln w="9525" cap="flat" cmpd="sng">
            <a:solidFill>
              <a:srgbClr val="4A7DBA"/>
            </a:solidFill>
            <a:prstDash val="solid"/>
            <a:round/>
            <a:headEnd type="none" w="sm" len="sm"/>
            <a:tailEnd type="triangle" w="med" len="med"/>
          </a:ln>
        </p:spPr>
      </p:cxnSp>
      <p:cxnSp>
        <p:nvCxnSpPr>
          <p:cNvPr id="410" name="Google Shape;410;p42"/>
          <p:cNvCxnSpPr/>
          <p:nvPr/>
        </p:nvCxnSpPr>
        <p:spPr>
          <a:xfrm>
            <a:off x="2667000" y="3276600"/>
            <a:ext cx="533400" cy="207338"/>
          </a:xfrm>
          <a:prstGeom prst="straightConnector1">
            <a:avLst/>
          </a:prstGeom>
          <a:noFill/>
          <a:ln w="9525" cap="flat" cmpd="sng">
            <a:solidFill>
              <a:srgbClr val="4A7DBA"/>
            </a:solidFill>
            <a:prstDash val="solid"/>
            <a:round/>
            <a:headEnd type="none" w="sm" len="sm"/>
            <a:tailEnd type="triangl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3"/>
          <p:cNvSpPr txBox="1">
            <a:spLocks noGrp="1"/>
          </p:cNvSpPr>
          <p:nvPr>
            <p:ph type="title"/>
          </p:nvPr>
        </p:nvSpPr>
        <p:spPr>
          <a:xfrm>
            <a:off x="336280" y="381000"/>
            <a:ext cx="7907274" cy="43088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uFillTx/>
              </a:rPr>
              <a:t>Demographics by County</a:t>
            </a:r>
            <a:endParaRPr>
              <a:uFillTx/>
            </a:endParaRPr>
          </a:p>
        </p:txBody>
      </p:sp>
      <p:graphicFrame>
        <p:nvGraphicFramePr>
          <p:cNvPr id="416" name="Google Shape;416;p43"/>
          <p:cNvGraphicFramePr/>
          <p:nvPr/>
        </p:nvGraphicFramePr>
        <p:xfrm>
          <a:off x="777247" y="3276600"/>
          <a:ext cx="7710150" cy="3429000"/>
        </p:xfrm>
        <a:graphic>
          <a:graphicData uri="http://schemas.openxmlformats.org/drawingml/2006/table">
            <a:tbl>
              <a:tblPr firstRow="1" bandRow="1">
                <a:noFill/>
                <a:tableStyleId>{F04C9C8A-8FF6-45F9-9426-4654A60419A8}</a:tableStyleId>
              </a:tblPr>
              <a:tblGrid>
                <a:gridCol w="1927550">
                  <a:extLst>
                    <a:ext uri="{9D8B030D-6E8A-4147-A177-3AD203B41FA5}">
                      <a16:colId xmlns:a16="http://schemas.microsoft.com/office/drawing/2014/main" val="20000"/>
                    </a:ext>
                  </a:extLst>
                </a:gridCol>
                <a:gridCol w="1156525">
                  <a:extLst>
                    <a:ext uri="{9D8B030D-6E8A-4147-A177-3AD203B41FA5}">
                      <a16:colId xmlns:a16="http://schemas.microsoft.com/office/drawing/2014/main" val="20001"/>
                    </a:ext>
                  </a:extLst>
                </a:gridCol>
                <a:gridCol w="1542025">
                  <a:extLst>
                    <a:ext uri="{9D8B030D-6E8A-4147-A177-3AD203B41FA5}">
                      <a16:colId xmlns:a16="http://schemas.microsoft.com/office/drawing/2014/main" val="20002"/>
                    </a:ext>
                  </a:extLst>
                </a:gridCol>
                <a:gridCol w="1542025">
                  <a:extLst>
                    <a:ext uri="{9D8B030D-6E8A-4147-A177-3AD203B41FA5}">
                      <a16:colId xmlns:a16="http://schemas.microsoft.com/office/drawing/2014/main" val="20003"/>
                    </a:ext>
                  </a:extLst>
                </a:gridCol>
                <a:gridCol w="1542025">
                  <a:extLst>
                    <a:ext uri="{9D8B030D-6E8A-4147-A177-3AD203B41FA5}">
                      <a16:colId xmlns:a16="http://schemas.microsoft.com/office/drawing/2014/main" val="20004"/>
                    </a:ext>
                  </a:extLst>
                </a:gridCol>
              </a:tblGrid>
              <a:tr h="685800">
                <a:tc>
                  <a:txBody>
                    <a:bodyPr/>
                    <a:lstStyle/>
                    <a:p>
                      <a:pPr marL="0" marR="0" lvl="0" indent="0" algn="l" rtl="0">
                        <a:spcBef>
                          <a:spcPts val="0"/>
                        </a:spcBef>
                        <a:spcAft>
                          <a:spcPts val="0"/>
                        </a:spcAft>
                        <a:buNone/>
                      </a:pPr>
                      <a:endParaRPr sz="1800">
                        <a:uFillTx/>
                      </a:endParaRPr>
                    </a:p>
                  </a:txBody>
                  <a:tcPr marL="91450" marR="91450" marT="45725" marB="45725"/>
                </a:tc>
                <a:tc>
                  <a:txBody>
                    <a:bodyPr/>
                    <a:lstStyle/>
                    <a:p>
                      <a:pPr marL="0" marR="0" lvl="0" indent="0" algn="l" rtl="0">
                        <a:spcBef>
                          <a:spcPts val="0"/>
                        </a:spcBef>
                        <a:spcAft>
                          <a:spcPts val="0"/>
                        </a:spcAft>
                        <a:buNone/>
                      </a:pPr>
                      <a:r>
                        <a:rPr lang="en-US" sz="1800">
                          <a:uFillTx/>
                        </a:rPr>
                        <a:t>Chelan</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Douglas</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Grant</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Okanogan</a:t>
                      </a:r>
                      <a:endParaRPr>
                        <a:uFillTx/>
                      </a:endParaRPr>
                    </a:p>
                  </a:txBody>
                  <a:tcPr marL="91450" marR="91450" marT="45725" marB="45725"/>
                </a:tc>
                <a:extLst>
                  <a:ext uri="{0D108BD9-81ED-4DB2-BD59-A6C34878D82A}">
                    <a16:rowId xmlns:a16="http://schemas.microsoft.com/office/drawing/2014/main" val="10000"/>
                  </a:ext>
                </a:extLst>
              </a:tr>
              <a:tr h="685800">
                <a:tc>
                  <a:txBody>
                    <a:bodyPr/>
                    <a:lstStyle/>
                    <a:p>
                      <a:pPr marL="0" marR="0" lvl="0" indent="0" algn="l" rtl="0">
                        <a:spcBef>
                          <a:spcPts val="0"/>
                        </a:spcBef>
                        <a:spcAft>
                          <a:spcPts val="0"/>
                        </a:spcAft>
                        <a:buNone/>
                      </a:pPr>
                      <a:r>
                        <a:rPr lang="en-US" sz="1800">
                          <a:uFillTx/>
                        </a:rPr>
                        <a:t>% AI/AN</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2.0</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2.1</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2.2</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13.0</a:t>
                      </a:r>
                      <a:endParaRPr>
                        <a:uFillTx/>
                      </a:endParaRPr>
                    </a:p>
                  </a:txBody>
                  <a:tcPr marL="91450" marR="91450" marT="45725" marB="45725"/>
                </a:tc>
                <a:extLst>
                  <a:ext uri="{0D108BD9-81ED-4DB2-BD59-A6C34878D82A}">
                    <a16:rowId xmlns:a16="http://schemas.microsoft.com/office/drawing/2014/main" val="10001"/>
                  </a:ext>
                </a:extLst>
              </a:tr>
              <a:tr h="685800">
                <a:tc>
                  <a:txBody>
                    <a:bodyPr/>
                    <a:lstStyle/>
                    <a:p>
                      <a:pPr marL="0" marR="0" lvl="0" indent="0" algn="l" rtl="0">
                        <a:spcBef>
                          <a:spcPts val="0"/>
                        </a:spcBef>
                        <a:spcAft>
                          <a:spcPts val="0"/>
                        </a:spcAft>
                        <a:buNone/>
                      </a:pPr>
                      <a:r>
                        <a:rPr lang="en-US" sz="1800">
                          <a:uFillTx/>
                        </a:rPr>
                        <a:t>% Hispanic</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28.1</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31.8</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41.7</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20.0</a:t>
                      </a:r>
                      <a:endParaRPr>
                        <a:uFillTx/>
                      </a:endParaRPr>
                    </a:p>
                  </a:txBody>
                  <a:tcPr marL="91450" marR="91450" marT="45725" marB="45725"/>
                </a:tc>
                <a:extLst>
                  <a:ext uri="{0D108BD9-81ED-4DB2-BD59-A6C34878D82A}">
                    <a16:rowId xmlns:a16="http://schemas.microsoft.com/office/drawing/2014/main" val="10002"/>
                  </a:ext>
                </a:extLst>
              </a:tr>
              <a:tr h="685800">
                <a:tc>
                  <a:txBody>
                    <a:bodyPr/>
                    <a:lstStyle/>
                    <a:p>
                      <a:pPr marL="0" marR="0" lvl="0" indent="0" algn="l" rtl="0">
                        <a:spcBef>
                          <a:spcPts val="0"/>
                        </a:spcBef>
                        <a:spcAft>
                          <a:spcPts val="0"/>
                        </a:spcAft>
                        <a:buNone/>
                      </a:pPr>
                      <a:r>
                        <a:rPr lang="en-US" sz="1800">
                          <a:uFillTx/>
                        </a:rPr>
                        <a:t>% 65+ years</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18.4</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17.2</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13.5</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21.2</a:t>
                      </a:r>
                      <a:endParaRPr>
                        <a:uFillTx/>
                      </a:endParaRPr>
                    </a:p>
                  </a:txBody>
                  <a:tcPr marL="91450" marR="91450" marT="45725" marB="45725"/>
                </a:tc>
                <a:extLst>
                  <a:ext uri="{0D108BD9-81ED-4DB2-BD59-A6C34878D82A}">
                    <a16:rowId xmlns:a16="http://schemas.microsoft.com/office/drawing/2014/main" val="10003"/>
                  </a:ext>
                </a:extLst>
              </a:tr>
              <a:tr h="685800">
                <a:tc>
                  <a:txBody>
                    <a:bodyPr/>
                    <a:lstStyle/>
                    <a:p>
                      <a:pPr marL="0" marR="0" lvl="0" indent="0" algn="l" rtl="0">
                        <a:spcBef>
                          <a:spcPts val="0"/>
                        </a:spcBef>
                        <a:spcAft>
                          <a:spcPts val="0"/>
                        </a:spcAft>
                        <a:buNone/>
                      </a:pPr>
                      <a:r>
                        <a:rPr lang="en-US" sz="1800">
                          <a:uFillTx/>
                        </a:rPr>
                        <a:t>% Rural</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27.2</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26.6</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38.7</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80.0</a:t>
                      </a:r>
                      <a:endParaRPr>
                        <a:uFillTx/>
                      </a:endParaRPr>
                    </a:p>
                  </a:txBody>
                  <a:tcPr marL="91450" marR="91450" marT="45725" marB="45725"/>
                </a:tc>
                <a:extLst>
                  <a:ext uri="{0D108BD9-81ED-4DB2-BD59-A6C34878D82A}">
                    <a16:rowId xmlns:a16="http://schemas.microsoft.com/office/drawing/2014/main" val="10004"/>
                  </a:ext>
                </a:extLst>
              </a:tr>
            </a:tbl>
          </a:graphicData>
        </a:graphic>
      </p:graphicFrame>
      <p:sp>
        <p:nvSpPr>
          <p:cNvPr id="417" name="Google Shape;417;p43"/>
          <p:cNvSpPr>
            <a:spLocks/>
          </p:cNvSpPr>
          <p:nvPr/>
        </p:nvSpPr>
        <p:spPr>
          <a:xfrm>
            <a:off x="381000" y="6224807"/>
            <a:ext cx="7620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uFillTx/>
                <a:latin typeface="Calibri"/>
                <a:ea typeface="Calibri"/>
                <a:cs typeface="Calibri"/>
                <a:sym typeface="Calibri"/>
              </a:rPr>
              <a:t>2019 County Health Rankings Report – Robert Wood Johnson Foundation</a:t>
            </a:r>
            <a:endParaRPr>
              <a:uFillTx/>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4"/>
          <p:cNvSpPr txBox="1">
            <a:spLocks noGrp="1"/>
          </p:cNvSpPr>
          <p:nvPr>
            <p:ph type="title"/>
          </p:nvPr>
        </p:nvSpPr>
        <p:spPr>
          <a:xfrm>
            <a:off x="618362" y="468413"/>
            <a:ext cx="7907274" cy="43088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uFillTx/>
              </a:rPr>
              <a:t>Health Rankings by County </a:t>
            </a:r>
            <a:endParaRPr>
              <a:uFillTx/>
            </a:endParaRPr>
          </a:p>
        </p:txBody>
      </p:sp>
      <p:sp>
        <p:nvSpPr>
          <p:cNvPr id="423" name="Google Shape;423;p44"/>
          <p:cNvSpPr txBox="1">
            <a:spLocks noGrp="1"/>
          </p:cNvSpPr>
          <p:nvPr>
            <p:ph type="body" idx="1"/>
          </p:nvPr>
        </p:nvSpPr>
        <p:spPr>
          <a:xfrm>
            <a:off x="900445" y="1917547"/>
            <a:ext cx="7343109" cy="334772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uFillTx/>
            </a:endParaRPr>
          </a:p>
        </p:txBody>
      </p:sp>
      <p:graphicFrame>
        <p:nvGraphicFramePr>
          <p:cNvPr id="424" name="Google Shape;424;p44"/>
          <p:cNvGraphicFramePr/>
          <p:nvPr/>
        </p:nvGraphicFramePr>
        <p:xfrm>
          <a:off x="886756" y="4056394"/>
          <a:ext cx="7924775" cy="3495050"/>
        </p:xfrm>
        <a:graphic>
          <a:graphicData uri="http://schemas.openxmlformats.org/drawingml/2006/table">
            <a:tbl>
              <a:tblPr firstRow="1" bandRow="1">
                <a:noFill/>
                <a:tableStyleId>{F04C9C8A-8FF6-45F9-9426-4654A60419A8}</a:tableStyleId>
              </a:tblPr>
              <a:tblGrid>
                <a:gridCol w="2817700">
                  <a:extLst>
                    <a:ext uri="{9D8B030D-6E8A-4147-A177-3AD203B41FA5}">
                      <a16:colId xmlns:a16="http://schemas.microsoft.com/office/drawing/2014/main" val="20000"/>
                    </a:ext>
                  </a:extLst>
                </a:gridCol>
                <a:gridCol w="1232750">
                  <a:extLst>
                    <a:ext uri="{9D8B030D-6E8A-4147-A177-3AD203B41FA5}">
                      <a16:colId xmlns:a16="http://schemas.microsoft.com/office/drawing/2014/main" val="20001"/>
                    </a:ext>
                  </a:extLst>
                </a:gridCol>
                <a:gridCol w="1320800">
                  <a:extLst>
                    <a:ext uri="{9D8B030D-6E8A-4147-A177-3AD203B41FA5}">
                      <a16:colId xmlns:a16="http://schemas.microsoft.com/office/drawing/2014/main" val="20002"/>
                    </a:ext>
                  </a:extLst>
                </a:gridCol>
                <a:gridCol w="968575">
                  <a:extLst>
                    <a:ext uri="{9D8B030D-6E8A-4147-A177-3AD203B41FA5}">
                      <a16:colId xmlns:a16="http://schemas.microsoft.com/office/drawing/2014/main" val="20003"/>
                    </a:ext>
                  </a:extLst>
                </a:gridCol>
                <a:gridCol w="1584950">
                  <a:extLst>
                    <a:ext uri="{9D8B030D-6E8A-4147-A177-3AD203B41FA5}">
                      <a16:colId xmlns:a16="http://schemas.microsoft.com/office/drawing/2014/main" val="20004"/>
                    </a:ext>
                  </a:extLst>
                </a:gridCol>
              </a:tblGrid>
              <a:tr h="481150">
                <a:tc>
                  <a:txBody>
                    <a:bodyPr/>
                    <a:lstStyle/>
                    <a:p>
                      <a:pPr marL="0" marR="0" lvl="0" indent="0" algn="l" rtl="0">
                        <a:spcBef>
                          <a:spcPts val="0"/>
                        </a:spcBef>
                        <a:spcAft>
                          <a:spcPts val="0"/>
                        </a:spcAft>
                        <a:buNone/>
                      </a:pPr>
                      <a:endParaRPr sz="1800">
                        <a:uFillTx/>
                      </a:endParaRPr>
                    </a:p>
                  </a:txBody>
                  <a:tcPr marL="91450" marR="91450" marT="45725" marB="45725"/>
                </a:tc>
                <a:tc>
                  <a:txBody>
                    <a:bodyPr/>
                    <a:lstStyle/>
                    <a:p>
                      <a:pPr marL="0" marR="0" lvl="0" indent="0" algn="l" rtl="0">
                        <a:spcBef>
                          <a:spcPts val="0"/>
                        </a:spcBef>
                        <a:spcAft>
                          <a:spcPts val="0"/>
                        </a:spcAft>
                        <a:buNone/>
                      </a:pPr>
                      <a:r>
                        <a:rPr lang="en-US" sz="1800">
                          <a:uFillTx/>
                        </a:rPr>
                        <a:t>Chelan</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Douglas</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Grant</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Okanogan</a:t>
                      </a:r>
                      <a:endParaRPr>
                        <a:uFillTx/>
                      </a:endParaRPr>
                    </a:p>
                  </a:txBody>
                  <a:tcPr marL="91450" marR="91450" marT="45725" marB="45725"/>
                </a:tc>
                <a:extLst>
                  <a:ext uri="{0D108BD9-81ED-4DB2-BD59-A6C34878D82A}">
                    <a16:rowId xmlns:a16="http://schemas.microsoft.com/office/drawing/2014/main" val="10000"/>
                  </a:ext>
                </a:extLst>
              </a:tr>
              <a:tr h="842025">
                <a:tc>
                  <a:txBody>
                    <a:bodyPr/>
                    <a:lstStyle/>
                    <a:p>
                      <a:pPr marL="0" marR="0" lvl="0" indent="0" algn="l" rtl="0">
                        <a:spcBef>
                          <a:spcPts val="0"/>
                        </a:spcBef>
                        <a:spcAft>
                          <a:spcPts val="0"/>
                        </a:spcAft>
                        <a:buNone/>
                      </a:pPr>
                      <a:r>
                        <a:rPr lang="en-US" sz="1800">
                          <a:uFillTx/>
                        </a:rPr>
                        <a:t>Physical Environment County Ranking</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23</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33</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32</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29</a:t>
                      </a:r>
                      <a:endParaRPr>
                        <a:uFillTx/>
                      </a:endParaRPr>
                    </a:p>
                  </a:txBody>
                  <a:tcPr marL="91450" marR="91450" marT="45725" marB="45725"/>
                </a:tc>
                <a:extLst>
                  <a:ext uri="{0D108BD9-81ED-4DB2-BD59-A6C34878D82A}">
                    <a16:rowId xmlns:a16="http://schemas.microsoft.com/office/drawing/2014/main" val="10001"/>
                  </a:ext>
                </a:extLst>
              </a:tr>
              <a:tr h="842025">
                <a:tc>
                  <a:txBody>
                    <a:bodyPr/>
                    <a:lstStyle/>
                    <a:p>
                      <a:pPr marL="0" marR="0" lvl="0" indent="0" algn="l" rtl="0">
                        <a:lnSpc>
                          <a:spcPct val="100000"/>
                        </a:lnSpc>
                        <a:spcBef>
                          <a:spcPts val="0"/>
                        </a:spcBef>
                        <a:spcAft>
                          <a:spcPts val="0"/>
                        </a:spcAft>
                        <a:buSzPts val="1800"/>
                        <a:buFont typeface="Calibri"/>
                        <a:buNone/>
                      </a:pPr>
                      <a:r>
                        <a:rPr lang="en-US" sz="1800">
                          <a:uFillTx/>
                        </a:rPr>
                        <a:t>Length of Life County Ranking</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6</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5</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25</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31</a:t>
                      </a:r>
                      <a:endParaRPr>
                        <a:uFillTx/>
                      </a:endParaRPr>
                    </a:p>
                  </a:txBody>
                  <a:tcPr marL="91450" marR="91450" marT="45725" marB="45725"/>
                </a:tc>
                <a:extLst>
                  <a:ext uri="{0D108BD9-81ED-4DB2-BD59-A6C34878D82A}">
                    <a16:rowId xmlns:a16="http://schemas.microsoft.com/office/drawing/2014/main" val="10002"/>
                  </a:ext>
                </a:extLst>
              </a:tr>
              <a:tr h="842025">
                <a:tc>
                  <a:txBody>
                    <a:bodyPr/>
                    <a:lstStyle/>
                    <a:p>
                      <a:pPr marL="0" marR="0" lvl="0" indent="0" algn="l" rtl="0">
                        <a:lnSpc>
                          <a:spcPct val="100000"/>
                        </a:lnSpc>
                        <a:spcBef>
                          <a:spcPts val="0"/>
                        </a:spcBef>
                        <a:spcAft>
                          <a:spcPts val="0"/>
                        </a:spcAft>
                        <a:buSzPts val="1800"/>
                        <a:buFont typeface="Calibri"/>
                        <a:buNone/>
                      </a:pPr>
                      <a:r>
                        <a:rPr lang="en-US" sz="1800">
                          <a:uFillTx/>
                        </a:rPr>
                        <a:t>Social-Economic Factors County Ranking</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15</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18</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25</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34</a:t>
                      </a:r>
                      <a:endParaRPr>
                        <a:uFillTx/>
                      </a:endParaRPr>
                    </a:p>
                  </a:txBody>
                  <a:tcPr marL="91450" marR="91450" marT="45725" marB="45725"/>
                </a:tc>
                <a:extLst>
                  <a:ext uri="{0D108BD9-81ED-4DB2-BD59-A6C34878D82A}">
                    <a16:rowId xmlns:a16="http://schemas.microsoft.com/office/drawing/2014/main" val="10003"/>
                  </a:ext>
                </a:extLst>
              </a:tr>
              <a:tr h="487825">
                <a:tc>
                  <a:txBody>
                    <a:bodyPr/>
                    <a:lstStyle/>
                    <a:p>
                      <a:pPr marL="0" marR="0" lvl="0" indent="0" algn="l" rtl="0">
                        <a:spcBef>
                          <a:spcPts val="0"/>
                        </a:spcBef>
                        <a:spcAft>
                          <a:spcPts val="0"/>
                        </a:spcAft>
                        <a:buNone/>
                      </a:pPr>
                      <a:r>
                        <a:rPr lang="en-US" sz="1800">
                          <a:uFillTx/>
                        </a:rPr>
                        <a:t>% Children in Poverty</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17%</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19%</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20%</a:t>
                      </a:r>
                      <a:endParaRPr>
                        <a:uFillTx/>
                      </a:endParaRPr>
                    </a:p>
                  </a:txBody>
                  <a:tcPr marL="91450" marR="91450" marT="45725" marB="45725"/>
                </a:tc>
                <a:tc>
                  <a:txBody>
                    <a:bodyPr/>
                    <a:lstStyle/>
                    <a:p>
                      <a:pPr marL="0" marR="0" lvl="0" indent="0" algn="l" rtl="0">
                        <a:spcBef>
                          <a:spcPts val="0"/>
                        </a:spcBef>
                        <a:spcAft>
                          <a:spcPts val="0"/>
                        </a:spcAft>
                        <a:buNone/>
                      </a:pPr>
                      <a:r>
                        <a:rPr lang="en-US" sz="1800">
                          <a:uFillTx/>
                        </a:rPr>
                        <a:t>29%</a:t>
                      </a:r>
                      <a:endParaRPr>
                        <a:uFillTx/>
                      </a:endParaRPr>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5"/>
          <p:cNvSpPr txBox="1">
            <a:spLocks noGrp="1"/>
          </p:cNvSpPr>
          <p:nvPr>
            <p:ph type="title"/>
          </p:nvPr>
        </p:nvSpPr>
        <p:spPr>
          <a:xfrm>
            <a:off x="618362" y="468413"/>
            <a:ext cx="7907274" cy="43088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b="1">
                <a:uFillTx/>
                <a:latin typeface="Arial"/>
                <a:ea typeface="Arial"/>
                <a:cs typeface="Arial"/>
                <a:sym typeface="Arial"/>
              </a:rPr>
              <a:t>Rural Poverty</a:t>
            </a:r>
            <a:endParaRPr>
              <a:uFillTx/>
            </a:endParaRPr>
          </a:p>
        </p:txBody>
      </p:sp>
      <p:pic>
        <p:nvPicPr>
          <p:cNvPr id="430" name="Google Shape;430;p45"/>
          <p:cNvPicPr preferRelativeResize="0"/>
          <p:nvPr/>
        </p:nvPicPr>
        <p:blipFill rotWithShape="1">
          <a:blip r:embed="rId3"/>
          <a:srcRect/>
          <a:stretch/>
        </p:blipFill>
        <p:spPr>
          <a:xfrm>
            <a:off x="2374439" y="1852253"/>
            <a:ext cx="4800600" cy="3443193"/>
          </a:xfrm>
          <a:prstGeom prst="rect">
            <a:avLst/>
          </a:prstGeom>
          <a:noFill/>
          <a:ln>
            <a:noFill/>
          </a:ln>
        </p:spPr>
      </p:pic>
      <p:sp>
        <p:nvSpPr>
          <p:cNvPr id="431" name="Google Shape;431;p45"/>
          <p:cNvSpPr>
            <a:spLocks/>
          </p:cNvSpPr>
          <p:nvPr/>
        </p:nvSpPr>
        <p:spPr>
          <a:xfrm>
            <a:off x="381000" y="6248400"/>
            <a:ext cx="830580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rgbClr val="333333"/>
                </a:solidFill>
                <a:uFillTx/>
                <a:latin typeface="Arial"/>
                <a:ea typeface="Arial"/>
                <a:cs typeface="Arial"/>
                <a:sym typeface="Arial"/>
              </a:rPr>
              <a:t>Tracey Farrigan, Department of Agriculture’s Economic Research Service</a:t>
            </a:r>
            <a:endParaRPr sz="1400">
              <a:solidFill>
                <a:schemeClr val="dk1"/>
              </a:solidFill>
              <a:uFillTx/>
              <a:latin typeface="Arial"/>
              <a:ea typeface="Arial"/>
              <a:cs typeface="Arial"/>
              <a:sym typeface="Arial"/>
            </a:endParaRPr>
          </a:p>
        </p:txBody>
      </p:sp>
      <p:sp>
        <p:nvSpPr>
          <p:cNvPr id="432" name="Google Shape;432;p45"/>
          <p:cNvSpPr txBox="1">
            <a:spLocks/>
          </p:cNvSpPr>
          <p:nvPr/>
        </p:nvSpPr>
        <p:spPr>
          <a:xfrm>
            <a:off x="3581400" y="5411369"/>
            <a:ext cx="238667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uFillTx/>
                <a:latin typeface="Calibri"/>
                <a:ea typeface="Calibri"/>
                <a:cs typeface="Calibri"/>
                <a:sym typeface="Calibri"/>
              </a:rPr>
              <a:t>Nationwide, 2006-2010</a:t>
            </a:r>
            <a:endParaRPr>
              <a:uFillTx/>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46"/>
          <p:cNvPicPr preferRelativeResize="0"/>
          <p:nvPr/>
        </p:nvPicPr>
        <p:blipFill rotWithShape="1">
          <a:blip r:embed="rId3"/>
          <a:srcRect/>
          <a:stretch/>
        </p:blipFill>
        <p:spPr>
          <a:xfrm>
            <a:off x="665787" y="-921544"/>
            <a:ext cx="8910974" cy="4038600"/>
          </a:xfrm>
          <a:prstGeom prst="rect">
            <a:avLst/>
          </a:prstGeom>
          <a:noFill/>
          <a:ln>
            <a:noFill/>
          </a:ln>
        </p:spPr>
      </p:pic>
      <p:sp>
        <p:nvSpPr>
          <p:cNvPr id="438" name="Google Shape;438;p46"/>
          <p:cNvSpPr txBox="1">
            <a:spLocks/>
          </p:cNvSpPr>
          <p:nvPr/>
        </p:nvSpPr>
        <p:spPr>
          <a:xfrm>
            <a:off x="205627" y="5410200"/>
            <a:ext cx="882741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uFillTx/>
                <a:latin typeface="Calibri"/>
                <a:ea typeface="Calibri"/>
                <a:cs typeface="Calibri"/>
                <a:sym typeface="Calibri"/>
              </a:rPr>
              <a:t>The Sick Side of Town: How Place Shapes Disparities in Health, Robin Pearce &amp; Haas Institute</a:t>
            </a:r>
            <a:endParaRPr>
              <a:uFillTx/>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7"/>
          <p:cNvSpPr>
            <a:spLocks/>
          </p:cNvSpPr>
          <p:nvPr/>
        </p:nvSpPr>
        <p:spPr>
          <a:xfrm>
            <a:off x="95250" y="-3460750"/>
            <a:ext cx="9144000" cy="5143500"/>
          </a:xfrm>
          <a:custGeom>
            <a:avLst/>
            <a:gdLst/>
            <a:ahLst/>
            <a:cxnLst/>
            <a:rect l="l" t="t" r="r" b="b"/>
            <a:pathLst>
              <a:path w="9144000" h="5143500" extrusionOk="0">
                <a:moveTo>
                  <a:pt x="0" y="0"/>
                </a:moveTo>
                <a:lnTo>
                  <a:pt x="9143999" y="0"/>
                </a:lnTo>
                <a:lnTo>
                  <a:pt x="9143999" y="5143499"/>
                </a:lnTo>
                <a:lnTo>
                  <a:pt x="0" y="5143499"/>
                </a:lnTo>
                <a:lnTo>
                  <a:pt x="0" y="0"/>
                </a:lnTo>
                <a:close/>
              </a:path>
            </a:pathLst>
          </a:custGeom>
          <a:solidFill>
            <a:srgbClr val="00707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444" name="Google Shape;444;p47"/>
          <p:cNvSpPr>
            <a:spLocks/>
          </p:cNvSpPr>
          <p:nvPr/>
        </p:nvSpPr>
        <p:spPr>
          <a:xfrm>
            <a:off x="1485900" y="5715000"/>
            <a:ext cx="6172200" cy="0"/>
          </a:xfrm>
          <a:custGeom>
            <a:avLst/>
            <a:gdLst/>
            <a:ahLst/>
            <a:cxnLst/>
            <a:rect l="l" t="t" r="r" b="b"/>
            <a:pathLst>
              <a:path w="6172200" h="120000" extrusionOk="0">
                <a:moveTo>
                  <a:pt x="0" y="0"/>
                </a:moveTo>
                <a:lnTo>
                  <a:pt x="6172199" y="0"/>
                </a:lnTo>
              </a:path>
            </a:pathLst>
          </a:custGeom>
          <a:noFill/>
          <a:ln w="12675" cap="flat" cmpd="sng">
            <a:solidFill>
              <a:srgbClr val="FF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445" name="Google Shape;445;p47"/>
          <p:cNvSpPr txBox="1">
            <a:spLocks noGrp="1"/>
          </p:cNvSpPr>
          <p:nvPr>
            <p:ph type="title"/>
          </p:nvPr>
        </p:nvSpPr>
        <p:spPr>
          <a:xfrm>
            <a:off x="1311276" y="1002284"/>
            <a:ext cx="6359525" cy="436880"/>
          </a:xfrm>
          <a:prstGeom prst="rect">
            <a:avLst/>
          </a:prstGeom>
          <a:noFill/>
          <a:ln>
            <a:noFill/>
          </a:ln>
        </p:spPr>
        <p:txBody>
          <a:bodyPr spcFirstLastPara="1" wrap="square" lIns="0" tIns="12700" rIns="0" bIns="0" anchor="t" anchorCtr="0">
            <a:noAutofit/>
          </a:bodyPr>
          <a:lstStyle/>
          <a:p>
            <a:pPr marL="12700" lvl="0" indent="0" algn="l" rtl="0">
              <a:spcBef>
                <a:spcPts val="0"/>
              </a:spcBef>
              <a:spcAft>
                <a:spcPts val="0"/>
              </a:spcAft>
              <a:buNone/>
            </a:pPr>
            <a:r>
              <a:rPr lang="en-US" sz="2700" b="1">
                <a:solidFill>
                  <a:srgbClr val="FFFF00"/>
                </a:solidFill>
                <a:uFillTx/>
                <a:latin typeface="Calibri"/>
                <a:ea typeface="Calibri"/>
                <a:cs typeface="Calibri"/>
                <a:sym typeface="Calibri"/>
              </a:rPr>
              <a:t>A</a:t>
            </a:r>
            <a:r>
              <a:rPr lang="en-US" sz="2700" b="1" u="sng">
                <a:solidFill>
                  <a:srgbClr val="FFFF00"/>
                </a:solidFill>
                <a:uFillTx/>
                <a:latin typeface="Calibri"/>
                <a:ea typeface="Calibri"/>
                <a:cs typeface="Calibri"/>
                <a:sym typeface="Calibri"/>
              </a:rPr>
              <a:t>llostatic Load	</a:t>
            </a:r>
            <a:endParaRPr sz="2700">
              <a:uFillTx/>
              <a:latin typeface="Calibri"/>
              <a:ea typeface="Calibri"/>
              <a:cs typeface="Calibri"/>
              <a:sym typeface="Calibri"/>
            </a:endParaRPr>
          </a:p>
        </p:txBody>
      </p:sp>
      <p:sp>
        <p:nvSpPr>
          <p:cNvPr id="446" name="Google Shape;446;p47"/>
          <p:cNvSpPr txBox="1">
            <a:spLocks/>
          </p:cNvSpPr>
          <p:nvPr/>
        </p:nvSpPr>
        <p:spPr>
          <a:xfrm>
            <a:off x="1711325" y="1434466"/>
            <a:ext cx="1507490" cy="330200"/>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2000" u="sng">
                <a:solidFill>
                  <a:srgbClr val="FFFFFF"/>
                </a:solidFill>
                <a:uFillTx/>
                <a:latin typeface="Calibri"/>
                <a:ea typeface="Calibri"/>
                <a:cs typeface="Calibri"/>
                <a:sym typeface="Calibri"/>
              </a:rPr>
              <a:t>10 biomarkers</a:t>
            </a:r>
            <a:endParaRPr sz="2000">
              <a:solidFill>
                <a:schemeClr val="dk1"/>
              </a:solidFill>
              <a:uFillTx/>
              <a:latin typeface="Calibri"/>
              <a:ea typeface="Calibri"/>
              <a:cs typeface="Calibri"/>
              <a:sym typeface="Calibri"/>
            </a:endParaRPr>
          </a:p>
        </p:txBody>
      </p:sp>
      <p:sp>
        <p:nvSpPr>
          <p:cNvPr id="447" name="Google Shape;447;p47"/>
          <p:cNvSpPr txBox="1">
            <a:spLocks/>
          </p:cNvSpPr>
          <p:nvPr/>
        </p:nvSpPr>
        <p:spPr>
          <a:xfrm>
            <a:off x="4911725" y="1383666"/>
            <a:ext cx="2261870" cy="1089025"/>
          </a:xfrm>
          <a:prstGeom prst="rect">
            <a:avLst/>
          </a:prstGeom>
          <a:noFill/>
          <a:ln>
            <a:noFill/>
          </a:ln>
        </p:spPr>
        <p:txBody>
          <a:bodyPr spcFirstLastPara="1" wrap="square" lIns="0" tIns="12700" rIns="0" bIns="0" anchor="t" anchorCtr="0">
            <a:noAutofit/>
          </a:bodyPr>
          <a:lstStyle/>
          <a:p>
            <a:pPr marL="12700" marR="5080" lvl="0" indent="0" algn="l" rtl="0">
              <a:lnSpc>
                <a:spcPct val="116700"/>
              </a:lnSpc>
              <a:spcBef>
                <a:spcPts val="0"/>
              </a:spcBef>
              <a:spcAft>
                <a:spcPts val="0"/>
              </a:spcAft>
              <a:buNone/>
            </a:pPr>
            <a:r>
              <a:rPr lang="en-US" sz="2000" u="sng">
                <a:solidFill>
                  <a:srgbClr val="FFFFFF"/>
                </a:solidFill>
                <a:uFillTx/>
                <a:latin typeface="Calibri"/>
                <a:ea typeface="Calibri"/>
                <a:cs typeface="Calibri"/>
                <a:sym typeface="Calibri"/>
              </a:rPr>
              <a:t>High-risk thresholds * </a:t>
            </a:r>
            <a:r>
              <a:rPr lang="en-US" sz="2000">
                <a:solidFill>
                  <a:srgbClr val="FFFFFF"/>
                </a:solidFill>
                <a:uFillTx/>
                <a:latin typeface="Calibri"/>
                <a:ea typeface="Calibri"/>
                <a:cs typeface="Calibri"/>
                <a:sym typeface="Calibri"/>
              </a:rPr>
              <a:t> 127 mm HG</a:t>
            </a:r>
            <a:endParaRPr sz="2000">
              <a:solidFill>
                <a:schemeClr val="dk1"/>
              </a:solidFill>
              <a:uFillTx/>
              <a:latin typeface="Calibri"/>
              <a:ea typeface="Calibri"/>
              <a:cs typeface="Calibri"/>
              <a:sym typeface="Calibri"/>
            </a:endParaRPr>
          </a:p>
          <a:p>
            <a:pPr marL="12700" marR="0" lvl="0" indent="0" algn="l" rtl="0">
              <a:spcBef>
                <a:spcPts val="375"/>
              </a:spcBef>
              <a:spcAft>
                <a:spcPts val="0"/>
              </a:spcAft>
              <a:buNone/>
            </a:pPr>
            <a:r>
              <a:rPr lang="en-US" sz="2000">
                <a:solidFill>
                  <a:srgbClr val="FFFFFF"/>
                </a:solidFill>
                <a:uFillTx/>
                <a:latin typeface="Calibri"/>
                <a:ea typeface="Calibri"/>
                <a:cs typeface="Calibri"/>
                <a:sym typeface="Calibri"/>
              </a:rPr>
              <a:t>80 mm HG</a:t>
            </a:r>
            <a:endParaRPr sz="2000">
              <a:solidFill>
                <a:schemeClr val="dk1"/>
              </a:solidFill>
              <a:uFillTx/>
              <a:latin typeface="Calibri"/>
              <a:ea typeface="Calibri"/>
              <a:cs typeface="Calibri"/>
              <a:sym typeface="Calibri"/>
            </a:endParaRPr>
          </a:p>
        </p:txBody>
      </p:sp>
      <p:sp>
        <p:nvSpPr>
          <p:cNvPr id="448" name="Google Shape;448;p47"/>
          <p:cNvSpPr txBox="1">
            <a:spLocks/>
          </p:cNvSpPr>
          <p:nvPr/>
        </p:nvSpPr>
        <p:spPr>
          <a:xfrm>
            <a:off x="4912403" y="2469517"/>
            <a:ext cx="474980" cy="330200"/>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2000">
                <a:solidFill>
                  <a:srgbClr val="FFFFFF"/>
                </a:solidFill>
                <a:uFillTx/>
                <a:latin typeface="Calibri"/>
                <a:ea typeface="Calibri"/>
                <a:cs typeface="Calibri"/>
                <a:sym typeface="Calibri"/>
              </a:rPr>
              <a:t>30.9</a:t>
            </a:r>
            <a:endParaRPr sz="2000">
              <a:solidFill>
                <a:schemeClr val="dk1"/>
              </a:solidFill>
              <a:uFillTx/>
              <a:latin typeface="Calibri"/>
              <a:ea typeface="Calibri"/>
              <a:cs typeface="Calibri"/>
              <a:sym typeface="Calibri"/>
            </a:endParaRPr>
          </a:p>
        </p:txBody>
      </p:sp>
      <p:sp>
        <p:nvSpPr>
          <p:cNvPr id="449" name="Google Shape;449;p47"/>
          <p:cNvSpPr txBox="1">
            <a:spLocks/>
          </p:cNvSpPr>
          <p:nvPr/>
        </p:nvSpPr>
        <p:spPr>
          <a:xfrm>
            <a:off x="1246983" y="3976847"/>
            <a:ext cx="3080385" cy="3600345"/>
          </a:xfrm>
          <a:prstGeom prst="rect">
            <a:avLst/>
          </a:prstGeom>
          <a:noFill/>
          <a:ln>
            <a:noFill/>
          </a:ln>
        </p:spPr>
        <p:txBody>
          <a:bodyPr spcFirstLastPara="1" wrap="square" lIns="0" tIns="60325" rIns="0" bIns="0" anchor="t" anchorCtr="0">
            <a:noAutofit/>
          </a:bodyPr>
          <a:lstStyle/>
          <a:p>
            <a:pPr marL="549910" marR="0" lvl="0" indent="-427989" algn="l" rtl="0">
              <a:spcBef>
                <a:spcPts val="0"/>
              </a:spcBef>
              <a:spcAft>
                <a:spcPts val="0"/>
              </a:spcAft>
              <a:buClr>
                <a:srgbClr val="FFFFFF"/>
              </a:buClr>
              <a:buSzPts val="2000"/>
              <a:buFont typeface="Arial"/>
              <a:buAutoNum type="arabicPeriod"/>
            </a:pPr>
            <a:r>
              <a:rPr lang="en-US" sz="2000">
                <a:solidFill>
                  <a:srgbClr val="FFFFFF"/>
                </a:solidFill>
                <a:uFillTx/>
                <a:latin typeface="Calibri"/>
                <a:ea typeface="Calibri"/>
                <a:cs typeface="Calibri"/>
                <a:sym typeface="Calibri"/>
              </a:rPr>
              <a:t>Systolic blood pressure</a:t>
            </a:r>
            <a:endParaRPr sz="2000">
              <a:solidFill>
                <a:schemeClr val="dk1"/>
              </a:solidFill>
              <a:uFillTx/>
              <a:latin typeface="Calibri"/>
              <a:ea typeface="Calibri"/>
              <a:cs typeface="Calibri"/>
              <a:sym typeface="Calibri"/>
            </a:endParaRPr>
          </a:p>
          <a:p>
            <a:pPr marL="588010" marR="0" lvl="0" indent="-447039" algn="l" rtl="0">
              <a:spcBef>
                <a:spcPts val="375"/>
              </a:spcBef>
              <a:spcAft>
                <a:spcPts val="0"/>
              </a:spcAft>
              <a:buClr>
                <a:srgbClr val="FFFFFF"/>
              </a:buClr>
              <a:buSzPts val="2000"/>
              <a:buFont typeface="Calibri"/>
              <a:buAutoNum type="arabicPeriod"/>
            </a:pPr>
            <a:r>
              <a:rPr lang="en-US" sz="2000">
                <a:solidFill>
                  <a:srgbClr val="FFFFFF"/>
                </a:solidFill>
                <a:uFillTx/>
                <a:latin typeface="Calibri"/>
                <a:ea typeface="Calibri"/>
                <a:cs typeface="Calibri"/>
                <a:sym typeface="Calibri"/>
              </a:rPr>
              <a:t>Diastolic blood pressure</a:t>
            </a:r>
            <a:endParaRPr sz="2000">
              <a:solidFill>
                <a:schemeClr val="dk1"/>
              </a:solidFill>
              <a:uFillTx/>
              <a:latin typeface="Calibri"/>
              <a:ea typeface="Calibri"/>
              <a:cs typeface="Calibri"/>
              <a:sym typeface="Calibri"/>
            </a:endParaRPr>
          </a:p>
          <a:p>
            <a:pPr marL="588010" marR="0" lvl="0" indent="-447039" algn="l" rtl="0">
              <a:spcBef>
                <a:spcPts val="375"/>
              </a:spcBef>
              <a:spcAft>
                <a:spcPts val="0"/>
              </a:spcAft>
              <a:buClr>
                <a:srgbClr val="FFFFFF"/>
              </a:buClr>
              <a:buSzPts val="2000"/>
              <a:buFont typeface="Calibri"/>
              <a:buAutoNum type="arabicPeriod"/>
            </a:pPr>
            <a:r>
              <a:rPr lang="en-US" sz="2000">
                <a:solidFill>
                  <a:srgbClr val="FFFFFF"/>
                </a:solidFill>
                <a:uFillTx/>
                <a:latin typeface="Calibri"/>
                <a:ea typeface="Calibri"/>
                <a:cs typeface="Calibri"/>
                <a:sym typeface="Calibri"/>
              </a:rPr>
              <a:t>Body Mass Index</a:t>
            </a:r>
            <a:endParaRPr sz="2000">
              <a:solidFill>
                <a:schemeClr val="dk1"/>
              </a:solidFill>
              <a:uFillTx/>
              <a:latin typeface="Calibri"/>
              <a:ea typeface="Calibri"/>
              <a:cs typeface="Calibri"/>
              <a:sym typeface="Calibri"/>
            </a:endParaRPr>
          </a:p>
          <a:p>
            <a:pPr marL="588010" marR="0" lvl="0" indent="-447039" algn="l" rtl="0">
              <a:spcBef>
                <a:spcPts val="375"/>
              </a:spcBef>
              <a:spcAft>
                <a:spcPts val="0"/>
              </a:spcAft>
              <a:buClr>
                <a:srgbClr val="FFFFFF"/>
              </a:buClr>
              <a:buSzPts val="2000"/>
              <a:buFont typeface="Calibri"/>
              <a:buAutoNum type="arabicPeriod"/>
            </a:pPr>
            <a:r>
              <a:rPr lang="en-US" sz="2000">
                <a:solidFill>
                  <a:srgbClr val="FFFFFF"/>
                </a:solidFill>
                <a:uFillTx/>
                <a:latin typeface="Calibri"/>
                <a:ea typeface="Calibri"/>
                <a:cs typeface="Calibri"/>
                <a:sym typeface="Calibri"/>
              </a:rPr>
              <a:t>Glycated hemoglobin</a:t>
            </a:r>
            <a:endParaRPr sz="2000">
              <a:solidFill>
                <a:schemeClr val="dk1"/>
              </a:solidFill>
              <a:uFillTx/>
              <a:latin typeface="Calibri"/>
              <a:ea typeface="Calibri"/>
              <a:cs typeface="Calibri"/>
              <a:sym typeface="Calibri"/>
            </a:endParaRPr>
          </a:p>
          <a:p>
            <a:pPr marL="588010" marR="0" lvl="0" indent="-447039" algn="l" rtl="0">
              <a:spcBef>
                <a:spcPts val="375"/>
              </a:spcBef>
              <a:spcAft>
                <a:spcPts val="0"/>
              </a:spcAft>
              <a:buClr>
                <a:srgbClr val="FFFFFF"/>
              </a:buClr>
              <a:buSzPts val="2000"/>
              <a:buFont typeface="Calibri"/>
              <a:buAutoNum type="arabicPeriod"/>
            </a:pPr>
            <a:r>
              <a:rPr lang="en-US" sz="2000">
                <a:solidFill>
                  <a:srgbClr val="FFFFFF"/>
                </a:solidFill>
                <a:uFillTx/>
                <a:latin typeface="Calibri"/>
                <a:ea typeface="Calibri"/>
                <a:cs typeface="Calibri"/>
                <a:sym typeface="Calibri"/>
              </a:rPr>
              <a:t>Albumin</a:t>
            </a:r>
            <a:endParaRPr sz="2000">
              <a:solidFill>
                <a:schemeClr val="dk1"/>
              </a:solidFill>
              <a:uFillTx/>
              <a:latin typeface="Calibri"/>
              <a:ea typeface="Calibri"/>
              <a:cs typeface="Calibri"/>
              <a:sym typeface="Calibri"/>
            </a:endParaRPr>
          </a:p>
          <a:p>
            <a:pPr marL="588010" marR="0" lvl="0" indent="-447039" algn="l" rtl="0">
              <a:spcBef>
                <a:spcPts val="375"/>
              </a:spcBef>
              <a:spcAft>
                <a:spcPts val="0"/>
              </a:spcAft>
              <a:buClr>
                <a:srgbClr val="FFFFFF"/>
              </a:buClr>
              <a:buSzPts val="2000"/>
              <a:buFont typeface="Calibri"/>
              <a:buAutoNum type="arabicPeriod"/>
            </a:pPr>
            <a:r>
              <a:rPr lang="en-US" sz="2000">
                <a:solidFill>
                  <a:srgbClr val="FFFFFF"/>
                </a:solidFill>
                <a:uFillTx/>
                <a:latin typeface="Calibri"/>
                <a:ea typeface="Calibri"/>
                <a:cs typeface="Calibri"/>
                <a:sym typeface="Calibri"/>
              </a:rPr>
              <a:t>Creatinine clearance</a:t>
            </a:r>
            <a:endParaRPr sz="2000">
              <a:solidFill>
                <a:schemeClr val="dk1"/>
              </a:solidFill>
              <a:uFillTx/>
              <a:latin typeface="Calibri"/>
              <a:ea typeface="Calibri"/>
              <a:cs typeface="Calibri"/>
              <a:sym typeface="Calibri"/>
            </a:endParaRPr>
          </a:p>
          <a:p>
            <a:pPr marL="588010" marR="0" lvl="0" indent="-447039" algn="l" rtl="0">
              <a:spcBef>
                <a:spcPts val="375"/>
              </a:spcBef>
              <a:spcAft>
                <a:spcPts val="0"/>
              </a:spcAft>
              <a:buClr>
                <a:srgbClr val="FFFFFF"/>
              </a:buClr>
              <a:buSzPts val="2000"/>
              <a:buFont typeface="Calibri"/>
              <a:buAutoNum type="arabicPeriod"/>
            </a:pPr>
            <a:r>
              <a:rPr lang="en-US" sz="2000">
                <a:solidFill>
                  <a:srgbClr val="FFFFFF"/>
                </a:solidFill>
                <a:uFillTx/>
                <a:latin typeface="Calibri"/>
                <a:ea typeface="Calibri"/>
                <a:cs typeface="Calibri"/>
                <a:sym typeface="Calibri"/>
              </a:rPr>
              <a:t>Triglycerides</a:t>
            </a:r>
            <a:endParaRPr sz="2000">
              <a:solidFill>
                <a:schemeClr val="dk1"/>
              </a:solidFill>
              <a:uFillTx/>
              <a:latin typeface="Calibri"/>
              <a:ea typeface="Calibri"/>
              <a:cs typeface="Calibri"/>
              <a:sym typeface="Calibri"/>
            </a:endParaRPr>
          </a:p>
          <a:p>
            <a:pPr marL="588010" marR="0" lvl="0" indent="-447039" algn="l" rtl="0">
              <a:spcBef>
                <a:spcPts val="375"/>
              </a:spcBef>
              <a:spcAft>
                <a:spcPts val="0"/>
              </a:spcAft>
              <a:buClr>
                <a:srgbClr val="FFFFFF"/>
              </a:buClr>
              <a:buSzPts val="2000"/>
              <a:buFont typeface="Calibri"/>
              <a:buAutoNum type="arabicPeriod"/>
            </a:pPr>
            <a:r>
              <a:rPr lang="en-US" sz="2000">
                <a:solidFill>
                  <a:srgbClr val="FFFFFF"/>
                </a:solidFill>
                <a:uFillTx/>
                <a:latin typeface="Calibri"/>
                <a:ea typeface="Calibri"/>
                <a:cs typeface="Calibri"/>
                <a:sym typeface="Calibri"/>
              </a:rPr>
              <a:t>C-reactive protein</a:t>
            </a:r>
            <a:endParaRPr sz="2000">
              <a:solidFill>
                <a:schemeClr val="dk1"/>
              </a:solidFill>
              <a:uFillTx/>
              <a:latin typeface="Calibri"/>
              <a:ea typeface="Calibri"/>
              <a:cs typeface="Calibri"/>
              <a:sym typeface="Calibri"/>
            </a:endParaRPr>
          </a:p>
          <a:p>
            <a:pPr marL="588010" marR="0" lvl="0" indent="-447039" algn="l" rtl="0">
              <a:spcBef>
                <a:spcPts val="375"/>
              </a:spcBef>
              <a:spcAft>
                <a:spcPts val="0"/>
              </a:spcAft>
              <a:buClr>
                <a:srgbClr val="FFFFFF"/>
              </a:buClr>
              <a:buSzPts val="2000"/>
              <a:buFont typeface="Calibri"/>
              <a:buAutoNum type="arabicPeriod"/>
            </a:pPr>
            <a:r>
              <a:rPr lang="en-US" sz="2000">
                <a:solidFill>
                  <a:srgbClr val="FFFFFF"/>
                </a:solidFill>
                <a:uFillTx/>
                <a:latin typeface="Calibri"/>
                <a:ea typeface="Calibri"/>
                <a:cs typeface="Calibri"/>
                <a:sym typeface="Calibri"/>
              </a:rPr>
              <a:t>Homocysteine</a:t>
            </a:r>
            <a:endParaRPr sz="2000">
              <a:solidFill>
                <a:schemeClr val="dk1"/>
              </a:solidFill>
              <a:uFillTx/>
              <a:latin typeface="Calibri"/>
              <a:ea typeface="Calibri"/>
              <a:cs typeface="Calibri"/>
              <a:sym typeface="Calibri"/>
            </a:endParaRPr>
          </a:p>
          <a:p>
            <a:pPr marL="588010" marR="0" lvl="0" indent="-575310" algn="l" rtl="0">
              <a:spcBef>
                <a:spcPts val="375"/>
              </a:spcBef>
              <a:spcAft>
                <a:spcPts val="0"/>
              </a:spcAft>
              <a:buClr>
                <a:srgbClr val="FFFFFF"/>
              </a:buClr>
              <a:buSzPts val="2000"/>
              <a:buFont typeface="Calibri"/>
              <a:buAutoNum type="arabicPeriod"/>
            </a:pPr>
            <a:r>
              <a:rPr lang="en-US" sz="2000">
                <a:solidFill>
                  <a:srgbClr val="FFFFFF"/>
                </a:solidFill>
                <a:uFillTx/>
                <a:latin typeface="Calibri"/>
                <a:ea typeface="Calibri"/>
                <a:cs typeface="Calibri"/>
                <a:sym typeface="Calibri"/>
              </a:rPr>
              <a:t>Total cholesterol</a:t>
            </a:r>
            <a:endParaRPr sz="2000">
              <a:solidFill>
                <a:schemeClr val="dk1"/>
              </a:solidFill>
              <a:uFillTx/>
              <a:latin typeface="Calibri"/>
              <a:ea typeface="Calibri"/>
              <a:cs typeface="Calibri"/>
              <a:sym typeface="Calibri"/>
            </a:endParaRPr>
          </a:p>
        </p:txBody>
      </p:sp>
      <p:sp>
        <p:nvSpPr>
          <p:cNvPr id="450" name="Google Shape;450;p47"/>
          <p:cNvSpPr txBox="1">
            <a:spLocks/>
          </p:cNvSpPr>
          <p:nvPr/>
        </p:nvSpPr>
        <p:spPr>
          <a:xfrm>
            <a:off x="4454525" y="2799717"/>
            <a:ext cx="1648460" cy="2519023"/>
          </a:xfrm>
          <a:prstGeom prst="rect">
            <a:avLst/>
          </a:prstGeom>
          <a:noFill/>
          <a:ln>
            <a:noFill/>
          </a:ln>
        </p:spPr>
        <p:txBody>
          <a:bodyPr spcFirstLastPara="1" wrap="square" lIns="0" tIns="60325" rIns="0" bIns="0" anchor="t" anchorCtr="0">
            <a:noAutofit/>
          </a:bodyPr>
          <a:lstStyle/>
          <a:p>
            <a:pPr marL="469900" marR="0" lvl="0" indent="0" algn="l" rtl="0">
              <a:spcBef>
                <a:spcPts val="0"/>
              </a:spcBef>
              <a:spcAft>
                <a:spcPts val="0"/>
              </a:spcAft>
              <a:buNone/>
            </a:pPr>
            <a:r>
              <a:rPr lang="en-US" sz="2000">
                <a:solidFill>
                  <a:srgbClr val="FFFFFF"/>
                </a:solidFill>
                <a:uFillTx/>
                <a:latin typeface="Calibri"/>
                <a:ea typeface="Calibri"/>
                <a:cs typeface="Calibri"/>
                <a:sym typeface="Calibri"/>
              </a:rPr>
              <a:t>5.4%</a:t>
            </a:r>
            <a:endParaRPr sz="2000">
              <a:solidFill>
                <a:schemeClr val="dk1"/>
              </a:solidFill>
              <a:uFillTx/>
              <a:latin typeface="Calibri"/>
              <a:ea typeface="Calibri"/>
              <a:cs typeface="Calibri"/>
              <a:sym typeface="Calibri"/>
            </a:endParaRPr>
          </a:p>
          <a:p>
            <a:pPr marL="12700" marR="0" lvl="0" indent="0" algn="l" rtl="0">
              <a:spcBef>
                <a:spcPts val="375"/>
              </a:spcBef>
              <a:spcAft>
                <a:spcPts val="0"/>
              </a:spcAft>
              <a:buNone/>
            </a:pPr>
            <a:r>
              <a:rPr lang="en-US" sz="2000">
                <a:solidFill>
                  <a:srgbClr val="FFFFFF"/>
                </a:solidFill>
                <a:uFillTx/>
                <a:latin typeface="Calibri"/>
                <a:ea typeface="Calibri"/>
                <a:cs typeface="Calibri"/>
                <a:sym typeface="Calibri"/>
              </a:rPr>
              <a:t>        4.2 g/dL</a:t>
            </a:r>
            <a:endParaRPr sz="2000">
              <a:solidFill>
                <a:schemeClr val="dk1"/>
              </a:solidFill>
              <a:uFillTx/>
              <a:latin typeface="Calibri"/>
              <a:ea typeface="Calibri"/>
              <a:cs typeface="Calibri"/>
              <a:sym typeface="Calibri"/>
            </a:endParaRPr>
          </a:p>
          <a:p>
            <a:pPr marL="469900" marR="0" lvl="0" indent="0" algn="l" rtl="0">
              <a:spcBef>
                <a:spcPts val="375"/>
              </a:spcBef>
              <a:spcAft>
                <a:spcPts val="0"/>
              </a:spcAft>
              <a:buNone/>
            </a:pPr>
            <a:r>
              <a:rPr lang="en-US" sz="2000">
                <a:solidFill>
                  <a:srgbClr val="FFFFFF"/>
                </a:solidFill>
                <a:uFillTx/>
                <a:latin typeface="Calibri"/>
                <a:ea typeface="Calibri"/>
                <a:cs typeface="Calibri"/>
                <a:sym typeface="Calibri"/>
              </a:rPr>
              <a:t>66 mg/dL</a:t>
            </a:r>
            <a:endParaRPr sz="2000">
              <a:solidFill>
                <a:schemeClr val="dk1"/>
              </a:solidFill>
              <a:uFillTx/>
              <a:latin typeface="Calibri"/>
              <a:ea typeface="Calibri"/>
              <a:cs typeface="Calibri"/>
              <a:sym typeface="Calibri"/>
            </a:endParaRPr>
          </a:p>
          <a:p>
            <a:pPr marL="12700" marR="0" lvl="0" indent="0" algn="l" rtl="0">
              <a:spcBef>
                <a:spcPts val="375"/>
              </a:spcBef>
              <a:spcAft>
                <a:spcPts val="0"/>
              </a:spcAft>
              <a:buNone/>
            </a:pPr>
            <a:r>
              <a:rPr lang="en-US" sz="2000">
                <a:solidFill>
                  <a:srgbClr val="FFFFFF"/>
                </a:solidFill>
                <a:uFillTx/>
                <a:latin typeface="Calibri"/>
                <a:ea typeface="Calibri"/>
                <a:cs typeface="Calibri"/>
                <a:sym typeface="Calibri"/>
              </a:rPr>
              <a:t>        168 mg/dL</a:t>
            </a:r>
            <a:endParaRPr sz="2000">
              <a:solidFill>
                <a:schemeClr val="dk1"/>
              </a:solidFill>
              <a:uFillTx/>
              <a:latin typeface="Calibri"/>
              <a:ea typeface="Calibri"/>
              <a:cs typeface="Calibri"/>
              <a:sym typeface="Calibri"/>
            </a:endParaRPr>
          </a:p>
          <a:p>
            <a:pPr marL="622935" marR="5080" lvl="0" indent="-153669" algn="l" rtl="0">
              <a:lnSpc>
                <a:spcPct val="115599"/>
              </a:lnSpc>
              <a:spcBef>
                <a:spcPts val="0"/>
              </a:spcBef>
              <a:spcAft>
                <a:spcPts val="0"/>
              </a:spcAft>
              <a:buNone/>
            </a:pPr>
            <a:r>
              <a:rPr lang="en-US" sz="2000">
                <a:solidFill>
                  <a:srgbClr val="FFFFFF"/>
                </a:solidFill>
                <a:uFillTx/>
                <a:latin typeface="Calibri"/>
                <a:ea typeface="Calibri"/>
                <a:cs typeface="Calibri"/>
                <a:sym typeface="Calibri"/>
              </a:rPr>
              <a:t>0.41 mg/dL</a:t>
            </a:r>
            <a:endParaRPr sz="2000">
              <a:solidFill>
                <a:srgbClr val="FFFFFF"/>
              </a:solidFill>
              <a:uFillTx/>
              <a:latin typeface="Calibri"/>
              <a:ea typeface="Calibri"/>
              <a:cs typeface="Calibri"/>
              <a:sym typeface="Calibri"/>
            </a:endParaRPr>
          </a:p>
          <a:p>
            <a:pPr marL="622935" marR="5080" lvl="0" indent="-153669" algn="l" rtl="0">
              <a:lnSpc>
                <a:spcPct val="115599"/>
              </a:lnSpc>
              <a:spcBef>
                <a:spcPts val="0"/>
              </a:spcBef>
              <a:spcAft>
                <a:spcPts val="0"/>
              </a:spcAft>
              <a:buNone/>
            </a:pPr>
            <a:r>
              <a:rPr lang="en-US" sz="2000">
                <a:solidFill>
                  <a:srgbClr val="FFFFFF"/>
                </a:solidFill>
                <a:uFillTx/>
                <a:latin typeface="Calibri"/>
                <a:ea typeface="Calibri"/>
                <a:cs typeface="Calibri"/>
                <a:sym typeface="Calibri"/>
              </a:rPr>
              <a:t>9 </a:t>
            </a:r>
            <a:r>
              <a:rPr lang="en-US" sz="1800">
                <a:solidFill>
                  <a:srgbClr val="FFFFFF"/>
                </a:solidFill>
                <a:uFillTx/>
                <a:latin typeface="Calibri"/>
                <a:ea typeface="Calibri"/>
                <a:cs typeface="Calibri"/>
                <a:sym typeface="Calibri"/>
              </a:rPr>
              <a:t>μmol/L</a:t>
            </a:r>
            <a:endParaRPr sz="1800">
              <a:solidFill>
                <a:schemeClr val="dk1"/>
              </a:solidFill>
              <a:uFillTx/>
              <a:latin typeface="Calibri"/>
              <a:ea typeface="Calibri"/>
              <a:cs typeface="Calibri"/>
              <a:sym typeface="Calibri"/>
            </a:endParaRPr>
          </a:p>
          <a:p>
            <a:pPr marL="469900" marR="0" lvl="0" indent="0" algn="l" rtl="0">
              <a:spcBef>
                <a:spcPts val="375"/>
              </a:spcBef>
              <a:spcAft>
                <a:spcPts val="0"/>
              </a:spcAft>
              <a:buNone/>
            </a:pPr>
            <a:r>
              <a:rPr lang="en-US" sz="2000">
                <a:solidFill>
                  <a:srgbClr val="FFFFFF"/>
                </a:solidFill>
                <a:uFillTx/>
                <a:latin typeface="Calibri"/>
                <a:ea typeface="Calibri"/>
                <a:cs typeface="Calibri"/>
                <a:sym typeface="Calibri"/>
              </a:rPr>
              <a:t>225</a:t>
            </a:r>
            <a:endParaRPr sz="2000">
              <a:solidFill>
                <a:schemeClr val="dk1"/>
              </a:solidFill>
              <a:uFillTx/>
              <a:latin typeface="Calibri"/>
              <a:ea typeface="Calibri"/>
              <a:cs typeface="Calibri"/>
              <a:sym typeface="Calibri"/>
            </a:endParaRPr>
          </a:p>
        </p:txBody>
      </p:sp>
      <p:sp>
        <p:nvSpPr>
          <p:cNvPr id="451" name="Google Shape;451;p47"/>
          <p:cNvSpPr txBox="1">
            <a:spLocks/>
          </p:cNvSpPr>
          <p:nvPr/>
        </p:nvSpPr>
        <p:spPr>
          <a:xfrm>
            <a:off x="1482726" y="5304159"/>
            <a:ext cx="5799455" cy="662305"/>
          </a:xfrm>
          <a:prstGeom prst="rect">
            <a:avLst/>
          </a:prstGeom>
          <a:noFill/>
          <a:ln>
            <a:noFill/>
          </a:ln>
        </p:spPr>
        <p:txBody>
          <a:bodyPr spcFirstLastPara="1" wrap="square" lIns="0" tIns="12700" rIns="0" bIns="0" anchor="t" anchorCtr="0">
            <a:noAutofit/>
          </a:bodyPr>
          <a:lstStyle/>
          <a:p>
            <a:pPr marL="241300" marR="0" lvl="0" indent="0" algn="l" rtl="0">
              <a:spcBef>
                <a:spcPts val="0"/>
              </a:spcBef>
              <a:spcAft>
                <a:spcPts val="0"/>
              </a:spcAft>
              <a:buNone/>
            </a:pPr>
            <a:r>
              <a:rPr lang="en-US" sz="1500">
                <a:solidFill>
                  <a:srgbClr val="FFFFFF"/>
                </a:solidFill>
                <a:uFillTx/>
                <a:latin typeface="Calibri"/>
                <a:ea typeface="Calibri"/>
                <a:cs typeface="Calibri"/>
                <a:sym typeface="Calibri"/>
              </a:rPr>
              <a:t>* = &lt; 25</a:t>
            </a:r>
            <a:r>
              <a:rPr lang="en-US" sz="1500" baseline="30000">
                <a:solidFill>
                  <a:srgbClr val="FFFFFF"/>
                </a:solidFill>
                <a:uFillTx/>
                <a:latin typeface="Calibri"/>
                <a:ea typeface="Calibri"/>
                <a:cs typeface="Calibri"/>
                <a:sym typeface="Calibri"/>
              </a:rPr>
              <a:t>th </a:t>
            </a:r>
            <a:r>
              <a:rPr lang="en-US" sz="1500">
                <a:solidFill>
                  <a:srgbClr val="FFFFFF"/>
                </a:solidFill>
                <a:uFillTx/>
                <a:latin typeface="Calibri"/>
                <a:ea typeface="Calibri"/>
                <a:cs typeface="Calibri"/>
                <a:sym typeface="Calibri"/>
              </a:rPr>
              <a:t>percentile for creatinine clearance; &gt;75</a:t>
            </a:r>
            <a:r>
              <a:rPr lang="en-US" sz="1500" baseline="30000">
                <a:solidFill>
                  <a:srgbClr val="FFFFFF"/>
                </a:solidFill>
                <a:uFillTx/>
                <a:latin typeface="Calibri"/>
                <a:ea typeface="Calibri"/>
                <a:cs typeface="Calibri"/>
                <a:sym typeface="Calibri"/>
              </a:rPr>
              <a:t>th </a:t>
            </a:r>
            <a:r>
              <a:rPr lang="en-US" sz="1500">
                <a:solidFill>
                  <a:srgbClr val="FFFFFF"/>
                </a:solidFill>
                <a:uFillTx/>
                <a:latin typeface="Calibri"/>
                <a:ea typeface="Calibri"/>
                <a:cs typeface="Calibri"/>
                <a:sym typeface="Calibri"/>
              </a:rPr>
              <a:t>percentile for others</a:t>
            </a:r>
            <a:endParaRPr sz="1500">
              <a:solidFill>
                <a:schemeClr val="dk1"/>
              </a:solidFill>
              <a:uFillTx/>
              <a:latin typeface="Calibri"/>
              <a:ea typeface="Calibri"/>
              <a:cs typeface="Calibri"/>
              <a:sym typeface="Calibri"/>
            </a:endParaRPr>
          </a:p>
          <a:p>
            <a:pPr marL="0" marR="0" lvl="0" indent="0" algn="l" rtl="0">
              <a:spcBef>
                <a:spcPts val="45"/>
              </a:spcBef>
              <a:spcAft>
                <a:spcPts val="0"/>
              </a:spcAft>
              <a:buNone/>
            </a:pPr>
            <a:endParaRPr sz="1500">
              <a:solidFill>
                <a:schemeClr val="dk1"/>
              </a:solidFill>
              <a:uFillTx/>
              <a:latin typeface="Times New Roman"/>
              <a:ea typeface="Times New Roman"/>
              <a:cs typeface="Times New Roman"/>
              <a:sym typeface="Times New Roman"/>
            </a:endParaRPr>
          </a:p>
          <a:p>
            <a:pPr marL="12700" marR="0" lvl="0" indent="0" algn="l" rtl="0">
              <a:spcBef>
                <a:spcPts val="5"/>
              </a:spcBef>
              <a:spcAft>
                <a:spcPts val="0"/>
              </a:spcAft>
              <a:buNone/>
            </a:pPr>
            <a:r>
              <a:rPr lang="en-US" sz="1200">
                <a:solidFill>
                  <a:srgbClr val="FFFF00"/>
                </a:solidFill>
                <a:uFillTx/>
                <a:latin typeface="Calibri"/>
                <a:ea typeface="Calibri"/>
                <a:cs typeface="Calibri"/>
                <a:sym typeface="Calibri"/>
              </a:rPr>
              <a:t>Geronimus, et al., AJPH, 2006</a:t>
            </a:r>
            <a:endParaRPr sz="1200">
              <a:solidFill>
                <a:schemeClr val="dk1"/>
              </a:solidFill>
              <a:uFillTx/>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8"/>
          <p:cNvSpPr>
            <a:spLocks/>
          </p:cNvSpPr>
          <p:nvPr/>
        </p:nvSpPr>
        <p:spPr>
          <a:xfrm>
            <a:off x="0" y="857250"/>
            <a:ext cx="9144000" cy="5143500"/>
          </a:xfrm>
          <a:custGeom>
            <a:avLst/>
            <a:gdLst/>
            <a:ahLst/>
            <a:cxnLst/>
            <a:rect l="l" t="t" r="r" b="b"/>
            <a:pathLst>
              <a:path w="9144000" h="5143500" extrusionOk="0">
                <a:moveTo>
                  <a:pt x="0" y="0"/>
                </a:moveTo>
                <a:lnTo>
                  <a:pt x="9143999" y="0"/>
                </a:lnTo>
                <a:lnTo>
                  <a:pt x="9143999" y="5143499"/>
                </a:lnTo>
                <a:lnTo>
                  <a:pt x="0" y="5143499"/>
                </a:lnTo>
                <a:lnTo>
                  <a:pt x="0" y="0"/>
                </a:lnTo>
                <a:close/>
              </a:path>
            </a:pathLst>
          </a:custGeom>
          <a:solidFill>
            <a:srgbClr val="00707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457" name="Google Shape;457;p48"/>
          <p:cNvSpPr>
            <a:spLocks/>
          </p:cNvSpPr>
          <p:nvPr/>
        </p:nvSpPr>
        <p:spPr>
          <a:xfrm>
            <a:off x="873127" y="1325564"/>
            <a:ext cx="6857999" cy="4286249"/>
          </a:xfrm>
          <a:prstGeom prst="rect">
            <a:avLst/>
          </a:prstGeom>
          <a:blipFill rotWithShape="1">
            <a:blip r:embed="rId3"/>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458" name="Google Shape;458;p48"/>
          <p:cNvSpPr>
            <a:spLocks/>
          </p:cNvSpPr>
          <p:nvPr/>
        </p:nvSpPr>
        <p:spPr>
          <a:xfrm>
            <a:off x="1485900" y="5715000"/>
            <a:ext cx="6172200" cy="0"/>
          </a:xfrm>
          <a:custGeom>
            <a:avLst/>
            <a:gdLst/>
            <a:ahLst/>
            <a:cxnLst/>
            <a:rect l="l" t="t" r="r" b="b"/>
            <a:pathLst>
              <a:path w="6172200" h="120000" extrusionOk="0">
                <a:moveTo>
                  <a:pt x="0" y="0"/>
                </a:moveTo>
                <a:lnTo>
                  <a:pt x="6172199" y="0"/>
                </a:lnTo>
              </a:path>
            </a:pathLst>
          </a:custGeom>
          <a:noFill/>
          <a:ln w="12675" cap="flat" cmpd="sng">
            <a:solidFill>
              <a:srgbClr val="FF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459" name="Google Shape;459;p48"/>
          <p:cNvSpPr txBox="1">
            <a:spLocks/>
          </p:cNvSpPr>
          <p:nvPr/>
        </p:nvSpPr>
        <p:spPr>
          <a:xfrm>
            <a:off x="1482725" y="5758116"/>
            <a:ext cx="1840864" cy="197490"/>
          </a:xfrm>
          <a:prstGeom prst="rect">
            <a:avLst/>
          </a:prstGeom>
          <a:noFill/>
          <a:ln>
            <a:noFill/>
          </a:ln>
        </p:spPr>
        <p:txBody>
          <a:bodyPr spcFirstLastPara="1" wrap="square" lIns="0" tIns="12700" rIns="0" bIns="0" anchor="t" anchorCtr="0">
            <a:noAutofit/>
          </a:bodyPr>
          <a:lstStyle/>
          <a:p>
            <a:pPr marL="12700" marR="0" lvl="0" indent="0" algn="l" rtl="0">
              <a:spcBef>
                <a:spcPts val="0"/>
              </a:spcBef>
              <a:spcAft>
                <a:spcPts val="0"/>
              </a:spcAft>
              <a:buNone/>
            </a:pPr>
            <a:r>
              <a:rPr lang="en-US" sz="1200">
                <a:solidFill>
                  <a:srgbClr val="FFFF00"/>
                </a:solidFill>
                <a:uFillTx/>
                <a:latin typeface="Calibri"/>
                <a:ea typeface="Calibri"/>
                <a:cs typeface="Calibri"/>
                <a:sym typeface="Calibri"/>
              </a:rPr>
              <a:t>Geronimus, et al., AJPA, 2006</a:t>
            </a:r>
            <a:endParaRPr sz="1200">
              <a:solidFill>
                <a:schemeClr val="dk1"/>
              </a:solidFill>
              <a:uFillTx/>
              <a:latin typeface="Calibri"/>
              <a:ea typeface="Calibri"/>
              <a:cs typeface="Calibri"/>
              <a:sym typeface="Calibri"/>
            </a:endParaRPr>
          </a:p>
        </p:txBody>
      </p:sp>
      <p:sp>
        <p:nvSpPr>
          <p:cNvPr id="460" name="Google Shape;460;p48"/>
          <p:cNvSpPr txBox="1">
            <a:spLocks noGrp="1"/>
          </p:cNvSpPr>
          <p:nvPr>
            <p:ph type="title"/>
          </p:nvPr>
        </p:nvSpPr>
        <p:spPr>
          <a:xfrm>
            <a:off x="1311276" y="1002284"/>
            <a:ext cx="6359525" cy="436880"/>
          </a:xfrm>
          <a:prstGeom prst="rect">
            <a:avLst/>
          </a:prstGeom>
          <a:noFill/>
          <a:ln>
            <a:noFill/>
          </a:ln>
        </p:spPr>
        <p:txBody>
          <a:bodyPr spcFirstLastPara="1" wrap="square" lIns="0" tIns="12700" rIns="0" bIns="0" anchor="t" anchorCtr="0">
            <a:noAutofit/>
          </a:bodyPr>
          <a:lstStyle/>
          <a:p>
            <a:pPr marL="12700" lvl="0" indent="0" algn="l" rtl="0">
              <a:spcBef>
                <a:spcPts val="0"/>
              </a:spcBef>
              <a:spcAft>
                <a:spcPts val="0"/>
              </a:spcAft>
              <a:buNone/>
            </a:pPr>
            <a:r>
              <a:rPr lang="en-US" sz="2700" b="1">
                <a:solidFill>
                  <a:srgbClr val="FFFF00"/>
                </a:solidFill>
                <a:uFillTx/>
                <a:latin typeface="Calibri"/>
                <a:ea typeface="Calibri"/>
                <a:cs typeface="Calibri"/>
                <a:sym typeface="Calibri"/>
              </a:rPr>
              <a:t>M</a:t>
            </a:r>
            <a:r>
              <a:rPr lang="en-US" sz="2700" b="1" u="sng">
                <a:solidFill>
                  <a:srgbClr val="FFFF00"/>
                </a:solidFill>
                <a:uFillTx/>
                <a:latin typeface="Calibri"/>
                <a:ea typeface="Calibri"/>
                <a:cs typeface="Calibri"/>
                <a:sym typeface="Calibri"/>
              </a:rPr>
              <a:t>ean Score on Allostatic Load by Age	</a:t>
            </a:r>
            <a:endParaRPr sz="2700">
              <a:uFillTx/>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p:cNvSpPr>
          <p:nvPr/>
        </p:nvSpPr>
        <p:spPr>
          <a:xfrm>
            <a:off x="3141233" y="1307690"/>
            <a:ext cx="3092526" cy="657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70" b="0" i="0" u="none" strike="noStrike" cap="none" dirty="0">
                <a:solidFill>
                  <a:schemeClr val="dk1"/>
                </a:solidFill>
                <a:uFillTx/>
                <a:latin typeface="Calibri"/>
                <a:ea typeface="Calibri"/>
                <a:cs typeface="Calibri"/>
                <a:sym typeface="Calibri"/>
              </a:rPr>
              <a:t>SAWUBONA</a:t>
            </a:r>
            <a:endParaRPr sz="3670" dirty="0">
              <a:solidFill>
                <a:schemeClr val="dk1"/>
              </a:solidFill>
              <a:uFillTx/>
              <a:latin typeface="Calibri"/>
              <a:ea typeface="Calibri"/>
              <a:cs typeface="Calibri"/>
              <a:sym typeface="Calibri"/>
            </a:endParaRPr>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9"/>
          <p:cNvSpPr txBox="1">
            <a:spLocks noGrp="1"/>
          </p:cNvSpPr>
          <p:nvPr>
            <p:ph type="title"/>
          </p:nvPr>
        </p:nvSpPr>
        <p:spPr>
          <a:xfrm>
            <a:off x="618362" y="468413"/>
            <a:ext cx="7907274" cy="43088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uFillTx/>
              </a:rPr>
              <a:t>Stress, Trauma, Anxiety and Life Expectancy </a:t>
            </a:r>
            <a:endParaRPr>
              <a:uFillTx/>
            </a:endParaRPr>
          </a:p>
        </p:txBody>
      </p:sp>
      <p:pic>
        <p:nvPicPr>
          <p:cNvPr id="466" name="Google Shape;466;p49"/>
          <p:cNvPicPr preferRelativeResize="0"/>
          <p:nvPr/>
        </p:nvPicPr>
        <p:blipFill rotWithShape="1">
          <a:blip r:embed="rId3"/>
          <a:srcRect/>
          <a:stretch/>
        </p:blipFill>
        <p:spPr>
          <a:xfrm>
            <a:off x="5105400" y="2133600"/>
            <a:ext cx="3519674" cy="2971800"/>
          </a:xfrm>
          <a:prstGeom prst="rect">
            <a:avLst/>
          </a:prstGeom>
          <a:noFill/>
          <a:ln>
            <a:noFill/>
          </a:ln>
        </p:spPr>
      </p:pic>
      <p:sp>
        <p:nvSpPr>
          <p:cNvPr id="467" name="Google Shape;467;p49"/>
          <p:cNvSpPr txBox="1">
            <a:spLocks/>
          </p:cNvSpPr>
          <p:nvPr/>
        </p:nvSpPr>
        <p:spPr>
          <a:xfrm>
            <a:off x="304800" y="1600200"/>
            <a:ext cx="4493171" cy="4524315"/>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lt1"/>
              </a:buClr>
              <a:buSzPts val="2800"/>
              <a:buFont typeface="Arial"/>
              <a:buChar char="•"/>
            </a:pPr>
            <a:r>
              <a:rPr lang="en-US" sz="2800">
                <a:solidFill>
                  <a:schemeClr val="lt1"/>
                </a:solidFill>
                <a:uFillTx/>
                <a:latin typeface="Calibri"/>
                <a:ea typeface="Calibri"/>
                <a:cs typeface="Calibri"/>
                <a:sym typeface="Calibri"/>
              </a:rPr>
              <a:t>Telomeres are chromosome components that are associated with cellular aging and risk for heart disease, diabetes and cancer</a:t>
            </a:r>
            <a:endParaRPr>
              <a:uFillTx/>
            </a:endParaRPr>
          </a:p>
          <a:p>
            <a:pPr marL="285750" marR="0" lvl="0" indent="-285750" algn="l" rtl="0">
              <a:spcBef>
                <a:spcPts val="0"/>
              </a:spcBef>
              <a:spcAft>
                <a:spcPts val="0"/>
              </a:spcAft>
              <a:buClr>
                <a:schemeClr val="lt1"/>
              </a:buClr>
              <a:buSzPts val="2800"/>
              <a:buFont typeface="Arial"/>
              <a:buChar char="•"/>
            </a:pPr>
            <a:r>
              <a:rPr lang="en-US" sz="2800">
                <a:solidFill>
                  <a:schemeClr val="lt1"/>
                </a:solidFill>
                <a:uFillTx/>
                <a:latin typeface="Calibri"/>
                <a:ea typeface="Calibri"/>
                <a:cs typeface="Calibri"/>
                <a:sym typeface="Calibri"/>
              </a:rPr>
              <a:t>Chronic stress and childhood adversity shortens telomeres. </a:t>
            </a:r>
            <a:endParaRPr>
              <a:uFillTx/>
            </a:endParaRPr>
          </a:p>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0"/>
          <p:cNvSpPr txBox="1">
            <a:spLocks noGrp="1"/>
          </p:cNvSpPr>
          <p:nvPr>
            <p:ph type="title"/>
          </p:nvPr>
        </p:nvSpPr>
        <p:spPr>
          <a:xfrm>
            <a:off x="618362" y="468413"/>
            <a:ext cx="7907274" cy="43088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uFillTx/>
                <a:latin typeface="Arial"/>
                <a:ea typeface="Arial"/>
                <a:cs typeface="Arial"/>
                <a:sym typeface="Arial"/>
              </a:rPr>
              <a:t>Health and Networks </a:t>
            </a:r>
            <a:endParaRPr>
              <a:uFillTx/>
            </a:endParaRPr>
          </a:p>
        </p:txBody>
      </p:sp>
      <p:sp>
        <p:nvSpPr>
          <p:cNvPr id="473" name="Google Shape;473;p50"/>
          <p:cNvSpPr txBox="1">
            <a:spLocks noGrp="1"/>
          </p:cNvSpPr>
          <p:nvPr>
            <p:ph type="body" idx="1"/>
          </p:nvPr>
        </p:nvSpPr>
        <p:spPr>
          <a:xfrm>
            <a:off x="597814" y="1524000"/>
            <a:ext cx="5105400" cy="4678204"/>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b="1">
                <a:uFillTx/>
              </a:rPr>
              <a:t>Family Networks: </a:t>
            </a:r>
            <a:r>
              <a:rPr lang="en-US" sz="2400">
                <a:uFillTx/>
              </a:rPr>
              <a:t>self-reinforcing wealth transmission</a:t>
            </a:r>
            <a:endParaRPr>
              <a:uFillTx/>
            </a:endParaRPr>
          </a:p>
          <a:p>
            <a:pPr marL="0" lvl="0" indent="0" algn="l" rtl="0">
              <a:spcBef>
                <a:spcPts val="0"/>
              </a:spcBef>
              <a:spcAft>
                <a:spcPts val="0"/>
              </a:spcAft>
              <a:buNone/>
            </a:pPr>
            <a:r>
              <a:rPr lang="en-US" sz="2400">
                <a:uFillTx/>
              </a:rPr>
              <a:t>	</a:t>
            </a:r>
            <a:endParaRPr>
              <a:uFillTx/>
            </a:endParaRPr>
          </a:p>
          <a:p>
            <a:pPr marL="0" lvl="0" indent="0" algn="l" rtl="0">
              <a:spcBef>
                <a:spcPts val="0"/>
              </a:spcBef>
              <a:spcAft>
                <a:spcPts val="0"/>
              </a:spcAft>
              <a:buNone/>
            </a:pPr>
            <a:r>
              <a:rPr lang="en-US" sz="2400" b="1">
                <a:uFillTx/>
              </a:rPr>
              <a:t>Social Networks: </a:t>
            </a:r>
            <a:r>
              <a:rPr lang="en-US" sz="2400">
                <a:uFillTx/>
              </a:rPr>
              <a:t>self reinforcing income (jobs) transmission</a:t>
            </a:r>
            <a:endParaRPr>
              <a:uFillTx/>
            </a:endParaRPr>
          </a:p>
          <a:p>
            <a:pPr marL="0" lvl="0" indent="0" algn="l" rtl="0">
              <a:spcBef>
                <a:spcPts val="0"/>
              </a:spcBef>
              <a:spcAft>
                <a:spcPts val="0"/>
              </a:spcAft>
              <a:buNone/>
            </a:pPr>
            <a:r>
              <a:rPr lang="en-US" sz="2400">
                <a:uFillTx/>
              </a:rPr>
              <a:t>	</a:t>
            </a:r>
            <a:endParaRPr>
              <a:uFillTx/>
            </a:endParaRPr>
          </a:p>
          <a:p>
            <a:pPr marL="0" lvl="0" indent="0" algn="l" rtl="0">
              <a:spcBef>
                <a:spcPts val="0"/>
              </a:spcBef>
              <a:spcAft>
                <a:spcPts val="0"/>
              </a:spcAft>
              <a:buNone/>
            </a:pPr>
            <a:r>
              <a:rPr lang="en-US" sz="2400" b="1">
                <a:uFillTx/>
              </a:rPr>
              <a:t>Neighborhood Networks: </a:t>
            </a:r>
            <a:r>
              <a:rPr lang="en-US" sz="2400">
                <a:uFillTx/>
              </a:rPr>
              <a:t>self-reinforcing public goods that rely on wealth and income</a:t>
            </a:r>
            <a:endParaRPr>
              <a:uFillTx/>
            </a:endParaRPr>
          </a:p>
          <a:p>
            <a:pPr marL="0" lvl="0" indent="0" algn="l" rtl="0">
              <a:spcBef>
                <a:spcPts val="0"/>
              </a:spcBef>
              <a:spcAft>
                <a:spcPts val="0"/>
              </a:spcAft>
              <a:buNone/>
            </a:pPr>
            <a:r>
              <a:rPr lang="en-US" sz="2400">
                <a:uFillTx/>
              </a:rPr>
              <a:t>	</a:t>
            </a:r>
            <a:endParaRPr>
              <a:uFillTx/>
            </a:endParaRPr>
          </a:p>
          <a:p>
            <a:pPr marL="0" lvl="0" indent="0" algn="l" rtl="0">
              <a:spcBef>
                <a:spcPts val="0"/>
              </a:spcBef>
              <a:spcAft>
                <a:spcPts val="0"/>
              </a:spcAft>
              <a:buNone/>
            </a:pPr>
            <a:r>
              <a:rPr lang="en-US" sz="2400" b="1">
                <a:uFillTx/>
              </a:rPr>
              <a:t>Institutional Networks: </a:t>
            </a:r>
            <a:r>
              <a:rPr lang="en-US" sz="2400">
                <a:uFillTx/>
              </a:rPr>
              <a:t>selecting for admission</a:t>
            </a:r>
            <a:endParaRPr>
              <a:uFillTx/>
            </a:endParaRPr>
          </a:p>
          <a:p>
            <a:pPr marL="0" lvl="0" indent="0" algn="l" rtl="0">
              <a:spcBef>
                <a:spcPts val="0"/>
              </a:spcBef>
              <a:spcAft>
                <a:spcPts val="0"/>
              </a:spcAft>
              <a:buNone/>
            </a:pPr>
            <a:endParaRPr>
              <a:uFillTx/>
            </a:endParaRPr>
          </a:p>
        </p:txBody>
      </p:sp>
      <p:sp>
        <p:nvSpPr>
          <p:cNvPr id="474" name="Google Shape;474;p50"/>
          <p:cNvSpPr txBox="1">
            <a:spLocks/>
          </p:cNvSpPr>
          <p:nvPr/>
        </p:nvSpPr>
        <p:spPr>
          <a:xfrm>
            <a:off x="1371358" y="7666566"/>
            <a:ext cx="1321284" cy="685801"/>
          </a:xfrm>
          <a:prstGeom prst="rect">
            <a:avLst/>
          </a:prstGeom>
          <a:noFill/>
          <a:ln>
            <a:noFill/>
          </a:ln>
        </p:spPr>
        <p:txBody>
          <a:bodyPr spcFirstLastPara="1" wrap="square" lIns="50800" tIns="50800" rIns="50800" bIns="50800" anchor="ctr" anchorCtr="0">
            <a:noAutofit/>
          </a:bodyPr>
          <a:lstStyle/>
          <a:p>
            <a:pPr marL="0" marR="0" lvl="0" indent="0" algn="l" rtl="0">
              <a:spcBef>
                <a:spcPts val="0"/>
              </a:spcBef>
              <a:spcAft>
                <a:spcPts val="0"/>
              </a:spcAft>
              <a:buNone/>
            </a:pPr>
            <a:r>
              <a:rPr lang="en-US" sz="1800">
                <a:solidFill>
                  <a:srgbClr val="000000"/>
                </a:solidFill>
                <a:uFillTx/>
                <a:latin typeface="Calibri"/>
                <a:ea typeface="Calibri"/>
                <a:cs typeface="Calibri"/>
                <a:sym typeface="Calibri"/>
              </a:rPr>
              <a:t>Black</a:t>
            </a:r>
            <a:endParaRPr>
              <a:uFillTx/>
            </a:endParaRPr>
          </a:p>
        </p:txBody>
      </p:sp>
      <p:sp>
        <p:nvSpPr>
          <p:cNvPr id="475" name="Google Shape;475;p50"/>
          <p:cNvSpPr txBox="1">
            <a:spLocks/>
          </p:cNvSpPr>
          <p:nvPr/>
        </p:nvSpPr>
        <p:spPr>
          <a:xfrm>
            <a:off x="1523758" y="7818966"/>
            <a:ext cx="1321284" cy="685801"/>
          </a:xfrm>
          <a:prstGeom prst="rect">
            <a:avLst/>
          </a:prstGeom>
          <a:noFill/>
          <a:ln>
            <a:noFill/>
          </a:ln>
        </p:spPr>
        <p:txBody>
          <a:bodyPr spcFirstLastPara="1" wrap="square" lIns="50800" tIns="50800" rIns="50800" bIns="50800" anchor="ctr" anchorCtr="0">
            <a:noAutofit/>
          </a:bodyPr>
          <a:lstStyle/>
          <a:p>
            <a:pPr marL="0" marR="0" lvl="0" indent="0" algn="l" rtl="0">
              <a:spcBef>
                <a:spcPts val="0"/>
              </a:spcBef>
              <a:spcAft>
                <a:spcPts val="0"/>
              </a:spcAft>
              <a:buNone/>
            </a:pPr>
            <a:r>
              <a:rPr lang="en-US" sz="1800">
                <a:solidFill>
                  <a:srgbClr val="000000"/>
                </a:solidFill>
                <a:uFillTx/>
                <a:latin typeface="Calibri"/>
                <a:ea typeface="Calibri"/>
                <a:cs typeface="Calibri"/>
                <a:sym typeface="Calibri"/>
              </a:rPr>
              <a:t>Black</a:t>
            </a:r>
            <a:endParaRPr>
              <a:uFillTx/>
            </a:endParaRPr>
          </a:p>
        </p:txBody>
      </p:sp>
      <p:pic>
        <p:nvPicPr>
          <p:cNvPr id="476" name="Google Shape;476;p50"/>
          <p:cNvPicPr preferRelativeResize="0"/>
          <p:nvPr/>
        </p:nvPicPr>
        <p:blipFill rotWithShape="1">
          <a:blip r:embed="rId3"/>
          <a:srcRect/>
          <a:stretch/>
        </p:blipFill>
        <p:spPr>
          <a:xfrm>
            <a:off x="5791200" y="2667000"/>
            <a:ext cx="3199842" cy="190552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1"/>
          <p:cNvSpPr txBox="1">
            <a:spLocks noGrp="1"/>
          </p:cNvSpPr>
          <p:nvPr>
            <p:ph type="title"/>
          </p:nvPr>
        </p:nvSpPr>
        <p:spPr>
          <a:xfrm>
            <a:off x="304800" y="304800"/>
            <a:ext cx="7907274" cy="43088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lt1"/>
              </a:buClr>
              <a:buSzPts val="2800"/>
              <a:buFont typeface="Georgia"/>
              <a:buNone/>
            </a:pPr>
            <a:r>
              <a:rPr lang="en-US" sz="2800" b="0" i="0" u="none" strike="noStrike" cap="none">
                <a:solidFill>
                  <a:schemeClr val="lt1"/>
                </a:solidFill>
                <a:uFillTx/>
                <a:latin typeface="Georgia"/>
                <a:ea typeface="Georgia"/>
                <a:cs typeface="Georgia"/>
                <a:sym typeface="Georgia"/>
              </a:rPr>
              <a:t>Social Isolation on Health Outcomes</a:t>
            </a:r>
            <a:endParaRPr>
              <a:uFillTx/>
            </a:endParaRPr>
          </a:p>
        </p:txBody>
      </p:sp>
      <p:sp>
        <p:nvSpPr>
          <p:cNvPr id="482" name="Google Shape;482;p51"/>
          <p:cNvSpPr txBox="1">
            <a:spLocks noGrp="1"/>
          </p:cNvSpPr>
          <p:nvPr>
            <p:ph type="body" idx="1"/>
          </p:nvPr>
        </p:nvSpPr>
        <p:spPr>
          <a:xfrm>
            <a:off x="457200" y="1295400"/>
            <a:ext cx="6477000" cy="424731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000"/>
              <a:buFont typeface="Arial"/>
              <a:buNone/>
            </a:pPr>
            <a:r>
              <a:rPr lang="en-US" sz="2000" b="1" i="0" u="none" strike="noStrike" cap="none">
                <a:solidFill>
                  <a:schemeClr val="dk1"/>
                </a:solidFill>
                <a:uFillTx/>
                <a:latin typeface="Arial"/>
                <a:ea typeface="Arial"/>
                <a:cs typeface="Arial"/>
                <a:sym typeface="Arial"/>
              </a:rPr>
              <a:t>The </a:t>
            </a:r>
            <a:r>
              <a:rPr lang="en-US" sz="2000" b="1" i="1" u="none" strike="noStrike" cap="none">
                <a:solidFill>
                  <a:schemeClr val="dk1"/>
                </a:solidFill>
                <a:uFillTx/>
                <a:latin typeface="Arial"/>
                <a:ea typeface="Arial"/>
                <a:cs typeface="Arial"/>
                <a:sym typeface="Arial"/>
              </a:rPr>
              <a:t>immigrant health paradox </a:t>
            </a:r>
            <a:r>
              <a:rPr lang="en-US" sz="2000" b="1" i="0" u="none" strike="noStrike" cap="none">
                <a:solidFill>
                  <a:schemeClr val="dk1"/>
                </a:solidFill>
                <a:uFillTx/>
                <a:latin typeface="Arial"/>
                <a:ea typeface="Arial"/>
                <a:cs typeface="Arial"/>
                <a:sym typeface="Arial"/>
              </a:rPr>
              <a:t>: </a:t>
            </a:r>
            <a:endParaRPr>
              <a:uFillTx/>
            </a:endParaRPr>
          </a:p>
          <a:p>
            <a:pPr marL="0" marR="0" lvl="0" indent="0" algn="l" rtl="0">
              <a:spcBef>
                <a:spcPts val="0"/>
              </a:spcBef>
              <a:spcAft>
                <a:spcPts val="0"/>
              </a:spcAft>
              <a:buClr>
                <a:schemeClr val="dk1"/>
              </a:buClr>
              <a:buSzPts val="2000"/>
              <a:buFont typeface="Arial"/>
              <a:buNone/>
            </a:pPr>
            <a:endParaRPr sz="2000" b="1" i="0" u="none" strike="noStrike" cap="none">
              <a:solidFill>
                <a:schemeClr val="dk1"/>
              </a:solidFill>
              <a:uFillTx/>
              <a:latin typeface="Arial"/>
              <a:ea typeface="Arial"/>
              <a:cs typeface="Arial"/>
              <a:sym typeface="Arial"/>
            </a:endParaRPr>
          </a:p>
          <a:p>
            <a:pPr marL="342900" marR="0" lvl="0" indent="-342900" algn="l" rtl="0">
              <a:spcBef>
                <a:spcPts val="0"/>
              </a:spcBef>
              <a:spcAft>
                <a:spcPts val="0"/>
              </a:spcAft>
              <a:buClr>
                <a:schemeClr val="dk1"/>
              </a:buClr>
              <a:buSzPts val="2000"/>
              <a:buFont typeface="Arial"/>
              <a:buChar char="•"/>
            </a:pPr>
            <a:r>
              <a:rPr lang="en-US" sz="2000" b="0" i="0" u="none" strike="noStrike" cap="none">
                <a:solidFill>
                  <a:schemeClr val="dk1"/>
                </a:solidFill>
                <a:uFillTx/>
                <a:latin typeface="Arial"/>
                <a:ea typeface="Arial"/>
                <a:cs typeface="Arial"/>
                <a:sym typeface="Arial"/>
              </a:rPr>
              <a:t>Recent new immigrants have, on average, better health than native-born Americans, even when though they are poorer. </a:t>
            </a:r>
            <a:endParaRPr>
              <a:uFillTx/>
            </a:endParaRPr>
          </a:p>
          <a:p>
            <a:pPr marL="342900" marR="0" lvl="0" indent="-342900" algn="l" rtl="0">
              <a:spcBef>
                <a:spcPts val="0"/>
              </a:spcBef>
              <a:spcAft>
                <a:spcPts val="0"/>
              </a:spcAft>
              <a:buClr>
                <a:schemeClr val="dk1"/>
              </a:buClr>
              <a:buSzPts val="2000"/>
              <a:buFont typeface="Arial"/>
              <a:buChar char="•"/>
            </a:pPr>
            <a:r>
              <a:rPr lang="en-US" sz="2000" b="0" i="0" u="none" strike="noStrike" cap="none">
                <a:solidFill>
                  <a:schemeClr val="dk1"/>
                </a:solidFill>
                <a:uFillTx/>
                <a:latin typeface="Arial"/>
                <a:ea typeface="Arial"/>
                <a:cs typeface="Arial"/>
                <a:sym typeface="Arial"/>
              </a:rPr>
              <a:t>Over time, their health outcomes become markedly worse. Isolation increases risk for cardiovascular disease, infectious diseases, diabetes, and strokes.</a:t>
            </a:r>
            <a:endParaRPr>
              <a:uFillTx/>
            </a:endParaRPr>
          </a:p>
          <a:p>
            <a:pPr marL="342900" marR="0" lvl="0" indent="-342900" algn="l" rtl="0">
              <a:spcBef>
                <a:spcPts val="0"/>
              </a:spcBef>
              <a:spcAft>
                <a:spcPts val="0"/>
              </a:spcAft>
              <a:buClr>
                <a:schemeClr val="dk1"/>
              </a:buClr>
              <a:buSzPts val="2000"/>
              <a:buFont typeface="Arial"/>
              <a:buChar char="•"/>
            </a:pPr>
            <a:r>
              <a:rPr lang="en-US" sz="2000" b="0" i="0" u="none" strike="noStrike" cap="none">
                <a:solidFill>
                  <a:schemeClr val="dk1"/>
                </a:solidFill>
                <a:uFillTx/>
                <a:latin typeface="Arial"/>
                <a:ea typeface="Arial"/>
                <a:cs typeface="Arial"/>
                <a:sym typeface="Arial"/>
              </a:rPr>
              <a:t>If your environment gives you cues that you are not valuable and have little prospects for a good future, you internalize that devaluation.</a:t>
            </a:r>
            <a:endParaRPr>
              <a:uFillTx/>
            </a:endParaRPr>
          </a:p>
          <a:p>
            <a:pPr marL="342900" marR="0" lvl="0" indent="-342900" algn="l" rtl="0">
              <a:spcBef>
                <a:spcPts val="0"/>
              </a:spcBef>
              <a:spcAft>
                <a:spcPts val="0"/>
              </a:spcAft>
              <a:buClr>
                <a:schemeClr val="dk1"/>
              </a:buClr>
              <a:buSzPts val="2000"/>
              <a:buFont typeface="Arial"/>
              <a:buChar char="•"/>
            </a:pPr>
            <a:r>
              <a:rPr lang="en-US" sz="2000" b="0" i="0" u="none" strike="noStrike" cap="none">
                <a:solidFill>
                  <a:schemeClr val="dk1"/>
                </a:solidFill>
                <a:uFillTx/>
                <a:latin typeface="Arial"/>
                <a:ea typeface="Arial"/>
                <a:cs typeface="Arial"/>
                <a:sym typeface="Arial"/>
              </a:rPr>
              <a:t>Strong social networks and hopefulness promote better health</a:t>
            </a:r>
            <a:endParaRPr>
              <a:uFillTx/>
            </a:endParaRPr>
          </a:p>
          <a:p>
            <a:pPr marL="0" marR="0" lvl="0" indent="0" algn="l" rtl="0">
              <a:spcBef>
                <a:spcPts val="0"/>
              </a:spcBef>
              <a:spcAft>
                <a:spcPts val="0"/>
              </a:spcAft>
              <a:buClr>
                <a:schemeClr val="dk1"/>
              </a:buClr>
              <a:buSzPts val="1600"/>
              <a:buFont typeface="Arial"/>
              <a:buNone/>
            </a:pPr>
            <a:endParaRPr sz="1600" b="0" i="0" u="none" strike="noStrike" cap="none">
              <a:solidFill>
                <a:schemeClr val="dk1"/>
              </a:solidFill>
              <a:uFillTx/>
              <a:latin typeface="Arial"/>
              <a:ea typeface="Arial"/>
              <a:cs typeface="Arial"/>
              <a:sym typeface="Arial"/>
            </a:endParaRPr>
          </a:p>
        </p:txBody>
      </p:sp>
      <p:pic>
        <p:nvPicPr>
          <p:cNvPr id="483" name="Google Shape;483;p51" descr="Petrol_CanStockPhoto_Isolation.jpg"/>
          <p:cNvPicPr preferRelativeResize="0"/>
          <p:nvPr/>
        </p:nvPicPr>
        <p:blipFill rotWithShape="1">
          <a:blip r:embed="rId3"/>
          <a:srcRect/>
          <a:stretch/>
        </p:blipFill>
        <p:spPr>
          <a:xfrm>
            <a:off x="6551487" y="4228205"/>
            <a:ext cx="2438400" cy="237569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2"/>
          <p:cNvSpPr txBox="1">
            <a:spLocks noGrp="1"/>
          </p:cNvSpPr>
          <p:nvPr>
            <p:ph type="title"/>
          </p:nvPr>
        </p:nvSpPr>
        <p:spPr>
          <a:xfrm>
            <a:off x="618362" y="468413"/>
            <a:ext cx="7907274" cy="43088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dirty="0">
                <a:uFillTx/>
                <a:latin typeface="Arial"/>
                <a:ea typeface="Arial"/>
                <a:cs typeface="Arial"/>
                <a:sym typeface="Arial"/>
              </a:rPr>
              <a:t>Race, Networks and Resilience</a:t>
            </a:r>
            <a:endParaRPr dirty="0">
              <a:uFillTx/>
            </a:endParaRPr>
          </a:p>
        </p:txBody>
      </p:sp>
      <p:sp>
        <p:nvSpPr>
          <p:cNvPr id="490" name="Google Shape;490;p52"/>
          <p:cNvSpPr txBox="1">
            <a:spLocks noGrp="1"/>
          </p:cNvSpPr>
          <p:nvPr>
            <p:ph type="body" idx="1"/>
          </p:nvPr>
        </p:nvSpPr>
        <p:spPr>
          <a:xfrm>
            <a:off x="900445" y="1917547"/>
            <a:ext cx="7343109" cy="334772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uFillTx/>
            </a:endParaRPr>
          </a:p>
        </p:txBody>
      </p:sp>
      <p:pic>
        <p:nvPicPr>
          <p:cNvPr id="491" name="Google Shape;491;p52" descr="Screenshot 2018-08-24 14.44.45.png"/>
          <p:cNvPicPr preferRelativeResize="0"/>
          <p:nvPr/>
        </p:nvPicPr>
        <p:blipFill rotWithShape="1">
          <a:blip r:embed="rId3"/>
          <a:srcRect/>
          <a:stretch/>
        </p:blipFill>
        <p:spPr>
          <a:xfrm>
            <a:off x="324501" y="1715339"/>
            <a:ext cx="8819499" cy="4526675"/>
          </a:xfrm>
          <a:prstGeom prst="rect">
            <a:avLst/>
          </a:prstGeom>
          <a:noFill/>
          <a:ln>
            <a:noFill/>
          </a:ln>
        </p:spPr>
      </p:pic>
      <p:sp>
        <p:nvSpPr>
          <p:cNvPr id="492" name="Google Shape;492;p52"/>
          <p:cNvSpPr txBox="1">
            <a:spLocks/>
          </p:cNvSpPr>
          <p:nvPr/>
        </p:nvSpPr>
        <p:spPr>
          <a:xfrm>
            <a:off x="2133600" y="3810000"/>
            <a:ext cx="114300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uFillTx/>
                <a:latin typeface="Calibri"/>
                <a:ea typeface="Calibri"/>
                <a:cs typeface="Calibri"/>
                <a:sym typeface="Calibri"/>
              </a:rPr>
              <a:t>Black</a:t>
            </a:r>
            <a:endParaRPr>
              <a:uFillTx/>
            </a:endParaRPr>
          </a:p>
        </p:txBody>
      </p:sp>
      <p:sp>
        <p:nvSpPr>
          <p:cNvPr id="493" name="Google Shape;493;p52"/>
          <p:cNvSpPr txBox="1">
            <a:spLocks/>
          </p:cNvSpPr>
          <p:nvPr/>
        </p:nvSpPr>
        <p:spPr>
          <a:xfrm>
            <a:off x="7497769" y="4895935"/>
            <a:ext cx="168304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uFillTx/>
                <a:latin typeface="Calibri"/>
                <a:ea typeface="Calibri"/>
                <a:cs typeface="Calibri"/>
                <a:sym typeface="Calibri"/>
              </a:rPr>
              <a:t>White/Asian</a:t>
            </a:r>
            <a:endParaRPr>
              <a:uFillTx/>
            </a:endParaRPr>
          </a:p>
        </p:txBody>
      </p:sp>
      <p:sp>
        <p:nvSpPr>
          <p:cNvPr id="494" name="Google Shape;494;p52"/>
          <p:cNvSpPr txBox="1">
            <a:spLocks/>
          </p:cNvSpPr>
          <p:nvPr/>
        </p:nvSpPr>
        <p:spPr>
          <a:xfrm>
            <a:off x="1219200" y="6306043"/>
            <a:ext cx="239091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uFillTx/>
                <a:latin typeface="Calibri"/>
                <a:ea typeface="Calibri"/>
                <a:cs typeface="Calibri"/>
                <a:sym typeface="Calibri"/>
              </a:rPr>
              <a:t>[Robert Sampson 2012]</a:t>
            </a:r>
            <a:endParaRPr>
              <a:uFillTx/>
            </a:endParaRPr>
          </a:p>
        </p:txBody>
      </p:sp>
      <p:sp>
        <p:nvSpPr>
          <p:cNvPr id="495" name="Google Shape;495;p52"/>
          <p:cNvSpPr txBox="1">
            <a:spLocks/>
          </p:cNvSpPr>
          <p:nvPr/>
        </p:nvSpPr>
        <p:spPr>
          <a:xfrm>
            <a:off x="457200" y="1290169"/>
            <a:ext cx="510540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uFillTx/>
                <a:latin typeface="Calibri"/>
                <a:ea typeface="Calibri"/>
                <a:cs typeface="Calibri"/>
                <a:sym typeface="Calibri"/>
              </a:rPr>
              <a:t>Connections to Community Leaders</a:t>
            </a:r>
            <a:endParaRPr>
              <a:uFillTx/>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3"/>
          <p:cNvSpPr txBox="1">
            <a:spLocks noGrp="1"/>
          </p:cNvSpPr>
          <p:nvPr>
            <p:ph type="title"/>
          </p:nvPr>
        </p:nvSpPr>
        <p:spPr>
          <a:xfrm>
            <a:off x="618362" y="468413"/>
            <a:ext cx="7907274" cy="43088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uFillTx/>
                <a:latin typeface="Arial"/>
                <a:ea typeface="Arial"/>
                <a:cs typeface="Arial"/>
                <a:sym typeface="Arial"/>
              </a:rPr>
              <a:t>Race and Networks</a:t>
            </a:r>
            <a:endParaRPr>
              <a:uFillTx/>
            </a:endParaRPr>
          </a:p>
        </p:txBody>
      </p:sp>
      <p:pic>
        <p:nvPicPr>
          <p:cNvPr id="501" name="Google Shape;501;p53" descr="Screenshot 2018-08-25 21.20.21.png"/>
          <p:cNvPicPr preferRelativeResize="0"/>
          <p:nvPr/>
        </p:nvPicPr>
        <p:blipFill rotWithShape="1">
          <a:blip r:embed="rId3"/>
          <a:srcRect/>
          <a:stretch/>
        </p:blipFill>
        <p:spPr>
          <a:xfrm>
            <a:off x="277092" y="1676400"/>
            <a:ext cx="8866908" cy="4191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4"/>
          <p:cNvSpPr txBox="1">
            <a:spLocks noGrp="1"/>
          </p:cNvSpPr>
          <p:nvPr>
            <p:ph type="title"/>
          </p:nvPr>
        </p:nvSpPr>
        <p:spPr>
          <a:xfrm>
            <a:off x="618362" y="468413"/>
            <a:ext cx="7907274" cy="43088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uFillTx/>
              </a:rPr>
              <a:t>Suicide Rates in Washington</a:t>
            </a:r>
            <a:endParaRPr>
              <a:uFillTx/>
            </a:endParaRPr>
          </a:p>
        </p:txBody>
      </p:sp>
      <p:sp>
        <p:nvSpPr>
          <p:cNvPr id="508" name="Google Shape;508;p54"/>
          <p:cNvSpPr txBox="1">
            <a:spLocks noGrp="1"/>
          </p:cNvSpPr>
          <p:nvPr>
            <p:ph type="body" idx="1"/>
          </p:nvPr>
        </p:nvSpPr>
        <p:spPr>
          <a:xfrm>
            <a:off x="605224" y="1862247"/>
            <a:ext cx="4204955" cy="3908762"/>
          </a:xfrm>
          <a:prstGeom prst="rect">
            <a:avLst/>
          </a:prstGeom>
          <a:noFill/>
          <a:ln>
            <a:noFill/>
          </a:ln>
        </p:spPr>
        <p:txBody>
          <a:bodyPr spcFirstLastPara="1" wrap="square" lIns="0" tIns="0" rIns="0" bIns="0" anchor="t" anchorCtr="0">
            <a:noAutofit/>
          </a:bodyPr>
          <a:lstStyle/>
          <a:p>
            <a:pPr marL="285750" lvl="0" indent="-285750" algn="l" rtl="0">
              <a:spcBef>
                <a:spcPts val="0"/>
              </a:spcBef>
              <a:spcAft>
                <a:spcPts val="0"/>
              </a:spcAft>
              <a:buClr>
                <a:schemeClr val="dk1"/>
              </a:buClr>
              <a:buSzPts val="2400"/>
              <a:buFont typeface="Arial"/>
              <a:buChar char="•"/>
            </a:pPr>
            <a:r>
              <a:rPr lang="en-US" sz="2400" u="sng">
                <a:uFillTx/>
              </a:rPr>
              <a:t>United States:</a:t>
            </a:r>
            <a:r>
              <a:rPr lang="en-US" sz="2400">
                <a:uFillTx/>
              </a:rPr>
              <a:t> 13/100,000</a:t>
            </a:r>
            <a:endParaRPr>
              <a:uFillTx/>
            </a:endParaRPr>
          </a:p>
          <a:p>
            <a:pPr marL="285750" lvl="0" indent="-285750" algn="l" rtl="0">
              <a:spcBef>
                <a:spcPts val="0"/>
              </a:spcBef>
              <a:spcAft>
                <a:spcPts val="0"/>
              </a:spcAft>
              <a:buClr>
                <a:schemeClr val="dk1"/>
              </a:buClr>
              <a:buSzPts val="2400"/>
              <a:buFont typeface="Arial"/>
              <a:buChar char="•"/>
            </a:pPr>
            <a:r>
              <a:rPr lang="en-US" sz="2400" u="sng">
                <a:uFillTx/>
              </a:rPr>
              <a:t>Washington State:</a:t>
            </a:r>
            <a:r>
              <a:rPr lang="en-US" sz="2400">
                <a:uFillTx/>
              </a:rPr>
              <a:t> 15.78/100,000</a:t>
            </a:r>
            <a:endParaRPr>
              <a:uFillTx/>
            </a:endParaRPr>
          </a:p>
          <a:p>
            <a:pPr marL="285750" lvl="0" indent="-285750" algn="l" rtl="0">
              <a:spcBef>
                <a:spcPts val="0"/>
              </a:spcBef>
              <a:spcAft>
                <a:spcPts val="0"/>
              </a:spcAft>
              <a:buClr>
                <a:schemeClr val="dk1"/>
              </a:buClr>
              <a:buSzPts val="2400"/>
              <a:buFont typeface="Arial"/>
              <a:buChar char="•"/>
            </a:pPr>
            <a:r>
              <a:rPr lang="en-US" sz="2400" u="sng">
                <a:uFillTx/>
              </a:rPr>
              <a:t>Okanogan County:</a:t>
            </a:r>
            <a:r>
              <a:rPr lang="en-US" sz="2400">
                <a:uFillTx/>
              </a:rPr>
              <a:t> 22.8/100,000</a:t>
            </a:r>
            <a:endParaRPr>
              <a:uFillTx/>
            </a:endParaRPr>
          </a:p>
          <a:p>
            <a:pPr marL="285750" lvl="0" indent="-285750" algn="l" rtl="0">
              <a:spcBef>
                <a:spcPts val="0"/>
              </a:spcBef>
              <a:spcAft>
                <a:spcPts val="0"/>
              </a:spcAft>
              <a:buClr>
                <a:schemeClr val="dk1"/>
              </a:buClr>
              <a:buSzPts val="2400"/>
              <a:buFont typeface="Arial"/>
              <a:buChar char="•"/>
            </a:pPr>
            <a:r>
              <a:rPr lang="en-US" sz="2400" u="sng">
                <a:uFillTx/>
              </a:rPr>
              <a:t>Chelan County:</a:t>
            </a:r>
            <a:r>
              <a:rPr lang="en-US" sz="2400">
                <a:uFillTx/>
              </a:rPr>
              <a:t> 12/100,000</a:t>
            </a:r>
            <a:endParaRPr>
              <a:uFillTx/>
            </a:endParaRPr>
          </a:p>
          <a:p>
            <a:pPr marL="285750" lvl="0" indent="-285750" algn="l" rtl="0">
              <a:spcBef>
                <a:spcPts val="0"/>
              </a:spcBef>
              <a:spcAft>
                <a:spcPts val="0"/>
              </a:spcAft>
              <a:buClr>
                <a:schemeClr val="dk1"/>
              </a:buClr>
              <a:buSzPts val="2400"/>
              <a:buFont typeface="Arial"/>
              <a:buChar char="•"/>
            </a:pPr>
            <a:r>
              <a:rPr lang="en-US" sz="2400">
                <a:uFillTx/>
              </a:rPr>
              <a:t>American Indians + Alaska Natives die by suicide at a higher rate than every other ethnic and racial group.</a:t>
            </a:r>
            <a:endParaRPr>
              <a:uFillTx/>
            </a:endParaRPr>
          </a:p>
          <a:p>
            <a:pPr marL="285750" lvl="0" indent="-196850" algn="l" rtl="0">
              <a:spcBef>
                <a:spcPts val="0"/>
              </a:spcBef>
              <a:spcAft>
                <a:spcPts val="0"/>
              </a:spcAft>
              <a:buClr>
                <a:schemeClr val="dk1"/>
              </a:buClr>
              <a:buSzPts val="1400"/>
              <a:buFont typeface="Arial"/>
              <a:buNone/>
            </a:pPr>
            <a:endParaRPr sz="1400">
              <a:uFillTx/>
            </a:endParaRPr>
          </a:p>
        </p:txBody>
      </p:sp>
      <p:sp>
        <p:nvSpPr>
          <p:cNvPr id="509" name="Google Shape;509;p54"/>
          <p:cNvSpPr txBox="1">
            <a:spLocks/>
          </p:cNvSpPr>
          <p:nvPr/>
        </p:nvSpPr>
        <p:spPr>
          <a:xfrm>
            <a:off x="830317" y="6421821"/>
            <a:ext cx="279025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uFillTx/>
                <a:latin typeface="Calibri"/>
                <a:ea typeface="Calibri"/>
                <a:cs typeface="Calibri"/>
                <a:sym typeface="Calibri"/>
              </a:rPr>
              <a:t>Washington Dep’t of Health</a:t>
            </a:r>
            <a:endParaRPr>
              <a:uFillTx/>
            </a:endParaRPr>
          </a:p>
        </p:txBody>
      </p:sp>
      <p:sp>
        <p:nvSpPr>
          <p:cNvPr id="510" name="Google Shape;510;p54"/>
          <p:cNvSpPr txBox="1">
            <a:spLocks/>
          </p:cNvSpPr>
          <p:nvPr/>
        </p:nvSpPr>
        <p:spPr>
          <a:xfrm>
            <a:off x="6365152" y="1924223"/>
            <a:ext cx="144289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u="sng">
                <a:solidFill>
                  <a:schemeClr val="dk1"/>
                </a:solidFill>
                <a:uFillTx/>
                <a:latin typeface="Calibri"/>
                <a:ea typeface="Calibri"/>
                <a:cs typeface="Calibri"/>
                <a:sym typeface="Calibri"/>
              </a:rPr>
              <a:t>Suicide Rates</a:t>
            </a:r>
            <a:endParaRPr>
              <a:uFillTx/>
            </a:endParaRPr>
          </a:p>
        </p:txBody>
      </p:sp>
      <p:pic>
        <p:nvPicPr>
          <p:cNvPr id="511" name="Google Shape;511;p54"/>
          <p:cNvPicPr preferRelativeResize="0"/>
          <p:nvPr/>
        </p:nvPicPr>
        <p:blipFill rotWithShape="1">
          <a:blip r:embed="rId3"/>
          <a:srcRect/>
          <a:stretch/>
        </p:blipFill>
        <p:spPr>
          <a:xfrm>
            <a:off x="4810179" y="5029307"/>
            <a:ext cx="4267200" cy="529913"/>
          </a:xfrm>
          <a:prstGeom prst="rect">
            <a:avLst/>
          </a:prstGeom>
          <a:noFill/>
          <a:ln>
            <a:noFill/>
          </a:ln>
        </p:spPr>
      </p:pic>
      <p:pic>
        <p:nvPicPr>
          <p:cNvPr id="512" name="Google Shape;512;p54"/>
          <p:cNvPicPr preferRelativeResize="0"/>
          <p:nvPr/>
        </p:nvPicPr>
        <p:blipFill rotWithShape="1">
          <a:blip r:embed="rId4"/>
          <a:srcRect/>
          <a:stretch/>
        </p:blipFill>
        <p:spPr>
          <a:xfrm>
            <a:off x="5029200" y="2514600"/>
            <a:ext cx="3988977" cy="2293662"/>
          </a:xfrm>
          <a:prstGeom prst="rect">
            <a:avLst/>
          </a:prstGeom>
          <a:noFill/>
          <a:ln>
            <a:noFill/>
          </a:ln>
        </p:spPr>
      </p:pic>
      <p:sp>
        <p:nvSpPr>
          <p:cNvPr id="513" name="Google Shape;513;p54"/>
          <p:cNvSpPr txBox="1">
            <a:spLocks/>
          </p:cNvSpPr>
          <p:nvPr/>
        </p:nvSpPr>
        <p:spPr>
          <a:xfrm>
            <a:off x="864476" y="6198225"/>
            <a:ext cx="207011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uFillTx/>
                <a:latin typeface="Calibri"/>
                <a:ea typeface="Calibri"/>
                <a:cs typeface="Calibri"/>
                <a:sym typeface="Calibri"/>
              </a:rPr>
              <a:t>Numbers from 2014</a:t>
            </a:r>
            <a:endParaRPr>
              <a:uFillTx/>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55"/>
          <p:cNvSpPr>
            <a:spLocks/>
          </p:cNvSpPr>
          <p:nvPr/>
        </p:nvSpPr>
        <p:spPr>
          <a:xfrm>
            <a:off x="3998214" y="4857750"/>
            <a:ext cx="1191767" cy="1191768"/>
          </a:xfrm>
          <a:prstGeom prst="rect">
            <a:avLst/>
          </a:prstGeom>
          <a:blipFill rotWithShape="1">
            <a:blip r:embed="rId3"/>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519" name="Google Shape;519;p55"/>
          <p:cNvSpPr>
            <a:spLocks/>
          </p:cNvSpPr>
          <p:nvPr/>
        </p:nvSpPr>
        <p:spPr>
          <a:xfrm>
            <a:off x="3998214" y="4857750"/>
            <a:ext cx="1191895" cy="1191895"/>
          </a:xfrm>
          <a:custGeom>
            <a:avLst/>
            <a:gdLst/>
            <a:ahLst/>
            <a:cxnLst/>
            <a:rect l="l" t="t" r="r" b="b"/>
            <a:pathLst>
              <a:path w="1191895" h="1191895" extrusionOk="0">
                <a:moveTo>
                  <a:pt x="0" y="595884"/>
                </a:moveTo>
                <a:lnTo>
                  <a:pt x="1975" y="547012"/>
                </a:lnTo>
                <a:lnTo>
                  <a:pt x="7799" y="499229"/>
                </a:lnTo>
                <a:lnTo>
                  <a:pt x="17318" y="452687"/>
                </a:lnTo>
                <a:lnTo>
                  <a:pt x="30378" y="407539"/>
                </a:lnTo>
                <a:lnTo>
                  <a:pt x="46827" y="363940"/>
                </a:lnTo>
                <a:lnTo>
                  <a:pt x="66511" y="322042"/>
                </a:lnTo>
                <a:lnTo>
                  <a:pt x="89277" y="281998"/>
                </a:lnTo>
                <a:lnTo>
                  <a:pt x="114971" y="243963"/>
                </a:lnTo>
                <a:lnTo>
                  <a:pt x="143440" y="208090"/>
                </a:lnTo>
                <a:lnTo>
                  <a:pt x="174531" y="174531"/>
                </a:lnTo>
                <a:lnTo>
                  <a:pt x="208090" y="143440"/>
                </a:lnTo>
                <a:lnTo>
                  <a:pt x="243963" y="114971"/>
                </a:lnTo>
                <a:lnTo>
                  <a:pt x="281998" y="89277"/>
                </a:lnTo>
                <a:lnTo>
                  <a:pt x="322042" y="66511"/>
                </a:lnTo>
                <a:lnTo>
                  <a:pt x="363940" y="46827"/>
                </a:lnTo>
                <a:lnTo>
                  <a:pt x="407539" y="30378"/>
                </a:lnTo>
                <a:lnTo>
                  <a:pt x="452687" y="17318"/>
                </a:lnTo>
                <a:lnTo>
                  <a:pt x="499229" y="7799"/>
                </a:lnTo>
                <a:lnTo>
                  <a:pt x="547012" y="1975"/>
                </a:lnTo>
                <a:lnTo>
                  <a:pt x="595884" y="0"/>
                </a:lnTo>
                <a:lnTo>
                  <a:pt x="644755" y="1975"/>
                </a:lnTo>
                <a:lnTo>
                  <a:pt x="692538" y="7799"/>
                </a:lnTo>
                <a:lnTo>
                  <a:pt x="739080" y="17318"/>
                </a:lnTo>
                <a:lnTo>
                  <a:pt x="784228" y="30378"/>
                </a:lnTo>
                <a:lnTo>
                  <a:pt x="827827" y="46827"/>
                </a:lnTo>
                <a:lnTo>
                  <a:pt x="869725" y="66511"/>
                </a:lnTo>
                <a:lnTo>
                  <a:pt x="909769" y="89277"/>
                </a:lnTo>
                <a:lnTo>
                  <a:pt x="947804" y="114971"/>
                </a:lnTo>
                <a:lnTo>
                  <a:pt x="983677" y="143440"/>
                </a:lnTo>
                <a:lnTo>
                  <a:pt x="1017236" y="174531"/>
                </a:lnTo>
                <a:lnTo>
                  <a:pt x="1048327" y="208090"/>
                </a:lnTo>
                <a:lnTo>
                  <a:pt x="1076796" y="243963"/>
                </a:lnTo>
                <a:lnTo>
                  <a:pt x="1102490" y="281998"/>
                </a:lnTo>
                <a:lnTo>
                  <a:pt x="1125256" y="322042"/>
                </a:lnTo>
                <a:lnTo>
                  <a:pt x="1144940" y="363940"/>
                </a:lnTo>
                <a:lnTo>
                  <a:pt x="1161389" y="407539"/>
                </a:lnTo>
                <a:lnTo>
                  <a:pt x="1174449" y="452687"/>
                </a:lnTo>
                <a:lnTo>
                  <a:pt x="1183968" y="499229"/>
                </a:lnTo>
                <a:lnTo>
                  <a:pt x="1189792" y="547012"/>
                </a:lnTo>
                <a:lnTo>
                  <a:pt x="1191768" y="595884"/>
                </a:lnTo>
                <a:lnTo>
                  <a:pt x="1189792" y="644755"/>
                </a:lnTo>
                <a:lnTo>
                  <a:pt x="1183968" y="692538"/>
                </a:lnTo>
                <a:lnTo>
                  <a:pt x="1174449" y="739080"/>
                </a:lnTo>
                <a:lnTo>
                  <a:pt x="1161389" y="784228"/>
                </a:lnTo>
                <a:lnTo>
                  <a:pt x="1144940" y="827827"/>
                </a:lnTo>
                <a:lnTo>
                  <a:pt x="1125256" y="869725"/>
                </a:lnTo>
                <a:lnTo>
                  <a:pt x="1102490" y="909769"/>
                </a:lnTo>
                <a:lnTo>
                  <a:pt x="1076796" y="947804"/>
                </a:lnTo>
                <a:lnTo>
                  <a:pt x="1048327" y="983677"/>
                </a:lnTo>
                <a:lnTo>
                  <a:pt x="1017236" y="1017236"/>
                </a:lnTo>
                <a:lnTo>
                  <a:pt x="983677" y="1048327"/>
                </a:lnTo>
                <a:lnTo>
                  <a:pt x="947804" y="1076796"/>
                </a:lnTo>
                <a:lnTo>
                  <a:pt x="909769" y="1102490"/>
                </a:lnTo>
                <a:lnTo>
                  <a:pt x="869725" y="1125256"/>
                </a:lnTo>
                <a:lnTo>
                  <a:pt x="827827" y="1144940"/>
                </a:lnTo>
                <a:lnTo>
                  <a:pt x="784228" y="1161389"/>
                </a:lnTo>
                <a:lnTo>
                  <a:pt x="739080" y="1174449"/>
                </a:lnTo>
                <a:lnTo>
                  <a:pt x="692538" y="1183968"/>
                </a:lnTo>
                <a:lnTo>
                  <a:pt x="644755" y="1189792"/>
                </a:lnTo>
                <a:lnTo>
                  <a:pt x="595884" y="1191768"/>
                </a:lnTo>
                <a:lnTo>
                  <a:pt x="547012" y="1189792"/>
                </a:lnTo>
                <a:lnTo>
                  <a:pt x="499229" y="1183968"/>
                </a:lnTo>
                <a:lnTo>
                  <a:pt x="452687" y="1174449"/>
                </a:lnTo>
                <a:lnTo>
                  <a:pt x="407539" y="1161389"/>
                </a:lnTo>
                <a:lnTo>
                  <a:pt x="363940" y="1144940"/>
                </a:lnTo>
                <a:lnTo>
                  <a:pt x="322042" y="1125256"/>
                </a:lnTo>
                <a:lnTo>
                  <a:pt x="281998" y="1102490"/>
                </a:lnTo>
                <a:lnTo>
                  <a:pt x="243963" y="1076796"/>
                </a:lnTo>
                <a:lnTo>
                  <a:pt x="208090" y="1048327"/>
                </a:lnTo>
                <a:lnTo>
                  <a:pt x="174531" y="1017236"/>
                </a:lnTo>
                <a:lnTo>
                  <a:pt x="143440" y="983677"/>
                </a:lnTo>
                <a:lnTo>
                  <a:pt x="114971" y="947804"/>
                </a:lnTo>
                <a:lnTo>
                  <a:pt x="89277" y="909769"/>
                </a:lnTo>
                <a:lnTo>
                  <a:pt x="66511" y="869725"/>
                </a:lnTo>
                <a:lnTo>
                  <a:pt x="46827" y="827827"/>
                </a:lnTo>
                <a:lnTo>
                  <a:pt x="30378" y="784228"/>
                </a:lnTo>
                <a:lnTo>
                  <a:pt x="17318" y="739080"/>
                </a:lnTo>
                <a:lnTo>
                  <a:pt x="7799" y="692538"/>
                </a:lnTo>
                <a:lnTo>
                  <a:pt x="1975" y="644755"/>
                </a:lnTo>
                <a:lnTo>
                  <a:pt x="0" y="595884"/>
                </a:lnTo>
                <a:close/>
              </a:path>
            </a:pathLst>
          </a:custGeom>
          <a:noFill/>
          <a:ln w="259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520" name="Google Shape;520;p55"/>
          <p:cNvSpPr>
            <a:spLocks/>
          </p:cNvSpPr>
          <p:nvPr/>
        </p:nvSpPr>
        <p:spPr>
          <a:xfrm>
            <a:off x="2506998" y="2181795"/>
            <a:ext cx="1191768" cy="1190244"/>
          </a:xfrm>
          <a:prstGeom prst="rect">
            <a:avLst/>
          </a:prstGeom>
          <a:blipFill rotWithShape="1">
            <a:blip r:embed="rId4"/>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521" name="Google Shape;521;p55"/>
          <p:cNvSpPr>
            <a:spLocks/>
          </p:cNvSpPr>
          <p:nvPr/>
        </p:nvSpPr>
        <p:spPr>
          <a:xfrm>
            <a:off x="2495550" y="2181605"/>
            <a:ext cx="1191895" cy="1190625"/>
          </a:xfrm>
          <a:custGeom>
            <a:avLst/>
            <a:gdLst/>
            <a:ahLst/>
            <a:cxnLst/>
            <a:rect l="l" t="t" r="r" b="b"/>
            <a:pathLst>
              <a:path w="1191895" h="1190625" extrusionOk="0">
                <a:moveTo>
                  <a:pt x="0" y="595122"/>
                </a:moveTo>
                <a:lnTo>
                  <a:pt x="1975" y="546312"/>
                </a:lnTo>
                <a:lnTo>
                  <a:pt x="7799" y="498590"/>
                </a:lnTo>
                <a:lnTo>
                  <a:pt x="17318" y="452107"/>
                </a:lnTo>
                <a:lnTo>
                  <a:pt x="30378" y="407017"/>
                </a:lnTo>
                <a:lnTo>
                  <a:pt x="46827" y="363474"/>
                </a:lnTo>
                <a:lnTo>
                  <a:pt x="66511" y="321629"/>
                </a:lnTo>
                <a:lnTo>
                  <a:pt x="89277" y="281637"/>
                </a:lnTo>
                <a:lnTo>
                  <a:pt x="114971" y="243651"/>
                </a:lnTo>
                <a:lnTo>
                  <a:pt x="143440" y="207823"/>
                </a:lnTo>
                <a:lnTo>
                  <a:pt x="174531" y="174307"/>
                </a:lnTo>
                <a:lnTo>
                  <a:pt x="208090" y="143256"/>
                </a:lnTo>
                <a:lnTo>
                  <a:pt x="243963" y="114824"/>
                </a:lnTo>
                <a:lnTo>
                  <a:pt x="281998" y="89163"/>
                </a:lnTo>
                <a:lnTo>
                  <a:pt x="322042" y="66426"/>
                </a:lnTo>
                <a:lnTo>
                  <a:pt x="363940" y="46767"/>
                </a:lnTo>
                <a:lnTo>
                  <a:pt x="407539" y="30339"/>
                </a:lnTo>
                <a:lnTo>
                  <a:pt x="452687" y="17295"/>
                </a:lnTo>
                <a:lnTo>
                  <a:pt x="499229" y="7789"/>
                </a:lnTo>
                <a:lnTo>
                  <a:pt x="547012" y="1972"/>
                </a:lnTo>
                <a:lnTo>
                  <a:pt x="595884" y="0"/>
                </a:lnTo>
                <a:lnTo>
                  <a:pt x="644755" y="1972"/>
                </a:lnTo>
                <a:lnTo>
                  <a:pt x="692538" y="7789"/>
                </a:lnTo>
                <a:lnTo>
                  <a:pt x="739080" y="17295"/>
                </a:lnTo>
                <a:lnTo>
                  <a:pt x="784228" y="30339"/>
                </a:lnTo>
                <a:lnTo>
                  <a:pt x="827827" y="46767"/>
                </a:lnTo>
                <a:lnTo>
                  <a:pt x="869725" y="66426"/>
                </a:lnTo>
                <a:lnTo>
                  <a:pt x="909769" y="89163"/>
                </a:lnTo>
                <a:lnTo>
                  <a:pt x="947804" y="114824"/>
                </a:lnTo>
                <a:lnTo>
                  <a:pt x="983677" y="143256"/>
                </a:lnTo>
                <a:lnTo>
                  <a:pt x="1017236" y="174307"/>
                </a:lnTo>
                <a:lnTo>
                  <a:pt x="1048327" y="207823"/>
                </a:lnTo>
                <a:lnTo>
                  <a:pt x="1076796" y="243651"/>
                </a:lnTo>
                <a:lnTo>
                  <a:pt x="1102490" y="281637"/>
                </a:lnTo>
                <a:lnTo>
                  <a:pt x="1125256" y="321629"/>
                </a:lnTo>
                <a:lnTo>
                  <a:pt x="1144940" y="363474"/>
                </a:lnTo>
                <a:lnTo>
                  <a:pt x="1161389" y="407017"/>
                </a:lnTo>
                <a:lnTo>
                  <a:pt x="1174449" y="452107"/>
                </a:lnTo>
                <a:lnTo>
                  <a:pt x="1183968" y="498590"/>
                </a:lnTo>
                <a:lnTo>
                  <a:pt x="1189792" y="546312"/>
                </a:lnTo>
                <a:lnTo>
                  <a:pt x="1191768" y="595122"/>
                </a:lnTo>
                <a:lnTo>
                  <a:pt x="1189792" y="643931"/>
                </a:lnTo>
                <a:lnTo>
                  <a:pt x="1183968" y="691653"/>
                </a:lnTo>
                <a:lnTo>
                  <a:pt x="1174449" y="738136"/>
                </a:lnTo>
                <a:lnTo>
                  <a:pt x="1161389" y="783226"/>
                </a:lnTo>
                <a:lnTo>
                  <a:pt x="1144940" y="826770"/>
                </a:lnTo>
                <a:lnTo>
                  <a:pt x="1125256" y="868614"/>
                </a:lnTo>
                <a:lnTo>
                  <a:pt x="1102490" y="908606"/>
                </a:lnTo>
                <a:lnTo>
                  <a:pt x="1076796" y="946592"/>
                </a:lnTo>
                <a:lnTo>
                  <a:pt x="1048327" y="982420"/>
                </a:lnTo>
                <a:lnTo>
                  <a:pt x="1017236" y="1015936"/>
                </a:lnTo>
                <a:lnTo>
                  <a:pt x="983677" y="1046987"/>
                </a:lnTo>
                <a:lnTo>
                  <a:pt x="947804" y="1075419"/>
                </a:lnTo>
                <a:lnTo>
                  <a:pt x="909769" y="1101080"/>
                </a:lnTo>
                <a:lnTo>
                  <a:pt x="869725" y="1123817"/>
                </a:lnTo>
                <a:lnTo>
                  <a:pt x="827827" y="1143476"/>
                </a:lnTo>
                <a:lnTo>
                  <a:pt x="784228" y="1159904"/>
                </a:lnTo>
                <a:lnTo>
                  <a:pt x="739080" y="1172948"/>
                </a:lnTo>
                <a:lnTo>
                  <a:pt x="692538" y="1182454"/>
                </a:lnTo>
                <a:lnTo>
                  <a:pt x="644755" y="1188271"/>
                </a:lnTo>
                <a:lnTo>
                  <a:pt x="595884" y="1190244"/>
                </a:lnTo>
                <a:lnTo>
                  <a:pt x="547012" y="1188271"/>
                </a:lnTo>
                <a:lnTo>
                  <a:pt x="499229" y="1182454"/>
                </a:lnTo>
                <a:lnTo>
                  <a:pt x="452687" y="1172948"/>
                </a:lnTo>
                <a:lnTo>
                  <a:pt x="407539" y="1159904"/>
                </a:lnTo>
                <a:lnTo>
                  <a:pt x="363940" y="1143476"/>
                </a:lnTo>
                <a:lnTo>
                  <a:pt x="322042" y="1123817"/>
                </a:lnTo>
                <a:lnTo>
                  <a:pt x="281998" y="1101080"/>
                </a:lnTo>
                <a:lnTo>
                  <a:pt x="243963" y="1075419"/>
                </a:lnTo>
                <a:lnTo>
                  <a:pt x="208090" y="1046987"/>
                </a:lnTo>
                <a:lnTo>
                  <a:pt x="174531" y="1015936"/>
                </a:lnTo>
                <a:lnTo>
                  <a:pt x="143440" y="982420"/>
                </a:lnTo>
                <a:lnTo>
                  <a:pt x="114971" y="946592"/>
                </a:lnTo>
                <a:lnTo>
                  <a:pt x="89277" y="908606"/>
                </a:lnTo>
                <a:lnTo>
                  <a:pt x="66511" y="868614"/>
                </a:lnTo>
                <a:lnTo>
                  <a:pt x="46827" y="826770"/>
                </a:lnTo>
                <a:lnTo>
                  <a:pt x="30378" y="783226"/>
                </a:lnTo>
                <a:lnTo>
                  <a:pt x="17318" y="738136"/>
                </a:lnTo>
                <a:lnTo>
                  <a:pt x="7799" y="691653"/>
                </a:lnTo>
                <a:lnTo>
                  <a:pt x="1975" y="643931"/>
                </a:lnTo>
                <a:lnTo>
                  <a:pt x="0" y="595122"/>
                </a:lnTo>
                <a:close/>
              </a:path>
            </a:pathLst>
          </a:custGeom>
          <a:noFill/>
          <a:ln w="259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522" name="Google Shape;522;p55"/>
          <p:cNvSpPr>
            <a:spLocks/>
          </p:cNvSpPr>
          <p:nvPr/>
        </p:nvSpPr>
        <p:spPr>
          <a:xfrm>
            <a:off x="3661409" y="3050285"/>
            <a:ext cx="1986280" cy="1191260"/>
          </a:xfrm>
          <a:custGeom>
            <a:avLst/>
            <a:gdLst/>
            <a:ahLst/>
            <a:cxnLst/>
            <a:rect l="l" t="t" r="r" b="b"/>
            <a:pathLst>
              <a:path w="1986279" h="1191260" extrusionOk="0">
                <a:moveTo>
                  <a:pt x="0" y="0"/>
                </a:moveTo>
                <a:lnTo>
                  <a:pt x="1986089" y="1190637"/>
                </a:lnTo>
              </a:path>
            </a:pathLst>
          </a:custGeom>
          <a:noFill/>
          <a:ln w="38100" cap="flat" cmpd="sng">
            <a:solidFill>
              <a:srgbClr val="C0504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523" name="Google Shape;523;p55"/>
          <p:cNvSpPr>
            <a:spLocks/>
          </p:cNvSpPr>
          <p:nvPr/>
        </p:nvSpPr>
        <p:spPr>
          <a:xfrm>
            <a:off x="4607816" y="2379726"/>
            <a:ext cx="1905" cy="2559050"/>
          </a:xfrm>
          <a:custGeom>
            <a:avLst/>
            <a:gdLst/>
            <a:ahLst/>
            <a:cxnLst/>
            <a:rect l="l" t="t" r="r" b="b"/>
            <a:pathLst>
              <a:path w="1904" h="2559050" extrusionOk="0">
                <a:moveTo>
                  <a:pt x="1485" y="0"/>
                </a:moveTo>
                <a:lnTo>
                  <a:pt x="0" y="2558783"/>
                </a:lnTo>
              </a:path>
            </a:pathLst>
          </a:custGeom>
          <a:noFill/>
          <a:ln w="38100" cap="flat" cmpd="sng">
            <a:solidFill>
              <a:srgbClr val="C0504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524" name="Google Shape;524;p55"/>
          <p:cNvSpPr>
            <a:spLocks/>
          </p:cNvSpPr>
          <p:nvPr/>
        </p:nvSpPr>
        <p:spPr>
          <a:xfrm>
            <a:off x="3512058" y="3050287"/>
            <a:ext cx="1974214" cy="1191260"/>
          </a:xfrm>
          <a:custGeom>
            <a:avLst/>
            <a:gdLst/>
            <a:ahLst/>
            <a:cxnLst/>
            <a:rect l="l" t="t" r="r" b="b"/>
            <a:pathLst>
              <a:path w="1974214" h="1191260" extrusionOk="0">
                <a:moveTo>
                  <a:pt x="0" y="1190637"/>
                </a:moveTo>
                <a:lnTo>
                  <a:pt x="1974176" y="0"/>
                </a:lnTo>
              </a:path>
            </a:pathLst>
          </a:custGeom>
          <a:noFill/>
          <a:ln w="38100" cap="flat" cmpd="sng">
            <a:solidFill>
              <a:srgbClr val="C0504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525" name="Google Shape;525;p55"/>
          <p:cNvSpPr>
            <a:spLocks/>
          </p:cNvSpPr>
          <p:nvPr/>
        </p:nvSpPr>
        <p:spPr>
          <a:xfrm>
            <a:off x="3981082" y="3064129"/>
            <a:ext cx="1190244" cy="1190243"/>
          </a:xfrm>
          <a:prstGeom prst="rect">
            <a:avLst/>
          </a:prstGeom>
          <a:blipFill rotWithShape="1">
            <a:blip r:embed="rId5"/>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526" name="Google Shape;526;p55"/>
          <p:cNvSpPr>
            <a:spLocks/>
          </p:cNvSpPr>
          <p:nvPr/>
        </p:nvSpPr>
        <p:spPr>
          <a:xfrm>
            <a:off x="3972305" y="3050285"/>
            <a:ext cx="1190625" cy="1190625"/>
          </a:xfrm>
          <a:custGeom>
            <a:avLst/>
            <a:gdLst/>
            <a:ahLst/>
            <a:cxnLst/>
            <a:rect l="l" t="t" r="r" b="b"/>
            <a:pathLst>
              <a:path w="1190625" h="1190625" extrusionOk="0">
                <a:moveTo>
                  <a:pt x="0" y="595121"/>
                </a:moveTo>
                <a:lnTo>
                  <a:pt x="1972" y="546312"/>
                </a:lnTo>
                <a:lnTo>
                  <a:pt x="7789" y="498590"/>
                </a:lnTo>
                <a:lnTo>
                  <a:pt x="17295" y="452107"/>
                </a:lnTo>
                <a:lnTo>
                  <a:pt x="30339" y="407017"/>
                </a:lnTo>
                <a:lnTo>
                  <a:pt x="46767" y="363473"/>
                </a:lnTo>
                <a:lnTo>
                  <a:pt x="66426" y="321629"/>
                </a:lnTo>
                <a:lnTo>
                  <a:pt x="89163" y="281637"/>
                </a:lnTo>
                <a:lnTo>
                  <a:pt x="114824" y="243651"/>
                </a:lnTo>
                <a:lnTo>
                  <a:pt x="143256" y="207823"/>
                </a:lnTo>
                <a:lnTo>
                  <a:pt x="174307" y="174307"/>
                </a:lnTo>
                <a:lnTo>
                  <a:pt x="207823" y="143256"/>
                </a:lnTo>
                <a:lnTo>
                  <a:pt x="243651" y="114824"/>
                </a:lnTo>
                <a:lnTo>
                  <a:pt x="281637" y="89163"/>
                </a:lnTo>
                <a:lnTo>
                  <a:pt x="321629" y="66426"/>
                </a:lnTo>
                <a:lnTo>
                  <a:pt x="363474" y="46767"/>
                </a:lnTo>
                <a:lnTo>
                  <a:pt x="407017" y="30339"/>
                </a:lnTo>
                <a:lnTo>
                  <a:pt x="452107" y="17295"/>
                </a:lnTo>
                <a:lnTo>
                  <a:pt x="498590" y="7789"/>
                </a:lnTo>
                <a:lnTo>
                  <a:pt x="546312" y="1972"/>
                </a:lnTo>
                <a:lnTo>
                  <a:pt x="595122" y="0"/>
                </a:lnTo>
                <a:lnTo>
                  <a:pt x="643931" y="1972"/>
                </a:lnTo>
                <a:lnTo>
                  <a:pt x="691653" y="7789"/>
                </a:lnTo>
                <a:lnTo>
                  <a:pt x="738136" y="17295"/>
                </a:lnTo>
                <a:lnTo>
                  <a:pt x="783226" y="30339"/>
                </a:lnTo>
                <a:lnTo>
                  <a:pt x="826769" y="46767"/>
                </a:lnTo>
                <a:lnTo>
                  <a:pt x="868614" y="66426"/>
                </a:lnTo>
                <a:lnTo>
                  <a:pt x="908606" y="89163"/>
                </a:lnTo>
                <a:lnTo>
                  <a:pt x="946592" y="114824"/>
                </a:lnTo>
                <a:lnTo>
                  <a:pt x="982420" y="143256"/>
                </a:lnTo>
                <a:lnTo>
                  <a:pt x="1015936" y="174307"/>
                </a:lnTo>
                <a:lnTo>
                  <a:pt x="1046987" y="207823"/>
                </a:lnTo>
                <a:lnTo>
                  <a:pt x="1075419" y="243651"/>
                </a:lnTo>
                <a:lnTo>
                  <a:pt x="1101080" y="281637"/>
                </a:lnTo>
                <a:lnTo>
                  <a:pt x="1123817" y="321629"/>
                </a:lnTo>
                <a:lnTo>
                  <a:pt x="1143476" y="363473"/>
                </a:lnTo>
                <a:lnTo>
                  <a:pt x="1159904" y="407017"/>
                </a:lnTo>
                <a:lnTo>
                  <a:pt x="1172948" y="452107"/>
                </a:lnTo>
                <a:lnTo>
                  <a:pt x="1182454" y="498590"/>
                </a:lnTo>
                <a:lnTo>
                  <a:pt x="1188271" y="546312"/>
                </a:lnTo>
                <a:lnTo>
                  <a:pt x="1190244" y="595121"/>
                </a:lnTo>
                <a:lnTo>
                  <a:pt x="1188271" y="643931"/>
                </a:lnTo>
                <a:lnTo>
                  <a:pt x="1182454" y="691653"/>
                </a:lnTo>
                <a:lnTo>
                  <a:pt x="1172948" y="738136"/>
                </a:lnTo>
                <a:lnTo>
                  <a:pt x="1159904" y="783226"/>
                </a:lnTo>
                <a:lnTo>
                  <a:pt x="1143476" y="826769"/>
                </a:lnTo>
                <a:lnTo>
                  <a:pt x="1123817" y="868614"/>
                </a:lnTo>
                <a:lnTo>
                  <a:pt x="1101080" y="908606"/>
                </a:lnTo>
                <a:lnTo>
                  <a:pt x="1075419" y="946592"/>
                </a:lnTo>
                <a:lnTo>
                  <a:pt x="1046987" y="982420"/>
                </a:lnTo>
                <a:lnTo>
                  <a:pt x="1015936" y="1015936"/>
                </a:lnTo>
                <a:lnTo>
                  <a:pt x="982420" y="1046987"/>
                </a:lnTo>
                <a:lnTo>
                  <a:pt x="946592" y="1075419"/>
                </a:lnTo>
                <a:lnTo>
                  <a:pt x="908606" y="1101080"/>
                </a:lnTo>
                <a:lnTo>
                  <a:pt x="868614" y="1123817"/>
                </a:lnTo>
                <a:lnTo>
                  <a:pt x="826769" y="1143476"/>
                </a:lnTo>
                <a:lnTo>
                  <a:pt x="783226" y="1159904"/>
                </a:lnTo>
                <a:lnTo>
                  <a:pt x="738136" y="1172948"/>
                </a:lnTo>
                <a:lnTo>
                  <a:pt x="691653" y="1182454"/>
                </a:lnTo>
                <a:lnTo>
                  <a:pt x="643931" y="1188271"/>
                </a:lnTo>
                <a:lnTo>
                  <a:pt x="595122" y="1190243"/>
                </a:lnTo>
                <a:lnTo>
                  <a:pt x="546312" y="1188271"/>
                </a:lnTo>
                <a:lnTo>
                  <a:pt x="498590" y="1182454"/>
                </a:lnTo>
                <a:lnTo>
                  <a:pt x="452107" y="1172948"/>
                </a:lnTo>
                <a:lnTo>
                  <a:pt x="407017" y="1159904"/>
                </a:lnTo>
                <a:lnTo>
                  <a:pt x="363473" y="1143476"/>
                </a:lnTo>
                <a:lnTo>
                  <a:pt x="321629" y="1123817"/>
                </a:lnTo>
                <a:lnTo>
                  <a:pt x="281637" y="1101080"/>
                </a:lnTo>
                <a:lnTo>
                  <a:pt x="243651" y="1075419"/>
                </a:lnTo>
                <a:lnTo>
                  <a:pt x="207823" y="1046987"/>
                </a:lnTo>
                <a:lnTo>
                  <a:pt x="174307" y="1015936"/>
                </a:lnTo>
                <a:lnTo>
                  <a:pt x="143256" y="982420"/>
                </a:lnTo>
                <a:lnTo>
                  <a:pt x="114824" y="946592"/>
                </a:lnTo>
                <a:lnTo>
                  <a:pt x="89163" y="908606"/>
                </a:lnTo>
                <a:lnTo>
                  <a:pt x="66426" y="868614"/>
                </a:lnTo>
                <a:lnTo>
                  <a:pt x="46767" y="826769"/>
                </a:lnTo>
                <a:lnTo>
                  <a:pt x="30339" y="783226"/>
                </a:lnTo>
                <a:lnTo>
                  <a:pt x="17295" y="738136"/>
                </a:lnTo>
                <a:lnTo>
                  <a:pt x="7789" y="691653"/>
                </a:lnTo>
                <a:lnTo>
                  <a:pt x="1972" y="643931"/>
                </a:lnTo>
                <a:lnTo>
                  <a:pt x="0" y="595121"/>
                </a:lnTo>
                <a:close/>
              </a:path>
            </a:pathLst>
          </a:custGeom>
          <a:noFill/>
          <a:ln w="25900"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527" name="Google Shape;527;p55"/>
          <p:cNvSpPr>
            <a:spLocks/>
          </p:cNvSpPr>
          <p:nvPr/>
        </p:nvSpPr>
        <p:spPr>
          <a:xfrm>
            <a:off x="3998214" y="1328166"/>
            <a:ext cx="1191767" cy="1190244"/>
          </a:xfrm>
          <a:prstGeom prst="rect">
            <a:avLst/>
          </a:prstGeom>
          <a:blipFill rotWithShape="1">
            <a:blip r:embed="rId6"/>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528" name="Google Shape;528;p55"/>
          <p:cNvSpPr>
            <a:spLocks/>
          </p:cNvSpPr>
          <p:nvPr/>
        </p:nvSpPr>
        <p:spPr>
          <a:xfrm>
            <a:off x="3998214" y="1328166"/>
            <a:ext cx="1191895" cy="1190625"/>
          </a:xfrm>
          <a:custGeom>
            <a:avLst/>
            <a:gdLst/>
            <a:ahLst/>
            <a:cxnLst/>
            <a:rect l="l" t="t" r="r" b="b"/>
            <a:pathLst>
              <a:path w="1191895" h="1190625" extrusionOk="0">
                <a:moveTo>
                  <a:pt x="0" y="595122"/>
                </a:moveTo>
                <a:lnTo>
                  <a:pt x="1975" y="546312"/>
                </a:lnTo>
                <a:lnTo>
                  <a:pt x="7799" y="498590"/>
                </a:lnTo>
                <a:lnTo>
                  <a:pt x="17318" y="452107"/>
                </a:lnTo>
                <a:lnTo>
                  <a:pt x="30378" y="407017"/>
                </a:lnTo>
                <a:lnTo>
                  <a:pt x="46827" y="363474"/>
                </a:lnTo>
                <a:lnTo>
                  <a:pt x="66511" y="321629"/>
                </a:lnTo>
                <a:lnTo>
                  <a:pt x="89277" y="281637"/>
                </a:lnTo>
                <a:lnTo>
                  <a:pt x="114971" y="243651"/>
                </a:lnTo>
                <a:lnTo>
                  <a:pt x="143440" y="207823"/>
                </a:lnTo>
                <a:lnTo>
                  <a:pt x="174531" y="174307"/>
                </a:lnTo>
                <a:lnTo>
                  <a:pt x="208090" y="143256"/>
                </a:lnTo>
                <a:lnTo>
                  <a:pt x="243963" y="114824"/>
                </a:lnTo>
                <a:lnTo>
                  <a:pt x="281998" y="89163"/>
                </a:lnTo>
                <a:lnTo>
                  <a:pt x="322042" y="66426"/>
                </a:lnTo>
                <a:lnTo>
                  <a:pt x="363940" y="46767"/>
                </a:lnTo>
                <a:lnTo>
                  <a:pt x="407539" y="30339"/>
                </a:lnTo>
                <a:lnTo>
                  <a:pt x="452687" y="17295"/>
                </a:lnTo>
                <a:lnTo>
                  <a:pt x="499229" y="7789"/>
                </a:lnTo>
                <a:lnTo>
                  <a:pt x="547012" y="1972"/>
                </a:lnTo>
                <a:lnTo>
                  <a:pt x="595884" y="0"/>
                </a:lnTo>
                <a:lnTo>
                  <a:pt x="644755" y="1972"/>
                </a:lnTo>
                <a:lnTo>
                  <a:pt x="692538" y="7789"/>
                </a:lnTo>
                <a:lnTo>
                  <a:pt x="739080" y="17295"/>
                </a:lnTo>
                <a:lnTo>
                  <a:pt x="784228" y="30339"/>
                </a:lnTo>
                <a:lnTo>
                  <a:pt x="827827" y="46767"/>
                </a:lnTo>
                <a:lnTo>
                  <a:pt x="869725" y="66426"/>
                </a:lnTo>
                <a:lnTo>
                  <a:pt x="909769" y="89163"/>
                </a:lnTo>
                <a:lnTo>
                  <a:pt x="947804" y="114824"/>
                </a:lnTo>
                <a:lnTo>
                  <a:pt x="983677" y="143256"/>
                </a:lnTo>
                <a:lnTo>
                  <a:pt x="1017236" y="174307"/>
                </a:lnTo>
                <a:lnTo>
                  <a:pt x="1048327" y="207823"/>
                </a:lnTo>
                <a:lnTo>
                  <a:pt x="1076796" y="243651"/>
                </a:lnTo>
                <a:lnTo>
                  <a:pt x="1102490" y="281637"/>
                </a:lnTo>
                <a:lnTo>
                  <a:pt x="1125256" y="321629"/>
                </a:lnTo>
                <a:lnTo>
                  <a:pt x="1144940" y="363474"/>
                </a:lnTo>
                <a:lnTo>
                  <a:pt x="1161389" y="407017"/>
                </a:lnTo>
                <a:lnTo>
                  <a:pt x="1174449" y="452107"/>
                </a:lnTo>
                <a:lnTo>
                  <a:pt x="1183968" y="498590"/>
                </a:lnTo>
                <a:lnTo>
                  <a:pt x="1189792" y="546312"/>
                </a:lnTo>
                <a:lnTo>
                  <a:pt x="1191768" y="595122"/>
                </a:lnTo>
                <a:lnTo>
                  <a:pt x="1189792" y="643931"/>
                </a:lnTo>
                <a:lnTo>
                  <a:pt x="1183968" y="691653"/>
                </a:lnTo>
                <a:lnTo>
                  <a:pt x="1174449" y="738136"/>
                </a:lnTo>
                <a:lnTo>
                  <a:pt x="1161389" y="783226"/>
                </a:lnTo>
                <a:lnTo>
                  <a:pt x="1144940" y="826770"/>
                </a:lnTo>
                <a:lnTo>
                  <a:pt x="1125256" y="868614"/>
                </a:lnTo>
                <a:lnTo>
                  <a:pt x="1102490" y="908606"/>
                </a:lnTo>
                <a:lnTo>
                  <a:pt x="1076796" y="946592"/>
                </a:lnTo>
                <a:lnTo>
                  <a:pt x="1048327" y="982420"/>
                </a:lnTo>
                <a:lnTo>
                  <a:pt x="1017236" y="1015936"/>
                </a:lnTo>
                <a:lnTo>
                  <a:pt x="983677" y="1046987"/>
                </a:lnTo>
                <a:lnTo>
                  <a:pt x="947804" y="1075419"/>
                </a:lnTo>
                <a:lnTo>
                  <a:pt x="909769" y="1101080"/>
                </a:lnTo>
                <a:lnTo>
                  <a:pt x="869725" y="1123817"/>
                </a:lnTo>
                <a:lnTo>
                  <a:pt x="827827" y="1143476"/>
                </a:lnTo>
                <a:lnTo>
                  <a:pt x="784228" y="1159904"/>
                </a:lnTo>
                <a:lnTo>
                  <a:pt x="739080" y="1172948"/>
                </a:lnTo>
                <a:lnTo>
                  <a:pt x="692538" y="1182454"/>
                </a:lnTo>
                <a:lnTo>
                  <a:pt x="644755" y="1188271"/>
                </a:lnTo>
                <a:lnTo>
                  <a:pt x="595884" y="1190244"/>
                </a:lnTo>
                <a:lnTo>
                  <a:pt x="547012" y="1188271"/>
                </a:lnTo>
                <a:lnTo>
                  <a:pt x="499229" y="1182454"/>
                </a:lnTo>
                <a:lnTo>
                  <a:pt x="452687" y="1172948"/>
                </a:lnTo>
                <a:lnTo>
                  <a:pt x="407539" y="1159904"/>
                </a:lnTo>
                <a:lnTo>
                  <a:pt x="363940" y="1143476"/>
                </a:lnTo>
                <a:lnTo>
                  <a:pt x="322042" y="1123817"/>
                </a:lnTo>
                <a:lnTo>
                  <a:pt x="281998" y="1101080"/>
                </a:lnTo>
                <a:lnTo>
                  <a:pt x="243963" y="1075419"/>
                </a:lnTo>
                <a:lnTo>
                  <a:pt x="208090" y="1046987"/>
                </a:lnTo>
                <a:lnTo>
                  <a:pt x="174531" y="1015936"/>
                </a:lnTo>
                <a:lnTo>
                  <a:pt x="143440" y="982420"/>
                </a:lnTo>
                <a:lnTo>
                  <a:pt x="114971" y="946592"/>
                </a:lnTo>
                <a:lnTo>
                  <a:pt x="89277" y="908606"/>
                </a:lnTo>
                <a:lnTo>
                  <a:pt x="66511" y="868614"/>
                </a:lnTo>
                <a:lnTo>
                  <a:pt x="46827" y="826770"/>
                </a:lnTo>
                <a:lnTo>
                  <a:pt x="30378" y="783226"/>
                </a:lnTo>
                <a:lnTo>
                  <a:pt x="17318" y="738136"/>
                </a:lnTo>
                <a:lnTo>
                  <a:pt x="7799" y="691653"/>
                </a:lnTo>
                <a:lnTo>
                  <a:pt x="1975" y="643931"/>
                </a:lnTo>
                <a:lnTo>
                  <a:pt x="0" y="595122"/>
                </a:lnTo>
                <a:close/>
              </a:path>
            </a:pathLst>
          </a:custGeom>
          <a:noFill/>
          <a:ln w="259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529" name="Google Shape;529;p55"/>
          <p:cNvSpPr>
            <a:spLocks/>
          </p:cNvSpPr>
          <p:nvPr/>
        </p:nvSpPr>
        <p:spPr>
          <a:xfrm>
            <a:off x="5473446" y="2209038"/>
            <a:ext cx="1190244" cy="1190244"/>
          </a:xfrm>
          <a:prstGeom prst="rect">
            <a:avLst/>
          </a:prstGeom>
          <a:blipFill rotWithShape="1">
            <a:blip r:embed="rId7"/>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530" name="Google Shape;530;p55"/>
          <p:cNvSpPr>
            <a:spLocks/>
          </p:cNvSpPr>
          <p:nvPr/>
        </p:nvSpPr>
        <p:spPr>
          <a:xfrm>
            <a:off x="5473446" y="2209038"/>
            <a:ext cx="1190625" cy="1190625"/>
          </a:xfrm>
          <a:custGeom>
            <a:avLst/>
            <a:gdLst/>
            <a:ahLst/>
            <a:cxnLst/>
            <a:rect l="l" t="t" r="r" b="b"/>
            <a:pathLst>
              <a:path w="1190625" h="1190625" extrusionOk="0">
                <a:moveTo>
                  <a:pt x="0" y="595122"/>
                </a:moveTo>
                <a:lnTo>
                  <a:pt x="1972" y="546312"/>
                </a:lnTo>
                <a:lnTo>
                  <a:pt x="7789" y="498590"/>
                </a:lnTo>
                <a:lnTo>
                  <a:pt x="17295" y="452107"/>
                </a:lnTo>
                <a:lnTo>
                  <a:pt x="30339" y="407017"/>
                </a:lnTo>
                <a:lnTo>
                  <a:pt x="46767" y="363474"/>
                </a:lnTo>
                <a:lnTo>
                  <a:pt x="66426" y="321629"/>
                </a:lnTo>
                <a:lnTo>
                  <a:pt x="89163" y="281637"/>
                </a:lnTo>
                <a:lnTo>
                  <a:pt x="114824" y="243651"/>
                </a:lnTo>
                <a:lnTo>
                  <a:pt x="143256" y="207823"/>
                </a:lnTo>
                <a:lnTo>
                  <a:pt x="174307" y="174307"/>
                </a:lnTo>
                <a:lnTo>
                  <a:pt x="207823" y="143256"/>
                </a:lnTo>
                <a:lnTo>
                  <a:pt x="243651" y="114824"/>
                </a:lnTo>
                <a:lnTo>
                  <a:pt x="281637" y="89163"/>
                </a:lnTo>
                <a:lnTo>
                  <a:pt x="321629" y="66426"/>
                </a:lnTo>
                <a:lnTo>
                  <a:pt x="363474" y="46767"/>
                </a:lnTo>
                <a:lnTo>
                  <a:pt x="407017" y="30339"/>
                </a:lnTo>
                <a:lnTo>
                  <a:pt x="452107" y="17295"/>
                </a:lnTo>
                <a:lnTo>
                  <a:pt x="498590" y="7789"/>
                </a:lnTo>
                <a:lnTo>
                  <a:pt x="546312" y="1972"/>
                </a:lnTo>
                <a:lnTo>
                  <a:pt x="595122" y="0"/>
                </a:lnTo>
                <a:lnTo>
                  <a:pt x="643931" y="1972"/>
                </a:lnTo>
                <a:lnTo>
                  <a:pt x="691653" y="7789"/>
                </a:lnTo>
                <a:lnTo>
                  <a:pt x="738136" y="17295"/>
                </a:lnTo>
                <a:lnTo>
                  <a:pt x="783226" y="30339"/>
                </a:lnTo>
                <a:lnTo>
                  <a:pt x="826769" y="46767"/>
                </a:lnTo>
                <a:lnTo>
                  <a:pt x="868614" y="66426"/>
                </a:lnTo>
                <a:lnTo>
                  <a:pt x="908606" y="89163"/>
                </a:lnTo>
                <a:lnTo>
                  <a:pt x="946592" y="114824"/>
                </a:lnTo>
                <a:lnTo>
                  <a:pt x="982420" y="143256"/>
                </a:lnTo>
                <a:lnTo>
                  <a:pt x="1015936" y="174307"/>
                </a:lnTo>
                <a:lnTo>
                  <a:pt x="1046987" y="207823"/>
                </a:lnTo>
                <a:lnTo>
                  <a:pt x="1075419" y="243651"/>
                </a:lnTo>
                <a:lnTo>
                  <a:pt x="1101080" y="281637"/>
                </a:lnTo>
                <a:lnTo>
                  <a:pt x="1123817" y="321629"/>
                </a:lnTo>
                <a:lnTo>
                  <a:pt x="1143476" y="363474"/>
                </a:lnTo>
                <a:lnTo>
                  <a:pt x="1159904" y="407017"/>
                </a:lnTo>
                <a:lnTo>
                  <a:pt x="1172948" y="452107"/>
                </a:lnTo>
                <a:lnTo>
                  <a:pt x="1182454" y="498590"/>
                </a:lnTo>
                <a:lnTo>
                  <a:pt x="1188271" y="546312"/>
                </a:lnTo>
                <a:lnTo>
                  <a:pt x="1190244" y="595122"/>
                </a:lnTo>
                <a:lnTo>
                  <a:pt x="1188271" y="643931"/>
                </a:lnTo>
                <a:lnTo>
                  <a:pt x="1182454" y="691653"/>
                </a:lnTo>
                <a:lnTo>
                  <a:pt x="1172948" y="738136"/>
                </a:lnTo>
                <a:lnTo>
                  <a:pt x="1159904" y="783226"/>
                </a:lnTo>
                <a:lnTo>
                  <a:pt x="1143476" y="826770"/>
                </a:lnTo>
                <a:lnTo>
                  <a:pt x="1123817" y="868614"/>
                </a:lnTo>
                <a:lnTo>
                  <a:pt x="1101080" y="908606"/>
                </a:lnTo>
                <a:lnTo>
                  <a:pt x="1075419" y="946592"/>
                </a:lnTo>
                <a:lnTo>
                  <a:pt x="1046987" y="982420"/>
                </a:lnTo>
                <a:lnTo>
                  <a:pt x="1015936" y="1015936"/>
                </a:lnTo>
                <a:lnTo>
                  <a:pt x="982420" y="1046987"/>
                </a:lnTo>
                <a:lnTo>
                  <a:pt x="946592" y="1075419"/>
                </a:lnTo>
                <a:lnTo>
                  <a:pt x="908606" y="1101080"/>
                </a:lnTo>
                <a:lnTo>
                  <a:pt x="868614" y="1123817"/>
                </a:lnTo>
                <a:lnTo>
                  <a:pt x="826769" y="1143476"/>
                </a:lnTo>
                <a:lnTo>
                  <a:pt x="783226" y="1159904"/>
                </a:lnTo>
                <a:lnTo>
                  <a:pt x="738136" y="1172948"/>
                </a:lnTo>
                <a:lnTo>
                  <a:pt x="691653" y="1182454"/>
                </a:lnTo>
                <a:lnTo>
                  <a:pt x="643931" y="1188271"/>
                </a:lnTo>
                <a:lnTo>
                  <a:pt x="595122" y="1190244"/>
                </a:lnTo>
                <a:lnTo>
                  <a:pt x="546312" y="1188271"/>
                </a:lnTo>
                <a:lnTo>
                  <a:pt x="498590" y="1182454"/>
                </a:lnTo>
                <a:lnTo>
                  <a:pt x="452107" y="1172948"/>
                </a:lnTo>
                <a:lnTo>
                  <a:pt x="407017" y="1159904"/>
                </a:lnTo>
                <a:lnTo>
                  <a:pt x="363473" y="1143476"/>
                </a:lnTo>
                <a:lnTo>
                  <a:pt x="321629" y="1123817"/>
                </a:lnTo>
                <a:lnTo>
                  <a:pt x="281637" y="1101080"/>
                </a:lnTo>
                <a:lnTo>
                  <a:pt x="243651" y="1075419"/>
                </a:lnTo>
                <a:lnTo>
                  <a:pt x="207823" y="1046987"/>
                </a:lnTo>
                <a:lnTo>
                  <a:pt x="174307" y="1015936"/>
                </a:lnTo>
                <a:lnTo>
                  <a:pt x="143256" y="982420"/>
                </a:lnTo>
                <a:lnTo>
                  <a:pt x="114824" y="946592"/>
                </a:lnTo>
                <a:lnTo>
                  <a:pt x="89163" y="908606"/>
                </a:lnTo>
                <a:lnTo>
                  <a:pt x="66426" y="868614"/>
                </a:lnTo>
                <a:lnTo>
                  <a:pt x="46767" y="826770"/>
                </a:lnTo>
                <a:lnTo>
                  <a:pt x="30339" y="783226"/>
                </a:lnTo>
                <a:lnTo>
                  <a:pt x="17295" y="738136"/>
                </a:lnTo>
                <a:lnTo>
                  <a:pt x="7789" y="691653"/>
                </a:lnTo>
                <a:lnTo>
                  <a:pt x="1972" y="643931"/>
                </a:lnTo>
                <a:lnTo>
                  <a:pt x="0" y="595122"/>
                </a:lnTo>
                <a:close/>
              </a:path>
            </a:pathLst>
          </a:custGeom>
          <a:noFill/>
          <a:ln w="259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531" name="Google Shape;531;p55"/>
          <p:cNvSpPr>
            <a:spLocks/>
          </p:cNvSpPr>
          <p:nvPr/>
        </p:nvSpPr>
        <p:spPr>
          <a:xfrm>
            <a:off x="2471166" y="3917441"/>
            <a:ext cx="1190244" cy="1190244"/>
          </a:xfrm>
          <a:prstGeom prst="rect">
            <a:avLst/>
          </a:prstGeom>
          <a:blipFill rotWithShape="1">
            <a:blip r:embed="rId8"/>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532" name="Google Shape;532;p55"/>
          <p:cNvSpPr>
            <a:spLocks/>
          </p:cNvSpPr>
          <p:nvPr/>
        </p:nvSpPr>
        <p:spPr>
          <a:xfrm>
            <a:off x="2471166" y="3917441"/>
            <a:ext cx="1190625" cy="1190625"/>
          </a:xfrm>
          <a:custGeom>
            <a:avLst/>
            <a:gdLst/>
            <a:ahLst/>
            <a:cxnLst/>
            <a:rect l="l" t="t" r="r" b="b"/>
            <a:pathLst>
              <a:path w="1190625" h="1190625" extrusionOk="0">
                <a:moveTo>
                  <a:pt x="0" y="595122"/>
                </a:moveTo>
                <a:lnTo>
                  <a:pt x="1972" y="546312"/>
                </a:lnTo>
                <a:lnTo>
                  <a:pt x="7789" y="498590"/>
                </a:lnTo>
                <a:lnTo>
                  <a:pt x="17295" y="452107"/>
                </a:lnTo>
                <a:lnTo>
                  <a:pt x="30339" y="407017"/>
                </a:lnTo>
                <a:lnTo>
                  <a:pt x="46767" y="363474"/>
                </a:lnTo>
                <a:lnTo>
                  <a:pt x="66426" y="321629"/>
                </a:lnTo>
                <a:lnTo>
                  <a:pt x="89163" y="281637"/>
                </a:lnTo>
                <a:lnTo>
                  <a:pt x="114824" y="243651"/>
                </a:lnTo>
                <a:lnTo>
                  <a:pt x="143256" y="207823"/>
                </a:lnTo>
                <a:lnTo>
                  <a:pt x="174307" y="174307"/>
                </a:lnTo>
                <a:lnTo>
                  <a:pt x="207823" y="143256"/>
                </a:lnTo>
                <a:lnTo>
                  <a:pt x="243651" y="114824"/>
                </a:lnTo>
                <a:lnTo>
                  <a:pt x="281637" y="89163"/>
                </a:lnTo>
                <a:lnTo>
                  <a:pt x="321629" y="66426"/>
                </a:lnTo>
                <a:lnTo>
                  <a:pt x="363474" y="46767"/>
                </a:lnTo>
                <a:lnTo>
                  <a:pt x="407017" y="30339"/>
                </a:lnTo>
                <a:lnTo>
                  <a:pt x="452107" y="17295"/>
                </a:lnTo>
                <a:lnTo>
                  <a:pt x="498590" y="7789"/>
                </a:lnTo>
                <a:lnTo>
                  <a:pt x="546312" y="1972"/>
                </a:lnTo>
                <a:lnTo>
                  <a:pt x="595122" y="0"/>
                </a:lnTo>
                <a:lnTo>
                  <a:pt x="643931" y="1972"/>
                </a:lnTo>
                <a:lnTo>
                  <a:pt x="691653" y="7789"/>
                </a:lnTo>
                <a:lnTo>
                  <a:pt x="738136" y="17295"/>
                </a:lnTo>
                <a:lnTo>
                  <a:pt x="783226" y="30339"/>
                </a:lnTo>
                <a:lnTo>
                  <a:pt x="826769" y="46767"/>
                </a:lnTo>
                <a:lnTo>
                  <a:pt x="868614" y="66426"/>
                </a:lnTo>
                <a:lnTo>
                  <a:pt x="908606" y="89163"/>
                </a:lnTo>
                <a:lnTo>
                  <a:pt x="946592" y="114824"/>
                </a:lnTo>
                <a:lnTo>
                  <a:pt x="982420" y="143256"/>
                </a:lnTo>
                <a:lnTo>
                  <a:pt x="1015936" y="174307"/>
                </a:lnTo>
                <a:lnTo>
                  <a:pt x="1046987" y="207823"/>
                </a:lnTo>
                <a:lnTo>
                  <a:pt x="1075419" y="243651"/>
                </a:lnTo>
                <a:lnTo>
                  <a:pt x="1101080" y="281637"/>
                </a:lnTo>
                <a:lnTo>
                  <a:pt x="1123817" y="321629"/>
                </a:lnTo>
                <a:lnTo>
                  <a:pt x="1143476" y="363474"/>
                </a:lnTo>
                <a:lnTo>
                  <a:pt x="1159904" y="407017"/>
                </a:lnTo>
                <a:lnTo>
                  <a:pt x="1172948" y="452107"/>
                </a:lnTo>
                <a:lnTo>
                  <a:pt x="1182454" y="498590"/>
                </a:lnTo>
                <a:lnTo>
                  <a:pt x="1188271" y="546312"/>
                </a:lnTo>
                <a:lnTo>
                  <a:pt x="1190244" y="595122"/>
                </a:lnTo>
                <a:lnTo>
                  <a:pt x="1188271" y="643931"/>
                </a:lnTo>
                <a:lnTo>
                  <a:pt x="1182454" y="691653"/>
                </a:lnTo>
                <a:lnTo>
                  <a:pt x="1172948" y="738136"/>
                </a:lnTo>
                <a:lnTo>
                  <a:pt x="1159904" y="783226"/>
                </a:lnTo>
                <a:lnTo>
                  <a:pt x="1143476" y="826770"/>
                </a:lnTo>
                <a:lnTo>
                  <a:pt x="1123817" y="868614"/>
                </a:lnTo>
                <a:lnTo>
                  <a:pt x="1101080" y="908606"/>
                </a:lnTo>
                <a:lnTo>
                  <a:pt x="1075419" y="946592"/>
                </a:lnTo>
                <a:lnTo>
                  <a:pt x="1046987" y="982420"/>
                </a:lnTo>
                <a:lnTo>
                  <a:pt x="1015936" y="1015936"/>
                </a:lnTo>
                <a:lnTo>
                  <a:pt x="982420" y="1046987"/>
                </a:lnTo>
                <a:lnTo>
                  <a:pt x="946592" y="1075419"/>
                </a:lnTo>
                <a:lnTo>
                  <a:pt x="908606" y="1101080"/>
                </a:lnTo>
                <a:lnTo>
                  <a:pt x="868614" y="1123817"/>
                </a:lnTo>
                <a:lnTo>
                  <a:pt x="826769" y="1143476"/>
                </a:lnTo>
                <a:lnTo>
                  <a:pt x="783226" y="1159904"/>
                </a:lnTo>
                <a:lnTo>
                  <a:pt x="738136" y="1172948"/>
                </a:lnTo>
                <a:lnTo>
                  <a:pt x="691653" y="1182454"/>
                </a:lnTo>
                <a:lnTo>
                  <a:pt x="643931" y="1188271"/>
                </a:lnTo>
                <a:lnTo>
                  <a:pt x="595122" y="1190244"/>
                </a:lnTo>
                <a:lnTo>
                  <a:pt x="546312" y="1188271"/>
                </a:lnTo>
                <a:lnTo>
                  <a:pt x="498590" y="1182454"/>
                </a:lnTo>
                <a:lnTo>
                  <a:pt x="452107" y="1172948"/>
                </a:lnTo>
                <a:lnTo>
                  <a:pt x="407017" y="1159904"/>
                </a:lnTo>
                <a:lnTo>
                  <a:pt x="363473" y="1143476"/>
                </a:lnTo>
                <a:lnTo>
                  <a:pt x="321629" y="1123817"/>
                </a:lnTo>
                <a:lnTo>
                  <a:pt x="281637" y="1101080"/>
                </a:lnTo>
                <a:lnTo>
                  <a:pt x="243651" y="1075419"/>
                </a:lnTo>
                <a:lnTo>
                  <a:pt x="207823" y="1046987"/>
                </a:lnTo>
                <a:lnTo>
                  <a:pt x="174307" y="1015936"/>
                </a:lnTo>
                <a:lnTo>
                  <a:pt x="143256" y="982420"/>
                </a:lnTo>
                <a:lnTo>
                  <a:pt x="114824" y="946592"/>
                </a:lnTo>
                <a:lnTo>
                  <a:pt x="89163" y="908606"/>
                </a:lnTo>
                <a:lnTo>
                  <a:pt x="66426" y="868614"/>
                </a:lnTo>
                <a:lnTo>
                  <a:pt x="46767" y="826770"/>
                </a:lnTo>
                <a:lnTo>
                  <a:pt x="30339" y="783226"/>
                </a:lnTo>
                <a:lnTo>
                  <a:pt x="17295" y="738136"/>
                </a:lnTo>
                <a:lnTo>
                  <a:pt x="7789" y="691653"/>
                </a:lnTo>
                <a:lnTo>
                  <a:pt x="1972" y="643931"/>
                </a:lnTo>
                <a:lnTo>
                  <a:pt x="0" y="595122"/>
                </a:lnTo>
                <a:close/>
              </a:path>
            </a:pathLst>
          </a:custGeom>
          <a:noFill/>
          <a:ln w="259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533" name="Google Shape;533;p55"/>
          <p:cNvSpPr>
            <a:spLocks/>
          </p:cNvSpPr>
          <p:nvPr/>
        </p:nvSpPr>
        <p:spPr>
          <a:xfrm>
            <a:off x="5487161" y="3957065"/>
            <a:ext cx="1190243" cy="1190244"/>
          </a:xfrm>
          <a:prstGeom prst="rect">
            <a:avLst/>
          </a:prstGeom>
          <a:blipFill rotWithShape="1">
            <a:blip r:embed="rId9"/>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534" name="Google Shape;534;p55"/>
          <p:cNvSpPr>
            <a:spLocks/>
          </p:cNvSpPr>
          <p:nvPr/>
        </p:nvSpPr>
        <p:spPr>
          <a:xfrm>
            <a:off x="5487161" y="3957065"/>
            <a:ext cx="1190625" cy="1190625"/>
          </a:xfrm>
          <a:custGeom>
            <a:avLst/>
            <a:gdLst/>
            <a:ahLst/>
            <a:cxnLst/>
            <a:rect l="l" t="t" r="r" b="b"/>
            <a:pathLst>
              <a:path w="1190625" h="1190625" extrusionOk="0">
                <a:moveTo>
                  <a:pt x="0" y="595122"/>
                </a:moveTo>
                <a:lnTo>
                  <a:pt x="1972" y="546312"/>
                </a:lnTo>
                <a:lnTo>
                  <a:pt x="7789" y="498590"/>
                </a:lnTo>
                <a:lnTo>
                  <a:pt x="17295" y="452107"/>
                </a:lnTo>
                <a:lnTo>
                  <a:pt x="30339" y="407017"/>
                </a:lnTo>
                <a:lnTo>
                  <a:pt x="46767" y="363474"/>
                </a:lnTo>
                <a:lnTo>
                  <a:pt x="66426" y="321629"/>
                </a:lnTo>
                <a:lnTo>
                  <a:pt x="89163" y="281637"/>
                </a:lnTo>
                <a:lnTo>
                  <a:pt x="114824" y="243651"/>
                </a:lnTo>
                <a:lnTo>
                  <a:pt x="143256" y="207823"/>
                </a:lnTo>
                <a:lnTo>
                  <a:pt x="174307" y="174307"/>
                </a:lnTo>
                <a:lnTo>
                  <a:pt x="207823" y="143256"/>
                </a:lnTo>
                <a:lnTo>
                  <a:pt x="243651" y="114824"/>
                </a:lnTo>
                <a:lnTo>
                  <a:pt x="281637" y="89163"/>
                </a:lnTo>
                <a:lnTo>
                  <a:pt x="321629" y="66426"/>
                </a:lnTo>
                <a:lnTo>
                  <a:pt x="363474" y="46767"/>
                </a:lnTo>
                <a:lnTo>
                  <a:pt x="407017" y="30339"/>
                </a:lnTo>
                <a:lnTo>
                  <a:pt x="452107" y="17295"/>
                </a:lnTo>
                <a:lnTo>
                  <a:pt x="498590" y="7789"/>
                </a:lnTo>
                <a:lnTo>
                  <a:pt x="546312" y="1972"/>
                </a:lnTo>
                <a:lnTo>
                  <a:pt x="595122" y="0"/>
                </a:lnTo>
                <a:lnTo>
                  <a:pt x="643931" y="1972"/>
                </a:lnTo>
                <a:lnTo>
                  <a:pt x="691653" y="7789"/>
                </a:lnTo>
                <a:lnTo>
                  <a:pt x="738136" y="17295"/>
                </a:lnTo>
                <a:lnTo>
                  <a:pt x="783226" y="30339"/>
                </a:lnTo>
                <a:lnTo>
                  <a:pt x="826769" y="46767"/>
                </a:lnTo>
                <a:lnTo>
                  <a:pt x="868614" y="66426"/>
                </a:lnTo>
                <a:lnTo>
                  <a:pt x="908606" y="89163"/>
                </a:lnTo>
                <a:lnTo>
                  <a:pt x="946592" y="114824"/>
                </a:lnTo>
                <a:lnTo>
                  <a:pt x="982420" y="143256"/>
                </a:lnTo>
                <a:lnTo>
                  <a:pt x="1015936" y="174307"/>
                </a:lnTo>
                <a:lnTo>
                  <a:pt x="1046987" y="207823"/>
                </a:lnTo>
                <a:lnTo>
                  <a:pt x="1075419" y="243651"/>
                </a:lnTo>
                <a:lnTo>
                  <a:pt x="1101080" y="281637"/>
                </a:lnTo>
                <a:lnTo>
                  <a:pt x="1123817" y="321629"/>
                </a:lnTo>
                <a:lnTo>
                  <a:pt x="1143476" y="363474"/>
                </a:lnTo>
                <a:lnTo>
                  <a:pt x="1159904" y="407017"/>
                </a:lnTo>
                <a:lnTo>
                  <a:pt x="1172948" y="452107"/>
                </a:lnTo>
                <a:lnTo>
                  <a:pt x="1182454" y="498590"/>
                </a:lnTo>
                <a:lnTo>
                  <a:pt x="1188271" y="546312"/>
                </a:lnTo>
                <a:lnTo>
                  <a:pt x="1190244" y="595122"/>
                </a:lnTo>
                <a:lnTo>
                  <a:pt x="1188271" y="643931"/>
                </a:lnTo>
                <a:lnTo>
                  <a:pt x="1182454" y="691653"/>
                </a:lnTo>
                <a:lnTo>
                  <a:pt x="1172948" y="738136"/>
                </a:lnTo>
                <a:lnTo>
                  <a:pt x="1159904" y="783226"/>
                </a:lnTo>
                <a:lnTo>
                  <a:pt x="1143476" y="826770"/>
                </a:lnTo>
                <a:lnTo>
                  <a:pt x="1123817" y="868614"/>
                </a:lnTo>
                <a:lnTo>
                  <a:pt x="1101080" y="908606"/>
                </a:lnTo>
                <a:lnTo>
                  <a:pt x="1075419" y="946592"/>
                </a:lnTo>
                <a:lnTo>
                  <a:pt x="1046987" y="982420"/>
                </a:lnTo>
                <a:lnTo>
                  <a:pt x="1015936" y="1015936"/>
                </a:lnTo>
                <a:lnTo>
                  <a:pt x="982420" y="1046987"/>
                </a:lnTo>
                <a:lnTo>
                  <a:pt x="946592" y="1075419"/>
                </a:lnTo>
                <a:lnTo>
                  <a:pt x="908606" y="1101080"/>
                </a:lnTo>
                <a:lnTo>
                  <a:pt x="868614" y="1123817"/>
                </a:lnTo>
                <a:lnTo>
                  <a:pt x="826769" y="1143476"/>
                </a:lnTo>
                <a:lnTo>
                  <a:pt x="783226" y="1159904"/>
                </a:lnTo>
                <a:lnTo>
                  <a:pt x="738136" y="1172948"/>
                </a:lnTo>
                <a:lnTo>
                  <a:pt x="691653" y="1182454"/>
                </a:lnTo>
                <a:lnTo>
                  <a:pt x="643931" y="1188271"/>
                </a:lnTo>
                <a:lnTo>
                  <a:pt x="595122" y="1190244"/>
                </a:lnTo>
                <a:lnTo>
                  <a:pt x="546312" y="1188271"/>
                </a:lnTo>
                <a:lnTo>
                  <a:pt x="498590" y="1182454"/>
                </a:lnTo>
                <a:lnTo>
                  <a:pt x="452107" y="1172948"/>
                </a:lnTo>
                <a:lnTo>
                  <a:pt x="407017" y="1159904"/>
                </a:lnTo>
                <a:lnTo>
                  <a:pt x="363473" y="1143476"/>
                </a:lnTo>
                <a:lnTo>
                  <a:pt x="321629" y="1123817"/>
                </a:lnTo>
                <a:lnTo>
                  <a:pt x="281637" y="1101080"/>
                </a:lnTo>
                <a:lnTo>
                  <a:pt x="243651" y="1075419"/>
                </a:lnTo>
                <a:lnTo>
                  <a:pt x="207823" y="1046987"/>
                </a:lnTo>
                <a:lnTo>
                  <a:pt x="174307" y="1015936"/>
                </a:lnTo>
                <a:lnTo>
                  <a:pt x="143256" y="982420"/>
                </a:lnTo>
                <a:lnTo>
                  <a:pt x="114824" y="946592"/>
                </a:lnTo>
                <a:lnTo>
                  <a:pt x="89163" y="908606"/>
                </a:lnTo>
                <a:lnTo>
                  <a:pt x="66426" y="868614"/>
                </a:lnTo>
                <a:lnTo>
                  <a:pt x="46767" y="826770"/>
                </a:lnTo>
                <a:lnTo>
                  <a:pt x="30339" y="783226"/>
                </a:lnTo>
                <a:lnTo>
                  <a:pt x="17295" y="738136"/>
                </a:lnTo>
                <a:lnTo>
                  <a:pt x="7789" y="691653"/>
                </a:lnTo>
                <a:lnTo>
                  <a:pt x="1972" y="643931"/>
                </a:lnTo>
                <a:lnTo>
                  <a:pt x="0" y="595122"/>
                </a:lnTo>
                <a:close/>
              </a:path>
            </a:pathLst>
          </a:custGeom>
          <a:noFill/>
          <a:ln w="259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535" name="Google Shape;535;p55"/>
          <p:cNvSpPr txBox="1">
            <a:spLocks noGrp="1"/>
          </p:cNvSpPr>
          <p:nvPr>
            <p:ph type="title"/>
          </p:nvPr>
        </p:nvSpPr>
        <p:spPr>
          <a:xfrm>
            <a:off x="618362" y="468413"/>
            <a:ext cx="7907274" cy="43088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uFillTx/>
                <a:latin typeface="Arial"/>
                <a:ea typeface="Arial"/>
                <a:cs typeface="Arial"/>
                <a:sym typeface="Arial"/>
              </a:rPr>
              <a:t>How to measure progress</a:t>
            </a:r>
            <a:endParaRPr>
              <a:uFillTx/>
            </a:endParaRP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539"/>
        <p:cNvGrpSpPr/>
        <p:nvPr/>
      </p:nvGrpSpPr>
      <p:grpSpPr>
        <a:xfrm>
          <a:off x="0" y="0"/>
          <a:ext cx="0" cy="0"/>
          <a:chOff x="0" y="0"/>
          <a:chExt cx="0" cy="0"/>
        </a:xfrm>
      </p:grpSpPr>
      <p:sp>
        <p:nvSpPr>
          <p:cNvPr id="540" name="Google Shape;540;p56"/>
          <p:cNvSpPr>
            <a:spLocks/>
          </p:cNvSpPr>
          <p:nvPr/>
        </p:nvSpPr>
        <p:spPr>
          <a:xfrm>
            <a:off x="0" y="0"/>
            <a:ext cx="9144000" cy="6311899"/>
          </a:xfrm>
          <a:prstGeom prst="rect">
            <a:avLst/>
          </a:prstGeom>
          <a:blipFill rotWithShape="1">
            <a:blip r:embed="rId3"/>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541" name="Google Shape;541;p56"/>
          <p:cNvSpPr>
            <a:spLocks/>
          </p:cNvSpPr>
          <p:nvPr/>
        </p:nvSpPr>
        <p:spPr>
          <a:xfrm>
            <a:off x="7053071" y="364236"/>
            <a:ext cx="1828800" cy="629412"/>
          </a:xfrm>
          <a:prstGeom prst="rect">
            <a:avLst/>
          </a:prstGeom>
          <a:blipFill rotWithShape="1">
            <a:blip r:embed="rId4"/>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542" name="Google Shape;542;p56"/>
          <p:cNvSpPr>
            <a:spLocks/>
          </p:cNvSpPr>
          <p:nvPr/>
        </p:nvSpPr>
        <p:spPr>
          <a:xfrm>
            <a:off x="746759" y="1574291"/>
            <a:ext cx="2737104" cy="4366260"/>
          </a:xfrm>
          <a:prstGeom prst="rect">
            <a:avLst/>
          </a:prstGeom>
          <a:blipFill rotWithShape="1">
            <a:blip r:embed="rId5"/>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543" name="Google Shape;543;p56"/>
          <p:cNvSpPr>
            <a:spLocks/>
          </p:cNvSpPr>
          <p:nvPr/>
        </p:nvSpPr>
        <p:spPr>
          <a:xfrm>
            <a:off x="742187" y="1569719"/>
            <a:ext cx="2746375" cy="4375785"/>
          </a:xfrm>
          <a:custGeom>
            <a:avLst/>
            <a:gdLst/>
            <a:ahLst/>
            <a:cxnLst/>
            <a:rect l="l" t="t" r="r" b="b"/>
            <a:pathLst>
              <a:path w="2746375" h="4375785" extrusionOk="0">
                <a:moveTo>
                  <a:pt x="0" y="0"/>
                </a:moveTo>
                <a:lnTo>
                  <a:pt x="2746248" y="0"/>
                </a:lnTo>
                <a:lnTo>
                  <a:pt x="2746248" y="4375404"/>
                </a:lnTo>
                <a:lnTo>
                  <a:pt x="0" y="4375404"/>
                </a:lnTo>
                <a:lnTo>
                  <a:pt x="0" y="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
        <p:nvSpPr>
          <p:cNvPr id="544" name="Google Shape;544;p56"/>
          <p:cNvSpPr txBox="1">
            <a:spLocks/>
          </p:cNvSpPr>
          <p:nvPr/>
        </p:nvSpPr>
        <p:spPr>
          <a:xfrm>
            <a:off x="3855389" y="2796705"/>
            <a:ext cx="4527550" cy="513080"/>
          </a:xfrm>
          <a:prstGeom prst="rect">
            <a:avLst/>
          </a:prstGeom>
          <a:noFill/>
          <a:ln>
            <a:noFill/>
          </a:ln>
        </p:spPr>
        <p:txBody>
          <a:bodyPr spcFirstLastPara="1" wrap="square" lIns="0" tIns="12050" rIns="0" bIns="0" anchor="t" anchorCtr="0">
            <a:noAutofit/>
          </a:bodyPr>
          <a:lstStyle/>
          <a:p>
            <a:pPr marL="12700" marR="5080" lvl="0" indent="0" algn="l" rtl="0">
              <a:lnSpc>
                <a:spcPct val="100000"/>
              </a:lnSpc>
              <a:spcBef>
                <a:spcPts val="0"/>
              </a:spcBef>
              <a:spcAft>
                <a:spcPts val="0"/>
              </a:spcAft>
              <a:buNone/>
            </a:pPr>
            <a:r>
              <a:rPr lang="en-US" sz="1600" b="1">
                <a:solidFill>
                  <a:srgbClr val="007078"/>
                </a:solidFill>
                <a:uFillTx/>
                <a:latin typeface="Arial"/>
                <a:ea typeface="Arial"/>
                <a:cs typeface="Arial"/>
                <a:sym typeface="Arial"/>
              </a:rPr>
              <a:t>For more information, visit:  </a:t>
            </a:r>
            <a:r>
              <a:rPr lang="en-US" sz="1600" b="1" u="sng">
                <a:solidFill>
                  <a:schemeClr val="hlink"/>
                </a:solidFill>
                <a:uFillTx/>
                <a:latin typeface="Arial"/>
                <a:ea typeface="Arial"/>
                <a:cs typeface="Arial"/>
                <a:sym typeface="Arial"/>
                <a:hlinkClick r:id="rId6"/>
              </a:rPr>
              <a:t>http://www.iupress.indiana.edu/catalog/806639</a:t>
            </a:r>
            <a:endParaRPr sz="1600">
              <a:solidFill>
                <a:schemeClr val="dk1"/>
              </a:solidFill>
              <a:uFillTx/>
              <a:latin typeface="Arial"/>
              <a:ea typeface="Arial"/>
              <a:cs typeface="Arial"/>
              <a:sym typeface="Arial"/>
            </a:endParaRPr>
          </a:p>
        </p:txBody>
      </p:sp>
      <p:sp>
        <p:nvSpPr>
          <p:cNvPr id="545" name="Google Shape;545;p56"/>
          <p:cNvSpPr txBox="1">
            <a:spLocks/>
          </p:cNvSpPr>
          <p:nvPr/>
        </p:nvSpPr>
        <p:spPr>
          <a:xfrm>
            <a:off x="5486400" y="4017249"/>
            <a:ext cx="3490595" cy="513080"/>
          </a:xfrm>
          <a:prstGeom prst="rect">
            <a:avLst/>
          </a:prstGeom>
          <a:noFill/>
          <a:ln>
            <a:noFill/>
          </a:ln>
        </p:spPr>
        <p:txBody>
          <a:bodyPr spcFirstLastPara="1" wrap="square" lIns="0" tIns="12050" rIns="0" bIns="0" anchor="t" anchorCtr="0">
            <a:noAutofit/>
          </a:bodyPr>
          <a:lstStyle/>
          <a:p>
            <a:pPr marL="12700" marR="5080" lvl="0" indent="0" algn="l" rtl="0">
              <a:lnSpc>
                <a:spcPct val="100000"/>
              </a:lnSpc>
              <a:spcBef>
                <a:spcPts val="0"/>
              </a:spcBef>
              <a:spcAft>
                <a:spcPts val="0"/>
              </a:spcAft>
              <a:buNone/>
            </a:pPr>
            <a:r>
              <a:rPr lang="en-US" sz="1600" b="1">
                <a:solidFill>
                  <a:srgbClr val="007078"/>
                </a:solidFill>
                <a:uFillTx/>
                <a:latin typeface="Arial"/>
                <a:ea typeface="Arial"/>
                <a:cs typeface="Arial"/>
                <a:sym typeface="Arial"/>
              </a:rPr>
              <a:t>Like the Haas Institute on Facebook  </a:t>
            </a:r>
            <a:r>
              <a:rPr lang="en-US" sz="1600" b="1" u="sng">
                <a:solidFill>
                  <a:schemeClr val="hlink"/>
                </a:solidFill>
                <a:uFillTx/>
                <a:latin typeface="Arial"/>
                <a:ea typeface="Arial"/>
                <a:cs typeface="Arial"/>
                <a:sym typeface="Arial"/>
                <a:hlinkClick r:id="rId7"/>
              </a:rPr>
              <a:t>www.facebook.com/haasinstitute</a:t>
            </a:r>
            <a:endParaRPr sz="1600">
              <a:solidFill>
                <a:schemeClr val="dk1"/>
              </a:solidFill>
              <a:uFillTx/>
              <a:latin typeface="Arial"/>
              <a:ea typeface="Arial"/>
              <a:cs typeface="Arial"/>
              <a:sym typeface="Arial"/>
            </a:endParaRPr>
          </a:p>
        </p:txBody>
      </p:sp>
      <p:sp>
        <p:nvSpPr>
          <p:cNvPr id="546" name="Google Shape;546;p56"/>
          <p:cNvSpPr>
            <a:spLocks/>
          </p:cNvSpPr>
          <p:nvPr/>
        </p:nvSpPr>
        <p:spPr>
          <a:xfrm>
            <a:off x="3745991" y="3788676"/>
            <a:ext cx="1054608" cy="1054595"/>
          </a:xfrm>
          <a:prstGeom prst="rect">
            <a:avLst/>
          </a:prstGeom>
          <a:blipFill rotWithShape="1">
            <a:blip r:embed="rId8"/>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uFillTx/>
              <a:latin typeface="Calibri"/>
              <a:ea typeface="Calibri"/>
              <a:cs typeface="Calibri"/>
              <a:sym typeface="Calibri"/>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78"/>
        </a:solidFill>
        <a:effectLst/>
      </p:bgPr>
    </p:bg>
    <p:spTree>
      <p:nvGrpSpPr>
        <p:cNvPr id="1" name="Shape 110"/>
        <p:cNvGrpSpPr/>
        <p:nvPr/>
      </p:nvGrpSpPr>
      <p:grpSpPr>
        <a:xfrm>
          <a:off x="0" y="0"/>
          <a:ext cx="0" cy="0"/>
          <a:chOff x="0" y="0"/>
          <a:chExt cx="0" cy="0"/>
        </a:xfrm>
      </p:grpSpPr>
      <p:sp>
        <p:nvSpPr>
          <p:cNvPr id="111" name="Google Shape;111;p20"/>
          <p:cNvSpPr txBox="1">
            <a:spLocks/>
          </p:cNvSpPr>
          <p:nvPr/>
        </p:nvSpPr>
        <p:spPr>
          <a:xfrm>
            <a:off x="444305" y="4505852"/>
            <a:ext cx="8331300" cy="1385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FFFF"/>
                </a:solidFill>
                <a:uFillTx/>
                <a:latin typeface="Georgia"/>
                <a:ea typeface="Georgia"/>
                <a:cs typeface="Georgia"/>
                <a:sym typeface="Georgia"/>
              </a:rPr>
              <a:t>Othering</a:t>
            </a:r>
            <a:r>
              <a:rPr lang="en-US" sz="2800">
                <a:solidFill>
                  <a:srgbClr val="FFFFFF"/>
                </a:solidFill>
                <a:uFillTx/>
                <a:latin typeface="Georgia"/>
                <a:ea typeface="Georgia"/>
                <a:cs typeface="Georgia"/>
                <a:sym typeface="Georgia"/>
              </a:rPr>
              <a:t> is a generalized set of common processes that denies someone’s full humanity based or them being less than and/or a threat to the favorite group</a:t>
            </a:r>
            <a:endParaRPr sz="2800">
              <a:solidFill>
                <a:srgbClr val="FFFFFF"/>
              </a:solidFill>
              <a:uFillTx/>
              <a:latin typeface="Georgia"/>
              <a:ea typeface="Georgia"/>
              <a:cs typeface="Georgia"/>
              <a:sym typeface="Georgia"/>
            </a:endParaRPr>
          </a:p>
        </p:txBody>
      </p:sp>
      <p:sp>
        <p:nvSpPr>
          <p:cNvPr id="112" name="Google Shape;112;p20"/>
          <p:cNvSpPr txBox="1">
            <a:spLocks/>
          </p:cNvSpPr>
          <p:nvPr/>
        </p:nvSpPr>
        <p:spPr>
          <a:xfrm>
            <a:off x="5654086" y="1323599"/>
            <a:ext cx="1262100" cy="461700"/>
          </a:xfrm>
          <a:prstGeom prst="rect">
            <a:avLst/>
          </a:prstGeom>
          <a:solidFill>
            <a:srgbClr val="94B636"/>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uFillTx/>
                <a:latin typeface="Calibri"/>
                <a:ea typeface="Calibri"/>
                <a:cs typeface="Calibri"/>
                <a:sym typeface="Calibri"/>
              </a:rPr>
              <a:t>class</a:t>
            </a:r>
            <a:endParaRPr>
              <a:uFillTx/>
            </a:endParaRPr>
          </a:p>
        </p:txBody>
      </p:sp>
      <p:sp>
        <p:nvSpPr>
          <p:cNvPr id="113" name="Google Shape;113;p20"/>
          <p:cNvSpPr txBox="1">
            <a:spLocks/>
          </p:cNvSpPr>
          <p:nvPr/>
        </p:nvSpPr>
        <p:spPr>
          <a:xfrm rot="1031803">
            <a:off x="2067979" y="2233404"/>
            <a:ext cx="1720934" cy="461642"/>
          </a:xfrm>
          <a:prstGeom prst="rect">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uFillTx/>
                <a:latin typeface="Calibri"/>
                <a:ea typeface="Calibri"/>
                <a:cs typeface="Calibri"/>
                <a:sym typeface="Calibri"/>
              </a:rPr>
              <a:t>gender</a:t>
            </a:r>
            <a:endParaRPr>
              <a:uFillTx/>
            </a:endParaRPr>
          </a:p>
        </p:txBody>
      </p:sp>
      <p:sp>
        <p:nvSpPr>
          <p:cNvPr id="114" name="Google Shape;114;p20"/>
          <p:cNvSpPr txBox="1">
            <a:spLocks/>
          </p:cNvSpPr>
          <p:nvPr/>
        </p:nvSpPr>
        <p:spPr>
          <a:xfrm rot="790751">
            <a:off x="3008030" y="1288704"/>
            <a:ext cx="2150028" cy="461572"/>
          </a:xfrm>
          <a:prstGeom prst="rect">
            <a:avLst/>
          </a:prstGeom>
          <a:solidFill>
            <a:schemeClr val="accent2"/>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uFillTx/>
                <a:latin typeface="Calibri"/>
                <a:ea typeface="Calibri"/>
                <a:cs typeface="Calibri"/>
                <a:sym typeface="Calibri"/>
              </a:rPr>
              <a:t>sexuality</a:t>
            </a:r>
            <a:endParaRPr>
              <a:uFillTx/>
            </a:endParaRPr>
          </a:p>
        </p:txBody>
      </p:sp>
      <p:sp>
        <p:nvSpPr>
          <p:cNvPr id="115" name="Google Shape;115;p20"/>
          <p:cNvSpPr txBox="1">
            <a:spLocks/>
          </p:cNvSpPr>
          <p:nvPr/>
        </p:nvSpPr>
        <p:spPr>
          <a:xfrm rot="-926189">
            <a:off x="1650492" y="1487290"/>
            <a:ext cx="1595973" cy="461510"/>
          </a:xfrm>
          <a:prstGeom prst="rect">
            <a:avLst/>
          </a:prstGeom>
          <a:solidFill>
            <a:schemeClr val="accent4"/>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uFillTx/>
                <a:latin typeface="Calibri"/>
                <a:ea typeface="Calibri"/>
                <a:cs typeface="Calibri"/>
                <a:sym typeface="Calibri"/>
              </a:rPr>
              <a:t>ability</a:t>
            </a:r>
            <a:endParaRPr>
              <a:uFillTx/>
            </a:endParaRPr>
          </a:p>
        </p:txBody>
      </p:sp>
      <p:sp>
        <p:nvSpPr>
          <p:cNvPr id="116" name="Google Shape;116;p20"/>
          <p:cNvSpPr txBox="1">
            <a:spLocks/>
          </p:cNvSpPr>
          <p:nvPr/>
        </p:nvSpPr>
        <p:spPr>
          <a:xfrm rot="-410817">
            <a:off x="4315677" y="3198582"/>
            <a:ext cx="981399" cy="461712"/>
          </a:xfrm>
          <a:prstGeom prst="rect">
            <a:avLst/>
          </a:prstGeom>
          <a:solidFill>
            <a:srgbClr val="AD802C"/>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uFillTx/>
                <a:latin typeface="Calibri"/>
                <a:ea typeface="Calibri"/>
                <a:cs typeface="Calibri"/>
                <a:sym typeface="Calibri"/>
              </a:rPr>
              <a:t>age</a:t>
            </a:r>
            <a:endParaRPr>
              <a:uFillTx/>
            </a:endParaRPr>
          </a:p>
        </p:txBody>
      </p:sp>
      <p:sp>
        <p:nvSpPr>
          <p:cNvPr id="117" name="Google Shape;117;p20"/>
          <p:cNvSpPr txBox="1">
            <a:spLocks/>
          </p:cNvSpPr>
          <p:nvPr/>
        </p:nvSpPr>
        <p:spPr>
          <a:xfrm rot="-833335">
            <a:off x="3810287" y="1922210"/>
            <a:ext cx="2207130" cy="461668"/>
          </a:xfrm>
          <a:prstGeom prst="rect">
            <a:avLst/>
          </a:prstGeom>
          <a:solidFill>
            <a:schemeClr val="accent6"/>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uFillTx/>
                <a:latin typeface="Calibri"/>
                <a:ea typeface="Calibri"/>
                <a:cs typeface="Calibri"/>
                <a:sym typeface="Calibri"/>
              </a:rPr>
              <a:t>skin tone</a:t>
            </a:r>
            <a:endParaRPr>
              <a:uFillTx/>
            </a:endParaRPr>
          </a:p>
        </p:txBody>
      </p:sp>
      <p:sp>
        <p:nvSpPr>
          <p:cNvPr id="118" name="Google Shape;118;p20"/>
          <p:cNvSpPr txBox="1">
            <a:spLocks/>
          </p:cNvSpPr>
          <p:nvPr/>
        </p:nvSpPr>
        <p:spPr>
          <a:xfrm rot="395973">
            <a:off x="5462365" y="2301116"/>
            <a:ext cx="1156362" cy="461763"/>
          </a:xfrm>
          <a:prstGeom prst="rect">
            <a:avLst/>
          </a:prstGeom>
          <a:solidFill>
            <a:srgbClr val="E75204"/>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uFillTx/>
                <a:latin typeface="Calibri"/>
                <a:ea typeface="Calibri"/>
                <a:cs typeface="Calibri"/>
                <a:sym typeface="Calibri"/>
              </a:rPr>
              <a:t>race</a:t>
            </a:r>
            <a:endParaRPr>
              <a:uFillTx/>
            </a:endParaRPr>
          </a:p>
        </p:txBody>
      </p:sp>
      <p:sp>
        <p:nvSpPr>
          <p:cNvPr id="119" name="Google Shape;119;p20"/>
          <p:cNvSpPr txBox="1">
            <a:spLocks/>
          </p:cNvSpPr>
          <p:nvPr/>
        </p:nvSpPr>
        <p:spPr>
          <a:xfrm>
            <a:off x="2501313" y="2827820"/>
            <a:ext cx="2207100" cy="461700"/>
          </a:xfrm>
          <a:prstGeom prst="rect">
            <a:avLst/>
          </a:prstGeom>
          <a:solidFill>
            <a:schemeClr val="accen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uFillTx/>
                <a:latin typeface="Calibri"/>
                <a:ea typeface="Calibri"/>
                <a:cs typeface="Calibri"/>
                <a:sym typeface="Calibri"/>
              </a:rPr>
              <a:t>ethnicity</a:t>
            </a:r>
            <a:endParaRPr>
              <a:uFillTx/>
            </a:endParaRPr>
          </a:p>
        </p:txBody>
      </p:sp>
      <p:sp>
        <p:nvSpPr>
          <p:cNvPr id="120" name="Google Shape;120;p20"/>
          <p:cNvSpPr txBox="1">
            <a:spLocks/>
          </p:cNvSpPr>
          <p:nvPr/>
        </p:nvSpPr>
        <p:spPr>
          <a:xfrm rot="1792111">
            <a:off x="4795135" y="2922728"/>
            <a:ext cx="2207178" cy="461485"/>
          </a:xfrm>
          <a:prstGeom prst="rect">
            <a:avLst/>
          </a:prstGeom>
          <a:solidFill>
            <a:srgbClr val="4A5FAB"/>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uFillTx/>
                <a:latin typeface="Calibri"/>
                <a:ea typeface="Calibri"/>
                <a:cs typeface="Calibri"/>
                <a:sym typeface="Calibri"/>
              </a:rPr>
              <a:t>religion</a:t>
            </a:r>
            <a:endParaRPr>
              <a:uFillTx/>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Shape 678"/>
          <p:cNvPicPr preferRelativeResize="0">
            <a:picLocks noChangeAspect="1" noChangeArrowheads="1"/>
          </p:cNvPicPr>
          <p:nvPr/>
        </p:nvPicPr>
        <p:blipFill>
          <a:blip r:embed="rId3"/>
          <a:srcRect/>
          <a:stretch>
            <a:fillRect/>
          </a:stretch>
        </p:blipFill>
        <p:spPr bwMode="auto">
          <a:xfrm>
            <a:off x="20638" y="-284163"/>
            <a:ext cx="9144000" cy="6858001"/>
          </a:xfrm>
          <a:prstGeom prst="rect">
            <a:avLst/>
          </a:prstGeom>
          <a:noFill/>
          <a:ln>
            <a:noFill/>
          </a:ln>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5"/>
          <p:cNvSpPr txBox="1">
            <a:spLocks/>
          </p:cNvSpPr>
          <p:nvPr/>
        </p:nvSpPr>
        <p:spPr>
          <a:xfrm>
            <a:off x="406400" y="5055001"/>
            <a:ext cx="8331200"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a:solidFill>
                  <a:srgbClr val="FFFFFF"/>
                </a:solidFill>
                <a:uFillTx/>
                <a:latin typeface="Calibri"/>
                <a:ea typeface="Calibri"/>
                <a:cs typeface="Calibri"/>
                <a:sym typeface="Calibri"/>
              </a:rPr>
              <a:t>Belonging</a:t>
            </a:r>
            <a:r>
              <a:rPr lang="en-US" sz="2200" b="1">
                <a:solidFill>
                  <a:srgbClr val="EEECE1"/>
                </a:solidFill>
                <a:uFillTx/>
                <a:latin typeface="Calibri"/>
                <a:ea typeface="Calibri"/>
                <a:cs typeface="Calibri"/>
                <a:sym typeface="Calibri"/>
              </a:rPr>
              <a:t> </a:t>
            </a:r>
            <a:r>
              <a:rPr lang="en-US" sz="2200">
                <a:solidFill>
                  <a:srgbClr val="EEECE1"/>
                </a:solidFill>
                <a:uFillTx/>
                <a:latin typeface="Calibri"/>
                <a:ea typeface="Calibri"/>
                <a:cs typeface="Calibri"/>
                <a:sym typeface="Calibri"/>
              </a:rPr>
              <a:t>connotes something fundamental about both how groups are structurally positioned within society as well as how they are perceived and regarded.</a:t>
            </a:r>
            <a:endParaRPr>
              <a:uFillTx/>
            </a:endParaRPr>
          </a:p>
        </p:txBody>
      </p:sp>
      <p:pic>
        <p:nvPicPr>
          <p:cNvPr id="264" name="Google Shape;264;p25"/>
          <p:cNvPicPr preferRelativeResize="0"/>
          <p:nvPr/>
        </p:nvPicPr>
        <p:blipFill rotWithShape="1">
          <a:blip r:embed="rId3"/>
          <a:srcRect/>
          <a:stretch/>
        </p:blipFill>
        <p:spPr>
          <a:xfrm>
            <a:off x="303781" y="1874348"/>
            <a:ext cx="8536438" cy="2896149"/>
          </a:xfrm>
          <a:prstGeom prst="rect">
            <a:avLst/>
          </a:prstGeom>
          <a:noFill/>
          <a:ln>
            <a:noFill/>
          </a:ln>
        </p:spPr>
      </p:pic>
      <p:sp>
        <p:nvSpPr>
          <p:cNvPr id="265" name="Google Shape;265;p25"/>
          <p:cNvSpPr>
            <a:spLocks/>
          </p:cNvSpPr>
          <p:nvPr/>
        </p:nvSpPr>
        <p:spPr>
          <a:xfrm>
            <a:off x="0" y="445954"/>
            <a:ext cx="9144000"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a:solidFill>
                  <a:srgbClr val="FFFFFF"/>
                </a:solidFill>
                <a:uFillTx/>
                <a:latin typeface="Georgia"/>
                <a:ea typeface="Georgia"/>
                <a:cs typeface="Georgia"/>
                <a:sym typeface="Georgia"/>
              </a:rPr>
              <a:t>Belonging – Moving towards structural inclusion</a:t>
            </a:r>
            <a:endParaRPr>
              <a:uFillTx/>
            </a:endParaRPr>
          </a:p>
        </p:txBody>
      </p:sp>
      <p:sp>
        <p:nvSpPr>
          <p:cNvPr id="266" name="Google Shape;266;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uFillTx/>
              </a:rPr>
              <a:t>7</a:t>
            </a:fld>
            <a:endParaRPr>
              <a:uFillTx/>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txBox="1">
            <a:spLocks noGrp="1"/>
          </p:cNvSpPr>
          <p:nvPr>
            <p:ph type="title" idx="4294967295"/>
          </p:nvPr>
        </p:nvSpPr>
        <p:spPr>
          <a:xfrm>
            <a:off x="23650" y="5960594"/>
            <a:ext cx="9937769" cy="531900"/>
          </a:xfrm>
          <a:prstGeom prst="rect">
            <a:avLst/>
          </a:prstGeom>
          <a:noFill/>
          <a:ln>
            <a:noFill/>
          </a:ln>
        </p:spPr>
        <p:txBody>
          <a:bodyPr wrap="square" lIns="91425" tIns="45700" rIns="91425" bIns="45700" anchor="t" anchorCtr="0">
            <a:noAutofit/>
          </a:bodyPr>
          <a:lstStyle/>
          <a:p>
            <a:pPr marL="0" marR="0" lvl="0" indent="-69850" rtl="0">
              <a:lnSpc>
                <a:spcPct val="90000"/>
              </a:lnSpc>
              <a:spcBef>
                <a:spcPts val="0"/>
              </a:spcBef>
              <a:spcAft>
                <a:spcPts val="0"/>
              </a:spcAft>
              <a:buClr>
                <a:schemeClr val="dk1"/>
              </a:buClr>
              <a:buSzPct val="32352"/>
              <a:buFont typeface="Arial"/>
              <a:buNone/>
            </a:pPr>
            <a:r>
              <a:rPr lang="en-US" sz="3400">
                <a:solidFill>
                  <a:srgbClr val="FFFFFF"/>
                </a:solidFill>
                <a:uFillTx/>
                <a:latin typeface="Georgia"/>
                <a:ea typeface="Georgia"/>
                <a:cs typeface="Georgia"/>
                <a:sym typeface="Georgia"/>
              </a:rPr>
              <a:t>Bridge — Listen, engage, organize, </a:t>
            </a:r>
            <a:r>
              <a:rPr lang="en-US" sz="3400" err="1">
                <a:solidFill>
                  <a:srgbClr val="FFFFFF"/>
                </a:solidFill>
                <a:uFillTx/>
                <a:latin typeface="Georgia"/>
                <a:ea typeface="Georgia"/>
                <a:cs typeface="Georgia"/>
                <a:sym typeface="Georgia"/>
              </a:rPr>
              <a:t>pactices</a:t>
            </a:r>
            <a:r>
              <a:rPr lang="en-US" sz="3400">
                <a:solidFill>
                  <a:srgbClr val="FFFFFF"/>
                </a:solidFill>
                <a:uFillTx/>
                <a:latin typeface="Georgia"/>
                <a:ea typeface="Georgia"/>
                <a:cs typeface="Georgia"/>
                <a:sym typeface="Georgia"/>
              </a:rPr>
              <a:t> love.</a:t>
            </a:r>
          </a:p>
          <a:p>
            <a:pPr marL="0" marR="0" lvl="0" indent="0" algn="ctr" rtl="0">
              <a:lnSpc>
                <a:spcPct val="90000"/>
              </a:lnSpc>
              <a:spcBef>
                <a:spcPts val="0"/>
              </a:spcBef>
              <a:spcAft>
                <a:spcPts val="0"/>
              </a:spcAft>
              <a:buClr>
                <a:schemeClr val="lt1"/>
              </a:buClr>
              <a:buSzPct val="25000"/>
              <a:buFont typeface="Georgia"/>
              <a:buNone/>
            </a:pPr>
            <a:endParaRPr sz="3400">
              <a:solidFill>
                <a:srgbClr val="FFFFFF"/>
              </a:solidFill>
              <a:uFillTx/>
              <a:latin typeface="Georgia"/>
              <a:ea typeface="Georgia"/>
              <a:cs typeface="Georgia"/>
              <a:sym typeface="Georgia"/>
            </a:endParaRPr>
          </a:p>
        </p:txBody>
      </p:sp>
      <p:pic>
        <p:nvPicPr>
          <p:cNvPr id="506" name="Shape 506"/>
          <p:cNvPicPr preferRelativeResize="0"/>
          <p:nvPr/>
        </p:nvPicPr>
        <p:blipFill rotWithShape="1">
          <a:blip r:embed="rId3"/>
          <a:srcRect b="10135"/>
          <a:stretch/>
        </p:blipFill>
        <p:spPr>
          <a:xfrm>
            <a:off x="-57937" y="2075599"/>
            <a:ext cx="8802665" cy="2690978"/>
          </a:xfrm>
          <a:prstGeom prst="rect">
            <a:avLst/>
          </a:prstGeom>
          <a:noFill/>
          <a:ln>
            <a:noFill/>
          </a:ln>
        </p:spPr>
      </p:pic>
      <p:sp>
        <p:nvSpPr>
          <p:cNvPr id="507" name="Shape 507"/>
          <p:cNvSpPr txBox="1">
            <a:spLocks/>
          </p:cNvSpPr>
          <p:nvPr/>
        </p:nvSpPr>
        <p:spPr>
          <a:xfrm>
            <a:off x="23650" y="5173225"/>
            <a:ext cx="2569500" cy="3942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rgbClr val="FF9900"/>
              </a:buClr>
              <a:buSzPct val="25000"/>
              <a:buFont typeface="Calibri"/>
              <a:buNone/>
            </a:pPr>
            <a:r>
              <a:rPr lang="en-US" sz="1800" b="0" i="0" u="none" strike="noStrike" cap="none">
                <a:solidFill>
                  <a:srgbClr val="FF9900"/>
                </a:solidFill>
                <a:uFillTx/>
                <a:latin typeface="Calibri"/>
                <a:ea typeface="Calibri"/>
                <a:cs typeface="Calibri"/>
                <a:sym typeface="Calibri"/>
              </a:rPr>
              <a:t>EXCLUSION</a:t>
            </a:r>
          </a:p>
        </p:txBody>
      </p:sp>
      <p:sp>
        <p:nvSpPr>
          <p:cNvPr id="508" name="Shape 508"/>
          <p:cNvSpPr txBox="1">
            <a:spLocks/>
          </p:cNvSpPr>
          <p:nvPr/>
        </p:nvSpPr>
        <p:spPr>
          <a:xfrm>
            <a:off x="3058500" y="5173225"/>
            <a:ext cx="2569500" cy="3942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rgbClr val="FF9900"/>
              </a:buClr>
              <a:buSzPct val="25000"/>
              <a:buFont typeface="Calibri"/>
              <a:buNone/>
            </a:pPr>
            <a:r>
              <a:rPr lang="en-US">
                <a:solidFill>
                  <a:srgbClr val="FF9900"/>
                </a:solidFill>
                <a:uFillTx/>
                <a:latin typeface="Calibri"/>
                <a:ea typeface="Calibri"/>
                <a:cs typeface="Calibri"/>
                <a:sym typeface="Calibri"/>
              </a:rPr>
              <a:t>INCLUSION</a:t>
            </a:r>
            <a:endParaRPr lang="en-US" sz="1800" b="0" i="0" u="none" strike="noStrike" cap="none">
              <a:solidFill>
                <a:srgbClr val="FF9900"/>
              </a:solidFill>
              <a:uFillTx/>
              <a:latin typeface="Calibri"/>
              <a:ea typeface="Calibri"/>
              <a:cs typeface="Calibri"/>
              <a:sym typeface="Calibri"/>
            </a:endParaRPr>
          </a:p>
          <a:p>
            <a:pPr marL="0" marR="0" lvl="0" indent="0" algn="ctr" rtl="0">
              <a:lnSpc>
                <a:spcPct val="100000"/>
              </a:lnSpc>
              <a:spcBef>
                <a:spcPts val="0"/>
              </a:spcBef>
              <a:spcAft>
                <a:spcPts val="0"/>
              </a:spcAft>
              <a:buClr>
                <a:srgbClr val="FF9900"/>
              </a:buClr>
              <a:buSzPct val="25000"/>
              <a:buFont typeface="Calibri"/>
              <a:buNone/>
            </a:pPr>
            <a:endParaRPr lang="en-US" sz="1800" b="0" i="0" u="none" strike="noStrike" cap="none">
              <a:solidFill>
                <a:srgbClr val="FF9900"/>
              </a:solidFill>
              <a:uFillTx/>
              <a:latin typeface="Calibri"/>
              <a:ea typeface="Calibri"/>
              <a:cs typeface="Calibri"/>
              <a:sym typeface="Calibri"/>
            </a:endParaRPr>
          </a:p>
        </p:txBody>
      </p:sp>
      <p:sp>
        <p:nvSpPr>
          <p:cNvPr id="509" name="Shape 509"/>
          <p:cNvSpPr txBox="1">
            <a:spLocks/>
          </p:cNvSpPr>
          <p:nvPr/>
        </p:nvSpPr>
        <p:spPr>
          <a:xfrm>
            <a:off x="6321950" y="5173225"/>
            <a:ext cx="2569500" cy="3942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rgbClr val="FF9900"/>
              </a:buClr>
              <a:buSzPct val="25000"/>
              <a:buFont typeface="Calibri"/>
              <a:buNone/>
            </a:pPr>
            <a:r>
              <a:rPr lang="en-US" sz="1800">
                <a:solidFill>
                  <a:srgbClr val="FF9900"/>
                </a:solidFill>
                <a:uFillTx/>
                <a:latin typeface="Calibri"/>
                <a:ea typeface="Calibri"/>
                <a:cs typeface="Calibri"/>
                <a:sym typeface="Calibri"/>
              </a:rPr>
              <a:t>BELONGING</a:t>
            </a:r>
          </a:p>
        </p:txBody>
      </p:sp>
      <p:pic>
        <p:nvPicPr>
          <p:cNvPr id="510" name="Shape 510"/>
          <p:cNvPicPr preferRelativeResize="0"/>
          <p:nvPr/>
        </p:nvPicPr>
        <p:blipFill rotWithShape="1">
          <a:blip r:embed="rId3"/>
          <a:srcRect l="67643" b="10136"/>
          <a:stretch/>
        </p:blipFill>
        <p:spPr>
          <a:xfrm rot="3092919">
            <a:off x="4757231" y="-360625"/>
            <a:ext cx="2848175" cy="2690975"/>
          </a:xfrm>
          <a:prstGeom prst="rect">
            <a:avLst/>
          </a:prstGeom>
          <a:noFill/>
          <a:ln>
            <a:noFill/>
          </a:ln>
        </p:spPr>
      </p:pic>
      <p:pic>
        <p:nvPicPr>
          <p:cNvPr id="511" name="Shape 511"/>
          <p:cNvPicPr preferRelativeResize="0"/>
          <p:nvPr/>
        </p:nvPicPr>
        <p:blipFill rotWithShape="1">
          <a:blip r:embed="rId3"/>
          <a:srcRect l="67643" b="10136"/>
          <a:stretch/>
        </p:blipFill>
        <p:spPr>
          <a:xfrm rot="-7728321">
            <a:off x="7551505" y="2683049"/>
            <a:ext cx="2848177" cy="2690975"/>
          </a:xfrm>
          <a:prstGeom prst="rect">
            <a:avLst/>
          </a:prstGeom>
          <a:noFill/>
          <a:ln>
            <a:noFill/>
          </a:ln>
        </p:spPr>
      </p:pic>
      <p:pic>
        <p:nvPicPr>
          <p:cNvPr id="512" name="Shape 512"/>
          <p:cNvPicPr preferRelativeResize="0"/>
          <p:nvPr/>
        </p:nvPicPr>
        <p:blipFill rotWithShape="1">
          <a:blip r:embed="rId3"/>
          <a:srcRect l="67643" b="10136"/>
          <a:stretch/>
        </p:blipFill>
        <p:spPr>
          <a:xfrm rot="3092919">
            <a:off x="7320156" y="489925"/>
            <a:ext cx="2848175" cy="2690975"/>
          </a:xfrm>
          <a:prstGeom prst="rect">
            <a:avLst/>
          </a:prstGeom>
          <a:noFill/>
          <a:ln>
            <a:noFill/>
          </a:ln>
        </p:spPr>
      </p:pic>
      <p:pic>
        <p:nvPicPr>
          <p:cNvPr id="513" name="Shape 513"/>
          <p:cNvPicPr preferRelativeResize="0"/>
          <p:nvPr/>
        </p:nvPicPr>
        <p:blipFill rotWithShape="1">
          <a:blip r:embed="rId3"/>
          <a:srcRect l="67643" b="10136"/>
          <a:stretch/>
        </p:blipFill>
        <p:spPr>
          <a:xfrm rot="5016198">
            <a:off x="6810206" y="-835000"/>
            <a:ext cx="2848176" cy="2690975"/>
          </a:xfrm>
          <a:prstGeom prst="rect">
            <a:avLst/>
          </a:prstGeom>
          <a:noFill/>
          <a:ln>
            <a:noFill/>
          </a:ln>
        </p:spPr>
      </p:pic>
      <p:pic>
        <p:nvPicPr>
          <p:cNvPr id="514" name="Shape 514"/>
          <p:cNvPicPr preferRelativeResize="0"/>
          <p:nvPr/>
        </p:nvPicPr>
        <p:blipFill rotWithShape="1">
          <a:blip r:embed="rId3"/>
          <a:srcRect l="67643" b="10136"/>
          <a:stretch/>
        </p:blipFill>
        <p:spPr>
          <a:xfrm rot="3092919">
            <a:off x="5381356" y="754900"/>
            <a:ext cx="2848175" cy="2690975"/>
          </a:xfrm>
          <a:prstGeom prst="rect">
            <a:avLst/>
          </a:prstGeom>
          <a:noFill/>
          <a:ln>
            <a:noFill/>
          </a:ln>
        </p:spPr>
      </p:pic>
      <p:pic>
        <p:nvPicPr>
          <p:cNvPr id="515" name="Shape 515"/>
          <p:cNvPicPr preferRelativeResize="0"/>
          <p:nvPr/>
        </p:nvPicPr>
        <p:blipFill rotWithShape="1">
          <a:blip r:embed="rId3"/>
          <a:srcRect l="67643" b="10136"/>
          <a:stretch/>
        </p:blipFill>
        <p:spPr>
          <a:xfrm rot="5872469">
            <a:off x="7551506" y="2325100"/>
            <a:ext cx="2848175" cy="2690974"/>
          </a:xfrm>
          <a:prstGeom prst="rect">
            <a:avLst/>
          </a:prstGeom>
          <a:noFill/>
          <a:ln>
            <a:noFill/>
          </a:ln>
        </p:spPr>
      </p:pic>
      <p:sp>
        <p:nvSpPr>
          <p:cNvPr id="516" name="Shape 516"/>
          <p:cNvSpPr txBox="1">
            <a:spLocks/>
          </p:cNvSpPr>
          <p:nvPr/>
        </p:nvSpPr>
        <p:spPr>
          <a:xfrm>
            <a:off x="6351551" y="5180515"/>
            <a:ext cx="2569500" cy="3942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rgbClr val="FF9900"/>
              </a:buClr>
              <a:buSzPct val="25000"/>
              <a:buFont typeface="Calibri"/>
              <a:buNone/>
            </a:pPr>
            <a:r>
              <a:rPr lang="en-US" sz="1800">
                <a:solidFill>
                  <a:srgbClr val="FF9900"/>
                </a:solidFill>
                <a:uFillTx/>
                <a:latin typeface="Calibri"/>
                <a:ea typeface="Calibri"/>
                <a:cs typeface="Calibri"/>
                <a:sym typeface="Calibri"/>
              </a:rPr>
              <a:t>EQUITABLE INCLUSION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fade">
                                      <p:cBhvr>
                                        <p:cTn id="7" dur="1000"/>
                                        <p:tgtEl>
                                          <p:spTgt spid="510"/>
                                        </p:tgtEl>
                                      </p:cBhvr>
                                    </p:animEffect>
                                  </p:childTnLst>
                                </p:cTn>
                              </p:par>
                              <p:par>
                                <p:cTn id="8" presetID="10" presetClass="exit" presetSubtype="0" fill="hold" nodeType="withEffect">
                                  <p:stCondLst>
                                    <p:cond delay="0"/>
                                  </p:stCondLst>
                                  <p:childTnLst>
                                    <p:animEffect transition="out" filter="fade">
                                      <p:cBhvr>
                                        <p:cTn id="9" dur="1000"/>
                                        <p:tgtEl>
                                          <p:spTgt spid="516"/>
                                        </p:tgtEl>
                                      </p:cBhvr>
                                    </p:animEffect>
                                    <p:set>
                                      <p:cBhvr>
                                        <p:cTn id="10" dur="1" fill="hold">
                                          <p:stCondLst>
                                            <p:cond delay="1000"/>
                                          </p:stCondLst>
                                        </p:cTn>
                                        <p:tgtEl>
                                          <p:spTgt spid="516"/>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511"/>
                                        </p:tgtEl>
                                        <p:attrNameLst>
                                          <p:attrName>style.visibility</p:attrName>
                                        </p:attrNameLst>
                                      </p:cBhvr>
                                      <p:to>
                                        <p:strVal val="visible"/>
                                      </p:to>
                                    </p:set>
                                    <p:animEffect transition="in" filter="fade">
                                      <p:cBhvr>
                                        <p:cTn id="13" dur="1000"/>
                                        <p:tgtEl>
                                          <p:spTgt spid="511"/>
                                        </p:tgtEl>
                                      </p:cBhvr>
                                    </p:animEffect>
                                  </p:childTnLst>
                                </p:cTn>
                              </p:par>
                              <p:par>
                                <p:cTn id="14" presetID="10" presetClass="entr" presetSubtype="0" fill="hold" nodeType="withEffect">
                                  <p:stCondLst>
                                    <p:cond delay="0"/>
                                  </p:stCondLst>
                                  <p:childTnLst>
                                    <p:set>
                                      <p:cBhvr>
                                        <p:cTn id="15" dur="1" fill="hold">
                                          <p:stCondLst>
                                            <p:cond delay="0"/>
                                          </p:stCondLst>
                                        </p:cTn>
                                        <p:tgtEl>
                                          <p:spTgt spid="512"/>
                                        </p:tgtEl>
                                        <p:attrNameLst>
                                          <p:attrName>style.visibility</p:attrName>
                                        </p:attrNameLst>
                                      </p:cBhvr>
                                      <p:to>
                                        <p:strVal val="visible"/>
                                      </p:to>
                                    </p:set>
                                    <p:animEffect transition="in" filter="fade">
                                      <p:cBhvr>
                                        <p:cTn id="16" dur="1000"/>
                                        <p:tgtEl>
                                          <p:spTgt spid="512"/>
                                        </p:tgtEl>
                                      </p:cBhvr>
                                    </p:animEffect>
                                  </p:childTnLst>
                                </p:cTn>
                              </p:par>
                              <p:par>
                                <p:cTn id="17" presetID="10" presetClass="entr" presetSubtype="0" fill="hold" nodeType="withEffect">
                                  <p:stCondLst>
                                    <p:cond delay="0"/>
                                  </p:stCondLst>
                                  <p:childTnLst>
                                    <p:set>
                                      <p:cBhvr>
                                        <p:cTn id="18" dur="1" fill="hold">
                                          <p:stCondLst>
                                            <p:cond delay="0"/>
                                          </p:stCondLst>
                                        </p:cTn>
                                        <p:tgtEl>
                                          <p:spTgt spid="513"/>
                                        </p:tgtEl>
                                        <p:attrNameLst>
                                          <p:attrName>style.visibility</p:attrName>
                                        </p:attrNameLst>
                                      </p:cBhvr>
                                      <p:to>
                                        <p:strVal val="visible"/>
                                      </p:to>
                                    </p:set>
                                    <p:animEffect transition="in" filter="fade">
                                      <p:cBhvr>
                                        <p:cTn id="19" dur="1000"/>
                                        <p:tgtEl>
                                          <p:spTgt spid="513"/>
                                        </p:tgtEl>
                                      </p:cBhvr>
                                    </p:animEffect>
                                  </p:childTnLst>
                                </p:cTn>
                              </p:par>
                              <p:par>
                                <p:cTn id="20" presetID="10" presetClass="entr" presetSubtype="0" fill="hold" nodeType="withEffect">
                                  <p:stCondLst>
                                    <p:cond delay="0"/>
                                  </p:stCondLst>
                                  <p:childTnLst>
                                    <p:set>
                                      <p:cBhvr>
                                        <p:cTn id="21" dur="1" fill="hold">
                                          <p:stCondLst>
                                            <p:cond delay="0"/>
                                          </p:stCondLst>
                                        </p:cTn>
                                        <p:tgtEl>
                                          <p:spTgt spid="514"/>
                                        </p:tgtEl>
                                        <p:attrNameLst>
                                          <p:attrName>style.visibility</p:attrName>
                                        </p:attrNameLst>
                                      </p:cBhvr>
                                      <p:to>
                                        <p:strVal val="visible"/>
                                      </p:to>
                                    </p:set>
                                    <p:animEffect transition="in" filter="fade">
                                      <p:cBhvr>
                                        <p:cTn id="22" dur="1000"/>
                                        <p:tgtEl>
                                          <p:spTgt spid="514"/>
                                        </p:tgtEl>
                                      </p:cBhvr>
                                    </p:animEffect>
                                  </p:childTnLst>
                                </p:cTn>
                              </p:par>
                              <p:par>
                                <p:cTn id="23" presetID="10" presetClass="entr" presetSubtype="0" fill="hold" nodeType="withEffect">
                                  <p:stCondLst>
                                    <p:cond delay="0"/>
                                  </p:stCondLst>
                                  <p:childTnLst>
                                    <p:set>
                                      <p:cBhvr>
                                        <p:cTn id="24" dur="1" fill="hold">
                                          <p:stCondLst>
                                            <p:cond delay="0"/>
                                          </p:stCondLst>
                                        </p:cTn>
                                        <p:tgtEl>
                                          <p:spTgt spid="515"/>
                                        </p:tgtEl>
                                        <p:attrNameLst>
                                          <p:attrName>style.visibility</p:attrName>
                                        </p:attrNameLst>
                                      </p:cBhvr>
                                      <p:to>
                                        <p:strVal val="visible"/>
                                      </p:to>
                                    </p:set>
                                    <p:animEffect transition="in" filter="fade">
                                      <p:cBhvr>
                                        <p:cTn id="25" dur="1000"/>
                                        <p:tgtEl>
                                          <p:spTgt spid="515"/>
                                        </p:tgtEl>
                                      </p:cBhvr>
                                    </p:animEffect>
                                  </p:childTnLst>
                                </p:cTn>
                              </p:par>
                              <p:par>
                                <p:cTn id="26" presetID="10" presetClass="entr" presetSubtype="0" fill="hold" nodeType="withEffect">
                                  <p:stCondLst>
                                    <p:cond delay="0"/>
                                  </p:stCondLst>
                                  <p:childTnLst>
                                    <p:set>
                                      <p:cBhvr>
                                        <p:cTn id="27" dur="1" fill="hold">
                                          <p:stCondLst>
                                            <p:cond delay="0"/>
                                          </p:stCondLst>
                                        </p:cTn>
                                        <p:tgtEl>
                                          <p:spTgt spid="509"/>
                                        </p:tgtEl>
                                        <p:attrNameLst>
                                          <p:attrName>style.visibility</p:attrName>
                                        </p:attrNameLst>
                                      </p:cBhvr>
                                      <p:to>
                                        <p:strVal val="visible"/>
                                      </p:to>
                                    </p:set>
                                    <p:animEffect transition="in" filter="fade">
                                      <p:cBhvr>
                                        <p:cTn id="28" dur="1000"/>
                                        <p:tgtEl>
                                          <p:spTgt spid="509"/>
                                        </p:tgtEl>
                                      </p:cBhvr>
                                    </p:animEffect>
                                  </p:childTnLst>
                                </p:cTn>
                              </p:par>
                              <p:par>
                                <p:cTn id="29" presetID="10" presetClass="entr" presetSubtype="0" fill="hold" nodeType="withEffect">
                                  <p:stCondLst>
                                    <p:cond delay="0"/>
                                  </p:stCondLst>
                                  <p:childTnLst>
                                    <p:set>
                                      <p:cBhvr>
                                        <p:cTn id="30" dur="1" fill="hold">
                                          <p:stCondLst>
                                            <p:cond delay="0"/>
                                          </p:stCondLst>
                                        </p:cTn>
                                        <p:tgtEl>
                                          <p:spTgt spid="515"/>
                                        </p:tgtEl>
                                        <p:attrNameLst>
                                          <p:attrName>style.visibility</p:attrName>
                                        </p:attrNameLst>
                                      </p:cBhvr>
                                      <p:to>
                                        <p:strVal val="visible"/>
                                      </p:to>
                                    </p:set>
                                    <p:animEffect transition="in" filter="fade">
                                      <p:cBhvr>
                                        <p:cTn id="31" dur="1000"/>
                                        <p:tgtEl>
                                          <p:spTgt spid="515"/>
                                        </p:tgtEl>
                                      </p:cBhvr>
                                    </p:animEffect>
                                  </p:childTnLst>
                                </p:cTn>
                              </p:par>
                              <p:par>
                                <p:cTn id="32" presetID="10" presetClass="entr" presetSubtype="0" fill="hold" nodeType="withEffect">
                                  <p:stCondLst>
                                    <p:cond delay="0"/>
                                  </p:stCondLst>
                                  <p:childTnLst>
                                    <p:set>
                                      <p:cBhvr>
                                        <p:cTn id="33" dur="1" fill="hold">
                                          <p:stCondLst>
                                            <p:cond delay="0"/>
                                          </p:stCondLst>
                                        </p:cTn>
                                        <p:tgtEl>
                                          <p:spTgt spid="515"/>
                                        </p:tgtEl>
                                        <p:attrNameLst>
                                          <p:attrName>style.visibility</p:attrName>
                                        </p:attrNameLst>
                                      </p:cBhvr>
                                      <p:to>
                                        <p:strVal val="visible"/>
                                      </p:to>
                                    </p:set>
                                    <p:animEffect transition="in" filter="fade">
                                      <p:cBhvr>
                                        <p:cTn id="34" dur="1000"/>
                                        <p:tgtEl>
                                          <p:spTgt spid="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hape 1162"/>
          <p:cNvSpPr txBox="1">
            <a:spLocks noChangeArrowheads="1"/>
          </p:cNvSpPr>
          <p:nvPr/>
        </p:nvSpPr>
        <p:spPr bwMode="auto">
          <a:xfrm>
            <a:off x="516050" y="1298684"/>
            <a:ext cx="8344170" cy="2634597"/>
          </a:xfrm>
          <a:prstGeom prst="rect">
            <a:avLst/>
          </a:prstGeom>
          <a:noFill/>
          <a:ln>
            <a:noFill/>
          </a:ln>
        </p:spPr>
        <p:txBody>
          <a:bodyPr lIns="121900" tIns="60925" rIns="121900" bIns="60925"/>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8288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marL="0" lvl="3" algn="ctr">
              <a:buSzPct val="25000"/>
            </a:pPr>
            <a:r>
              <a:rPr lang="en-US" altLang="en-US" b="1" dirty="0">
                <a:solidFill>
                  <a:srgbClr val="000000"/>
                </a:solidFill>
                <a:uFillTx/>
                <a:latin typeface="Georgia" panose="02040502050405020303" pitchFamily="18" charset="0"/>
                <a:ea typeface="ＭＳ Ｐゴシック" charset="-128"/>
              </a:rPr>
              <a:t>Belonging </a:t>
            </a:r>
            <a:r>
              <a:rPr lang="en-US" altLang="en-US" dirty="0">
                <a:solidFill>
                  <a:srgbClr val="000000"/>
                </a:solidFill>
                <a:uFillTx/>
                <a:latin typeface="Georgia" panose="02040502050405020303" pitchFamily="18" charset="0"/>
                <a:ea typeface="ＭＳ Ｐゴシック" charset="-128"/>
              </a:rPr>
              <a:t>connotes something fundamental about how groups are structurally positioned within society as well as how they are perceived and regarded. How are they positioned in  </a:t>
            </a:r>
            <a:r>
              <a:rPr lang="en-US" altLang="en-US" b="1" i="1" dirty="0" err="1">
                <a:solidFill>
                  <a:srgbClr val="000000"/>
                </a:solidFill>
                <a:uFillTx/>
                <a:latin typeface="Georgia" panose="02040502050405020303" pitchFamily="18" charset="0"/>
                <a:ea typeface="ＭＳ Ｐゴシック" charset="-128"/>
              </a:rPr>
              <a:t>affect</a:t>
            </a:r>
            <a:r>
              <a:rPr lang="en-US" altLang="en-US" dirty="0" err="1">
                <a:solidFill>
                  <a:srgbClr val="000000"/>
                </a:solidFill>
                <a:uFillTx/>
                <a:latin typeface="Georgia" panose="02040502050405020303" pitchFamily="18" charset="0"/>
                <a:ea typeface="ＭＳ Ｐゴシック" charset="-128"/>
              </a:rPr>
              <a:t>component</a:t>
            </a:r>
            <a:r>
              <a:rPr lang="en-US" altLang="en-US" dirty="0">
                <a:solidFill>
                  <a:srgbClr val="000000"/>
                </a:solidFill>
                <a:uFillTx/>
                <a:latin typeface="Georgia" panose="02040502050405020303" pitchFamily="18" charset="0"/>
                <a:ea typeface="ＭＳ Ｐゴシック" charset="-128"/>
              </a:rPr>
              <a:t>.</a:t>
            </a:r>
          </a:p>
          <a:p>
            <a:pPr marL="0" lvl="3">
              <a:buSzPct val="25000"/>
            </a:pPr>
            <a:endParaRPr lang="en-US" altLang="en-US" dirty="0">
              <a:solidFill>
                <a:srgbClr val="000000"/>
              </a:solidFill>
              <a:uFillTx/>
              <a:latin typeface="Georgia" panose="02040502050405020303" pitchFamily="18" charset="0"/>
              <a:ea typeface="ＭＳ Ｐゴシック" charset="-128"/>
            </a:endParaRPr>
          </a:p>
          <a:p>
            <a:pPr marL="0" lvl="3">
              <a:buSzPct val="25000"/>
            </a:pPr>
            <a:endParaRPr lang="en-US" altLang="en-US" dirty="0">
              <a:solidFill>
                <a:srgbClr val="000000"/>
              </a:solidFill>
              <a:uFillTx/>
              <a:latin typeface="Georgia" panose="02040502050405020303" pitchFamily="18" charset="0"/>
              <a:ea typeface="ＭＳ Ｐゴシック" charset="-128"/>
            </a:endParaRPr>
          </a:p>
          <a:p>
            <a:pPr marL="0" lvl="3">
              <a:buSzPct val="25000"/>
            </a:pPr>
            <a:endParaRPr lang="en-US" altLang="en-US" dirty="0">
              <a:solidFill>
                <a:srgbClr val="000000"/>
              </a:solidFill>
              <a:uFillTx/>
              <a:latin typeface="Georgia" panose="02040502050405020303" pitchFamily="18" charset="0"/>
              <a:ea typeface="ＭＳ Ｐゴシック" charset="-128"/>
            </a:endParaRPr>
          </a:p>
          <a:p>
            <a:pPr marL="0" lvl="3">
              <a:buSzPct val="25000"/>
            </a:pPr>
            <a:endParaRPr lang="en-US" altLang="en-US" dirty="0">
              <a:solidFill>
                <a:srgbClr val="000000"/>
              </a:solidFill>
              <a:uFillTx/>
              <a:latin typeface="Georgia" panose="02040502050405020303" pitchFamily="18" charset="0"/>
              <a:ea typeface="ＭＳ Ｐゴシック" charset="-128"/>
            </a:endParaRPr>
          </a:p>
          <a:p>
            <a:pPr marL="0" lvl="3">
              <a:buSzPct val="25000"/>
            </a:pPr>
            <a:endParaRPr lang="en-US" altLang="en-US" dirty="0">
              <a:solidFill>
                <a:srgbClr val="000000"/>
              </a:solidFill>
              <a:uFillTx/>
              <a:latin typeface="Georgia" panose="02040502050405020303" pitchFamily="18" charset="0"/>
              <a:ea typeface="ＭＳ Ｐゴシック" charset="-128"/>
            </a:endParaRPr>
          </a:p>
          <a:p>
            <a:pPr marL="0" lvl="3">
              <a:buSzPct val="25000"/>
            </a:pPr>
            <a:endParaRPr lang="en-US" altLang="en-US" dirty="0">
              <a:solidFill>
                <a:srgbClr val="000000"/>
              </a:solidFill>
              <a:uFillTx/>
              <a:latin typeface="Georgia" panose="02040502050405020303" pitchFamily="18" charset="0"/>
              <a:ea typeface="ＭＳ Ｐゴシック" charset="-128"/>
            </a:endParaRPr>
          </a:p>
          <a:p>
            <a:pPr marL="0" lvl="3">
              <a:buSzPct val="25000"/>
            </a:pPr>
            <a:endParaRPr lang="en-US" altLang="en-US" dirty="0">
              <a:solidFill>
                <a:srgbClr val="000000"/>
              </a:solidFill>
              <a:uFillTx/>
              <a:latin typeface="Georgia" panose="02040502050405020303" pitchFamily="18" charset="0"/>
              <a:ea typeface="ＭＳ Ｐゴシック" charset="-128"/>
            </a:endParaRPr>
          </a:p>
          <a:p>
            <a:pPr marL="0" lvl="3" algn="ctr">
              <a:buSzPct val="25000"/>
            </a:pPr>
            <a:r>
              <a:rPr lang="en-US" altLang="en-US" dirty="0">
                <a:solidFill>
                  <a:srgbClr val="000000"/>
                </a:solidFill>
                <a:uFillTx/>
                <a:latin typeface="Georgia" panose="02040502050405020303" pitchFamily="18" charset="0"/>
                <a:ea typeface="ＭＳ Ｐゴシック" charset="-128"/>
              </a:rPr>
              <a:t>positioned in the collective narrative?  Do they get to help shape the story of us.  </a:t>
            </a:r>
          </a:p>
          <a:p>
            <a:pPr lvl="3">
              <a:buSzPct val="25000"/>
            </a:pPr>
            <a:endParaRPr lang="en-US" altLang="en-US" dirty="0">
              <a:solidFill>
                <a:srgbClr val="000000"/>
              </a:solidFill>
              <a:uFillTx/>
              <a:latin typeface="Georgia" panose="02040502050405020303" pitchFamily="18" charset="0"/>
              <a:ea typeface="ＭＳ Ｐゴシック" charset="-128"/>
            </a:endParaRPr>
          </a:p>
        </p:txBody>
      </p:sp>
      <p:sp>
        <p:nvSpPr>
          <p:cNvPr id="32770" name="Shape 1163"/>
          <p:cNvSpPr txBox="1">
            <a:spLocks noChangeArrowheads="1"/>
          </p:cNvSpPr>
          <p:nvPr/>
        </p:nvSpPr>
        <p:spPr bwMode="auto">
          <a:xfrm>
            <a:off x="133350" y="322263"/>
            <a:ext cx="6383338" cy="615950"/>
          </a:xfrm>
          <a:prstGeom prst="rect">
            <a:avLst/>
          </a:prstGeom>
          <a:noFill/>
          <a:ln>
            <a:noFill/>
          </a:ln>
        </p:spPr>
        <p:txBody>
          <a:bodyPr lIns="121900" tIns="60925" rIns="121900" bIns="60925"/>
          <a:lstStyle>
            <a:lvl1pPr>
              <a:defRPr sz="2400">
                <a:solidFill>
                  <a:schemeClr val="tx1"/>
                </a:solidFill>
                <a:uFillTx/>
                <a:latin typeface="Calibri" charset="0"/>
                <a:ea typeface="MS PGothic" charset="-128"/>
              </a:defRPr>
            </a:lvl1pPr>
            <a:lvl2pPr marL="742950" indent="-285750">
              <a:defRPr sz="2400">
                <a:solidFill>
                  <a:schemeClr val="tx1"/>
                </a:solidFill>
                <a:uFillTx/>
                <a:latin typeface="Calibri" charset="0"/>
                <a:ea typeface="MS PGothic" charset="-128"/>
              </a:defRPr>
            </a:lvl2pPr>
            <a:lvl3pPr marL="1143000" indent="-228600">
              <a:defRPr sz="2400">
                <a:solidFill>
                  <a:schemeClr val="tx1"/>
                </a:solidFill>
                <a:uFillTx/>
                <a:latin typeface="Calibri" charset="0"/>
                <a:ea typeface="MS PGothic" charset="-128"/>
              </a:defRPr>
            </a:lvl3pPr>
            <a:lvl4pPr marL="1600200" indent="-228600">
              <a:defRPr sz="2400">
                <a:solidFill>
                  <a:schemeClr val="tx1"/>
                </a:solidFill>
                <a:uFillTx/>
                <a:latin typeface="Calibri" charset="0"/>
                <a:ea typeface="MS PGothic" charset="-128"/>
              </a:defRPr>
            </a:lvl4pPr>
            <a:lvl5pPr marL="2057400" indent="-228600">
              <a:defRPr sz="2400">
                <a:solidFill>
                  <a:schemeClr val="tx1"/>
                </a:solidFill>
                <a:uFillTx/>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uFillTx/>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uFillTx/>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uFillTx/>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uFillTx/>
                <a:latin typeface="Calibri" charset="0"/>
                <a:ea typeface="MS PGothic" charset="-128"/>
              </a:defRPr>
            </a:lvl9pPr>
          </a:lstStyle>
          <a:p>
            <a:pPr algn="ctr">
              <a:buSzPct val="25000"/>
            </a:pPr>
            <a:r>
              <a:rPr lang="en-US" altLang="en-US" sz="2900">
                <a:solidFill>
                  <a:srgbClr val="FFFFFF"/>
                </a:solidFill>
                <a:uFillTx/>
                <a:latin typeface="Georgia" charset="0"/>
                <a:sym typeface="Georgia" charset="0"/>
              </a:rPr>
              <a:t>Deep Belonging</a:t>
            </a:r>
          </a:p>
        </p:txBody>
      </p:sp>
      <p:pic>
        <p:nvPicPr>
          <p:cNvPr id="2" name="Picture 1"/>
          <p:cNvPicPr>
            <a:picLocks noChangeAspect="1"/>
          </p:cNvPicPr>
          <p:nvPr/>
        </p:nvPicPr>
        <p:blipFill>
          <a:blip r:embed="rId3"/>
          <a:stretch>
            <a:fillRect/>
          </a:stretch>
        </p:blipFill>
        <p:spPr>
          <a:xfrm>
            <a:off x="2500669" y="2489859"/>
            <a:ext cx="4374931" cy="273028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docProps/app.xml><?xml version="1.0" encoding="utf-8"?>
<Properties xmlns="http://schemas.openxmlformats.org/officeDocument/2006/extended-properties" xmlns:vt="http://schemas.openxmlformats.org/officeDocument/2006/docPropsVTypes">
  <TotalTime>472</TotalTime>
  <Words>2302</Words>
  <Application>Microsoft Macintosh PowerPoint</Application>
  <PresentationFormat>On-screen Show (4:3)</PresentationFormat>
  <Paragraphs>334</Paragraphs>
  <Slides>47</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ＭＳ Ｐゴシック</vt:lpstr>
      <vt:lpstr>ＭＳ Ｐゴシック</vt:lpstr>
      <vt:lpstr>Arial</vt:lpstr>
      <vt:lpstr>Avenir Book</vt:lpstr>
      <vt:lpstr>Calibri</vt:lpstr>
      <vt:lpstr>Georgia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Bridge — Listen, engage, organize, pactices love. </vt:lpstr>
      <vt:lpstr>PowerPoint Presentation</vt:lpstr>
      <vt:lpstr>What does belonging mean?</vt:lpstr>
      <vt:lpstr>PowerPoint Presentation</vt:lpstr>
      <vt:lpstr>Structural marginalization limits opportunity</vt:lpstr>
      <vt:lpstr>Othering &amp; belonging within 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Violence and  disorder</vt:lpstr>
      <vt:lpstr>Violence and  disorder</vt:lpstr>
      <vt:lpstr>Addressing the social determinants of health</vt:lpstr>
      <vt:lpstr>PowerPoint Presentation</vt:lpstr>
      <vt:lpstr>Frameworks of Health: Healing, Self, and Health in Native Communities </vt:lpstr>
      <vt:lpstr>Health Healthcare Where you live matters. It matters a lot!</vt:lpstr>
      <vt:lpstr>Health and Space </vt:lpstr>
      <vt:lpstr>Othering &amp; Health: Mechanisms</vt:lpstr>
      <vt:lpstr>Health, Situatedness, and Trauma</vt:lpstr>
      <vt:lpstr>Health, Discrimination, and Stress</vt:lpstr>
      <vt:lpstr>Index of health and social problems in relation to inequality among U.S. states</vt:lpstr>
      <vt:lpstr>PowerPoint Presentation</vt:lpstr>
      <vt:lpstr>Health Outcomes by Washington County</vt:lpstr>
      <vt:lpstr>Demographics by County</vt:lpstr>
      <vt:lpstr>Health Rankings by County </vt:lpstr>
      <vt:lpstr>Rural Poverty</vt:lpstr>
      <vt:lpstr>PowerPoint Presentation</vt:lpstr>
      <vt:lpstr>Allostatic Load </vt:lpstr>
      <vt:lpstr>Mean Score on Allostatic Load by Age </vt:lpstr>
      <vt:lpstr>Stress, Trauma, Anxiety and Life Expectancy </vt:lpstr>
      <vt:lpstr>Health and Networks </vt:lpstr>
      <vt:lpstr>Social Isolation on Health Outcomes</vt:lpstr>
      <vt:lpstr>Race, Networks and Resilience</vt:lpstr>
      <vt:lpstr>Race and Networks</vt:lpstr>
      <vt:lpstr>Suicide Rates in Washington</vt:lpstr>
      <vt:lpstr>How to measure progress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Annie Sloan</cp:lastModifiedBy>
  <cp:revision>9</cp:revision>
  <dcterms:modified xsi:type="dcterms:W3CDTF">2019-04-15T16:54:00Z</dcterms:modified>
</cp:coreProperties>
</file>