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8" r:id="rId2"/>
    <p:sldId id="396" r:id="rId3"/>
    <p:sldId id="342" r:id="rId4"/>
    <p:sldId id="825" r:id="rId5"/>
    <p:sldId id="767" r:id="rId6"/>
    <p:sldId id="314" r:id="rId7"/>
    <p:sldId id="830" r:id="rId8"/>
    <p:sldId id="831" r:id="rId9"/>
    <p:sldId id="720" r:id="rId10"/>
    <p:sldId id="320" r:id="rId11"/>
    <p:sldId id="694" r:id="rId12"/>
    <p:sldId id="721" r:id="rId13"/>
    <p:sldId id="722" r:id="rId14"/>
    <p:sldId id="387" r:id="rId15"/>
    <p:sldId id="280" r:id="rId16"/>
    <p:sldId id="288" r:id="rId17"/>
    <p:sldId id="317" r:id="rId18"/>
    <p:sldId id="406" r:id="rId19"/>
    <p:sldId id="730" r:id="rId20"/>
    <p:sldId id="72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D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652"/>
    <p:restoredTop sz="94558"/>
  </p:normalViewPr>
  <p:slideViewPr>
    <p:cSldViewPr snapToGrid="0" snapToObjects="1">
      <p:cViewPr varScale="1">
        <p:scale>
          <a:sx n="114" d="100"/>
          <a:sy n="114" d="100"/>
        </p:scale>
        <p:origin x="18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94817-7184-1845-B492-298F9D64AA48}" type="datetimeFigureOut">
              <a:rPr lang="en-US" smtClean="0"/>
              <a:t>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F6DDA9-0CD5-EB49-A8C4-340094B8DA4E}" type="slidenum">
              <a:rPr lang="en-US" smtClean="0"/>
              <a:t>‹#›</a:t>
            </a:fld>
            <a:endParaRPr lang="en-US"/>
          </a:p>
        </p:txBody>
      </p:sp>
    </p:spTree>
    <p:extLst>
      <p:ext uri="{BB962C8B-B14F-4D97-AF65-F5344CB8AC3E}">
        <p14:creationId xmlns:p14="http://schemas.microsoft.com/office/powerpoint/2010/main" val="2399415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nn.com/2020/06/01/world/george-floyd-global-protests-intl/index.html"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history.com/topics/american-civil-war/reconstructio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a:t>
            </a:r>
            <a:r>
              <a:rPr lang="en-US" sz="1200" b="0" i="0" u="none" strike="noStrike" kern="1200" dirty="0">
                <a:solidFill>
                  <a:schemeClr val="tx1"/>
                </a:solidFill>
                <a:effectLst/>
                <a:latin typeface="+mn-lt"/>
                <a:ea typeface="+mn-ea"/>
                <a:cs typeface="+mn-cs"/>
                <a:hlinkClick r:id="rId3"/>
              </a:rPr>
              <a:t>global protest movement</a:t>
            </a:r>
            <a:r>
              <a:rPr lang="en-US" sz="1200" b="0" i="0" kern="1200" dirty="0">
                <a:solidFill>
                  <a:schemeClr val="tx1"/>
                </a:solidFill>
                <a:effectLst/>
                <a:latin typeface="+mn-lt"/>
                <a:ea typeface="+mn-ea"/>
                <a:cs typeface="+mn-cs"/>
              </a:rPr>
              <a:t> focused on racial inequality has opened the window of opportunity to address systemic and structural racial inequality, and the aperture seems wider than at any point since perhaps </a:t>
            </a:r>
            <a:r>
              <a:rPr lang="en-US" sz="1200" b="0" i="0" u="none" strike="noStrike" kern="1200" dirty="0">
                <a:solidFill>
                  <a:schemeClr val="tx1"/>
                </a:solidFill>
                <a:effectLst/>
                <a:latin typeface="+mn-lt"/>
                <a:ea typeface="+mn-ea"/>
                <a:cs typeface="+mn-cs"/>
                <a:hlinkClick r:id="rId4"/>
              </a:rPr>
              <a:t>Reconstruction</a:t>
            </a:r>
            <a:r>
              <a:rPr lang="en-US" sz="1200" b="0" i="0" kern="1200" dirty="0">
                <a:solidFill>
                  <a:schemeClr val="tx1"/>
                </a:solidFill>
                <a:effectLst/>
                <a:latin typeface="+mn-lt"/>
                <a:ea typeface="+mn-ea"/>
                <a:cs typeface="+mn-cs"/>
              </a:rPr>
              <a:t>.” </a:t>
            </a:r>
            <a:endParaRPr lang="en-US" dirty="0"/>
          </a:p>
          <a:p>
            <a:endParaRPr lang="en-US" dirty="0"/>
          </a:p>
          <a:p>
            <a:r>
              <a:rPr lang="en-US" dirty="0"/>
              <a:t>Over 350 cities, from New York to Portland, have erupted in protest to the George Floyd killing, calling for justice and systemic change. Over 4000 around the globe </a:t>
            </a:r>
          </a:p>
        </p:txBody>
      </p:sp>
      <p:sp>
        <p:nvSpPr>
          <p:cNvPr id="4" name="Slide Number Placeholder 3"/>
          <p:cNvSpPr>
            <a:spLocks noGrp="1"/>
          </p:cNvSpPr>
          <p:nvPr>
            <p:ph type="sldNum" sz="quarter" idx="5"/>
          </p:nvPr>
        </p:nvSpPr>
        <p:spPr/>
        <p:txBody>
          <a:bodyPr/>
          <a:lstStyle/>
          <a:p>
            <a:fld id="{F357FE06-D8F6-A647-8F27-1EFC2BE3D319}" type="slidenum">
              <a:rPr lang="en-US" smtClean="0"/>
              <a:t>2</a:t>
            </a:fld>
            <a:endParaRPr lang="en-US"/>
          </a:p>
        </p:txBody>
      </p:sp>
    </p:spTree>
    <p:extLst>
      <p:ext uri="{BB962C8B-B14F-4D97-AF65-F5344CB8AC3E}">
        <p14:creationId xmlns:p14="http://schemas.microsoft.com/office/powerpoint/2010/main" val="1604779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Shape 163">
            <a:extLst>
              <a:ext uri="{FF2B5EF4-FFF2-40B4-BE49-F238E27FC236}">
                <a16:creationId xmlns:a16="http://schemas.microsoft.com/office/drawing/2014/main" id="{DEF4E593-C009-0E40-B42F-3873605566E1}"/>
              </a:ext>
            </a:extLst>
          </p:cNvPr>
          <p:cNvSpPr txBox="1">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r>
              <a:rPr lang="en-US" altLang="en-US">
                <a:ea typeface="MS PGothic" panose="020B0600070205080204" pitchFamily="34" charset="-128"/>
              </a:rPr>
              <a:t>The Problem of the 21</a:t>
            </a:r>
            <a:r>
              <a:rPr lang="en-US" altLang="en-US" baseline="30000">
                <a:ea typeface="MS PGothic" panose="020B0600070205080204" pitchFamily="34" charset="-128"/>
              </a:rPr>
              <a:t>st</a:t>
            </a:r>
            <a:r>
              <a:rPr lang="en-US" altLang="en-US">
                <a:ea typeface="MS PGothic" panose="020B0600070205080204" pitchFamily="34" charset="-128"/>
              </a:rPr>
              <a:t> Century”] john says: “Over a century ago, WEB Dubois predicted that ‘the problem of the 20</a:t>
            </a:r>
            <a:r>
              <a:rPr lang="en-US" altLang="en-US" baseline="30000">
                <a:ea typeface="MS PGothic" panose="020B0600070205080204" pitchFamily="34" charset="-128"/>
              </a:rPr>
              <a:t>th</a:t>
            </a:r>
            <a:r>
              <a:rPr lang="en-US" altLang="en-US">
                <a:ea typeface="MS PGothic" panose="020B0600070205080204" pitchFamily="34" charset="-128"/>
              </a:rPr>
              <a:t> century is the problem of the color line.’  Today, the problem is othering. </a:t>
            </a:r>
          </a:p>
          <a:p>
            <a:pPr lvl="1">
              <a:spcBef>
                <a:spcPct val="0"/>
              </a:spcBef>
            </a:pPr>
            <a:r>
              <a:rPr lang="en-US" altLang="en-US">
                <a:ea typeface="MS PGothic" panose="020B0600070205080204" pitchFamily="34" charset="-128"/>
              </a:rPr>
              <a:t>Looking around the world, we see inter-group conflict as central to almost every human problem: territorial disputes, war and conflict, climate change, migration, economic inequality.  Group identities and differences informs almost all of them.</a:t>
            </a:r>
          </a:p>
        </p:txBody>
      </p:sp>
      <p:sp>
        <p:nvSpPr>
          <p:cNvPr id="23555" name="Shape 164">
            <a:extLst>
              <a:ext uri="{FF2B5EF4-FFF2-40B4-BE49-F238E27FC236}">
                <a16:creationId xmlns:a16="http://schemas.microsoft.com/office/drawing/2014/main" id="{B2AEB333-05DB-F34A-8984-A5E30E119755}"/>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861640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245;p14:notes">
            <a:extLst>
              <a:ext uri="{FF2B5EF4-FFF2-40B4-BE49-F238E27FC236}">
                <a16:creationId xmlns:a16="http://schemas.microsoft.com/office/drawing/2014/main" id="{0318892E-4C5F-EE4A-A6A9-3A14B38C954A}"/>
              </a:ext>
            </a:extLst>
          </p:cNvPr>
          <p:cNvSpPr>
            <a:spLocks noGrp="1" noRot="1" noChangeAspect="1" noTextEdit="1"/>
          </p:cNvSpPr>
          <p:nvPr>
            <p:ph type="sldImg" idx="2"/>
          </p:nvPr>
        </p:nvSpPr>
        <p:spPr>
          <a:xfrm>
            <a:off x="381000" y="685800"/>
            <a:ext cx="6096000" cy="3429000"/>
          </a:xfrm>
          <a:noFill/>
        </p:spPr>
      </p:sp>
      <p:sp>
        <p:nvSpPr>
          <p:cNvPr id="49155" name="Google Shape;246;p14:notes">
            <a:extLst>
              <a:ext uri="{FF2B5EF4-FFF2-40B4-BE49-F238E27FC236}">
                <a16:creationId xmlns:a16="http://schemas.microsoft.com/office/drawing/2014/main" id="{24648EEE-3871-334B-AB58-907DABBA7931}"/>
              </a:ext>
            </a:extLst>
          </p:cNvPr>
          <p:cNvSpPr txBox="1">
            <a:spLocks noGrp="1"/>
          </p:cNvSpPr>
          <p:nvPr>
            <p:ph type="body" idx="1"/>
          </p:nvPr>
        </p:nvSpPr>
        <p:spPr>
          <a:xfrm>
            <a:off x="685800" y="4343400"/>
            <a:ext cx="5486400" cy="4114800"/>
          </a:xfrm>
          <a:noFill/>
          <a:ln/>
        </p:spPr>
        <p:txBody>
          <a:bodyPr tIns="91425" bIns="91425"/>
          <a:lstStyle/>
          <a:p>
            <a:pPr marL="0" marR="0" lvl="0" indent="0" algn="l" defTabSz="914400" rtl="0" eaLnBrk="1" fontAlgn="auto" latinLnBrk="0" hangingPunct="1">
              <a:lnSpc>
                <a:spcPct val="100000"/>
              </a:lnSpc>
              <a:spcBef>
                <a:spcPts val="0"/>
              </a:spcBef>
              <a:spcAft>
                <a:spcPts val="0"/>
              </a:spcAft>
              <a:buClrTx/>
              <a:buSzPts val="1200"/>
              <a:buFont typeface="Calibri" panose="020F0502020204030204" pitchFamily="34" charset="0"/>
              <a:buNone/>
              <a:tabLst/>
              <a:defRPr/>
            </a:pPr>
            <a:r>
              <a:rPr lang="en-US" dirty="0"/>
              <a:t>“Belonging means more than just being seen. Belonging entails having a meaningful voice and the opportunity to participate in the design of social and cultural structures. Belonging means having the right to contribute to, and make demands on, society and political institutions.”</a:t>
            </a:r>
          </a:p>
          <a:p>
            <a:pPr marL="0" indent="0" eaLnBrk="1" hangingPunct="1">
              <a:buSzPts val="1200"/>
              <a:buFont typeface="Calibri" panose="020F0502020204030204" pitchFamily="34" charset="0"/>
              <a:buNone/>
            </a:pPr>
            <a:endParaRPr lang="en-US" altLang="en-US" sz="1200" dirty="0">
              <a:latin typeface="Calibri" panose="020F0502020204030204" pitchFamily="34" charset="0"/>
              <a:cs typeface="Calibri" panose="020F0502020204030204" pitchFamily="34" charset="0"/>
              <a:sym typeface="Calibri" panose="020F0502020204030204" pitchFamily="34" charset="0"/>
            </a:endParaRPr>
          </a:p>
          <a:p>
            <a:pPr marL="0" indent="0" eaLnBrk="1" hangingPunct="1">
              <a:buSzPts val="1200"/>
              <a:buFont typeface="Calibri" panose="020F0502020204030204" pitchFamily="34" charset="0"/>
              <a:buNone/>
            </a:pPr>
            <a:endParaRPr lang="en-US" altLang="en-US" sz="1200" dirty="0">
              <a:latin typeface="Calibri" panose="020F0502020204030204" pitchFamily="34" charset="0"/>
              <a:cs typeface="Calibri" panose="020F0502020204030204" pitchFamily="34" charset="0"/>
              <a:sym typeface="Calibri" panose="020F0502020204030204" pitchFamily="34" charset="0"/>
            </a:endParaRPr>
          </a:p>
          <a:p>
            <a:pPr marL="0" indent="0" eaLnBrk="1" hangingPunct="1">
              <a:buSzPts val="1200"/>
              <a:buFont typeface="Calibri" panose="020F0502020204030204" pitchFamily="34" charset="0"/>
              <a:buNone/>
            </a:pPr>
            <a:r>
              <a:rPr lang="en-US" altLang="en-US" sz="1200" dirty="0">
                <a:latin typeface="Calibri" panose="020F0502020204030204" pitchFamily="34" charset="0"/>
                <a:cs typeface="Calibri" panose="020F0502020204030204" pitchFamily="34" charset="0"/>
                <a:sym typeface="Calibri" panose="020F0502020204030204" pitchFamily="34" charset="0"/>
              </a:rPr>
              <a:t>Belonging means being fully viewed as a human, but also as a full member of society and of the community.  It means having dignity and voice. </a:t>
            </a:r>
          </a:p>
        </p:txBody>
      </p:sp>
    </p:spTree>
    <p:extLst>
      <p:ext uri="{BB962C8B-B14F-4D97-AF65-F5344CB8AC3E}">
        <p14:creationId xmlns:p14="http://schemas.microsoft.com/office/powerpoint/2010/main" val="2714127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7FE06-D8F6-A647-8F27-1EFC2BE3D319}" type="slidenum">
              <a:rPr lang="en-US" smtClean="0"/>
              <a:t>12</a:t>
            </a:fld>
            <a:endParaRPr lang="en-US"/>
          </a:p>
        </p:txBody>
      </p:sp>
    </p:spTree>
    <p:extLst>
      <p:ext uri="{BB962C8B-B14F-4D97-AF65-F5344CB8AC3E}">
        <p14:creationId xmlns:p14="http://schemas.microsoft.com/office/powerpoint/2010/main" val="538921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chemeClr val="bg1"/>
                </a:solidFill>
                <a:latin typeface="Arial" panose="020B0604020202020204" pitchFamily="34" charset="0"/>
                <a:cs typeface="Arial" panose="020B0604020202020204" pitchFamily="34" charset="0"/>
              </a:rPr>
              <a:t>Belonging is the construction of society we are striving toward. </a:t>
            </a:r>
          </a:p>
          <a:p>
            <a:pPr marL="0" indent="0" eaLnBrk="1" hangingPunct="1">
              <a:spcBef>
                <a:spcPts val="1600"/>
              </a:spcBef>
              <a:spcAft>
                <a:spcPct val="0"/>
              </a:spcAft>
              <a:buClr>
                <a:srgbClr val="000000"/>
              </a:buClr>
              <a:buSzPts val="1100"/>
              <a:buFontTx/>
              <a:buNone/>
            </a:pPr>
            <a:r>
              <a:rPr lang="en-US" altLang="en-US" dirty="0">
                <a:solidFill>
                  <a:schemeClr val="bg1"/>
                </a:solidFill>
                <a:latin typeface="Arial" panose="020B0604020202020204" pitchFamily="34" charset="0"/>
                <a:cs typeface="Arial" panose="020B0604020202020204" pitchFamily="34" charset="0"/>
              </a:rPr>
              <a:t>We need to bridge in all areas of our life. </a:t>
            </a:r>
          </a:p>
          <a:p>
            <a:pPr marL="0" indent="0" eaLnBrk="1" hangingPunct="1">
              <a:spcBef>
                <a:spcPts val="1600"/>
              </a:spcBef>
              <a:spcAft>
                <a:spcPct val="0"/>
              </a:spcAft>
              <a:buClr>
                <a:srgbClr val="000000"/>
              </a:buClr>
              <a:buSzPts val="1100"/>
              <a:buFontTx/>
              <a:buNone/>
            </a:pPr>
            <a:r>
              <a:rPr lang="en-US" altLang="en-US" dirty="0">
                <a:solidFill>
                  <a:schemeClr val="bg1"/>
                </a:solidFill>
                <a:latin typeface="Arial" panose="020B0604020202020204" pitchFamily="34" charset="0"/>
                <a:cs typeface="Arial" panose="020B0604020202020204" pitchFamily="34" charset="0"/>
              </a:rPr>
              <a:t>Bridging within your own social and professional circles will help you to bridge with the communities you serve and strengthen your commitment to targeted Universalism</a:t>
            </a:r>
          </a:p>
          <a:p>
            <a:endParaRPr lang="en-US" dirty="0"/>
          </a:p>
        </p:txBody>
      </p:sp>
      <p:sp>
        <p:nvSpPr>
          <p:cNvPr id="4" name="Slide Number Placeholder 3"/>
          <p:cNvSpPr>
            <a:spLocks noGrp="1"/>
          </p:cNvSpPr>
          <p:nvPr>
            <p:ph type="sldNum" sz="quarter" idx="5"/>
          </p:nvPr>
        </p:nvSpPr>
        <p:spPr/>
        <p:txBody>
          <a:bodyPr/>
          <a:lstStyle/>
          <a:p>
            <a:fld id="{F357FE06-D8F6-A647-8F27-1EFC2BE3D319}" type="slidenum">
              <a:rPr lang="en-US" smtClean="0"/>
              <a:t>13</a:t>
            </a:fld>
            <a:endParaRPr lang="en-US"/>
          </a:p>
        </p:txBody>
      </p:sp>
    </p:spTree>
    <p:extLst>
      <p:ext uri="{BB962C8B-B14F-4D97-AF65-F5344CB8AC3E}">
        <p14:creationId xmlns:p14="http://schemas.microsoft.com/office/powerpoint/2010/main" val="261208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90" name="Shape 1158">
            <a:extLst>
              <a:ext uri="{FF2B5EF4-FFF2-40B4-BE49-F238E27FC236}">
                <a16:creationId xmlns:a16="http://schemas.microsoft.com/office/drawing/2014/main" id="{C844FB5A-E675-4B48-9CDC-43EAB9B19AFD}"/>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63491" name="Shape 1159">
            <a:extLst>
              <a:ext uri="{FF2B5EF4-FFF2-40B4-BE49-F238E27FC236}">
                <a16:creationId xmlns:a16="http://schemas.microsoft.com/office/drawing/2014/main" id="{ECBBDB0C-5995-594A-8E61-14BB7AE53C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buSzPct val="25000"/>
            </a:pPr>
            <a:r>
              <a:rPr lang="en-US" altLang="en-US">
                <a:ea typeface="MS PGothic" panose="020B0600070205080204" pitchFamily="34" charset="-128"/>
              </a:rPr>
              <a:t>Similarly, there are different forms of bridging. Bell hooks reminds us that bridges are walked on. Instead of dealing with the devil, we can develop our bridging social capital by building short bridges. </a:t>
            </a:r>
            <a:endParaRPr lang="en-US" altLang="en-US">
              <a:solidFill>
                <a:srgbClr val="000000"/>
              </a:solidFill>
              <a:ea typeface="MS PGothic" panose="020B0600070205080204" pitchFamily="34" charset="-128"/>
              <a:sym typeface="Calibri" panose="020F0502020204030204" pitchFamily="34" charset="0"/>
            </a:endParaRPr>
          </a:p>
        </p:txBody>
      </p:sp>
      <p:sp>
        <p:nvSpPr>
          <p:cNvPr id="63492" name="Shape 1160">
            <a:extLst>
              <a:ext uri="{FF2B5EF4-FFF2-40B4-BE49-F238E27FC236}">
                <a16:creationId xmlns:a16="http://schemas.microsoft.com/office/drawing/2014/main" id="{B157CC31-BE0B-4D45-A027-2ED6A5BE0E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SzPct val="25000"/>
            </a:pPr>
            <a:fld id="{8CBC7013-10AB-E340-9644-E631555688A0}" type="slidenum">
              <a:rPr lang="en-US" altLang="en-US">
                <a:solidFill>
                  <a:srgbClr val="000000"/>
                </a:solidFill>
                <a:ea typeface="MS PGothic" panose="020B0600070205080204" pitchFamily="34" charset="-128"/>
                <a:sym typeface="Calibri" panose="020F0502020204030204" pitchFamily="34" charset="0"/>
              </a:rPr>
              <a:pPr fontAlgn="base">
                <a:spcBef>
                  <a:spcPct val="0"/>
                </a:spcBef>
                <a:spcAft>
                  <a:spcPct val="0"/>
                </a:spcAft>
                <a:buSzPct val="25000"/>
              </a:pPr>
              <a:t>14</a:t>
            </a:fld>
            <a:endParaRPr lang="en-US" altLang="en-US">
              <a:solidFill>
                <a:srgbClr val="000000"/>
              </a:solidFill>
              <a:ea typeface="MS PGothic" panose="020B0600070205080204" pitchFamily="34" charset="-128"/>
              <a:sym typeface="Calibri" panose="020F0502020204030204" pitchFamily="34" charset="0"/>
            </a:endParaRPr>
          </a:p>
        </p:txBody>
      </p:sp>
    </p:spTree>
    <p:extLst>
      <p:ext uri="{BB962C8B-B14F-4D97-AF65-F5344CB8AC3E}">
        <p14:creationId xmlns:p14="http://schemas.microsoft.com/office/powerpoint/2010/main" val="1239796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could include people on the train, but what about changing the destination?  </a:t>
            </a:r>
          </a:p>
          <a:p>
            <a:r>
              <a:rPr lang="en-US" dirty="0"/>
              <a:t>We need the courage to question our destination and lay the foundation for a different future.</a:t>
            </a:r>
          </a:p>
          <a:p>
            <a:endParaRPr lang="en-US" dirty="0"/>
          </a:p>
          <a:p>
            <a:endParaRPr lang="en-US" dirty="0"/>
          </a:p>
        </p:txBody>
      </p:sp>
      <p:sp>
        <p:nvSpPr>
          <p:cNvPr id="4" name="Slide Number Placeholder 3"/>
          <p:cNvSpPr>
            <a:spLocks noGrp="1"/>
          </p:cNvSpPr>
          <p:nvPr>
            <p:ph type="sldNum" sz="quarter" idx="5"/>
          </p:nvPr>
        </p:nvSpPr>
        <p:spPr/>
        <p:txBody>
          <a:bodyPr/>
          <a:lstStyle/>
          <a:p>
            <a:fld id="{F357FE06-D8F6-A647-8F27-1EFC2BE3D319}" type="slidenum">
              <a:rPr lang="en-US" smtClean="0"/>
              <a:t>18</a:t>
            </a:fld>
            <a:endParaRPr lang="en-US"/>
          </a:p>
        </p:txBody>
      </p:sp>
    </p:spTree>
    <p:extLst>
      <p:ext uri="{BB962C8B-B14F-4D97-AF65-F5344CB8AC3E}">
        <p14:creationId xmlns:p14="http://schemas.microsoft.com/office/powerpoint/2010/main" val="1112510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A25B2-3267-9E4A-B92F-E9EA176F7A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872928-A3B4-654D-9EB9-10870EC922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7B665B-F9BF-344F-9B8F-5839C58C6D5F}"/>
              </a:ext>
            </a:extLst>
          </p:cNvPr>
          <p:cNvSpPr>
            <a:spLocks noGrp="1"/>
          </p:cNvSpPr>
          <p:nvPr>
            <p:ph type="dt" sz="half" idx="10"/>
          </p:nvPr>
        </p:nvSpPr>
        <p:spPr/>
        <p:txBody>
          <a:bodyPr/>
          <a:lstStyle/>
          <a:p>
            <a:fld id="{B938262E-4A71-0C4D-B3E4-7315B1F623FE}" type="datetimeFigureOut">
              <a:rPr lang="en-US" smtClean="0"/>
              <a:t>2/8/21</a:t>
            </a:fld>
            <a:endParaRPr lang="en-US"/>
          </a:p>
        </p:txBody>
      </p:sp>
      <p:sp>
        <p:nvSpPr>
          <p:cNvPr id="5" name="Footer Placeholder 4">
            <a:extLst>
              <a:ext uri="{FF2B5EF4-FFF2-40B4-BE49-F238E27FC236}">
                <a16:creationId xmlns:a16="http://schemas.microsoft.com/office/drawing/2014/main" id="{CC7A722F-1A61-3D4E-96E7-124211CD7C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C57A87-3012-7943-9BA6-2AB90582DBAF}"/>
              </a:ext>
            </a:extLst>
          </p:cNvPr>
          <p:cNvSpPr>
            <a:spLocks noGrp="1"/>
          </p:cNvSpPr>
          <p:nvPr>
            <p:ph type="sldNum" sz="quarter" idx="12"/>
          </p:nvPr>
        </p:nvSpPr>
        <p:spPr/>
        <p:txBody>
          <a:bodyPr/>
          <a:lstStyle/>
          <a:p>
            <a:fld id="{08E30AC6-3A68-BD46-8E52-0DBEBB86C76F}" type="slidenum">
              <a:rPr lang="en-US" smtClean="0"/>
              <a:t>‹#›</a:t>
            </a:fld>
            <a:endParaRPr lang="en-US"/>
          </a:p>
        </p:txBody>
      </p:sp>
    </p:spTree>
    <p:extLst>
      <p:ext uri="{BB962C8B-B14F-4D97-AF65-F5344CB8AC3E}">
        <p14:creationId xmlns:p14="http://schemas.microsoft.com/office/powerpoint/2010/main" val="2188335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1DA03-8450-A746-BA19-7187FED5E4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1E3C19-0E83-F947-B854-C65C7D2EA5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DE222D-5919-A449-A42A-5EE2A0B84686}"/>
              </a:ext>
            </a:extLst>
          </p:cNvPr>
          <p:cNvSpPr>
            <a:spLocks noGrp="1"/>
          </p:cNvSpPr>
          <p:nvPr>
            <p:ph type="dt" sz="half" idx="10"/>
          </p:nvPr>
        </p:nvSpPr>
        <p:spPr/>
        <p:txBody>
          <a:bodyPr/>
          <a:lstStyle/>
          <a:p>
            <a:fld id="{B938262E-4A71-0C4D-B3E4-7315B1F623FE}" type="datetimeFigureOut">
              <a:rPr lang="en-US" smtClean="0"/>
              <a:t>2/8/21</a:t>
            </a:fld>
            <a:endParaRPr lang="en-US"/>
          </a:p>
        </p:txBody>
      </p:sp>
      <p:sp>
        <p:nvSpPr>
          <p:cNvPr id="5" name="Footer Placeholder 4">
            <a:extLst>
              <a:ext uri="{FF2B5EF4-FFF2-40B4-BE49-F238E27FC236}">
                <a16:creationId xmlns:a16="http://schemas.microsoft.com/office/drawing/2014/main" id="{CD1055BE-0063-D548-A98A-CB1DEE5949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B9FF95-30EB-8A48-A5BE-C7B99C6008B6}"/>
              </a:ext>
            </a:extLst>
          </p:cNvPr>
          <p:cNvSpPr>
            <a:spLocks noGrp="1"/>
          </p:cNvSpPr>
          <p:nvPr>
            <p:ph type="sldNum" sz="quarter" idx="12"/>
          </p:nvPr>
        </p:nvSpPr>
        <p:spPr/>
        <p:txBody>
          <a:bodyPr/>
          <a:lstStyle/>
          <a:p>
            <a:fld id="{08E30AC6-3A68-BD46-8E52-0DBEBB86C76F}" type="slidenum">
              <a:rPr lang="en-US" smtClean="0"/>
              <a:t>‹#›</a:t>
            </a:fld>
            <a:endParaRPr lang="en-US"/>
          </a:p>
        </p:txBody>
      </p:sp>
    </p:spTree>
    <p:extLst>
      <p:ext uri="{BB962C8B-B14F-4D97-AF65-F5344CB8AC3E}">
        <p14:creationId xmlns:p14="http://schemas.microsoft.com/office/powerpoint/2010/main" val="743387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AEADD7-D2F8-0C43-9528-A12CD39750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673884-4AA9-8044-A308-841F46FAAA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24E019-0C5C-B341-AE91-C5730FB5635F}"/>
              </a:ext>
            </a:extLst>
          </p:cNvPr>
          <p:cNvSpPr>
            <a:spLocks noGrp="1"/>
          </p:cNvSpPr>
          <p:nvPr>
            <p:ph type="dt" sz="half" idx="10"/>
          </p:nvPr>
        </p:nvSpPr>
        <p:spPr/>
        <p:txBody>
          <a:bodyPr/>
          <a:lstStyle/>
          <a:p>
            <a:fld id="{B938262E-4A71-0C4D-B3E4-7315B1F623FE}" type="datetimeFigureOut">
              <a:rPr lang="en-US" smtClean="0"/>
              <a:t>2/8/21</a:t>
            </a:fld>
            <a:endParaRPr lang="en-US"/>
          </a:p>
        </p:txBody>
      </p:sp>
      <p:sp>
        <p:nvSpPr>
          <p:cNvPr id="5" name="Footer Placeholder 4">
            <a:extLst>
              <a:ext uri="{FF2B5EF4-FFF2-40B4-BE49-F238E27FC236}">
                <a16:creationId xmlns:a16="http://schemas.microsoft.com/office/drawing/2014/main" id="{4B863B9B-D863-FA45-BFB5-C8BDA50A2C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D61CAB-A2B5-CE42-8BB1-1C060B38ACB8}"/>
              </a:ext>
            </a:extLst>
          </p:cNvPr>
          <p:cNvSpPr>
            <a:spLocks noGrp="1"/>
          </p:cNvSpPr>
          <p:nvPr>
            <p:ph type="sldNum" sz="quarter" idx="12"/>
          </p:nvPr>
        </p:nvSpPr>
        <p:spPr/>
        <p:txBody>
          <a:bodyPr/>
          <a:lstStyle/>
          <a:p>
            <a:fld id="{08E30AC6-3A68-BD46-8E52-0DBEBB86C76F}" type="slidenum">
              <a:rPr lang="en-US" smtClean="0"/>
              <a:t>‹#›</a:t>
            </a:fld>
            <a:endParaRPr lang="en-US"/>
          </a:p>
        </p:txBody>
      </p:sp>
    </p:spTree>
    <p:extLst>
      <p:ext uri="{BB962C8B-B14F-4D97-AF65-F5344CB8AC3E}">
        <p14:creationId xmlns:p14="http://schemas.microsoft.com/office/powerpoint/2010/main" val="3333538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B51A0D6C-F914-DE46-8EFB-A733AEF8E7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B6896C82-894F-F742-957F-1C411FB372B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8050" y="615950"/>
            <a:ext cx="208756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6737CFFB-B67C-DA49-92C6-C1661236BA93}"/>
              </a:ext>
            </a:extLst>
          </p:cNvPr>
          <p:cNvSpPr txBox="1"/>
          <p:nvPr userDrawn="1"/>
        </p:nvSpPr>
        <p:spPr>
          <a:xfrm>
            <a:off x="6096000" y="5207000"/>
            <a:ext cx="2011363" cy="277813"/>
          </a:xfrm>
          <a:prstGeom prst="rect">
            <a:avLst/>
          </a:prstGeom>
          <a:noFill/>
        </p:spPr>
        <p:txBody>
          <a:bodyPr>
            <a:spAutoFit/>
          </a:bodyPr>
          <a:lstStyle/>
          <a:p>
            <a:pPr eaLnBrk="1" fontAlgn="auto" hangingPunct="1">
              <a:spcBef>
                <a:spcPts val="0"/>
              </a:spcBef>
              <a:spcAft>
                <a:spcPts val="0"/>
              </a:spcAft>
              <a:defRPr/>
            </a:pPr>
            <a:r>
              <a:rPr lang="en-US" sz="1200" spc="50" dirty="0">
                <a:solidFill>
                  <a:srgbClr val="EB6A60"/>
                </a:solidFill>
                <a:latin typeface="Halyard Text" pitchFamily="2" charset="77"/>
              </a:rPr>
              <a:t>AUTHORIAL SUPPORT</a:t>
            </a:r>
          </a:p>
        </p:txBody>
      </p:sp>
      <p:sp>
        <p:nvSpPr>
          <p:cNvPr id="9" name="TextBox 8">
            <a:extLst>
              <a:ext uri="{FF2B5EF4-FFF2-40B4-BE49-F238E27FC236}">
                <a16:creationId xmlns:a16="http://schemas.microsoft.com/office/drawing/2014/main" id="{823EBEB3-5C3C-0546-9499-901616528F51}"/>
              </a:ext>
            </a:extLst>
          </p:cNvPr>
          <p:cNvSpPr txBox="1"/>
          <p:nvPr userDrawn="1"/>
        </p:nvSpPr>
        <p:spPr>
          <a:xfrm>
            <a:off x="3497263" y="5216525"/>
            <a:ext cx="2011362" cy="276225"/>
          </a:xfrm>
          <a:prstGeom prst="rect">
            <a:avLst/>
          </a:prstGeom>
          <a:noFill/>
        </p:spPr>
        <p:txBody>
          <a:bodyPr>
            <a:spAutoFit/>
          </a:bodyPr>
          <a:lstStyle/>
          <a:p>
            <a:pPr eaLnBrk="1" fontAlgn="auto" hangingPunct="1">
              <a:spcBef>
                <a:spcPts val="0"/>
              </a:spcBef>
              <a:spcAft>
                <a:spcPts val="0"/>
              </a:spcAft>
              <a:defRPr/>
            </a:pPr>
            <a:r>
              <a:rPr lang="en-US" sz="1200" spc="50" dirty="0">
                <a:solidFill>
                  <a:srgbClr val="EB6A60"/>
                </a:solidFill>
                <a:latin typeface="Halyard Text" pitchFamily="2" charset="77"/>
              </a:rPr>
              <a:t>PRESENTER</a:t>
            </a:r>
          </a:p>
        </p:txBody>
      </p:sp>
      <p:sp>
        <p:nvSpPr>
          <p:cNvPr id="10" name="TextBox 9">
            <a:extLst>
              <a:ext uri="{FF2B5EF4-FFF2-40B4-BE49-F238E27FC236}">
                <a16:creationId xmlns:a16="http://schemas.microsoft.com/office/drawing/2014/main" id="{CB333980-DCDF-394B-BE77-12F05FE3D8FA}"/>
              </a:ext>
            </a:extLst>
          </p:cNvPr>
          <p:cNvSpPr txBox="1"/>
          <p:nvPr userDrawn="1"/>
        </p:nvSpPr>
        <p:spPr>
          <a:xfrm>
            <a:off x="908050" y="5216525"/>
            <a:ext cx="2011363" cy="276225"/>
          </a:xfrm>
          <a:prstGeom prst="rect">
            <a:avLst/>
          </a:prstGeom>
          <a:noFill/>
        </p:spPr>
        <p:txBody>
          <a:bodyPr>
            <a:spAutoFit/>
          </a:bodyPr>
          <a:lstStyle/>
          <a:p>
            <a:pPr eaLnBrk="1" fontAlgn="auto" hangingPunct="1">
              <a:spcBef>
                <a:spcPts val="0"/>
              </a:spcBef>
              <a:spcAft>
                <a:spcPts val="0"/>
              </a:spcAft>
              <a:defRPr/>
            </a:pPr>
            <a:r>
              <a:rPr lang="en-US" sz="1200" spc="50" dirty="0">
                <a:solidFill>
                  <a:srgbClr val="EB6A60"/>
                </a:solidFill>
                <a:latin typeface="Halyard Text" pitchFamily="2" charset="77"/>
              </a:rPr>
              <a:t>DATE</a:t>
            </a:r>
          </a:p>
        </p:txBody>
      </p:sp>
      <p:sp>
        <p:nvSpPr>
          <p:cNvPr id="2" name="Title 1">
            <a:extLst>
              <a:ext uri="{FF2B5EF4-FFF2-40B4-BE49-F238E27FC236}">
                <a16:creationId xmlns:a16="http://schemas.microsoft.com/office/drawing/2014/main" id="{0A9AD36C-B3D0-C148-8B93-2DFC81DB4549}"/>
              </a:ext>
            </a:extLst>
          </p:cNvPr>
          <p:cNvSpPr>
            <a:spLocks noGrp="1"/>
          </p:cNvSpPr>
          <p:nvPr>
            <p:ph type="ctrTitle"/>
          </p:nvPr>
        </p:nvSpPr>
        <p:spPr>
          <a:xfrm>
            <a:off x="907774" y="1266341"/>
            <a:ext cx="7639878" cy="3802615"/>
          </a:xfrm>
        </p:spPr>
        <p:txBody>
          <a:bodyPr>
            <a:noAutofit/>
          </a:bodyPr>
          <a:lstStyle>
            <a:lvl1pPr algn="l">
              <a:defRPr sz="7200"/>
            </a:lvl1pPr>
          </a:lstStyle>
          <a:p>
            <a:r>
              <a:rPr lang="en-US"/>
              <a:t>Click to edit Master title style</a:t>
            </a:r>
            <a:endParaRPr lang="en-US" dirty="0"/>
          </a:p>
        </p:txBody>
      </p:sp>
      <p:sp>
        <p:nvSpPr>
          <p:cNvPr id="19" name="Text Placeholder 16">
            <a:extLst>
              <a:ext uri="{FF2B5EF4-FFF2-40B4-BE49-F238E27FC236}">
                <a16:creationId xmlns:a16="http://schemas.microsoft.com/office/drawing/2014/main" id="{97A09C32-A315-3749-8189-69926B1C4132}"/>
              </a:ext>
            </a:extLst>
          </p:cNvPr>
          <p:cNvSpPr>
            <a:spLocks noGrp="1"/>
          </p:cNvSpPr>
          <p:nvPr>
            <p:ph type="body" sz="quarter" idx="12"/>
          </p:nvPr>
        </p:nvSpPr>
        <p:spPr>
          <a:xfrm>
            <a:off x="6096000" y="5473211"/>
            <a:ext cx="2451652" cy="571925"/>
          </a:xfrm>
        </p:spPr>
        <p:txBody>
          <a:bodyPr>
            <a:normAutofit/>
          </a:bodyPr>
          <a:lstStyle>
            <a:lvl1pPr marL="0" indent="0">
              <a:buNone/>
              <a:defRPr sz="1600"/>
            </a:lvl1pPr>
          </a:lstStyle>
          <a:p>
            <a:pPr lvl="0"/>
            <a:r>
              <a:rPr lang="en-US"/>
              <a:t>Click to edit Master text styles</a:t>
            </a:r>
          </a:p>
        </p:txBody>
      </p:sp>
      <p:sp>
        <p:nvSpPr>
          <p:cNvPr id="22" name="Text Placeholder 16">
            <a:extLst>
              <a:ext uri="{FF2B5EF4-FFF2-40B4-BE49-F238E27FC236}">
                <a16:creationId xmlns:a16="http://schemas.microsoft.com/office/drawing/2014/main" id="{EF793043-7CB6-B641-B2BD-923276AF9832}"/>
              </a:ext>
            </a:extLst>
          </p:cNvPr>
          <p:cNvSpPr>
            <a:spLocks noGrp="1"/>
          </p:cNvSpPr>
          <p:nvPr>
            <p:ph type="body" sz="quarter" idx="13"/>
          </p:nvPr>
        </p:nvSpPr>
        <p:spPr>
          <a:xfrm>
            <a:off x="3496917" y="5473211"/>
            <a:ext cx="2451652" cy="571925"/>
          </a:xfrm>
        </p:spPr>
        <p:txBody>
          <a:bodyPr>
            <a:normAutofit/>
          </a:bodyPr>
          <a:lstStyle>
            <a:lvl1pPr marL="0" indent="0">
              <a:buNone/>
              <a:defRPr sz="1600"/>
            </a:lvl1pPr>
          </a:lstStyle>
          <a:p>
            <a:pPr lvl="0"/>
            <a:r>
              <a:rPr lang="en-US"/>
              <a:t>Click to edit Master text styles</a:t>
            </a:r>
          </a:p>
        </p:txBody>
      </p:sp>
      <p:sp>
        <p:nvSpPr>
          <p:cNvPr id="23" name="Text Placeholder 16">
            <a:extLst>
              <a:ext uri="{FF2B5EF4-FFF2-40B4-BE49-F238E27FC236}">
                <a16:creationId xmlns:a16="http://schemas.microsoft.com/office/drawing/2014/main" id="{22802C4C-D7D7-184D-932F-56FD80D8B6ED}"/>
              </a:ext>
            </a:extLst>
          </p:cNvPr>
          <p:cNvSpPr>
            <a:spLocks noGrp="1"/>
          </p:cNvSpPr>
          <p:nvPr>
            <p:ph type="body" sz="quarter" idx="14"/>
          </p:nvPr>
        </p:nvSpPr>
        <p:spPr>
          <a:xfrm>
            <a:off x="897835" y="5484025"/>
            <a:ext cx="2451652" cy="571925"/>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2905644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611D9E-B9D5-6F47-BBEB-49F6DB6B2B2F}"/>
              </a:ext>
            </a:extLst>
          </p:cNvPr>
          <p:cNvSpPr/>
          <p:nvPr userDrawn="1"/>
        </p:nvSpPr>
        <p:spPr>
          <a:xfrm>
            <a:off x="0" y="0"/>
            <a:ext cx="12192000" cy="6858000"/>
          </a:xfrm>
          <a:prstGeom prst="rect">
            <a:avLst/>
          </a:prstGeom>
          <a:solidFill>
            <a:srgbClr val="E2E7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Media Placeholder 11">
            <a:extLst>
              <a:ext uri="{FF2B5EF4-FFF2-40B4-BE49-F238E27FC236}">
                <a16:creationId xmlns:a16="http://schemas.microsoft.com/office/drawing/2014/main" id="{FD971280-018F-2B4D-A4B4-BA15AAC88C5D}"/>
              </a:ext>
            </a:extLst>
          </p:cNvPr>
          <p:cNvSpPr>
            <a:spLocks noGrp="1"/>
          </p:cNvSpPr>
          <p:nvPr>
            <p:ph type="media" sz="quarter" idx="10"/>
          </p:nvPr>
        </p:nvSpPr>
        <p:spPr>
          <a:xfrm>
            <a:off x="0" y="0"/>
            <a:ext cx="12192000" cy="6858000"/>
          </a:xfrm>
        </p:spPr>
        <p:txBody>
          <a:bodyPr rtlCol="0">
            <a:normAutofit/>
          </a:bodyPr>
          <a:lstStyle/>
          <a:p>
            <a:pPr lvl="0"/>
            <a:r>
              <a:rPr lang="en-US" noProof="0"/>
              <a:t>Click icon to add media</a:t>
            </a:r>
          </a:p>
        </p:txBody>
      </p:sp>
    </p:spTree>
    <p:extLst>
      <p:ext uri="{BB962C8B-B14F-4D97-AF65-F5344CB8AC3E}">
        <p14:creationId xmlns:p14="http://schemas.microsoft.com/office/powerpoint/2010/main" val="1165125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Quote">
  <p:cSld name="1_Quote">
    <p:spTree>
      <p:nvGrpSpPr>
        <p:cNvPr id="1" name="Shape 37"/>
        <p:cNvGrpSpPr/>
        <p:nvPr/>
      </p:nvGrpSpPr>
      <p:grpSpPr>
        <a:xfrm>
          <a:off x="0" y="0"/>
          <a:ext cx="0" cy="0"/>
          <a:chOff x="0" y="0"/>
          <a:chExt cx="0" cy="0"/>
        </a:xfrm>
      </p:grpSpPr>
      <p:sp>
        <p:nvSpPr>
          <p:cNvPr id="38" name="Google Shape;38;p35"/>
          <p:cNvSpPr/>
          <p:nvPr/>
        </p:nvSpPr>
        <p:spPr>
          <a:xfrm>
            <a:off x="7494103" y="0"/>
            <a:ext cx="4697895" cy="6858000"/>
          </a:xfrm>
          <a:prstGeom prst="rect">
            <a:avLst/>
          </a:prstGeom>
          <a:solidFill>
            <a:srgbClr val="E2E7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35"/>
          <p:cNvSpPr txBox="1">
            <a:spLocks noGrp="1"/>
          </p:cNvSpPr>
          <p:nvPr>
            <p:ph type="title"/>
          </p:nvPr>
        </p:nvSpPr>
        <p:spPr>
          <a:xfrm>
            <a:off x="838199" y="715617"/>
            <a:ext cx="5592418" cy="47906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403A"/>
              </a:buClr>
              <a:buSzPts val="5400"/>
              <a:buFont typeface="Arial"/>
              <a:buNone/>
              <a:defRPr sz="5400">
                <a:solidFill>
                  <a:srgbClr val="26403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0" name="Google Shape;40;p35"/>
          <p:cNvPicPr preferRelativeResize="0"/>
          <p:nvPr/>
        </p:nvPicPr>
        <p:blipFill rotWithShape="1">
          <a:blip r:embed="rId2">
            <a:alphaModFix/>
          </a:blip>
          <a:srcRect/>
          <a:stretch/>
        </p:blipFill>
        <p:spPr>
          <a:xfrm>
            <a:off x="7469867" y="0"/>
            <a:ext cx="4746365" cy="6858000"/>
          </a:xfrm>
          <a:prstGeom prst="rect">
            <a:avLst/>
          </a:prstGeom>
          <a:noFill/>
          <a:ln>
            <a:noFill/>
          </a:ln>
        </p:spPr>
      </p:pic>
    </p:spTree>
    <p:extLst>
      <p:ext uri="{BB962C8B-B14F-4D97-AF65-F5344CB8AC3E}">
        <p14:creationId xmlns:p14="http://schemas.microsoft.com/office/powerpoint/2010/main" val="1252273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ank" type="obj">
  <p:cSld name="2_Blank">
    <p:spTree>
      <p:nvGrpSpPr>
        <p:cNvPr id="1" name="Shape 11"/>
        <p:cNvGrpSpPr/>
        <p:nvPr/>
      </p:nvGrpSpPr>
      <p:grpSpPr>
        <a:xfrm>
          <a:off x="0" y="0"/>
          <a:ext cx="0" cy="0"/>
          <a:chOff x="0" y="0"/>
          <a:chExt cx="0" cy="0"/>
        </a:xfrm>
      </p:grpSpPr>
      <p:sp>
        <p:nvSpPr>
          <p:cNvPr id="2" name="Shape 12"/>
          <p:cNvSpPr>
            <a:spLocks/>
          </p:cNvSpPr>
          <p:nvPr/>
        </p:nvSpPr>
        <p:spPr bwMode="auto">
          <a:xfrm>
            <a:off x="0" y="0"/>
            <a:ext cx="12192000" cy="6858000"/>
          </a:xfrm>
          <a:custGeom>
            <a:avLst/>
            <a:gdLst>
              <a:gd name="T0" fmla="*/ 0 w 120000"/>
              <a:gd name="T1" fmla="*/ 2147483647 h 120000"/>
              <a:gd name="T2" fmla="*/ 2147483647 w 120000"/>
              <a:gd name="T3" fmla="*/ 2147483647 h 120000"/>
              <a:gd name="T4" fmla="*/ 2147483647 w 120000"/>
              <a:gd name="T5" fmla="*/ 0 h 120000"/>
              <a:gd name="T6" fmla="*/ 0 w 120000"/>
              <a:gd name="T7" fmla="*/ 0 h 120000"/>
              <a:gd name="T8" fmla="*/ 0 w 120000"/>
              <a:gd name="T9" fmla="*/ 2147483647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20000"/>
                </a:moveTo>
                <a:lnTo>
                  <a:pt x="120000" y="120000"/>
                </a:lnTo>
                <a:lnTo>
                  <a:pt x="120000" y="0"/>
                </a:lnTo>
                <a:lnTo>
                  <a:pt x="0" y="0"/>
                </a:lnTo>
                <a:lnTo>
                  <a:pt x="0" y="120000"/>
                </a:lnTo>
                <a:close/>
              </a:path>
            </a:pathLst>
          </a:custGeom>
          <a:solidFill>
            <a:srgbClr val="00707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800"/>
          </a:p>
        </p:txBody>
      </p:sp>
      <p:sp>
        <p:nvSpPr>
          <p:cNvPr id="3" name="Shape 13"/>
          <p:cNvSpPr txBox="1">
            <a:spLocks noGrp="1"/>
          </p:cNvSpPr>
          <p:nvPr>
            <p:ph type="ftr" idx="10"/>
          </p:nvPr>
        </p:nvSpPr>
        <p:spPr>
          <a:xfrm>
            <a:off x="4144434" y="6378575"/>
            <a:ext cx="3903133" cy="342900"/>
          </a:xfrm>
          <a:prstGeom prst="rect">
            <a:avLst/>
          </a:prstGeom>
        </p:spPr>
        <p:txBody>
          <a:bodyPr vert="horz" wrap="square" lIns="91425" tIns="91425" rIns="91425" bIns="91425" numCol="1" anchor="t" anchorCtr="0" compatLnSpc="1">
            <a:prstTxWarp prst="textNoShape">
              <a:avLst/>
            </a:prstTxWarp>
          </a:bodyPr>
          <a:lstStyle>
            <a:lvl1pPr algn="ctr">
              <a:defRPr smtClean="0">
                <a:solidFill>
                  <a:srgbClr val="888888"/>
                </a:solidFill>
                <a:latin typeface="Calibri" charset="0"/>
                <a:ea typeface="MS PGothic" charset="0"/>
                <a:cs typeface="Calibri" charset="0"/>
                <a:sym typeface="Calibri" charset="0"/>
              </a:defRPr>
            </a:lvl1pPr>
            <a:lvl2pPr marL="742950" indent="-285750">
              <a:defRPr>
                <a:solidFill>
                  <a:schemeClr val="tx1"/>
                </a:solidFill>
                <a:latin typeface="Calibri" charset="0"/>
                <a:ea typeface="MS PGothic" charset="0"/>
                <a:cs typeface="MS PGothic" charset="0"/>
              </a:defRPr>
            </a:lvl2pPr>
            <a:lvl3pPr marL="1143000" indent="-228600">
              <a:defRPr>
                <a:solidFill>
                  <a:schemeClr val="tx1"/>
                </a:solidFill>
                <a:latin typeface="Calibri" charset="0"/>
                <a:ea typeface="MS PGothic" charset="0"/>
                <a:cs typeface="MS PGothic" charset="0"/>
              </a:defRPr>
            </a:lvl3pPr>
            <a:lvl4pPr marL="1600200" indent="-228600">
              <a:defRPr>
                <a:solidFill>
                  <a:schemeClr val="tx1"/>
                </a:solidFill>
                <a:latin typeface="Calibri" charset="0"/>
                <a:ea typeface="MS PGothic" charset="0"/>
                <a:cs typeface="MS PGothic" charset="0"/>
              </a:defRPr>
            </a:lvl4pPr>
            <a:lvl5pPr marL="2057400" indent="-22860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defRPr/>
            </a:pPr>
            <a:endParaRPr lang="en-US"/>
          </a:p>
        </p:txBody>
      </p:sp>
      <p:sp>
        <p:nvSpPr>
          <p:cNvPr id="4" name="Shape 14"/>
          <p:cNvSpPr txBox="1">
            <a:spLocks noGrp="1"/>
          </p:cNvSpPr>
          <p:nvPr>
            <p:ph type="dt" idx="11"/>
          </p:nvPr>
        </p:nvSpPr>
        <p:spPr>
          <a:xfrm>
            <a:off x="609600" y="6378575"/>
            <a:ext cx="2804584" cy="342900"/>
          </a:xfrm>
          <a:prstGeom prst="rect">
            <a:avLst/>
          </a:prstGeom>
        </p:spPr>
        <p:txBody>
          <a:bodyPr vert="horz" wrap="square" lIns="91425" tIns="91425" rIns="91425" bIns="91425" numCol="1" anchor="t" anchorCtr="0" compatLnSpc="1">
            <a:prstTxWarp prst="textNoShape">
              <a:avLst/>
            </a:prstTxWarp>
          </a:bodyPr>
          <a:lstStyle>
            <a:lvl1pPr>
              <a:defRPr smtClean="0">
                <a:solidFill>
                  <a:srgbClr val="888888"/>
                </a:solidFill>
                <a:latin typeface="Calibri" charset="0"/>
                <a:ea typeface="MS PGothic" charset="0"/>
                <a:cs typeface="Calibri" charset="0"/>
                <a:sym typeface="Calibri" charset="0"/>
              </a:defRPr>
            </a:lvl1pPr>
            <a:lvl2pPr marL="742950" indent="-285750">
              <a:defRPr>
                <a:solidFill>
                  <a:schemeClr val="tx1"/>
                </a:solidFill>
                <a:latin typeface="Calibri" charset="0"/>
                <a:ea typeface="MS PGothic" charset="0"/>
                <a:cs typeface="MS PGothic" charset="0"/>
              </a:defRPr>
            </a:lvl2pPr>
            <a:lvl3pPr marL="1143000" indent="-228600">
              <a:defRPr>
                <a:solidFill>
                  <a:schemeClr val="tx1"/>
                </a:solidFill>
                <a:latin typeface="Calibri" charset="0"/>
                <a:ea typeface="MS PGothic" charset="0"/>
                <a:cs typeface="MS PGothic" charset="0"/>
              </a:defRPr>
            </a:lvl3pPr>
            <a:lvl4pPr marL="1600200" indent="-228600">
              <a:defRPr>
                <a:solidFill>
                  <a:schemeClr val="tx1"/>
                </a:solidFill>
                <a:latin typeface="Calibri" charset="0"/>
                <a:ea typeface="MS PGothic" charset="0"/>
                <a:cs typeface="MS PGothic" charset="0"/>
              </a:defRPr>
            </a:lvl4pPr>
            <a:lvl5pPr marL="2057400" indent="-22860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defRPr/>
            </a:pPr>
            <a:endParaRPr lang="en-US"/>
          </a:p>
        </p:txBody>
      </p:sp>
      <p:sp>
        <p:nvSpPr>
          <p:cNvPr id="5" name="Shape 15"/>
          <p:cNvSpPr txBox="1">
            <a:spLocks noGrp="1"/>
          </p:cNvSpPr>
          <p:nvPr>
            <p:ph type="sldNum" idx="12"/>
          </p:nvPr>
        </p:nvSpPr>
        <p:spPr>
          <a:xfrm>
            <a:off x="8777818" y="6378575"/>
            <a:ext cx="2804583" cy="342900"/>
          </a:xfrm>
          <a:prstGeom prst="rect">
            <a:avLst/>
          </a:prstGeom>
        </p:spPr>
        <p:txBody>
          <a:bodyPr vert="horz" wrap="square" lIns="0" tIns="0" rIns="0" bIns="0" numCol="1" anchor="t" anchorCtr="0" compatLnSpc="1">
            <a:prstTxWarp prst="textNoShape">
              <a:avLst/>
            </a:prstTxWarp>
            <a:noAutofit/>
          </a:bodyPr>
          <a:lstStyle>
            <a:lvl1pPr algn="r">
              <a:defRPr>
                <a:solidFill>
                  <a:srgbClr val="888888"/>
                </a:solidFill>
                <a:sym typeface="Calibri" charset="0"/>
              </a:defRPr>
            </a:lvl1pPr>
          </a:lstStyle>
          <a:p>
            <a:fld id="{5EFB0D2E-4BAD-6947-A7CE-219BF16ACDBC}" type="slidenum">
              <a:rPr lang="en-US" altLang="en-US"/>
              <a:pPr/>
              <a:t>‹#›</a:t>
            </a:fld>
            <a:endParaRPr lang="en-US" altLang="en-US"/>
          </a:p>
        </p:txBody>
      </p:sp>
    </p:spTree>
    <p:extLst>
      <p:ext uri="{BB962C8B-B14F-4D97-AF65-F5344CB8AC3E}">
        <p14:creationId xmlns:p14="http://schemas.microsoft.com/office/powerpoint/2010/main" val="122414875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cSld name="1_Two Content">
    <p:spTree>
      <p:nvGrpSpPr>
        <p:cNvPr id="1" name=""/>
        <p:cNvGrpSpPr/>
        <p:nvPr/>
      </p:nvGrpSpPr>
      <p:grpSpPr>
        <a:xfrm>
          <a:off x="0" y="0"/>
          <a:ext cx="0" cy="0"/>
          <a:chOff x="0" y="0"/>
          <a:chExt cx="0" cy="0"/>
        </a:xfrm>
      </p:grpSpPr>
      <p:sp>
        <p:nvSpPr>
          <p:cNvPr id="5" name="bk object 16">
            <a:extLst>
              <a:ext uri="{FF2B5EF4-FFF2-40B4-BE49-F238E27FC236}">
                <a16:creationId xmlns:a16="http://schemas.microsoft.com/office/drawing/2014/main" id="{048BBC92-45BB-471F-ABA6-61AFEE9B0B6E}"/>
              </a:ext>
            </a:extLst>
          </p:cNvPr>
          <p:cNvSpPr>
            <a:spLocks/>
          </p:cNvSpPr>
          <p:nvPr/>
        </p:nvSpPr>
        <p:spPr bwMode="auto">
          <a:xfrm>
            <a:off x="0" y="0"/>
            <a:ext cx="12192000" cy="6858000"/>
          </a:xfrm>
          <a:custGeom>
            <a:avLst/>
            <a:gdLst>
              <a:gd name="T0" fmla="*/ 0 w 9144000"/>
              <a:gd name="T1" fmla="*/ 6858000 h 6858000"/>
              <a:gd name="T2" fmla="*/ 9144000 w 9144000"/>
              <a:gd name="T3" fmla="*/ 6858000 h 6858000"/>
              <a:gd name="T4" fmla="*/ 9144000 w 9144000"/>
              <a:gd name="T5" fmla="*/ 0 h 6858000"/>
              <a:gd name="T6" fmla="*/ 0 w 9144000"/>
              <a:gd name="T7" fmla="*/ 0 h 6858000"/>
              <a:gd name="T8" fmla="*/ 0 w 9144000"/>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6858000">
                <a:moveTo>
                  <a:pt x="0" y="6858000"/>
                </a:moveTo>
                <a:lnTo>
                  <a:pt x="9144000" y="6858000"/>
                </a:lnTo>
                <a:lnTo>
                  <a:pt x="9144000" y="0"/>
                </a:lnTo>
                <a:lnTo>
                  <a:pt x="0" y="0"/>
                </a:lnTo>
                <a:lnTo>
                  <a:pt x="0" y="6858000"/>
                </a:lnTo>
                <a:close/>
              </a:path>
            </a:pathLst>
          </a:custGeom>
          <a:solidFill>
            <a:srgbClr val="00707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800"/>
          </a:p>
        </p:txBody>
      </p:sp>
      <p:sp>
        <p:nvSpPr>
          <p:cNvPr id="2" name="Holder 2"/>
          <p:cNvSpPr>
            <a:spLocks noGrp="1"/>
          </p:cNvSpPr>
          <p:nvPr>
            <p:ph type="title"/>
          </p:nvPr>
        </p:nvSpPr>
        <p:spPr>
          <a:xfrm>
            <a:off x="824483" y="468419"/>
            <a:ext cx="10543032" cy="878840"/>
          </a:xfrm>
          <a:prstGeom prst="rect">
            <a:avLst/>
          </a:prstGeom>
        </p:spPr>
        <p:txBody>
          <a:bodyPr lIns="0" tIns="0" rIns="0" bIns="0"/>
          <a:lstStyle>
            <a:lvl1pPr>
              <a:defRPr sz="2800" b="0" i="0">
                <a:solidFill>
                  <a:schemeClr val="bg1"/>
                </a:solidFill>
                <a:latin typeface="Georgia"/>
                <a:cs typeface="Georgia"/>
              </a:defRPr>
            </a:lvl1pPr>
          </a:lstStyle>
          <a:p>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87798"/>
          </a:xfrm>
          <a:prstGeom prst="rect">
            <a:avLst/>
          </a:prstGeom>
        </p:spPr>
        <p:txBody>
          <a:bodyPr wrap="square" lIns="0" tIns="0" rIns="0" bIns="0">
            <a:spAutoFit/>
          </a:bodyPr>
          <a:lstStyle>
            <a:lvl1pPr>
              <a:defRPr/>
            </a:lvl1pPr>
          </a:lstStyle>
          <a:p>
            <a:endParaRPr/>
          </a:p>
        </p:txBody>
      </p:sp>
      <p:sp>
        <p:nvSpPr>
          <p:cNvPr id="6" name="Holder 5">
            <a:extLst>
              <a:ext uri="{FF2B5EF4-FFF2-40B4-BE49-F238E27FC236}">
                <a16:creationId xmlns:a16="http://schemas.microsoft.com/office/drawing/2014/main" id="{1D0E430D-CC84-42BC-8C8C-05A2DC8FCAB6}"/>
              </a:ext>
            </a:extLst>
          </p:cNvPr>
          <p:cNvSpPr>
            <a:spLocks noGrp="1"/>
          </p:cNvSpPr>
          <p:nvPr>
            <p:ph type="ftr" sz="quarter" idx="10"/>
          </p:nvPr>
        </p:nvSpPr>
        <p:spPr>
          <a:xfrm>
            <a:off x="4144434" y="6378575"/>
            <a:ext cx="3903133" cy="342900"/>
          </a:xfrm>
          <a:prstGeom prst="rect">
            <a:avLst/>
          </a:prstGeom>
        </p:spPr>
        <p:txBody>
          <a:bodyPr vert="horz" wrap="square" lIns="0" tIns="0" rIns="0" bIns="0" numCol="1" anchor="t" anchorCtr="0" compatLnSpc="1">
            <a:prstTxWarp prst="textNoShape">
              <a:avLst/>
            </a:prstTxWarp>
          </a:bodyPr>
          <a:lstStyle>
            <a:lvl1pPr algn="ctr" eaLnBrk="1" hangingPunct="1">
              <a:defRPr>
                <a:solidFill>
                  <a:srgbClr val="898989"/>
                </a:solidFill>
              </a:defRPr>
            </a:lvl1pPr>
          </a:lstStyle>
          <a:p>
            <a:pPr>
              <a:defRPr/>
            </a:pPr>
            <a:endParaRPr lang="en-US" altLang="en-US"/>
          </a:p>
        </p:txBody>
      </p:sp>
      <p:sp>
        <p:nvSpPr>
          <p:cNvPr id="7" name="Holder 6">
            <a:extLst>
              <a:ext uri="{FF2B5EF4-FFF2-40B4-BE49-F238E27FC236}">
                <a16:creationId xmlns:a16="http://schemas.microsoft.com/office/drawing/2014/main" id="{D731AEDA-969F-4686-9799-9493357411A8}"/>
              </a:ext>
            </a:extLst>
          </p:cNvPr>
          <p:cNvSpPr>
            <a:spLocks noGrp="1"/>
          </p:cNvSpPr>
          <p:nvPr>
            <p:ph type="dt" sz="half" idx="11"/>
          </p:nvPr>
        </p:nvSpPr>
        <p:spPr>
          <a:xfrm>
            <a:off x="609600" y="6378575"/>
            <a:ext cx="2804584" cy="342900"/>
          </a:xfrm>
          <a:prstGeom prst="rect">
            <a:avLst/>
          </a:prstGeom>
        </p:spPr>
        <p:txBody>
          <a:bodyPr vert="horz" wrap="square" lIns="0" tIns="0" rIns="0" bIns="0" numCol="1" anchor="t" anchorCtr="0" compatLnSpc="1">
            <a:prstTxWarp prst="textNoShape">
              <a:avLst/>
            </a:prstTxWarp>
          </a:bodyPr>
          <a:lstStyle>
            <a:lvl1pPr eaLnBrk="1" hangingPunct="1">
              <a:defRPr smtClean="0">
                <a:solidFill>
                  <a:srgbClr val="898989"/>
                </a:solidFill>
              </a:defRPr>
            </a:lvl1pPr>
          </a:lstStyle>
          <a:p>
            <a:pPr>
              <a:defRPr/>
            </a:pPr>
            <a:fld id="{A16DC09E-F908-44A4-A7CF-835E2178BF05}" type="datetimeFigureOut">
              <a:rPr lang="en-US" altLang="en-US"/>
              <a:pPr>
                <a:defRPr/>
              </a:pPr>
              <a:t>2/8/21</a:t>
            </a:fld>
            <a:endParaRPr lang="en-US" altLang="en-US"/>
          </a:p>
        </p:txBody>
      </p:sp>
      <p:sp>
        <p:nvSpPr>
          <p:cNvPr id="8" name="Holder 7">
            <a:extLst>
              <a:ext uri="{FF2B5EF4-FFF2-40B4-BE49-F238E27FC236}">
                <a16:creationId xmlns:a16="http://schemas.microsoft.com/office/drawing/2014/main" id="{A21C4FF0-49D0-4724-8C7A-AFE16D7B00DC}"/>
              </a:ext>
            </a:extLst>
          </p:cNvPr>
          <p:cNvSpPr>
            <a:spLocks noGrp="1"/>
          </p:cNvSpPr>
          <p:nvPr>
            <p:ph type="sldNum" sz="quarter" idx="12"/>
          </p:nvPr>
        </p:nvSpPr>
        <p:spPr>
          <a:xfrm>
            <a:off x="8777818" y="6378575"/>
            <a:ext cx="2804583" cy="342900"/>
          </a:xfrm>
          <a:prstGeom prst="rect">
            <a:avLst/>
          </a:prstGeom>
        </p:spPr>
        <p:txBody>
          <a:bodyPr vert="horz" wrap="square" lIns="0" tIns="0" rIns="0" bIns="0" numCol="1" anchor="t" anchorCtr="0" compatLnSpc="1">
            <a:prstTxWarp prst="textNoShape">
              <a:avLst/>
            </a:prstTxWarp>
          </a:bodyPr>
          <a:lstStyle>
            <a:lvl1pPr algn="r" eaLnBrk="1" hangingPunct="1">
              <a:defRPr smtClean="0">
                <a:solidFill>
                  <a:srgbClr val="898989"/>
                </a:solidFill>
              </a:defRPr>
            </a:lvl1pPr>
          </a:lstStyle>
          <a:p>
            <a:pPr>
              <a:defRPr/>
            </a:pPr>
            <a:fld id="{58930FD1-41E9-43E9-9EF5-977C0AD8C421}" type="slidenum">
              <a:rPr lang="en-US" altLang="en-US"/>
              <a:pPr>
                <a:defRPr/>
              </a:pPr>
              <a:t>‹#›</a:t>
            </a:fld>
            <a:endParaRPr lang="en-US" altLang="en-US"/>
          </a:p>
        </p:txBody>
      </p:sp>
    </p:spTree>
    <p:extLst>
      <p:ext uri="{BB962C8B-B14F-4D97-AF65-F5344CB8AC3E}">
        <p14:creationId xmlns:p14="http://schemas.microsoft.com/office/powerpoint/2010/main" val="2934226676"/>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29E83621-06B3-C246-9A09-1E7D3A05C31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B389B5F-D7F9-854B-8489-BFE3316789E8}"/>
              </a:ext>
            </a:extLst>
          </p:cNvPr>
          <p:cNvSpPr>
            <a:spLocks noGrp="1"/>
          </p:cNvSpPr>
          <p:nvPr>
            <p:ph type="title"/>
          </p:nvPr>
        </p:nvSpPr>
        <p:spPr>
          <a:xfrm>
            <a:off x="838200" y="894521"/>
            <a:ext cx="10515600" cy="5068957"/>
          </a:xfrm>
        </p:spPr>
        <p:txBody>
          <a:bodyPr>
            <a:normAutofit/>
          </a:bodyPr>
          <a:lstStyle>
            <a:lvl1pPr algn="ctr">
              <a:defRPr sz="5400">
                <a:solidFill>
                  <a:srgbClr val="E2E7DB"/>
                </a:solidFill>
              </a:defRPr>
            </a:lvl1pPr>
          </a:lstStyle>
          <a:p>
            <a:r>
              <a:rPr lang="en-US"/>
              <a:t>Click to edit Master title style</a:t>
            </a:r>
            <a:endParaRPr lang="en-US" dirty="0"/>
          </a:p>
        </p:txBody>
      </p:sp>
    </p:spTree>
    <p:extLst>
      <p:ext uri="{BB962C8B-B14F-4D97-AF65-F5344CB8AC3E}">
        <p14:creationId xmlns:p14="http://schemas.microsoft.com/office/powerpoint/2010/main" val="795510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2E320-25AD-124F-BCF8-5F613D5AAA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B8290D-3FD1-3B4F-8CE4-9325915AD3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6A8E42-D3BE-A145-B02B-53DCAF392960}"/>
              </a:ext>
            </a:extLst>
          </p:cNvPr>
          <p:cNvSpPr>
            <a:spLocks noGrp="1"/>
          </p:cNvSpPr>
          <p:nvPr>
            <p:ph type="dt" sz="half" idx="10"/>
          </p:nvPr>
        </p:nvSpPr>
        <p:spPr/>
        <p:txBody>
          <a:bodyPr/>
          <a:lstStyle/>
          <a:p>
            <a:fld id="{B938262E-4A71-0C4D-B3E4-7315B1F623FE}" type="datetimeFigureOut">
              <a:rPr lang="en-US" smtClean="0"/>
              <a:t>2/8/21</a:t>
            </a:fld>
            <a:endParaRPr lang="en-US"/>
          </a:p>
        </p:txBody>
      </p:sp>
      <p:sp>
        <p:nvSpPr>
          <p:cNvPr id="5" name="Footer Placeholder 4">
            <a:extLst>
              <a:ext uri="{FF2B5EF4-FFF2-40B4-BE49-F238E27FC236}">
                <a16:creationId xmlns:a16="http://schemas.microsoft.com/office/drawing/2014/main" id="{A2E4D51C-1F34-6441-B66A-7645EFA99E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DFB523-905A-FA46-BF01-CC37FACE9AA5}"/>
              </a:ext>
            </a:extLst>
          </p:cNvPr>
          <p:cNvSpPr>
            <a:spLocks noGrp="1"/>
          </p:cNvSpPr>
          <p:nvPr>
            <p:ph type="sldNum" sz="quarter" idx="12"/>
          </p:nvPr>
        </p:nvSpPr>
        <p:spPr/>
        <p:txBody>
          <a:bodyPr/>
          <a:lstStyle/>
          <a:p>
            <a:fld id="{08E30AC6-3A68-BD46-8E52-0DBEBB86C76F}" type="slidenum">
              <a:rPr lang="en-US" smtClean="0"/>
              <a:t>‹#›</a:t>
            </a:fld>
            <a:endParaRPr lang="en-US"/>
          </a:p>
        </p:txBody>
      </p:sp>
    </p:spTree>
    <p:extLst>
      <p:ext uri="{BB962C8B-B14F-4D97-AF65-F5344CB8AC3E}">
        <p14:creationId xmlns:p14="http://schemas.microsoft.com/office/powerpoint/2010/main" val="3304967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B0F34-25FE-7044-A373-92908519A0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37BAE3-BC1D-884E-AF00-E0005DA70F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7344FD-F314-C94B-AD2C-F398E3339100}"/>
              </a:ext>
            </a:extLst>
          </p:cNvPr>
          <p:cNvSpPr>
            <a:spLocks noGrp="1"/>
          </p:cNvSpPr>
          <p:nvPr>
            <p:ph type="dt" sz="half" idx="10"/>
          </p:nvPr>
        </p:nvSpPr>
        <p:spPr/>
        <p:txBody>
          <a:bodyPr/>
          <a:lstStyle/>
          <a:p>
            <a:fld id="{B938262E-4A71-0C4D-B3E4-7315B1F623FE}" type="datetimeFigureOut">
              <a:rPr lang="en-US" smtClean="0"/>
              <a:t>2/8/21</a:t>
            </a:fld>
            <a:endParaRPr lang="en-US"/>
          </a:p>
        </p:txBody>
      </p:sp>
      <p:sp>
        <p:nvSpPr>
          <p:cNvPr id="5" name="Footer Placeholder 4">
            <a:extLst>
              <a:ext uri="{FF2B5EF4-FFF2-40B4-BE49-F238E27FC236}">
                <a16:creationId xmlns:a16="http://schemas.microsoft.com/office/drawing/2014/main" id="{0D5D3031-417D-5A48-B202-707FD33265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C97990-8417-ED45-AB41-BA12A95F3771}"/>
              </a:ext>
            </a:extLst>
          </p:cNvPr>
          <p:cNvSpPr>
            <a:spLocks noGrp="1"/>
          </p:cNvSpPr>
          <p:nvPr>
            <p:ph type="sldNum" sz="quarter" idx="12"/>
          </p:nvPr>
        </p:nvSpPr>
        <p:spPr/>
        <p:txBody>
          <a:bodyPr/>
          <a:lstStyle/>
          <a:p>
            <a:fld id="{08E30AC6-3A68-BD46-8E52-0DBEBB86C76F}" type="slidenum">
              <a:rPr lang="en-US" smtClean="0"/>
              <a:t>‹#›</a:t>
            </a:fld>
            <a:endParaRPr lang="en-US"/>
          </a:p>
        </p:txBody>
      </p:sp>
    </p:spTree>
    <p:extLst>
      <p:ext uri="{BB962C8B-B14F-4D97-AF65-F5344CB8AC3E}">
        <p14:creationId xmlns:p14="http://schemas.microsoft.com/office/powerpoint/2010/main" val="4150291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79D-85AB-FD43-8533-A5350946B2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3B1157-1CEE-F94B-B72E-83B61220D2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C6D25B-5924-FC4C-AE7F-C4D05BD042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1074FC-E1B2-D14C-BE25-8C29359E946F}"/>
              </a:ext>
            </a:extLst>
          </p:cNvPr>
          <p:cNvSpPr>
            <a:spLocks noGrp="1"/>
          </p:cNvSpPr>
          <p:nvPr>
            <p:ph type="dt" sz="half" idx="10"/>
          </p:nvPr>
        </p:nvSpPr>
        <p:spPr/>
        <p:txBody>
          <a:bodyPr/>
          <a:lstStyle/>
          <a:p>
            <a:fld id="{B938262E-4A71-0C4D-B3E4-7315B1F623FE}" type="datetimeFigureOut">
              <a:rPr lang="en-US" smtClean="0"/>
              <a:t>2/8/21</a:t>
            </a:fld>
            <a:endParaRPr lang="en-US"/>
          </a:p>
        </p:txBody>
      </p:sp>
      <p:sp>
        <p:nvSpPr>
          <p:cNvPr id="6" name="Footer Placeholder 5">
            <a:extLst>
              <a:ext uri="{FF2B5EF4-FFF2-40B4-BE49-F238E27FC236}">
                <a16:creationId xmlns:a16="http://schemas.microsoft.com/office/drawing/2014/main" id="{2BE49247-7354-7047-875C-CB614EA174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8D26E9-CF9A-F443-A6F5-A9B07417E7A2}"/>
              </a:ext>
            </a:extLst>
          </p:cNvPr>
          <p:cNvSpPr>
            <a:spLocks noGrp="1"/>
          </p:cNvSpPr>
          <p:nvPr>
            <p:ph type="sldNum" sz="quarter" idx="12"/>
          </p:nvPr>
        </p:nvSpPr>
        <p:spPr/>
        <p:txBody>
          <a:bodyPr/>
          <a:lstStyle/>
          <a:p>
            <a:fld id="{08E30AC6-3A68-BD46-8E52-0DBEBB86C76F}" type="slidenum">
              <a:rPr lang="en-US" smtClean="0"/>
              <a:t>‹#›</a:t>
            </a:fld>
            <a:endParaRPr lang="en-US"/>
          </a:p>
        </p:txBody>
      </p:sp>
    </p:spTree>
    <p:extLst>
      <p:ext uri="{BB962C8B-B14F-4D97-AF65-F5344CB8AC3E}">
        <p14:creationId xmlns:p14="http://schemas.microsoft.com/office/powerpoint/2010/main" val="986540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8826A-857E-7741-92A8-D2B9A8219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AE64F7-00A5-A243-9D43-B266100A6B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046F8B-EB10-EE48-9746-AB995181F6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EAA1F4-8AC5-EC46-BF22-E5FB47EB45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9DE95-AE24-DD40-86C7-2661545B5D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2989BC-0243-3149-8F2B-53D0936B15B5}"/>
              </a:ext>
            </a:extLst>
          </p:cNvPr>
          <p:cNvSpPr>
            <a:spLocks noGrp="1"/>
          </p:cNvSpPr>
          <p:nvPr>
            <p:ph type="dt" sz="half" idx="10"/>
          </p:nvPr>
        </p:nvSpPr>
        <p:spPr/>
        <p:txBody>
          <a:bodyPr/>
          <a:lstStyle/>
          <a:p>
            <a:fld id="{B938262E-4A71-0C4D-B3E4-7315B1F623FE}" type="datetimeFigureOut">
              <a:rPr lang="en-US" smtClean="0"/>
              <a:t>2/8/21</a:t>
            </a:fld>
            <a:endParaRPr lang="en-US"/>
          </a:p>
        </p:txBody>
      </p:sp>
      <p:sp>
        <p:nvSpPr>
          <p:cNvPr id="8" name="Footer Placeholder 7">
            <a:extLst>
              <a:ext uri="{FF2B5EF4-FFF2-40B4-BE49-F238E27FC236}">
                <a16:creationId xmlns:a16="http://schemas.microsoft.com/office/drawing/2014/main" id="{4C8826AF-F881-7146-83C7-4356E56DC8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3D7D99-2D88-8945-A1A6-9666EF42EBF9}"/>
              </a:ext>
            </a:extLst>
          </p:cNvPr>
          <p:cNvSpPr>
            <a:spLocks noGrp="1"/>
          </p:cNvSpPr>
          <p:nvPr>
            <p:ph type="sldNum" sz="quarter" idx="12"/>
          </p:nvPr>
        </p:nvSpPr>
        <p:spPr/>
        <p:txBody>
          <a:bodyPr/>
          <a:lstStyle/>
          <a:p>
            <a:fld id="{08E30AC6-3A68-BD46-8E52-0DBEBB86C76F}" type="slidenum">
              <a:rPr lang="en-US" smtClean="0"/>
              <a:t>‹#›</a:t>
            </a:fld>
            <a:endParaRPr lang="en-US"/>
          </a:p>
        </p:txBody>
      </p:sp>
    </p:spTree>
    <p:extLst>
      <p:ext uri="{BB962C8B-B14F-4D97-AF65-F5344CB8AC3E}">
        <p14:creationId xmlns:p14="http://schemas.microsoft.com/office/powerpoint/2010/main" val="1077755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60F78-2D2A-004C-AD95-02510C8894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372F88-E46D-904C-A3FD-AE2C3490C597}"/>
              </a:ext>
            </a:extLst>
          </p:cNvPr>
          <p:cNvSpPr>
            <a:spLocks noGrp="1"/>
          </p:cNvSpPr>
          <p:nvPr>
            <p:ph type="dt" sz="half" idx="10"/>
          </p:nvPr>
        </p:nvSpPr>
        <p:spPr/>
        <p:txBody>
          <a:bodyPr/>
          <a:lstStyle/>
          <a:p>
            <a:fld id="{B938262E-4A71-0C4D-B3E4-7315B1F623FE}" type="datetimeFigureOut">
              <a:rPr lang="en-US" smtClean="0"/>
              <a:t>2/8/21</a:t>
            </a:fld>
            <a:endParaRPr lang="en-US"/>
          </a:p>
        </p:txBody>
      </p:sp>
      <p:sp>
        <p:nvSpPr>
          <p:cNvPr id="4" name="Footer Placeholder 3">
            <a:extLst>
              <a:ext uri="{FF2B5EF4-FFF2-40B4-BE49-F238E27FC236}">
                <a16:creationId xmlns:a16="http://schemas.microsoft.com/office/drawing/2014/main" id="{AB51EB75-71BA-F04E-A2A7-0C28BCC12B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04D222-D2DA-034C-B780-ED39325A9DEA}"/>
              </a:ext>
            </a:extLst>
          </p:cNvPr>
          <p:cNvSpPr>
            <a:spLocks noGrp="1"/>
          </p:cNvSpPr>
          <p:nvPr>
            <p:ph type="sldNum" sz="quarter" idx="12"/>
          </p:nvPr>
        </p:nvSpPr>
        <p:spPr/>
        <p:txBody>
          <a:bodyPr/>
          <a:lstStyle/>
          <a:p>
            <a:fld id="{08E30AC6-3A68-BD46-8E52-0DBEBB86C76F}" type="slidenum">
              <a:rPr lang="en-US" smtClean="0"/>
              <a:t>‹#›</a:t>
            </a:fld>
            <a:endParaRPr lang="en-US"/>
          </a:p>
        </p:txBody>
      </p:sp>
    </p:spTree>
    <p:extLst>
      <p:ext uri="{BB962C8B-B14F-4D97-AF65-F5344CB8AC3E}">
        <p14:creationId xmlns:p14="http://schemas.microsoft.com/office/powerpoint/2010/main" val="3183972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FB2946-21BA-054B-8903-1063C576E176}"/>
              </a:ext>
            </a:extLst>
          </p:cNvPr>
          <p:cNvSpPr>
            <a:spLocks noGrp="1"/>
          </p:cNvSpPr>
          <p:nvPr>
            <p:ph type="dt" sz="half" idx="10"/>
          </p:nvPr>
        </p:nvSpPr>
        <p:spPr/>
        <p:txBody>
          <a:bodyPr/>
          <a:lstStyle/>
          <a:p>
            <a:fld id="{B938262E-4A71-0C4D-B3E4-7315B1F623FE}" type="datetimeFigureOut">
              <a:rPr lang="en-US" smtClean="0"/>
              <a:t>2/8/21</a:t>
            </a:fld>
            <a:endParaRPr lang="en-US"/>
          </a:p>
        </p:txBody>
      </p:sp>
      <p:sp>
        <p:nvSpPr>
          <p:cNvPr id="3" name="Footer Placeholder 2">
            <a:extLst>
              <a:ext uri="{FF2B5EF4-FFF2-40B4-BE49-F238E27FC236}">
                <a16:creationId xmlns:a16="http://schemas.microsoft.com/office/drawing/2014/main" id="{731220E1-C320-EA4C-A412-33AE0E5E18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2FE214-36CB-EC4E-8A62-624216FD4789}"/>
              </a:ext>
            </a:extLst>
          </p:cNvPr>
          <p:cNvSpPr>
            <a:spLocks noGrp="1"/>
          </p:cNvSpPr>
          <p:nvPr>
            <p:ph type="sldNum" sz="quarter" idx="12"/>
          </p:nvPr>
        </p:nvSpPr>
        <p:spPr/>
        <p:txBody>
          <a:bodyPr/>
          <a:lstStyle/>
          <a:p>
            <a:fld id="{08E30AC6-3A68-BD46-8E52-0DBEBB86C76F}" type="slidenum">
              <a:rPr lang="en-US" smtClean="0"/>
              <a:t>‹#›</a:t>
            </a:fld>
            <a:endParaRPr lang="en-US"/>
          </a:p>
        </p:txBody>
      </p:sp>
    </p:spTree>
    <p:extLst>
      <p:ext uri="{BB962C8B-B14F-4D97-AF65-F5344CB8AC3E}">
        <p14:creationId xmlns:p14="http://schemas.microsoft.com/office/powerpoint/2010/main" val="4169897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BE8CB-E82C-8B4F-AB14-EBAF4E1D90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B3BCE8-0861-F248-939C-B3DE1DF26F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4E3497-C126-CD46-AC38-4D35150561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DD8432-96EA-794B-83F2-8D4FA8941D39}"/>
              </a:ext>
            </a:extLst>
          </p:cNvPr>
          <p:cNvSpPr>
            <a:spLocks noGrp="1"/>
          </p:cNvSpPr>
          <p:nvPr>
            <p:ph type="dt" sz="half" idx="10"/>
          </p:nvPr>
        </p:nvSpPr>
        <p:spPr/>
        <p:txBody>
          <a:bodyPr/>
          <a:lstStyle/>
          <a:p>
            <a:fld id="{B938262E-4A71-0C4D-B3E4-7315B1F623FE}" type="datetimeFigureOut">
              <a:rPr lang="en-US" smtClean="0"/>
              <a:t>2/8/21</a:t>
            </a:fld>
            <a:endParaRPr lang="en-US"/>
          </a:p>
        </p:txBody>
      </p:sp>
      <p:sp>
        <p:nvSpPr>
          <p:cNvPr id="6" name="Footer Placeholder 5">
            <a:extLst>
              <a:ext uri="{FF2B5EF4-FFF2-40B4-BE49-F238E27FC236}">
                <a16:creationId xmlns:a16="http://schemas.microsoft.com/office/drawing/2014/main" id="{45AFA576-5AE4-2B4E-8EE0-3246E53FC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6C46AA-ACA3-C843-BF09-9835674B0935}"/>
              </a:ext>
            </a:extLst>
          </p:cNvPr>
          <p:cNvSpPr>
            <a:spLocks noGrp="1"/>
          </p:cNvSpPr>
          <p:nvPr>
            <p:ph type="sldNum" sz="quarter" idx="12"/>
          </p:nvPr>
        </p:nvSpPr>
        <p:spPr/>
        <p:txBody>
          <a:bodyPr/>
          <a:lstStyle/>
          <a:p>
            <a:fld id="{08E30AC6-3A68-BD46-8E52-0DBEBB86C76F}" type="slidenum">
              <a:rPr lang="en-US" smtClean="0"/>
              <a:t>‹#›</a:t>
            </a:fld>
            <a:endParaRPr lang="en-US"/>
          </a:p>
        </p:txBody>
      </p:sp>
    </p:spTree>
    <p:extLst>
      <p:ext uri="{BB962C8B-B14F-4D97-AF65-F5344CB8AC3E}">
        <p14:creationId xmlns:p14="http://schemas.microsoft.com/office/powerpoint/2010/main" val="296029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8FD82-B159-F940-9FCA-95F7E21DDA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1925B8-1FBB-1742-B89C-4C51C435AF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033EDE-8473-F64F-8631-CC5CA8594C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2173C-209D-3949-BE29-AEAE1BC35E33}"/>
              </a:ext>
            </a:extLst>
          </p:cNvPr>
          <p:cNvSpPr>
            <a:spLocks noGrp="1"/>
          </p:cNvSpPr>
          <p:nvPr>
            <p:ph type="dt" sz="half" idx="10"/>
          </p:nvPr>
        </p:nvSpPr>
        <p:spPr/>
        <p:txBody>
          <a:bodyPr/>
          <a:lstStyle/>
          <a:p>
            <a:fld id="{B938262E-4A71-0C4D-B3E4-7315B1F623FE}" type="datetimeFigureOut">
              <a:rPr lang="en-US" smtClean="0"/>
              <a:t>2/8/21</a:t>
            </a:fld>
            <a:endParaRPr lang="en-US"/>
          </a:p>
        </p:txBody>
      </p:sp>
      <p:sp>
        <p:nvSpPr>
          <p:cNvPr id="6" name="Footer Placeholder 5">
            <a:extLst>
              <a:ext uri="{FF2B5EF4-FFF2-40B4-BE49-F238E27FC236}">
                <a16:creationId xmlns:a16="http://schemas.microsoft.com/office/drawing/2014/main" id="{BF49EC7B-3133-D545-BD68-1323A61C0E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F19631-8A98-6E45-AA6C-7F4513C71C54}"/>
              </a:ext>
            </a:extLst>
          </p:cNvPr>
          <p:cNvSpPr>
            <a:spLocks noGrp="1"/>
          </p:cNvSpPr>
          <p:nvPr>
            <p:ph type="sldNum" sz="quarter" idx="12"/>
          </p:nvPr>
        </p:nvSpPr>
        <p:spPr/>
        <p:txBody>
          <a:bodyPr/>
          <a:lstStyle/>
          <a:p>
            <a:fld id="{08E30AC6-3A68-BD46-8E52-0DBEBB86C76F}" type="slidenum">
              <a:rPr lang="en-US" smtClean="0"/>
              <a:t>‹#›</a:t>
            </a:fld>
            <a:endParaRPr lang="en-US"/>
          </a:p>
        </p:txBody>
      </p:sp>
    </p:spTree>
    <p:extLst>
      <p:ext uri="{BB962C8B-B14F-4D97-AF65-F5344CB8AC3E}">
        <p14:creationId xmlns:p14="http://schemas.microsoft.com/office/powerpoint/2010/main" val="3815547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7405DF-F200-BF43-B72A-FEAAC9631B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E0C4CD-1058-4245-A6E7-B20A85B8F0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2F3BEB-A6DC-2B40-BB18-43E253F68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38262E-4A71-0C4D-B3E4-7315B1F623FE}" type="datetimeFigureOut">
              <a:rPr lang="en-US" smtClean="0"/>
              <a:t>2/8/21</a:t>
            </a:fld>
            <a:endParaRPr lang="en-US"/>
          </a:p>
        </p:txBody>
      </p:sp>
      <p:sp>
        <p:nvSpPr>
          <p:cNvPr id="5" name="Footer Placeholder 4">
            <a:extLst>
              <a:ext uri="{FF2B5EF4-FFF2-40B4-BE49-F238E27FC236}">
                <a16:creationId xmlns:a16="http://schemas.microsoft.com/office/drawing/2014/main" id="{80C145F2-2F54-8D4E-9B09-267351AA5D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8C7C98-9CAA-5E4A-BED1-A5424A36DC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30AC6-3A68-BD46-8E52-0DBEBB86C76F}" type="slidenum">
              <a:rPr lang="en-US" smtClean="0"/>
              <a:t>‹#›</a:t>
            </a:fld>
            <a:endParaRPr lang="en-US"/>
          </a:p>
        </p:txBody>
      </p:sp>
    </p:spTree>
    <p:extLst>
      <p:ext uri="{BB962C8B-B14F-4D97-AF65-F5344CB8AC3E}">
        <p14:creationId xmlns:p14="http://schemas.microsoft.com/office/powerpoint/2010/main" val="3331025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5.xml"/><Relationship Id="rId1" Type="http://schemas.openxmlformats.org/officeDocument/2006/relationships/video" Target="https://www.youtube.com/embed/PGcbFj4J_gc" TargetMode="External"/><Relationship Id="rId4" Type="http://schemas.openxmlformats.org/officeDocument/2006/relationships/hyperlink" Target="https://www.youtube.com/watch?v=PGcbFj4J_gc"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0C0496AE-E613-BB49-8180-C6FD5B4ADFF7}"/>
              </a:ext>
            </a:extLst>
          </p:cNvPr>
          <p:cNvSpPr>
            <a:spLocks noGrp="1"/>
          </p:cNvSpPr>
          <p:nvPr>
            <p:ph type="ctrTitle"/>
          </p:nvPr>
        </p:nvSpPr>
        <p:spPr>
          <a:xfrm>
            <a:off x="908050" y="1266825"/>
            <a:ext cx="7639050" cy="3802063"/>
          </a:xfrm>
        </p:spPr>
        <p:txBody>
          <a:bodyPr/>
          <a:lstStyle/>
          <a:p>
            <a:r>
              <a:rPr lang="en-US" altLang="en-US" sz="4400" b="1" dirty="0">
                <a:latin typeface="Halyard Text Book" pitchFamily="50" charset="0"/>
              </a:rPr>
              <a:t>Co-Creating and Leading: </a:t>
            </a:r>
            <a:r>
              <a:rPr lang="en-US" altLang="en-US" sz="4400" b="1" i="1">
                <a:latin typeface="Halyard Text Book" pitchFamily="50" charset="0"/>
              </a:rPr>
              <a:t>Moving Forward </a:t>
            </a:r>
            <a:r>
              <a:rPr lang="en-US" altLang="en-US" sz="4400" b="1" i="1" dirty="0">
                <a:latin typeface="Halyard Text Book" pitchFamily="50" charset="0"/>
              </a:rPr>
              <a:t>a Society of Belonging in a Time of Othering</a:t>
            </a:r>
          </a:p>
        </p:txBody>
      </p:sp>
      <p:sp>
        <p:nvSpPr>
          <p:cNvPr id="17411" name="Text Placeholder 2">
            <a:extLst>
              <a:ext uri="{FF2B5EF4-FFF2-40B4-BE49-F238E27FC236}">
                <a16:creationId xmlns:a16="http://schemas.microsoft.com/office/drawing/2014/main" id="{21C4D08A-B38B-A343-A73D-318A90BDE461}"/>
              </a:ext>
            </a:extLst>
          </p:cNvPr>
          <p:cNvSpPr>
            <a:spLocks noGrp="1"/>
          </p:cNvSpPr>
          <p:nvPr>
            <p:ph type="body" sz="quarter" idx="12"/>
          </p:nvPr>
        </p:nvSpPr>
        <p:spPr>
          <a:xfrm>
            <a:off x="6253163" y="5473700"/>
            <a:ext cx="2451100" cy="571500"/>
          </a:xfrm>
        </p:spPr>
        <p:txBody>
          <a:bodyPr/>
          <a:lstStyle/>
          <a:p>
            <a:r>
              <a:rPr lang="en-US" altLang="en-US">
                <a:latin typeface="FreightText Pro Book"/>
                <a:ea typeface="FreightText Pro Book"/>
              </a:rPr>
              <a:t>Othering &amp; Belonging Institute</a:t>
            </a:r>
          </a:p>
        </p:txBody>
      </p:sp>
      <p:sp>
        <p:nvSpPr>
          <p:cNvPr id="17412" name="Text Placeholder 3">
            <a:extLst>
              <a:ext uri="{FF2B5EF4-FFF2-40B4-BE49-F238E27FC236}">
                <a16:creationId xmlns:a16="http://schemas.microsoft.com/office/drawing/2014/main" id="{224F031A-39DE-674C-BC49-1303355F6C8F}"/>
              </a:ext>
            </a:extLst>
          </p:cNvPr>
          <p:cNvSpPr>
            <a:spLocks noGrp="1"/>
          </p:cNvSpPr>
          <p:nvPr>
            <p:ph type="body" sz="quarter" idx="13"/>
          </p:nvPr>
        </p:nvSpPr>
        <p:spPr>
          <a:xfrm>
            <a:off x="3497263" y="5403850"/>
            <a:ext cx="2755900" cy="571500"/>
          </a:xfrm>
        </p:spPr>
        <p:txBody>
          <a:bodyPr>
            <a:normAutofit fontScale="92500" lnSpcReduction="10000"/>
          </a:bodyPr>
          <a:lstStyle/>
          <a:p>
            <a:pPr>
              <a:lnSpc>
                <a:spcPct val="110000"/>
              </a:lnSpc>
              <a:spcBef>
                <a:spcPct val="0"/>
              </a:spcBef>
            </a:pPr>
            <a:r>
              <a:rPr lang="en-US" altLang="en-US">
                <a:latin typeface="FreightText Pro Book"/>
                <a:ea typeface="FreightText Pro Book"/>
              </a:rPr>
              <a:t>john a. powell, Director</a:t>
            </a:r>
          </a:p>
          <a:p>
            <a:pPr>
              <a:lnSpc>
                <a:spcPct val="110000"/>
              </a:lnSpc>
              <a:spcBef>
                <a:spcPct val="0"/>
              </a:spcBef>
            </a:pPr>
            <a:r>
              <a:rPr lang="en-US" altLang="en-US">
                <a:latin typeface="FreightText Pro Book"/>
                <a:ea typeface="FreightText Pro Book"/>
              </a:rPr>
              <a:t>Othering &amp; Belonging Institute</a:t>
            </a:r>
          </a:p>
        </p:txBody>
      </p:sp>
      <p:sp>
        <p:nvSpPr>
          <p:cNvPr id="17413" name="Text Placeholder 4">
            <a:extLst>
              <a:ext uri="{FF2B5EF4-FFF2-40B4-BE49-F238E27FC236}">
                <a16:creationId xmlns:a16="http://schemas.microsoft.com/office/drawing/2014/main" id="{2DF83E99-3002-0F47-90D4-1CD85E93E54E}"/>
              </a:ext>
            </a:extLst>
          </p:cNvPr>
          <p:cNvSpPr>
            <a:spLocks noGrp="1"/>
          </p:cNvSpPr>
          <p:nvPr>
            <p:ph type="body" sz="quarter" idx="14"/>
          </p:nvPr>
        </p:nvSpPr>
        <p:spPr>
          <a:xfrm>
            <a:off x="898525" y="5484813"/>
            <a:ext cx="2451100" cy="571500"/>
          </a:xfrm>
        </p:spPr>
        <p:txBody>
          <a:bodyPr/>
          <a:lstStyle/>
          <a:p>
            <a:r>
              <a:rPr lang="en-US" altLang="en-US" dirty="0">
                <a:latin typeface="FreightText Pro Book"/>
                <a:ea typeface="FreightText Pro Book"/>
              </a:rPr>
              <a:t>February 3</a:t>
            </a:r>
            <a:r>
              <a:rPr lang="en-US" altLang="en-US" baseline="30000" dirty="0">
                <a:latin typeface="FreightText Pro Book"/>
                <a:ea typeface="FreightText Pro Book"/>
              </a:rPr>
              <a:t>rd</a:t>
            </a:r>
            <a:r>
              <a:rPr lang="en-US" altLang="en-US" dirty="0">
                <a:latin typeface="FreightText Pro Book"/>
                <a:ea typeface="FreightText Pro Book"/>
              </a:rPr>
              <a:t>  , 2020</a:t>
            </a:r>
          </a:p>
        </p:txBody>
      </p:sp>
    </p:spTree>
    <p:extLst>
      <p:ext uri="{BB962C8B-B14F-4D97-AF65-F5344CB8AC3E}">
        <p14:creationId xmlns:p14="http://schemas.microsoft.com/office/powerpoint/2010/main" val="1946308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63690" y="688081"/>
            <a:ext cx="5206482" cy="4885303"/>
          </a:xfrm>
          <a:prstGeom prst="rect">
            <a:avLst/>
          </a:prstGeom>
        </p:spPr>
      </p:pic>
      <p:sp>
        <p:nvSpPr>
          <p:cNvPr id="7" name="TextBox 6"/>
          <p:cNvSpPr txBox="1"/>
          <p:nvPr/>
        </p:nvSpPr>
        <p:spPr>
          <a:xfrm>
            <a:off x="3200401" y="660089"/>
            <a:ext cx="125030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Agency</a:t>
            </a:r>
            <a:endPar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8" name="TextBox 7"/>
          <p:cNvSpPr txBox="1"/>
          <p:nvPr/>
        </p:nvSpPr>
        <p:spPr>
          <a:xfrm>
            <a:off x="5309118" y="2855167"/>
            <a:ext cx="138093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Power</a:t>
            </a:r>
            <a:endPar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 name="TextBox 8"/>
          <p:cNvSpPr txBox="1"/>
          <p:nvPr/>
        </p:nvSpPr>
        <p:spPr>
          <a:xfrm>
            <a:off x="3335695" y="5075853"/>
            <a:ext cx="97971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Care</a:t>
            </a:r>
            <a:endPar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0" name="TextBox 9"/>
          <p:cNvSpPr txBox="1"/>
          <p:nvPr/>
        </p:nvSpPr>
        <p:spPr>
          <a:xfrm>
            <a:off x="699798" y="2855167"/>
            <a:ext cx="193143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Responsibility</a:t>
            </a:r>
          </a:p>
        </p:txBody>
      </p:sp>
      <p:sp>
        <p:nvSpPr>
          <p:cNvPr id="11" name="TextBox 10"/>
          <p:cNvSpPr txBox="1"/>
          <p:nvPr/>
        </p:nvSpPr>
        <p:spPr>
          <a:xfrm>
            <a:off x="2253344" y="2593557"/>
            <a:ext cx="31444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Belonging</a:t>
            </a:r>
            <a:endParaRPr kumimoji="0" lang="en-US" sz="3200" b="1" i="1"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250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1FC9D-74AE-A34F-97E3-B11A3EAE6245}"/>
              </a:ext>
            </a:extLst>
          </p:cNvPr>
          <p:cNvSpPr>
            <a:spLocks noGrp="1"/>
          </p:cNvSpPr>
          <p:nvPr>
            <p:ph type="title"/>
          </p:nvPr>
        </p:nvSpPr>
        <p:spPr/>
        <p:txBody>
          <a:bodyPr/>
          <a:lstStyle/>
          <a:p>
            <a:r>
              <a:rPr lang="en-US" dirty="0"/>
              <a:t>Heart of Belonging:</a:t>
            </a:r>
            <a:br>
              <a:rPr lang="en-US" dirty="0"/>
            </a:br>
            <a:r>
              <a:rPr lang="en-US" dirty="0"/>
              <a:t>co-creating &amp; being seen</a:t>
            </a:r>
          </a:p>
        </p:txBody>
      </p:sp>
    </p:spTree>
    <p:extLst>
      <p:ext uri="{BB962C8B-B14F-4D97-AF65-F5344CB8AC3E}">
        <p14:creationId xmlns:p14="http://schemas.microsoft.com/office/powerpoint/2010/main" val="2916391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hape 506">
            <a:extLst>
              <a:ext uri="{FF2B5EF4-FFF2-40B4-BE49-F238E27FC236}">
                <a16:creationId xmlns:a16="http://schemas.microsoft.com/office/drawing/2014/main" id="{7F2E8FC5-99D2-BC40-9495-476169645659}"/>
              </a:ext>
            </a:extLst>
          </p:cNvPr>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7117" y="2207077"/>
            <a:ext cx="8802688" cy="2690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hape 507">
            <a:extLst>
              <a:ext uri="{FF2B5EF4-FFF2-40B4-BE49-F238E27FC236}">
                <a16:creationId xmlns:a16="http://schemas.microsoft.com/office/drawing/2014/main" id="{EAF395DE-163D-9D43-8766-0F57E264D8B0}"/>
              </a:ext>
            </a:extLst>
          </p:cNvPr>
          <p:cNvSpPr txBox="1">
            <a:spLocks noChangeArrowheads="1"/>
          </p:cNvSpPr>
          <p:nvPr/>
        </p:nvSpPr>
        <p:spPr bwMode="auto">
          <a:xfrm>
            <a:off x="929192" y="5339215"/>
            <a:ext cx="2570163"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buClr>
                <a:srgbClr val="FF9900"/>
              </a:buClr>
              <a:buSzPct val="25000"/>
              <a:buFont typeface="Calibri" panose="020F0502020204030204" pitchFamily="34" charset="0"/>
              <a:buNone/>
            </a:pPr>
            <a:r>
              <a:rPr lang="en-US" altLang="en-US" dirty="0">
                <a:solidFill>
                  <a:srgbClr val="26403A"/>
                </a:solidFill>
                <a:latin typeface="Halyard Text" pitchFamily="2" charset="77"/>
                <a:cs typeface="Calibri" panose="020F0502020204030204" pitchFamily="34" charset="0"/>
                <a:sym typeface="Calibri" panose="020F0502020204030204" pitchFamily="34" charset="0"/>
              </a:rPr>
              <a:t>Exclusion</a:t>
            </a:r>
          </a:p>
        </p:txBody>
      </p:sp>
      <p:sp>
        <p:nvSpPr>
          <p:cNvPr id="5" name="Shape 508">
            <a:extLst>
              <a:ext uri="{FF2B5EF4-FFF2-40B4-BE49-F238E27FC236}">
                <a16:creationId xmlns:a16="http://schemas.microsoft.com/office/drawing/2014/main" id="{967565D2-7F0A-EF45-9133-4718DD692843}"/>
              </a:ext>
            </a:extLst>
          </p:cNvPr>
          <p:cNvSpPr txBox="1">
            <a:spLocks noChangeArrowheads="1"/>
          </p:cNvSpPr>
          <p:nvPr/>
        </p:nvSpPr>
        <p:spPr bwMode="auto">
          <a:xfrm>
            <a:off x="3953380" y="5339215"/>
            <a:ext cx="2568575"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buClr>
                <a:srgbClr val="FF9900"/>
              </a:buClr>
              <a:buSzPct val="25000"/>
              <a:buFont typeface="Calibri" panose="020F0502020204030204" pitchFamily="34" charset="0"/>
              <a:buNone/>
            </a:pPr>
            <a:r>
              <a:rPr lang="en-US" altLang="en-US" dirty="0">
                <a:solidFill>
                  <a:srgbClr val="26403A"/>
                </a:solidFill>
                <a:latin typeface="Halyard Text" pitchFamily="2" charset="77"/>
                <a:cs typeface="Calibri" panose="020F0502020204030204" pitchFamily="34" charset="0"/>
                <a:sym typeface="Calibri" panose="020F0502020204030204" pitchFamily="34" charset="0"/>
              </a:rPr>
              <a:t>Inclusion</a:t>
            </a:r>
          </a:p>
          <a:p>
            <a:pPr algn="ctr">
              <a:buClr>
                <a:srgbClr val="FF9900"/>
              </a:buClr>
              <a:buSzPct val="25000"/>
              <a:buFont typeface="Calibri" panose="020F0502020204030204" pitchFamily="34" charset="0"/>
              <a:buNone/>
            </a:pPr>
            <a:endParaRPr lang="en-US" altLang="en-US" dirty="0">
              <a:solidFill>
                <a:srgbClr val="26403A"/>
              </a:solidFill>
              <a:latin typeface="Halyard Text" pitchFamily="2" charset="77"/>
              <a:cs typeface="Calibri" panose="020F0502020204030204" pitchFamily="34" charset="0"/>
              <a:sym typeface="Calibri" panose="020F0502020204030204" pitchFamily="34" charset="0"/>
            </a:endParaRPr>
          </a:p>
        </p:txBody>
      </p:sp>
      <p:sp>
        <p:nvSpPr>
          <p:cNvPr id="6" name="Shape 509">
            <a:extLst>
              <a:ext uri="{FF2B5EF4-FFF2-40B4-BE49-F238E27FC236}">
                <a16:creationId xmlns:a16="http://schemas.microsoft.com/office/drawing/2014/main" id="{1CBD3923-3235-7C41-A126-8D6CC5F4CEAA}"/>
              </a:ext>
            </a:extLst>
          </p:cNvPr>
          <p:cNvSpPr txBox="1">
            <a:spLocks noChangeArrowheads="1"/>
          </p:cNvSpPr>
          <p:nvPr/>
        </p:nvSpPr>
        <p:spPr bwMode="auto">
          <a:xfrm>
            <a:off x="6442580" y="5342390"/>
            <a:ext cx="2570162"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buClr>
                <a:srgbClr val="FF9900"/>
              </a:buClr>
              <a:buSzPct val="25000"/>
              <a:buFont typeface="Calibri" panose="020F0502020204030204" pitchFamily="34" charset="0"/>
              <a:buNone/>
            </a:pPr>
            <a:r>
              <a:rPr lang="en-US" altLang="en-US" dirty="0">
                <a:solidFill>
                  <a:srgbClr val="26403A"/>
                </a:solidFill>
                <a:latin typeface="Halyard Text" pitchFamily="2" charset="77"/>
                <a:cs typeface="Calibri" panose="020F0502020204030204" pitchFamily="34" charset="0"/>
                <a:sym typeface="Calibri" panose="020F0502020204030204" pitchFamily="34" charset="0"/>
              </a:rPr>
              <a:t>Belonging</a:t>
            </a:r>
          </a:p>
        </p:txBody>
      </p:sp>
      <p:pic>
        <p:nvPicPr>
          <p:cNvPr id="7" name="Shape 510">
            <a:extLst>
              <a:ext uri="{FF2B5EF4-FFF2-40B4-BE49-F238E27FC236}">
                <a16:creationId xmlns:a16="http://schemas.microsoft.com/office/drawing/2014/main" id="{5171B45E-D8D6-D247-A305-9FDA7811C597}"/>
              </a:ext>
            </a:extLst>
          </p:cNvPr>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3092919">
            <a:off x="6244936" y="1023596"/>
            <a:ext cx="2847975" cy="2690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Shape 511">
            <a:extLst>
              <a:ext uri="{FF2B5EF4-FFF2-40B4-BE49-F238E27FC236}">
                <a16:creationId xmlns:a16="http://schemas.microsoft.com/office/drawing/2014/main" id="{227DD1F2-36CD-3D40-97ED-B6C13C3877BA}"/>
              </a:ext>
            </a:extLst>
          </p:cNvPr>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3871679">
            <a:off x="8299161" y="2792071"/>
            <a:ext cx="2847975" cy="2690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Shape 513">
            <a:extLst>
              <a:ext uri="{FF2B5EF4-FFF2-40B4-BE49-F238E27FC236}">
                <a16:creationId xmlns:a16="http://schemas.microsoft.com/office/drawing/2014/main" id="{6F690A83-4A45-B742-B39A-46BC9F5BC4EF}"/>
              </a:ext>
            </a:extLst>
          </p:cNvPr>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016198">
            <a:off x="8554748" y="725147"/>
            <a:ext cx="2847975" cy="269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Shape 514">
            <a:extLst>
              <a:ext uri="{FF2B5EF4-FFF2-40B4-BE49-F238E27FC236}">
                <a16:creationId xmlns:a16="http://schemas.microsoft.com/office/drawing/2014/main" id="{6F3E7C22-768E-334A-BF06-8F31A7FAC3F8}"/>
              </a:ext>
            </a:extLst>
          </p:cNvPr>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3092919">
            <a:off x="7125998" y="2699997"/>
            <a:ext cx="2847975" cy="269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Shape 515">
            <a:extLst>
              <a:ext uri="{FF2B5EF4-FFF2-40B4-BE49-F238E27FC236}">
                <a16:creationId xmlns:a16="http://schemas.microsoft.com/office/drawing/2014/main" id="{B4F9D87F-E4B1-894E-8D5B-B6C911309953}"/>
              </a:ext>
            </a:extLst>
          </p:cNvPr>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872469">
            <a:off x="7656223" y="685459"/>
            <a:ext cx="2847975" cy="269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Shape 1263">
            <a:extLst>
              <a:ext uri="{FF2B5EF4-FFF2-40B4-BE49-F238E27FC236}">
                <a16:creationId xmlns:a16="http://schemas.microsoft.com/office/drawing/2014/main" id="{58C0375F-2B3A-AD41-9BBE-E02B1B0F1D2D}"/>
              </a:ext>
            </a:extLst>
          </p:cNvPr>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872469">
            <a:off x="8235661" y="2226921"/>
            <a:ext cx="2847975" cy="2690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Shape 1265">
            <a:extLst>
              <a:ext uri="{FF2B5EF4-FFF2-40B4-BE49-F238E27FC236}">
                <a16:creationId xmlns:a16="http://schemas.microsoft.com/office/drawing/2014/main" id="{7369748F-88A1-B14E-B562-090C62ED866E}"/>
              </a:ext>
            </a:extLst>
          </p:cNvPr>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3092919">
            <a:off x="6610855" y="2700790"/>
            <a:ext cx="2849562" cy="269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Shape 510">
            <a:extLst>
              <a:ext uri="{FF2B5EF4-FFF2-40B4-BE49-F238E27FC236}">
                <a16:creationId xmlns:a16="http://schemas.microsoft.com/office/drawing/2014/main" id="{12A56583-BC8A-E048-BF95-D8D3C7A221B6}"/>
              </a:ext>
            </a:extLst>
          </p:cNvPr>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3092919">
            <a:off x="6970423" y="1360147"/>
            <a:ext cx="2847975" cy="269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Shape 512">
            <a:extLst>
              <a:ext uri="{FF2B5EF4-FFF2-40B4-BE49-F238E27FC236}">
                <a16:creationId xmlns:a16="http://schemas.microsoft.com/office/drawing/2014/main" id="{DDF92360-5DF3-2F43-9929-824A5843BCF8}"/>
              </a:ext>
            </a:extLst>
          </p:cNvPr>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3092919">
            <a:off x="8729373" y="2068172"/>
            <a:ext cx="2847975" cy="269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24538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hape 659">
            <a:extLst>
              <a:ext uri="{FF2B5EF4-FFF2-40B4-BE49-F238E27FC236}">
                <a16:creationId xmlns:a16="http://schemas.microsoft.com/office/drawing/2014/main" id="{848B92FF-2AAD-0946-92F0-B2AEF699401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68" y="1708879"/>
            <a:ext cx="5691679" cy="3207895"/>
          </a:xfrm>
          <a:prstGeom prst="rect">
            <a:avLst/>
          </a:prstGeom>
          <a:solidFill>
            <a:srgbClr val="6DAACC"/>
          </a:solidFill>
          <a:ln w="9525">
            <a:solidFill>
              <a:srgbClr val="6DAACC"/>
            </a:solidFill>
            <a:miter lim="800000"/>
            <a:headEnd/>
            <a:tailEnd/>
          </a:ln>
        </p:spPr>
      </p:pic>
      <p:sp>
        <p:nvSpPr>
          <p:cNvPr id="4" name="TextBox 3">
            <a:extLst>
              <a:ext uri="{FF2B5EF4-FFF2-40B4-BE49-F238E27FC236}">
                <a16:creationId xmlns:a16="http://schemas.microsoft.com/office/drawing/2014/main" id="{D8001776-CACA-9D46-B9D2-56B8D9EDB939}"/>
              </a:ext>
            </a:extLst>
          </p:cNvPr>
          <p:cNvSpPr txBox="1"/>
          <p:nvPr/>
        </p:nvSpPr>
        <p:spPr>
          <a:xfrm>
            <a:off x="614597" y="554636"/>
            <a:ext cx="6310859" cy="523220"/>
          </a:xfrm>
          <a:prstGeom prst="rect">
            <a:avLst/>
          </a:prstGeom>
          <a:noFill/>
        </p:spPr>
        <p:txBody>
          <a:bodyPr wrap="square" rtlCol="0">
            <a:spAutoFit/>
          </a:bodyPr>
          <a:lstStyle/>
          <a:p>
            <a:r>
              <a:rPr lang="en-US" altLang="en-US" sz="2800" dirty="0">
                <a:solidFill>
                  <a:schemeClr val="bg1"/>
                </a:solidFill>
                <a:latin typeface="Georgia" panose="02040502050405020303" pitchFamily="18" charset="0"/>
                <a:ea typeface="Georgia" panose="02040502050405020303" pitchFamily="18" charset="0"/>
                <a:cs typeface="Georgia" panose="02040502050405020303" pitchFamily="18" charset="0"/>
              </a:rPr>
              <a:t>Bridging in All Facets of Life and Work</a:t>
            </a:r>
            <a:endParaRPr lang="en-US" sz="2800" dirty="0"/>
          </a:p>
        </p:txBody>
      </p:sp>
      <p:sp>
        <p:nvSpPr>
          <p:cNvPr id="5" name="TextBox 4">
            <a:extLst>
              <a:ext uri="{FF2B5EF4-FFF2-40B4-BE49-F238E27FC236}">
                <a16:creationId xmlns:a16="http://schemas.microsoft.com/office/drawing/2014/main" id="{2FAB93C9-6491-6E4A-98E2-BCD8AC3A4977}"/>
              </a:ext>
            </a:extLst>
          </p:cNvPr>
          <p:cNvSpPr txBox="1"/>
          <p:nvPr/>
        </p:nvSpPr>
        <p:spPr>
          <a:xfrm>
            <a:off x="8664315" y="1220980"/>
            <a:ext cx="3632616" cy="1846659"/>
          </a:xfrm>
          <a:prstGeom prst="rect">
            <a:avLst/>
          </a:prstGeom>
          <a:noFill/>
        </p:spPr>
        <p:txBody>
          <a:bodyPr wrap="square" rtlCol="0">
            <a:spAutoFit/>
          </a:bodyPr>
          <a:lstStyle/>
          <a:p>
            <a:pPr algn="ctr"/>
            <a:r>
              <a:rPr lang="en-US" altLang="en-US" sz="2400" dirty="0">
                <a:solidFill>
                  <a:schemeClr val="bg1"/>
                </a:solidFill>
                <a:latin typeface="Arial" panose="020B0604020202020204" pitchFamily="34" charset="0"/>
                <a:cs typeface="Arial" panose="020B0604020202020204" pitchFamily="34" charset="0"/>
              </a:rPr>
              <a:t>A just and inclusive society will see all of its members as inside our circle of belonging</a:t>
            </a:r>
            <a:r>
              <a:rPr lang="en-US" altLang="en-US" sz="2000" dirty="0">
                <a:solidFill>
                  <a:schemeClr val="bg1"/>
                </a:solidFill>
                <a:latin typeface="Arial" panose="020B0604020202020204" pitchFamily="34" charset="0"/>
                <a:cs typeface="Arial" panose="020B0604020202020204" pitchFamily="34" charset="0"/>
              </a:rPr>
              <a:t>.</a:t>
            </a:r>
          </a:p>
          <a:p>
            <a:endParaRPr lang="en-US" dirty="0"/>
          </a:p>
        </p:txBody>
      </p:sp>
    </p:spTree>
    <p:extLst>
      <p:ext uri="{BB962C8B-B14F-4D97-AF65-F5344CB8AC3E}">
        <p14:creationId xmlns:p14="http://schemas.microsoft.com/office/powerpoint/2010/main" val="1872534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hape 1162">
            <a:extLst>
              <a:ext uri="{FF2B5EF4-FFF2-40B4-BE49-F238E27FC236}">
                <a16:creationId xmlns:a16="http://schemas.microsoft.com/office/drawing/2014/main" id="{B8A41205-0D05-404D-96A1-EB9B1CEC4B19}"/>
              </a:ext>
            </a:extLst>
          </p:cNvPr>
          <p:cNvSpPr txBox="1">
            <a:spLocks noChangeArrowheads="1"/>
          </p:cNvSpPr>
          <p:nvPr/>
        </p:nvSpPr>
        <p:spPr bwMode="auto">
          <a:xfrm>
            <a:off x="2052638" y="995363"/>
            <a:ext cx="7972425"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60925" rIns="121900" bIns="60925"/>
          <a:lstStyle>
            <a:lvl1pPr>
              <a:lnSpc>
                <a:spcPct val="90000"/>
              </a:lnSpc>
              <a:spcBef>
                <a:spcPts val="1000"/>
              </a:spcBef>
              <a:buClr>
                <a:srgbClr val="66CCA1"/>
              </a:buClr>
              <a:buFont typeface="Arial" panose="020B0604020202020204" pitchFamily="34" charset="0"/>
              <a:buChar char="•"/>
              <a:defRPr sz="2800">
                <a:solidFill>
                  <a:srgbClr val="26403A"/>
                </a:solidFill>
                <a:latin typeface="FreightText Pro Book"/>
                <a:ea typeface="FreightText Pro Book"/>
                <a:cs typeface="FreightText Pro Book"/>
              </a:defRPr>
            </a:lvl1pPr>
            <a:lvl2pPr marL="742950" indent="-285750">
              <a:lnSpc>
                <a:spcPct val="90000"/>
              </a:lnSpc>
              <a:spcBef>
                <a:spcPts val="500"/>
              </a:spcBef>
              <a:buClr>
                <a:srgbClr val="66CCA1"/>
              </a:buClr>
              <a:buFont typeface="Arial" panose="020B0604020202020204" pitchFamily="34" charset="0"/>
              <a:buChar char="•"/>
              <a:defRPr sz="2400">
                <a:solidFill>
                  <a:srgbClr val="26403A"/>
                </a:solidFill>
                <a:latin typeface="FreightText Pro Book"/>
                <a:ea typeface="FreightText Pro Book"/>
                <a:cs typeface="FreightText Pro Book"/>
              </a:defRPr>
            </a:lvl2pPr>
            <a:lvl3pPr marL="1143000" indent="-228600">
              <a:lnSpc>
                <a:spcPct val="90000"/>
              </a:lnSpc>
              <a:spcBef>
                <a:spcPts val="500"/>
              </a:spcBef>
              <a:buClr>
                <a:srgbClr val="66CCA1"/>
              </a:buClr>
              <a:buFont typeface="Arial" panose="020B0604020202020204" pitchFamily="34" charset="0"/>
              <a:buChar char="•"/>
              <a:defRPr sz="2000">
                <a:solidFill>
                  <a:srgbClr val="26403A"/>
                </a:solidFill>
                <a:latin typeface="FreightText Pro Book"/>
                <a:ea typeface="FreightText Pro Book"/>
                <a:cs typeface="FreightText Pro Book"/>
              </a:defRPr>
            </a:lvl3pPr>
            <a:lvl4pPr>
              <a:lnSpc>
                <a:spcPct val="90000"/>
              </a:lnSpc>
              <a:spcBef>
                <a:spcPts val="500"/>
              </a:spcBef>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4pPr>
            <a:lvl5pPr marL="2057400" indent="-228600">
              <a:lnSpc>
                <a:spcPct val="90000"/>
              </a:lnSpc>
              <a:spcBef>
                <a:spcPts val="500"/>
              </a:spcBef>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5pPr>
            <a:lvl6pPr marL="2514600" indent="-2286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6pPr>
            <a:lvl7pPr marL="2971800" indent="-2286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7pPr>
            <a:lvl8pPr marL="3429000" indent="-2286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8pPr>
            <a:lvl9pPr marL="3886200" indent="-2286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9pPr>
          </a:lstStyle>
          <a:p>
            <a:pPr eaLnBrk="1" hangingPunct="1">
              <a:lnSpc>
                <a:spcPct val="100000"/>
              </a:lnSpc>
              <a:spcBef>
                <a:spcPct val="0"/>
              </a:spcBef>
              <a:buClrTx/>
              <a:buFontTx/>
              <a:buNone/>
            </a:pPr>
            <a:endParaRPr lang="en-US" altLang="en-US" sz="2400" b="1" dirty="0">
              <a:solidFill>
                <a:srgbClr val="000000"/>
              </a:solidFill>
              <a:latin typeface="Georgia" panose="02040502050405020303" pitchFamily="18" charset="0"/>
              <a:ea typeface="MS PGothic" panose="020B0600070205080204" pitchFamily="34" charset="-128"/>
              <a:sym typeface="Calibri" panose="020F0502020204030204" pitchFamily="34" charset="0"/>
            </a:endParaRPr>
          </a:p>
          <a:p>
            <a:pPr marL="0" lvl="3" eaLnBrk="1" hangingPunct="1">
              <a:lnSpc>
                <a:spcPct val="100000"/>
              </a:lnSpc>
              <a:spcBef>
                <a:spcPct val="0"/>
              </a:spcBef>
              <a:buClrTx/>
              <a:buSzPct val="25000"/>
              <a:buFontTx/>
              <a:buNone/>
            </a:pPr>
            <a:r>
              <a:rPr lang="en-US" altLang="en-US" sz="2400" dirty="0">
                <a:solidFill>
                  <a:srgbClr val="000000"/>
                </a:solidFill>
                <a:latin typeface="Georgia" panose="02040502050405020303" pitchFamily="18" charset="0"/>
                <a:ea typeface="MS PGothic" panose="020B0600070205080204" pitchFamily="34" charset="-128"/>
              </a:rPr>
              <a:t>There are </a:t>
            </a:r>
            <a:r>
              <a:rPr lang="en-US" altLang="en-US" sz="2400" b="1" dirty="0">
                <a:solidFill>
                  <a:srgbClr val="000000"/>
                </a:solidFill>
                <a:latin typeface="Georgia" panose="02040502050405020303" pitchFamily="18" charset="0"/>
                <a:ea typeface="MS PGothic" panose="020B0600070205080204" pitchFamily="34" charset="-128"/>
              </a:rPr>
              <a:t>short bridges </a:t>
            </a:r>
            <a:r>
              <a:rPr lang="en-US" altLang="en-US" sz="2400" dirty="0">
                <a:solidFill>
                  <a:srgbClr val="000000"/>
                </a:solidFill>
                <a:latin typeface="Georgia" panose="02040502050405020303" pitchFamily="18" charset="0"/>
                <a:ea typeface="MS PGothic" panose="020B0600070205080204" pitchFamily="34" charset="-128"/>
              </a:rPr>
              <a:t>and </a:t>
            </a:r>
            <a:r>
              <a:rPr lang="en-US" altLang="en-US" sz="2400" b="1" dirty="0">
                <a:solidFill>
                  <a:srgbClr val="000000"/>
                </a:solidFill>
                <a:latin typeface="Georgia" panose="02040502050405020303" pitchFamily="18" charset="0"/>
                <a:ea typeface="MS PGothic" panose="020B0600070205080204" pitchFamily="34" charset="-128"/>
              </a:rPr>
              <a:t>long bridges</a:t>
            </a:r>
            <a:r>
              <a:rPr lang="en-US" altLang="en-US" sz="2400" dirty="0">
                <a:solidFill>
                  <a:srgbClr val="000000"/>
                </a:solidFill>
                <a:latin typeface="Georgia" panose="02040502050405020303" pitchFamily="18" charset="0"/>
                <a:ea typeface="MS PGothic" panose="020B0600070205080204" pitchFamily="34" charset="-128"/>
              </a:rPr>
              <a:t>.</a:t>
            </a:r>
          </a:p>
          <a:p>
            <a:pPr marL="0" lvl="3" eaLnBrk="1" hangingPunct="1">
              <a:lnSpc>
                <a:spcPct val="100000"/>
              </a:lnSpc>
              <a:spcBef>
                <a:spcPct val="0"/>
              </a:spcBef>
              <a:buClrTx/>
              <a:buSzPct val="25000"/>
              <a:buFontTx/>
              <a:buNone/>
            </a:pPr>
            <a:endParaRPr lang="en-US" altLang="en-US" sz="2400" dirty="0">
              <a:solidFill>
                <a:srgbClr val="000000"/>
              </a:solidFill>
              <a:latin typeface="Georgia" panose="02040502050405020303" pitchFamily="18" charset="0"/>
              <a:ea typeface="MS PGothic" panose="020B0600070205080204" pitchFamily="34" charset="-128"/>
            </a:endParaRPr>
          </a:p>
          <a:p>
            <a:pPr marL="0" lvl="3" eaLnBrk="1" hangingPunct="1">
              <a:lnSpc>
                <a:spcPct val="100000"/>
              </a:lnSpc>
              <a:spcBef>
                <a:spcPct val="0"/>
              </a:spcBef>
              <a:buClrTx/>
              <a:buSzPct val="25000"/>
              <a:buFontTx/>
              <a:buNone/>
            </a:pPr>
            <a:r>
              <a:rPr lang="en-US" altLang="en-US" sz="2400" dirty="0">
                <a:solidFill>
                  <a:srgbClr val="000000"/>
                </a:solidFill>
                <a:latin typeface="Georgia" panose="02040502050405020303" pitchFamily="18" charset="0"/>
                <a:ea typeface="MS PGothic" panose="020B0600070205080204" pitchFamily="34" charset="-128"/>
              </a:rPr>
              <a:t>Some bridges require more effort to build and maintain.  Others are a short distance.  </a:t>
            </a:r>
          </a:p>
          <a:p>
            <a:pPr marL="0" lvl="3" eaLnBrk="1" hangingPunct="1">
              <a:lnSpc>
                <a:spcPct val="100000"/>
              </a:lnSpc>
              <a:spcBef>
                <a:spcPct val="0"/>
              </a:spcBef>
              <a:buClrTx/>
              <a:buSzPct val="25000"/>
              <a:buFontTx/>
              <a:buNone/>
            </a:pPr>
            <a:endParaRPr lang="en-US" altLang="en-US" sz="2400" dirty="0">
              <a:solidFill>
                <a:srgbClr val="000000"/>
              </a:solidFill>
              <a:latin typeface="Georgia" panose="02040502050405020303" pitchFamily="18" charset="0"/>
              <a:ea typeface="MS PGothic" panose="020B0600070205080204" pitchFamily="34" charset="-128"/>
            </a:endParaRPr>
          </a:p>
          <a:p>
            <a:pPr marL="0" lvl="3" eaLnBrk="1" hangingPunct="1">
              <a:lnSpc>
                <a:spcPct val="100000"/>
              </a:lnSpc>
              <a:spcBef>
                <a:spcPct val="0"/>
              </a:spcBef>
              <a:buClrTx/>
              <a:buSzPct val="25000"/>
              <a:buFontTx/>
              <a:buNone/>
            </a:pPr>
            <a:endParaRPr lang="en-US" altLang="en-US" sz="2400" dirty="0">
              <a:solidFill>
                <a:srgbClr val="000000"/>
              </a:solidFill>
              <a:latin typeface="Georgia" panose="02040502050405020303" pitchFamily="18" charset="0"/>
              <a:ea typeface="MS PGothic" panose="020B0600070205080204" pitchFamily="34" charset="-128"/>
            </a:endParaRPr>
          </a:p>
          <a:p>
            <a:pPr marL="0" lvl="3" eaLnBrk="1" hangingPunct="1">
              <a:lnSpc>
                <a:spcPct val="100000"/>
              </a:lnSpc>
              <a:spcBef>
                <a:spcPct val="0"/>
              </a:spcBef>
              <a:buClrTx/>
              <a:buSzPct val="25000"/>
              <a:buFontTx/>
              <a:buNone/>
            </a:pPr>
            <a:endParaRPr lang="en-US" altLang="en-US" sz="2400" dirty="0">
              <a:solidFill>
                <a:srgbClr val="000000"/>
              </a:solidFill>
              <a:latin typeface="Georgia" panose="02040502050405020303" pitchFamily="18" charset="0"/>
              <a:ea typeface="MS PGothic" panose="020B0600070205080204" pitchFamily="34" charset="-128"/>
            </a:endParaRPr>
          </a:p>
          <a:p>
            <a:pPr marL="0" lvl="3" eaLnBrk="1" hangingPunct="1">
              <a:lnSpc>
                <a:spcPct val="100000"/>
              </a:lnSpc>
              <a:spcBef>
                <a:spcPct val="0"/>
              </a:spcBef>
              <a:buClrTx/>
              <a:buSzPct val="25000"/>
              <a:buFontTx/>
              <a:buNone/>
            </a:pPr>
            <a:endParaRPr lang="en-US" altLang="en-US" sz="2400" dirty="0">
              <a:solidFill>
                <a:srgbClr val="000000"/>
              </a:solidFill>
              <a:latin typeface="Georgia" panose="02040502050405020303" pitchFamily="18" charset="0"/>
              <a:ea typeface="MS PGothic" panose="020B0600070205080204" pitchFamily="34" charset="-128"/>
            </a:endParaRPr>
          </a:p>
          <a:p>
            <a:pPr marL="0" lvl="3" eaLnBrk="1" hangingPunct="1">
              <a:lnSpc>
                <a:spcPct val="100000"/>
              </a:lnSpc>
              <a:spcBef>
                <a:spcPct val="0"/>
              </a:spcBef>
              <a:buClrTx/>
              <a:buSzPct val="25000"/>
              <a:buFontTx/>
              <a:buNone/>
            </a:pPr>
            <a:endParaRPr lang="en-US" altLang="en-US" sz="2400" dirty="0">
              <a:solidFill>
                <a:srgbClr val="000000"/>
              </a:solidFill>
              <a:latin typeface="Georgia" panose="02040502050405020303" pitchFamily="18" charset="0"/>
              <a:ea typeface="MS PGothic" panose="020B0600070205080204" pitchFamily="34" charset="-128"/>
            </a:endParaRPr>
          </a:p>
          <a:p>
            <a:pPr marL="0" lvl="3" eaLnBrk="1" hangingPunct="1">
              <a:lnSpc>
                <a:spcPct val="100000"/>
              </a:lnSpc>
              <a:spcBef>
                <a:spcPct val="0"/>
              </a:spcBef>
              <a:buClrTx/>
              <a:buSzPct val="25000"/>
              <a:buFontTx/>
              <a:buNone/>
            </a:pPr>
            <a:endParaRPr lang="en-US" altLang="en-US" sz="2400" dirty="0">
              <a:solidFill>
                <a:srgbClr val="000000"/>
              </a:solidFill>
              <a:latin typeface="Georgia" panose="02040502050405020303" pitchFamily="18" charset="0"/>
              <a:ea typeface="MS PGothic" panose="020B0600070205080204" pitchFamily="34" charset="-128"/>
            </a:endParaRPr>
          </a:p>
          <a:p>
            <a:pPr marL="0" lvl="3" eaLnBrk="1" hangingPunct="1">
              <a:lnSpc>
                <a:spcPct val="100000"/>
              </a:lnSpc>
              <a:spcBef>
                <a:spcPct val="0"/>
              </a:spcBef>
              <a:buClrTx/>
              <a:buSzPct val="25000"/>
              <a:buFontTx/>
              <a:buNone/>
            </a:pPr>
            <a:endParaRPr lang="en-US" altLang="en-US" sz="2400" dirty="0">
              <a:solidFill>
                <a:srgbClr val="000000"/>
              </a:solidFill>
              <a:latin typeface="Georgia" panose="02040502050405020303" pitchFamily="18" charset="0"/>
              <a:ea typeface="MS PGothic" panose="020B0600070205080204" pitchFamily="34" charset="-128"/>
            </a:endParaRPr>
          </a:p>
          <a:p>
            <a:pPr marL="0" lvl="3" eaLnBrk="1" hangingPunct="1">
              <a:lnSpc>
                <a:spcPct val="100000"/>
              </a:lnSpc>
              <a:spcBef>
                <a:spcPct val="0"/>
              </a:spcBef>
              <a:buClrTx/>
              <a:buSzPct val="25000"/>
              <a:buFontTx/>
              <a:buNone/>
            </a:pPr>
            <a:endParaRPr lang="en-US" altLang="en-US" sz="2400" dirty="0">
              <a:solidFill>
                <a:srgbClr val="000000"/>
              </a:solidFill>
              <a:latin typeface="Georgia" panose="02040502050405020303" pitchFamily="18" charset="0"/>
              <a:ea typeface="MS PGothic" panose="020B0600070205080204" pitchFamily="34" charset="-128"/>
            </a:endParaRPr>
          </a:p>
          <a:p>
            <a:pPr marL="0" lvl="3" eaLnBrk="1" hangingPunct="1">
              <a:lnSpc>
                <a:spcPct val="100000"/>
              </a:lnSpc>
              <a:spcBef>
                <a:spcPct val="0"/>
              </a:spcBef>
              <a:buClrTx/>
              <a:buSzPct val="25000"/>
              <a:buFontTx/>
              <a:buNone/>
            </a:pPr>
            <a:endParaRPr lang="en-US" altLang="en-US" sz="2400" dirty="0">
              <a:solidFill>
                <a:srgbClr val="000000"/>
              </a:solidFill>
              <a:latin typeface="Georgia" panose="02040502050405020303" pitchFamily="18" charset="0"/>
              <a:ea typeface="MS PGothic" panose="020B0600070205080204" pitchFamily="34" charset="-128"/>
            </a:endParaRPr>
          </a:p>
          <a:p>
            <a:pPr marL="0" lvl="3" eaLnBrk="1" hangingPunct="1">
              <a:lnSpc>
                <a:spcPct val="100000"/>
              </a:lnSpc>
              <a:spcBef>
                <a:spcPct val="0"/>
              </a:spcBef>
              <a:buClrTx/>
              <a:buSzPct val="25000"/>
              <a:buFontTx/>
              <a:buNone/>
            </a:pPr>
            <a:r>
              <a:rPr lang="en-US" altLang="en-US" sz="2400" dirty="0">
                <a:solidFill>
                  <a:srgbClr val="000000"/>
                </a:solidFill>
                <a:latin typeface="Georgia" panose="02040502050405020303" pitchFamily="18" charset="0"/>
                <a:ea typeface="MS PGothic" panose="020B0600070205080204" pitchFamily="34" charset="-128"/>
              </a:rPr>
              <a:t>As bell hooks reminds us, bridges are walked on.</a:t>
            </a:r>
          </a:p>
        </p:txBody>
      </p:sp>
      <p:sp>
        <p:nvSpPr>
          <p:cNvPr id="62467" name="Shape 1163">
            <a:extLst>
              <a:ext uri="{FF2B5EF4-FFF2-40B4-BE49-F238E27FC236}">
                <a16:creationId xmlns:a16="http://schemas.microsoft.com/office/drawing/2014/main" id="{E9F63E1F-57A1-4545-8F4C-04B1FBB22386}"/>
              </a:ext>
            </a:extLst>
          </p:cNvPr>
          <p:cNvSpPr txBox="1">
            <a:spLocks noChangeArrowheads="1"/>
          </p:cNvSpPr>
          <p:nvPr/>
        </p:nvSpPr>
        <p:spPr bwMode="auto">
          <a:xfrm>
            <a:off x="1657350" y="322263"/>
            <a:ext cx="63833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60925" rIns="121900" bIns="60925"/>
          <a:lstStyle>
            <a:lvl1pPr>
              <a:lnSpc>
                <a:spcPct val="90000"/>
              </a:lnSpc>
              <a:spcBef>
                <a:spcPts val="1000"/>
              </a:spcBef>
              <a:buClr>
                <a:srgbClr val="66CCA1"/>
              </a:buClr>
              <a:buFont typeface="Arial" panose="020B0604020202020204" pitchFamily="34" charset="0"/>
              <a:buChar char="•"/>
              <a:defRPr sz="2800">
                <a:solidFill>
                  <a:srgbClr val="26403A"/>
                </a:solidFill>
                <a:latin typeface="FreightText Pro Book"/>
                <a:ea typeface="FreightText Pro Book"/>
                <a:cs typeface="FreightText Pro Book"/>
              </a:defRPr>
            </a:lvl1pPr>
            <a:lvl2pPr marL="742950" indent="-285750">
              <a:lnSpc>
                <a:spcPct val="90000"/>
              </a:lnSpc>
              <a:spcBef>
                <a:spcPts val="500"/>
              </a:spcBef>
              <a:buClr>
                <a:srgbClr val="66CCA1"/>
              </a:buClr>
              <a:buFont typeface="Arial" panose="020B0604020202020204" pitchFamily="34" charset="0"/>
              <a:buChar char="•"/>
              <a:defRPr sz="2400">
                <a:solidFill>
                  <a:srgbClr val="26403A"/>
                </a:solidFill>
                <a:latin typeface="FreightText Pro Book"/>
                <a:ea typeface="FreightText Pro Book"/>
                <a:cs typeface="FreightText Pro Book"/>
              </a:defRPr>
            </a:lvl2pPr>
            <a:lvl3pPr marL="1143000" indent="-228600">
              <a:lnSpc>
                <a:spcPct val="90000"/>
              </a:lnSpc>
              <a:spcBef>
                <a:spcPts val="500"/>
              </a:spcBef>
              <a:buClr>
                <a:srgbClr val="66CCA1"/>
              </a:buClr>
              <a:buFont typeface="Arial" panose="020B0604020202020204" pitchFamily="34" charset="0"/>
              <a:buChar char="•"/>
              <a:defRPr sz="2000">
                <a:solidFill>
                  <a:srgbClr val="26403A"/>
                </a:solidFill>
                <a:latin typeface="FreightText Pro Book"/>
                <a:ea typeface="FreightText Pro Book"/>
                <a:cs typeface="FreightText Pro Book"/>
              </a:defRPr>
            </a:lvl3pPr>
            <a:lvl4pPr marL="1600200" indent="-228600">
              <a:lnSpc>
                <a:spcPct val="90000"/>
              </a:lnSpc>
              <a:spcBef>
                <a:spcPts val="500"/>
              </a:spcBef>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4pPr>
            <a:lvl5pPr marL="2057400" indent="-228600">
              <a:lnSpc>
                <a:spcPct val="90000"/>
              </a:lnSpc>
              <a:spcBef>
                <a:spcPts val="500"/>
              </a:spcBef>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5pPr>
            <a:lvl6pPr marL="2514600" indent="-2286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6pPr>
            <a:lvl7pPr marL="2971800" indent="-2286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7pPr>
            <a:lvl8pPr marL="3429000" indent="-2286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8pPr>
            <a:lvl9pPr marL="3886200" indent="-2286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9pPr>
          </a:lstStyle>
          <a:p>
            <a:pPr algn="ctr" eaLnBrk="1" hangingPunct="1">
              <a:lnSpc>
                <a:spcPct val="100000"/>
              </a:lnSpc>
              <a:spcBef>
                <a:spcPct val="0"/>
              </a:spcBef>
              <a:buClrTx/>
              <a:buSzPct val="25000"/>
              <a:buFontTx/>
              <a:buNone/>
            </a:pPr>
            <a:r>
              <a:rPr lang="en-US" altLang="en-US" sz="3600" b="1">
                <a:latin typeface="Georgia" panose="02040502050405020303" pitchFamily="18" charset="0"/>
                <a:ea typeface="MS PGothic" panose="020B0600070205080204" pitchFamily="34" charset="-128"/>
                <a:sym typeface="Georgia" panose="02040502050405020303" pitchFamily="18" charset="0"/>
              </a:rPr>
              <a:t>Breaking and Bridging</a:t>
            </a:r>
          </a:p>
        </p:txBody>
      </p:sp>
      <p:pic>
        <p:nvPicPr>
          <p:cNvPr id="2" name="Picture 1">
            <a:extLst>
              <a:ext uri="{FF2B5EF4-FFF2-40B4-BE49-F238E27FC236}">
                <a16:creationId xmlns:a16="http://schemas.microsoft.com/office/drawing/2014/main" id="{2F04C8A7-E0E3-6D4E-B48E-173091D5B5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8560" y="3035471"/>
            <a:ext cx="3849370" cy="2884317"/>
          </a:xfrm>
          <a:prstGeom prst="rect">
            <a:avLst/>
          </a:prstGeom>
        </p:spPr>
      </p:pic>
    </p:spTree>
    <p:extLst>
      <p:ext uri="{BB962C8B-B14F-4D97-AF65-F5344CB8AC3E}">
        <p14:creationId xmlns:p14="http://schemas.microsoft.com/office/powerpoint/2010/main" val="162816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362" y="146214"/>
            <a:ext cx="7907274" cy="878840"/>
          </a:xfrm>
        </p:spPr>
        <p:txBody>
          <a:bodyPr/>
          <a:lstStyle/>
          <a:p>
            <a:pPr algn="l"/>
            <a:r>
              <a:rPr lang="en-US" sz="2900" dirty="0">
                <a:latin typeface="Arial"/>
                <a:cs typeface="Arial"/>
              </a:rPr>
              <a:t>Power Matters</a:t>
            </a:r>
          </a:p>
        </p:txBody>
      </p:sp>
      <p:sp>
        <p:nvSpPr>
          <p:cNvPr id="3" name="Text Placeholder 2"/>
          <p:cNvSpPr>
            <a:spLocks noGrp="1"/>
          </p:cNvSpPr>
          <p:nvPr>
            <p:ph type="body" idx="1"/>
          </p:nvPr>
        </p:nvSpPr>
        <p:spPr>
          <a:xfrm>
            <a:off x="2142362" y="811639"/>
            <a:ext cx="8396217" cy="4034176"/>
          </a:xfrm>
        </p:spPr>
        <p:txBody>
          <a:bodyPr/>
          <a:lstStyle/>
          <a:p>
            <a:r>
              <a:rPr lang="en-US" sz="2200" dirty="0"/>
              <a:t>Bridging may look different where there is a power differential. Power is positional, structural, and hierarchal.</a:t>
            </a:r>
          </a:p>
          <a:p>
            <a:r>
              <a:rPr lang="en-US" sz="2200" dirty="0"/>
              <a:t>People can gain power through </a:t>
            </a:r>
            <a:r>
              <a:rPr lang="en-US" sz="2200" i="1" dirty="0"/>
              <a:t>linking </a:t>
            </a:r>
            <a:r>
              <a:rPr lang="en-US" sz="2200" dirty="0"/>
              <a:t>social networks and creating social capital. </a:t>
            </a:r>
          </a:p>
          <a:p>
            <a:pPr lvl="1"/>
            <a:r>
              <a:rPr lang="en-US" sz="2200" dirty="0">
                <a:latin typeface="Arial"/>
                <a:cs typeface="Arial"/>
              </a:rPr>
              <a:t>Individuals can build relationships with institutions and individuals who have relative power to access resources.</a:t>
            </a:r>
            <a:endParaRPr lang="en-US" sz="1000" dirty="0">
              <a:latin typeface="Arial"/>
              <a:cs typeface="Arial"/>
            </a:endParaRPr>
          </a:p>
          <a:p>
            <a:r>
              <a:rPr lang="en-US" sz="2200" dirty="0"/>
              <a:t>Power also shifts. </a:t>
            </a:r>
          </a:p>
          <a:p>
            <a:r>
              <a:rPr lang="en-US" sz="2200" dirty="0"/>
              <a:t>For example: people of color may have more power than whites in certain settings. (e.g. an anti-racism convening) </a:t>
            </a:r>
          </a:p>
          <a:p>
            <a:pPr marL="457200" lvl="1" indent="0">
              <a:buNone/>
            </a:pPr>
            <a:endParaRPr lang="en-US" sz="3400" dirty="0"/>
          </a:p>
          <a:p>
            <a:endParaRPr lang="en-US" sz="2200" dirty="0"/>
          </a:p>
        </p:txBody>
      </p:sp>
      <p:pic>
        <p:nvPicPr>
          <p:cNvPr id="4" name="Picture 3" descr="brid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6041" y="4175255"/>
            <a:ext cx="6079915" cy="1860323"/>
          </a:xfrm>
          <a:prstGeom prst="rect">
            <a:avLst/>
          </a:prstGeom>
        </p:spPr>
      </p:pic>
    </p:spTree>
    <p:extLst>
      <p:ext uri="{BB962C8B-B14F-4D97-AF65-F5344CB8AC3E}">
        <p14:creationId xmlns:p14="http://schemas.microsoft.com/office/powerpoint/2010/main" val="236336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163"/>
          <p:cNvSpPr txBox="1">
            <a:spLocks noChangeArrowheads="1"/>
          </p:cNvSpPr>
          <p:nvPr/>
        </p:nvSpPr>
        <p:spPr bwMode="auto">
          <a:xfrm>
            <a:off x="357051" y="190299"/>
            <a:ext cx="10084895" cy="8159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900" tIns="60925" rIns="121900" bIns="60925"/>
          <a:lstStyle>
            <a:lvl1pPr>
              <a:defRPr>
                <a:solidFill>
                  <a:schemeClr val="tx1"/>
                </a:solidFill>
                <a:latin typeface="Calibri" charset="0"/>
                <a:ea typeface="MS PGothic" charset="0"/>
                <a:cs typeface="MS PGothic" charset="0"/>
              </a:defRPr>
            </a:lvl1pPr>
            <a:lvl2pPr marL="742950" indent="-285750">
              <a:defRPr>
                <a:solidFill>
                  <a:schemeClr val="tx1"/>
                </a:solidFill>
                <a:latin typeface="Calibri" charset="0"/>
                <a:ea typeface="MS PGothic" charset="0"/>
                <a:cs typeface="MS PGothic" charset="0"/>
              </a:defRPr>
            </a:lvl2pPr>
            <a:lvl3pPr marL="1143000" indent="-228600">
              <a:defRPr>
                <a:solidFill>
                  <a:schemeClr val="tx1"/>
                </a:solidFill>
                <a:latin typeface="Calibri" charset="0"/>
                <a:ea typeface="MS PGothic" charset="0"/>
                <a:cs typeface="MS PGothic" charset="0"/>
              </a:defRPr>
            </a:lvl3pPr>
            <a:lvl4pPr marL="1600200" indent="-228600">
              <a:defRPr>
                <a:solidFill>
                  <a:schemeClr val="tx1"/>
                </a:solidFill>
                <a:latin typeface="Calibri" charset="0"/>
                <a:ea typeface="MS PGothic" charset="0"/>
                <a:cs typeface="MS PGothic" charset="0"/>
              </a:defRPr>
            </a:lvl4pPr>
            <a:lvl5pPr marL="2057400" indent="-22860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ctr" eaLnBrk="0" fontAlgn="base" hangingPunct="0">
              <a:spcBef>
                <a:spcPct val="0"/>
              </a:spcBef>
              <a:spcAft>
                <a:spcPct val="0"/>
              </a:spcAft>
              <a:buSzPct val="25000"/>
            </a:pPr>
            <a:r>
              <a:rPr lang="en-US" sz="3600" b="1" dirty="0">
                <a:solidFill>
                  <a:srgbClr val="404040"/>
                </a:solidFill>
                <a:latin typeface="Arial" charset="0"/>
                <a:cs typeface="Arial" charset="0"/>
                <a:sym typeface="Georgia" charset="0"/>
              </a:rPr>
              <a:t>Creating space where everyone is heard</a:t>
            </a:r>
          </a:p>
        </p:txBody>
      </p:sp>
      <p:sp>
        <p:nvSpPr>
          <p:cNvPr id="5" name="TextBox 4"/>
          <p:cNvSpPr txBox="1"/>
          <p:nvPr/>
        </p:nvSpPr>
        <p:spPr>
          <a:xfrm>
            <a:off x="1051258" y="929211"/>
            <a:ext cx="8467579" cy="4832092"/>
          </a:xfrm>
          <a:prstGeom prst="rect">
            <a:avLst/>
          </a:prstGeom>
          <a:noFill/>
        </p:spPr>
        <p:txBody>
          <a:bodyPr wrap="square" rtlCol="0">
            <a:spAutoFit/>
          </a:bodyPr>
          <a:lstStyle/>
          <a:p>
            <a:pPr marL="342900" indent="-342900">
              <a:buFont typeface="Arial"/>
              <a:buChar char="•"/>
            </a:pPr>
            <a:r>
              <a:rPr lang="en-US" dirty="0">
                <a:latin typeface="Arial"/>
                <a:cs typeface="Arial"/>
              </a:rPr>
              <a:t>This does not require flattening the hierarchy of the organization but understanding </a:t>
            </a:r>
            <a:r>
              <a:rPr lang="en-US" b="1" dirty="0">
                <a:latin typeface="Arial"/>
                <a:cs typeface="Arial"/>
              </a:rPr>
              <a:t>investment</a:t>
            </a:r>
            <a:r>
              <a:rPr lang="en-US" dirty="0">
                <a:latin typeface="Arial"/>
                <a:cs typeface="Arial"/>
              </a:rPr>
              <a:t>, </a:t>
            </a:r>
            <a:r>
              <a:rPr lang="en-US" b="1" dirty="0">
                <a:latin typeface="Arial"/>
                <a:cs typeface="Arial"/>
              </a:rPr>
              <a:t>experience</a:t>
            </a:r>
            <a:r>
              <a:rPr lang="en-US" dirty="0">
                <a:latin typeface="Arial"/>
                <a:cs typeface="Arial"/>
              </a:rPr>
              <a:t>, and </a:t>
            </a:r>
            <a:r>
              <a:rPr lang="en-US" b="1" dirty="0">
                <a:latin typeface="Arial"/>
                <a:cs typeface="Arial"/>
              </a:rPr>
              <a:t>responsibility. </a:t>
            </a:r>
          </a:p>
          <a:p>
            <a:pPr marL="800100" lvl="1" indent="-342900">
              <a:buFont typeface="Arial"/>
              <a:buChar char="•"/>
            </a:pPr>
            <a:r>
              <a:rPr lang="en-US" sz="1600" dirty="0">
                <a:latin typeface="Arial"/>
                <a:cs typeface="Arial"/>
              </a:rPr>
              <a:t>Those with the same investment, experience, and responsibility will have the same say. </a:t>
            </a:r>
            <a:br>
              <a:rPr lang="en-US" sz="1600" dirty="0">
                <a:latin typeface="Arial"/>
                <a:cs typeface="Arial"/>
              </a:rPr>
            </a:br>
            <a:endParaRPr lang="en-US" sz="1600" dirty="0">
              <a:latin typeface="Arial"/>
              <a:cs typeface="Arial"/>
            </a:endParaRPr>
          </a:p>
          <a:p>
            <a:pPr marL="342900" indent="-342900">
              <a:buFont typeface="Arial"/>
              <a:buChar char="•"/>
            </a:pPr>
            <a:r>
              <a:rPr lang="en-US" dirty="0">
                <a:latin typeface="Arial"/>
                <a:cs typeface="Arial"/>
              </a:rPr>
              <a:t>A leader’s role is to create space and make sure everyone can contribute, considering the multiple identities in the room.</a:t>
            </a:r>
          </a:p>
          <a:p>
            <a:pPr marL="342900" indent="-342900">
              <a:buFont typeface="Arial"/>
              <a:buChar char="•"/>
            </a:pPr>
            <a:r>
              <a:rPr lang="en-US" dirty="0">
                <a:latin typeface="Arial"/>
                <a:cs typeface="Arial"/>
              </a:rPr>
              <a:t>Leaders must contend with an emphasis on making sure marginal voices are heard and an emphasis on empathetic listening</a:t>
            </a:r>
          </a:p>
          <a:p>
            <a:pPr marL="342900" indent="-342900">
              <a:buFont typeface="Arial"/>
              <a:buChar char="•"/>
            </a:pPr>
            <a:endParaRPr lang="en-US" dirty="0">
              <a:latin typeface="Arial"/>
              <a:cs typeface="Arial"/>
            </a:endParaRPr>
          </a:p>
          <a:p>
            <a:pPr marL="342900" indent="-342900">
              <a:buFont typeface="Arial"/>
              <a:buChar char="•"/>
            </a:pPr>
            <a:r>
              <a:rPr lang="en-US" dirty="0">
                <a:latin typeface="Arial"/>
                <a:cs typeface="Arial"/>
              </a:rPr>
              <a:t>We all need to be </a:t>
            </a:r>
            <a:r>
              <a:rPr lang="en-US" b="1" dirty="0">
                <a:latin typeface="Arial"/>
                <a:cs typeface="Arial"/>
              </a:rPr>
              <a:t>recognized</a:t>
            </a:r>
            <a:r>
              <a:rPr lang="en-US" dirty="0">
                <a:latin typeface="Arial"/>
                <a:cs typeface="Arial"/>
              </a:rPr>
              <a:t> and </a:t>
            </a:r>
            <a:r>
              <a:rPr lang="en-US" b="1" dirty="0">
                <a:latin typeface="Arial"/>
                <a:cs typeface="Arial"/>
              </a:rPr>
              <a:t>heard</a:t>
            </a:r>
            <a:r>
              <a:rPr lang="en-US" dirty="0">
                <a:latin typeface="Arial"/>
                <a:cs typeface="Arial"/>
              </a:rPr>
              <a:t>. This is not the same as getting everything we want or being right but valuing each other.</a:t>
            </a:r>
          </a:p>
          <a:p>
            <a:r>
              <a:rPr lang="en-US" dirty="0">
                <a:latin typeface="Arial"/>
                <a:cs typeface="Arial"/>
              </a:rPr>
              <a:t> </a:t>
            </a:r>
          </a:p>
          <a:p>
            <a:r>
              <a:rPr lang="en-US" sz="1600" b="1" dirty="0">
                <a:latin typeface="Arial"/>
                <a:cs typeface="Arial"/>
              </a:rPr>
              <a:t>Consider:</a:t>
            </a:r>
          </a:p>
          <a:p>
            <a:r>
              <a:rPr lang="en-US" sz="1600" dirty="0">
                <a:latin typeface="Arial"/>
                <a:cs typeface="Arial"/>
              </a:rPr>
              <a:t>Who has the most power in the room? </a:t>
            </a:r>
            <a:br>
              <a:rPr lang="en-US" sz="1600" dirty="0">
                <a:latin typeface="Arial"/>
                <a:cs typeface="Arial"/>
              </a:rPr>
            </a:br>
            <a:r>
              <a:rPr lang="en-US" sz="1600" dirty="0">
                <a:latin typeface="Arial"/>
                <a:cs typeface="Arial"/>
              </a:rPr>
              <a:t>Who has the most authentic voice?</a:t>
            </a:r>
          </a:p>
          <a:p>
            <a:r>
              <a:rPr lang="en-US" sz="1600" dirty="0">
                <a:latin typeface="Arial"/>
                <a:cs typeface="Arial"/>
              </a:rPr>
              <a:t>How can leaders reinforce marginalized voices and ideas?</a:t>
            </a:r>
          </a:p>
          <a:p>
            <a:r>
              <a:rPr lang="en-US" sz="1600" dirty="0">
                <a:latin typeface="Arial"/>
                <a:cs typeface="Arial"/>
              </a:rPr>
              <a:t>Design of the room</a:t>
            </a:r>
          </a:p>
        </p:txBody>
      </p:sp>
      <p:pic>
        <p:nvPicPr>
          <p:cNvPr id="2" name="Picture 1" descr="meet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8049" y="4505882"/>
            <a:ext cx="3974123" cy="977459"/>
          </a:xfrm>
          <a:prstGeom prst="rect">
            <a:avLst/>
          </a:prstGeom>
        </p:spPr>
      </p:pic>
    </p:spTree>
    <p:extLst>
      <p:ext uri="{BB962C8B-B14F-4D97-AF65-F5344CB8AC3E}">
        <p14:creationId xmlns:p14="http://schemas.microsoft.com/office/powerpoint/2010/main" val="2819714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noChangeArrowheads="1"/>
          </p:cNvSpPr>
          <p:nvPr>
            <p:ph type="title"/>
          </p:nvPr>
        </p:nvSpPr>
        <p:spPr bwMode="auto">
          <a:xfrm>
            <a:off x="735512" y="557711"/>
            <a:ext cx="109601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sz="3600" b="1" dirty="0">
                <a:solidFill>
                  <a:schemeClr val="bg2">
                    <a:lumMod val="25000"/>
                  </a:schemeClr>
                </a:solidFill>
              </a:rPr>
              <a:t>Targeted Universalism Operationalizes Belonging</a:t>
            </a:r>
          </a:p>
        </p:txBody>
      </p:sp>
      <p:sp>
        <p:nvSpPr>
          <p:cNvPr id="80899" name="Content Placeholder 2"/>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dirty="0"/>
              <a:t>Goals and universal, strategies are targeted based on situatedness.</a:t>
            </a:r>
          </a:p>
          <a:p>
            <a:r>
              <a:rPr lang="en-US" altLang="en-US" dirty="0"/>
              <a:t>Each group’s differences must be taken into account</a:t>
            </a:r>
          </a:p>
          <a:p>
            <a:r>
              <a:rPr lang="en-US" altLang="en-US" dirty="0"/>
              <a:t>T/U is designed through careful consideration of positionality and </a:t>
            </a:r>
            <a:r>
              <a:rPr lang="en-US" altLang="en-US" dirty="0" err="1"/>
              <a:t>situatedness</a:t>
            </a:r>
            <a:endParaRPr lang="en-US" altLang="en-US" dirty="0"/>
          </a:p>
          <a:p>
            <a:r>
              <a:rPr lang="en-US" altLang="en-US" dirty="0"/>
              <a:t>It is inclusive of all regardless of differences, it expands the ‘we’</a:t>
            </a:r>
          </a:p>
          <a:p>
            <a:r>
              <a:rPr lang="en-US" altLang="en-US" dirty="0"/>
              <a:t>T/U is both a communications strategy and operational strategy</a:t>
            </a:r>
          </a:p>
          <a:p>
            <a:r>
              <a:rPr lang="en-US" altLang="en-US" dirty="0"/>
              <a:t>It promotes </a:t>
            </a:r>
            <a:r>
              <a:rPr lang="en-US" altLang="en-US"/>
              <a:t>bridging and avoids </a:t>
            </a:r>
            <a:r>
              <a:rPr lang="en-US" altLang="en-US" dirty="0"/>
              <a:t>breaking and scarcity</a:t>
            </a:r>
          </a:p>
        </p:txBody>
      </p:sp>
    </p:spTree>
    <p:extLst>
      <p:ext uri="{BB962C8B-B14F-4D97-AF65-F5344CB8AC3E}">
        <p14:creationId xmlns:p14="http://schemas.microsoft.com/office/powerpoint/2010/main" val="1317313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0599EB-7459-4B44-BF90-3A4E9EBBA60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2186" y="931748"/>
            <a:ext cx="6047409" cy="4876800"/>
          </a:xfrm>
          <a:prstGeom prst="rect">
            <a:avLst/>
          </a:prstGeom>
        </p:spPr>
      </p:pic>
      <p:sp>
        <p:nvSpPr>
          <p:cNvPr id="8" name="TextBox 7">
            <a:extLst>
              <a:ext uri="{FF2B5EF4-FFF2-40B4-BE49-F238E27FC236}">
                <a16:creationId xmlns:a16="http://schemas.microsoft.com/office/drawing/2014/main" id="{3769CEA1-2DA7-D247-89B2-EBF992258561}"/>
              </a:ext>
            </a:extLst>
          </p:cNvPr>
          <p:cNvSpPr txBox="1"/>
          <p:nvPr/>
        </p:nvSpPr>
        <p:spPr>
          <a:xfrm>
            <a:off x="9709266" y="1214380"/>
            <a:ext cx="2078182" cy="1077218"/>
          </a:xfrm>
          <a:prstGeom prst="rect">
            <a:avLst/>
          </a:prstGeom>
          <a:noFill/>
        </p:spPr>
        <p:txBody>
          <a:bodyPr wrap="square" rtlCol="0">
            <a:spAutoFit/>
          </a:bodyPr>
          <a:lstStyle/>
          <a:p>
            <a:r>
              <a:rPr lang="en-US" sz="3200" dirty="0">
                <a:solidFill>
                  <a:schemeClr val="bg1"/>
                </a:solidFill>
              </a:rPr>
              <a:t>Bridging or Breaking?</a:t>
            </a:r>
          </a:p>
        </p:txBody>
      </p:sp>
      <p:sp>
        <p:nvSpPr>
          <p:cNvPr id="12" name="Rectangle 11">
            <a:extLst>
              <a:ext uri="{FF2B5EF4-FFF2-40B4-BE49-F238E27FC236}">
                <a16:creationId xmlns:a16="http://schemas.microsoft.com/office/drawing/2014/main" id="{05B3B909-62E4-F643-82B5-99BA57024F6D}"/>
              </a:ext>
            </a:extLst>
          </p:cNvPr>
          <p:cNvSpPr/>
          <p:nvPr/>
        </p:nvSpPr>
        <p:spPr>
          <a:xfrm>
            <a:off x="9443258" y="4740763"/>
            <a:ext cx="2394066" cy="2154436"/>
          </a:xfrm>
          <a:prstGeom prst="rect">
            <a:avLst/>
          </a:prstGeom>
        </p:spPr>
        <p:txBody>
          <a:bodyPr wrap="square">
            <a:spAutoFit/>
          </a:bodyPr>
          <a:lstStyle/>
          <a:p>
            <a:r>
              <a:rPr lang="en-US" sz="2000" dirty="0">
                <a:solidFill>
                  <a:schemeClr val="bg1"/>
                </a:solidFill>
              </a:rPr>
              <a:t>The stories we tell </a:t>
            </a:r>
            <a:r>
              <a:rPr lang="en-US" sz="2400" dirty="0">
                <a:solidFill>
                  <a:schemeClr val="bg1"/>
                </a:solidFill>
              </a:rPr>
              <a:t>will </a:t>
            </a:r>
            <a:r>
              <a:rPr lang="en-US" sz="3600" dirty="0">
                <a:solidFill>
                  <a:schemeClr val="bg1"/>
                </a:solidFill>
              </a:rPr>
              <a:t>create</a:t>
            </a:r>
            <a:r>
              <a:rPr lang="en-US" dirty="0">
                <a:solidFill>
                  <a:schemeClr val="bg1"/>
                </a:solidFill>
              </a:rPr>
              <a:t> </a:t>
            </a:r>
            <a:r>
              <a:rPr lang="en-US" sz="2400" dirty="0">
                <a:solidFill>
                  <a:schemeClr val="bg1"/>
                </a:solidFill>
              </a:rPr>
              <a:t>the both  future we </a:t>
            </a:r>
            <a:r>
              <a:rPr lang="en-US" sz="3600" dirty="0">
                <a:solidFill>
                  <a:schemeClr val="bg1"/>
                </a:solidFill>
              </a:rPr>
              <a:t>inhabit</a:t>
            </a:r>
            <a:r>
              <a:rPr lang="en-US" dirty="0">
                <a:solidFill>
                  <a:schemeClr val="bg1"/>
                </a:solidFill>
              </a:rPr>
              <a:t>. Who we are to be. </a:t>
            </a:r>
          </a:p>
        </p:txBody>
      </p:sp>
    </p:spTree>
    <p:extLst>
      <p:ext uri="{BB962C8B-B14F-4D97-AF65-F5344CB8AC3E}">
        <p14:creationId xmlns:p14="http://schemas.microsoft.com/office/powerpoint/2010/main" val="909456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21926-077D-7045-94BD-E6DA39C324DF}"/>
              </a:ext>
            </a:extLst>
          </p:cNvPr>
          <p:cNvSpPr>
            <a:spLocks noGrp="1"/>
          </p:cNvSpPr>
          <p:nvPr>
            <p:ph type="title"/>
          </p:nvPr>
        </p:nvSpPr>
        <p:spPr/>
        <p:txBody>
          <a:bodyPr/>
          <a:lstStyle/>
          <a:p>
            <a:r>
              <a:rPr lang="en-US" dirty="0"/>
              <a:t>Who belongs?</a:t>
            </a:r>
            <a:br>
              <a:rPr lang="en-US" dirty="0"/>
            </a:br>
            <a:r>
              <a:rPr lang="en-US" dirty="0"/>
              <a:t>Who is in the we?</a:t>
            </a:r>
            <a:br>
              <a:rPr lang="en-US" dirty="0"/>
            </a:br>
            <a:r>
              <a:rPr lang="en-US" dirty="0"/>
              <a:t>We need a better story</a:t>
            </a:r>
            <a:br>
              <a:rPr lang="en-US" dirty="0"/>
            </a:br>
            <a:r>
              <a:rPr lang="en-US" dirty="0"/>
              <a:t>The leader holds </a:t>
            </a:r>
            <a:r>
              <a:rPr lang="en-US"/>
              <a:t>the story of us</a:t>
            </a:r>
            <a:br>
              <a:rPr lang="en-US" dirty="0"/>
            </a:br>
            <a:endParaRPr lang="en-US" dirty="0"/>
          </a:p>
        </p:txBody>
      </p:sp>
    </p:spTree>
    <p:extLst>
      <p:ext uri="{BB962C8B-B14F-4D97-AF65-F5344CB8AC3E}">
        <p14:creationId xmlns:p14="http://schemas.microsoft.com/office/powerpoint/2010/main" val="2650469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38E75D-A0FD-3246-9BBD-9355E83513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7351" y="0"/>
            <a:ext cx="10297297" cy="6858000"/>
          </a:xfrm>
          <a:prstGeom prst="rect">
            <a:avLst/>
          </a:prstGeom>
        </p:spPr>
      </p:pic>
    </p:spTree>
    <p:extLst>
      <p:ext uri="{BB962C8B-B14F-4D97-AF65-F5344CB8AC3E}">
        <p14:creationId xmlns:p14="http://schemas.microsoft.com/office/powerpoint/2010/main" val="2846270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3">
            <a:extLst>
              <a:ext uri="{FF2B5EF4-FFF2-40B4-BE49-F238E27FC236}">
                <a16:creationId xmlns:a16="http://schemas.microsoft.com/office/drawing/2014/main" id="{7E5F420F-92BE-1445-981A-725B1A368EF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19825" y="3552825"/>
            <a:ext cx="5972175" cy="326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7523" name="Picture 5">
            <a:extLst>
              <a:ext uri="{FF2B5EF4-FFF2-40B4-BE49-F238E27FC236}">
                <a16:creationId xmlns:a16="http://schemas.microsoft.com/office/drawing/2014/main" id="{156697D5-DF2A-8949-B5E6-9643AE990842}"/>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6219825" cy="355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5794449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a:extLst>
              <a:ext uri="{FF2B5EF4-FFF2-40B4-BE49-F238E27FC236}">
                <a16:creationId xmlns:a16="http://schemas.microsoft.com/office/drawing/2014/main" id="{BD133A0D-6BB9-5448-A550-0801904DC724}"/>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19175" y="674688"/>
            <a:ext cx="10240963"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a:extLst>
              <a:ext uri="{FF2B5EF4-FFF2-40B4-BE49-F238E27FC236}">
                <a16:creationId xmlns:a16="http://schemas.microsoft.com/office/drawing/2014/main" id="{1C4AA9A4-535A-EB4B-A726-48D315102196}"/>
              </a:ext>
            </a:extLst>
          </p:cNvPr>
          <p:cNvSpPr>
            <a:spLocks noChangeArrowheads="1"/>
          </p:cNvSpPr>
          <p:nvPr/>
        </p:nvSpPr>
        <p:spPr bwMode="auto">
          <a:xfrm>
            <a:off x="1019175" y="2373313"/>
            <a:ext cx="7288213"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66CCA1"/>
              </a:buClr>
              <a:buFont typeface="Arial" panose="020B0604020202020204" pitchFamily="34" charset="0"/>
              <a:buChar char="•"/>
              <a:defRPr sz="2800">
                <a:solidFill>
                  <a:srgbClr val="26403A"/>
                </a:solidFill>
                <a:latin typeface="FreightText Pro Book"/>
                <a:ea typeface="FreightText Pro Book"/>
                <a:cs typeface="FreightText Pro Book"/>
              </a:defRPr>
            </a:lvl1pPr>
            <a:lvl2pPr marL="742950" indent="-285750">
              <a:lnSpc>
                <a:spcPct val="90000"/>
              </a:lnSpc>
              <a:spcBef>
                <a:spcPts val="500"/>
              </a:spcBef>
              <a:buClr>
                <a:srgbClr val="66CCA1"/>
              </a:buClr>
              <a:buFont typeface="Arial" panose="020B0604020202020204" pitchFamily="34" charset="0"/>
              <a:buChar char="•"/>
              <a:defRPr sz="2400">
                <a:solidFill>
                  <a:srgbClr val="26403A"/>
                </a:solidFill>
                <a:latin typeface="FreightText Pro Book"/>
                <a:ea typeface="FreightText Pro Book"/>
                <a:cs typeface="FreightText Pro Book"/>
              </a:defRPr>
            </a:lvl2pPr>
            <a:lvl3pPr marL="1143000" indent="-228600">
              <a:lnSpc>
                <a:spcPct val="90000"/>
              </a:lnSpc>
              <a:spcBef>
                <a:spcPts val="500"/>
              </a:spcBef>
              <a:buClr>
                <a:srgbClr val="66CCA1"/>
              </a:buClr>
              <a:buFont typeface="Arial" panose="020B0604020202020204" pitchFamily="34" charset="0"/>
              <a:buChar char="•"/>
              <a:defRPr sz="2000">
                <a:solidFill>
                  <a:srgbClr val="26403A"/>
                </a:solidFill>
                <a:latin typeface="FreightText Pro Book"/>
                <a:ea typeface="FreightText Pro Book"/>
                <a:cs typeface="FreightText Pro Book"/>
              </a:defRPr>
            </a:lvl3pPr>
            <a:lvl4pPr marL="1600200" indent="-228600">
              <a:lnSpc>
                <a:spcPct val="90000"/>
              </a:lnSpc>
              <a:spcBef>
                <a:spcPts val="500"/>
              </a:spcBef>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4pPr>
            <a:lvl5pPr marL="2057400" indent="-228600">
              <a:lnSpc>
                <a:spcPct val="90000"/>
              </a:lnSpc>
              <a:spcBef>
                <a:spcPts val="500"/>
              </a:spcBef>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5pPr>
            <a:lvl6pPr marL="2514600" indent="-2286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6pPr>
            <a:lvl7pPr marL="2971800" indent="-2286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7pPr>
            <a:lvl8pPr marL="3429000" indent="-2286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8pPr>
            <a:lvl9pPr marL="3886200" indent="-2286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9pPr>
          </a:lstStyle>
          <a:p>
            <a:pPr algn="ctr" eaLnBrk="1" hangingPunct="1">
              <a:lnSpc>
                <a:spcPct val="100000"/>
              </a:lnSpc>
              <a:spcBef>
                <a:spcPct val="0"/>
              </a:spcBef>
              <a:buClrTx/>
              <a:buFontTx/>
              <a:buNone/>
            </a:pPr>
            <a:r>
              <a:rPr lang="en-US" altLang="en-US">
                <a:solidFill>
                  <a:srgbClr val="E2E7DB"/>
                </a:solidFill>
                <a:latin typeface="Avenir Book" panose="02000503020000020003" pitchFamily="2" charset="0"/>
                <a:ea typeface="Avenir Book" panose="02000503020000020003" pitchFamily="2" charset="0"/>
                <a:cs typeface="Avenir Book" panose="02000503020000020003" pitchFamily="2" charset="0"/>
              </a:rPr>
              <a:t>The problem of “Othering” is the problem of the 21st century </a:t>
            </a:r>
          </a:p>
          <a:p>
            <a:pPr algn="ctr" eaLnBrk="1" hangingPunct="1">
              <a:lnSpc>
                <a:spcPct val="100000"/>
              </a:lnSpc>
              <a:spcBef>
                <a:spcPct val="0"/>
              </a:spcBef>
              <a:buClrTx/>
              <a:buFontTx/>
              <a:buNone/>
            </a:pPr>
            <a:endParaRPr lang="en-US" altLang="en-US">
              <a:solidFill>
                <a:srgbClr val="E2E7DB"/>
              </a:solidFill>
              <a:latin typeface="Avenir Book" panose="02000503020000020003" pitchFamily="2" charset="0"/>
              <a:ea typeface="Avenir Book" panose="02000503020000020003" pitchFamily="2" charset="0"/>
              <a:cs typeface="Avenir Book" panose="02000503020000020003" pitchFamily="2" charset="0"/>
            </a:endParaRPr>
          </a:p>
          <a:p>
            <a:pPr algn="ctr" eaLnBrk="1" hangingPunct="1">
              <a:lnSpc>
                <a:spcPct val="100000"/>
              </a:lnSpc>
              <a:spcBef>
                <a:spcPct val="0"/>
              </a:spcBef>
              <a:buClrTx/>
              <a:buFontTx/>
              <a:buNone/>
            </a:pPr>
            <a:r>
              <a:rPr lang="en-US" altLang="en-US">
                <a:solidFill>
                  <a:srgbClr val="E2E7DB"/>
                </a:solidFill>
                <a:latin typeface="Avenir Book" panose="02000503020000020003" pitchFamily="2" charset="0"/>
                <a:ea typeface="Avenir Book" panose="02000503020000020003" pitchFamily="2" charset="0"/>
                <a:cs typeface="Avenir Book" panose="02000503020000020003" pitchFamily="2" charset="0"/>
              </a:rPr>
              <a:t>And the possible demise of the nation state as we know it</a:t>
            </a:r>
          </a:p>
        </p:txBody>
      </p:sp>
    </p:spTree>
    <p:extLst>
      <p:ext uri="{BB962C8B-B14F-4D97-AF65-F5344CB8AC3E}">
        <p14:creationId xmlns:p14="http://schemas.microsoft.com/office/powerpoint/2010/main" val="254686969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Bridging: Towards A Society Built on Belonging">
            <a:hlinkClick r:id="" action="ppaction://media"/>
          </p:cNvPr>
          <p:cNvPicPr>
            <a:picLocks noRot="1" noChangeAspect="1"/>
          </p:cNvPicPr>
          <p:nvPr>
            <a:videoFile r:link="rId1"/>
          </p:nvPr>
        </p:nvPicPr>
        <p:blipFill>
          <a:blip r:embed="rId3"/>
          <a:stretch>
            <a:fillRect/>
          </a:stretch>
        </p:blipFill>
        <p:spPr>
          <a:xfrm>
            <a:off x="2806700" y="1579564"/>
            <a:ext cx="6578600" cy="3698875"/>
          </a:xfrm>
          <a:prstGeom prst="rect">
            <a:avLst/>
          </a:prstGeom>
        </p:spPr>
      </p:pic>
      <p:sp>
        <p:nvSpPr>
          <p:cNvPr id="27650" name="TextBox 1"/>
          <p:cNvSpPr txBox="1">
            <a:spLocks noChangeArrowheads="1"/>
          </p:cNvSpPr>
          <p:nvPr/>
        </p:nvSpPr>
        <p:spPr bwMode="auto">
          <a:xfrm>
            <a:off x="3419476" y="5527676"/>
            <a:ext cx="52609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defTabSz="457200" eaLnBrk="0" fontAlgn="base" hangingPunct="0">
              <a:spcBef>
                <a:spcPct val="0"/>
              </a:spcBef>
              <a:spcAft>
                <a:spcPct val="0"/>
              </a:spcAft>
              <a:defRPr sz="2400">
                <a:solidFill>
                  <a:schemeClr val="tx1"/>
                </a:solidFill>
                <a:latin typeface="Calibri" charset="0"/>
                <a:ea typeface="MS PGothic" charset="-128"/>
              </a:defRPr>
            </a:lvl6pPr>
            <a:lvl7pPr marL="2971800" indent="-228600" defTabSz="457200" eaLnBrk="0" fontAlgn="base" hangingPunct="0">
              <a:spcBef>
                <a:spcPct val="0"/>
              </a:spcBef>
              <a:spcAft>
                <a:spcPct val="0"/>
              </a:spcAft>
              <a:defRPr sz="2400">
                <a:solidFill>
                  <a:schemeClr val="tx1"/>
                </a:solidFill>
                <a:latin typeface="Calibri" charset="0"/>
                <a:ea typeface="MS PGothic" charset="-128"/>
              </a:defRPr>
            </a:lvl7pPr>
            <a:lvl8pPr marL="3429000" indent="-228600" defTabSz="457200" eaLnBrk="0" fontAlgn="base" hangingPunct="0">
              <a:spcBef>
                <a:spcPct val="0"/>
              </a:spcBef>
              <a:spcAft>
                <a:spcPct val="0"/>
              </a:spcAft>
              <a:defRPr sz="2400">
                <a:solidFill>
                  <a:schemeClr val="tx1"/>
                </a:solidFill>
                <a:latin typeface="Calibri" charset="0"/>
                <a:ea typeface="MS PGothic" charset="-128"/>
              </a:defRPr>
            </a:lvl8pPr>
            <a:lvl9pPr marL="3886200" indent="-228600" defTabSz="457200" eaLnBrk="0" fontAlgn="base" hangingPunct="0">
              <a:spcBef>
                <a:spcPct val="0"/>
              </a:spcBef>
              <a:spcAft>
                <a:spcPct val="0"/>
              </a:spcAft>
              <a:defRPr sz="2400">
                <a:solidFill>
                  <a:schemeClr val="tx1"/>
                </a:solidFill>
                <a:latin typeface="Calibri" charset="0"/>
                <a:ea typeface="MS PGothic" charset="-128"/>
              </a:defRPr>
            </a:lvl9pPr>
          </a:lstStyle>
          <a:p>
            <a:r>
              <a:rPr lang="en-US" altLang="en-US" sz="1800" dirty="0">
                <a:hlinkClick r:id="rId4"/>
              </a:rPr>
              <a:t>https://www.youtube.com/watch?v=PGcbFj4J_gc</a:t>
            </a:r>
            <a:endParaRPr lang="en-US" altLang="en-US" sz="1800" dirty="0"/>
          </a:p>
          <a:p>
            <a:endParaRPr lang="en-US" altLang="en-US" sz="1800" dirty="0"/>
          </a:p>
        </p:txBody>
      </p:sp>
    </p:spTree>
    <p:extLst>
      <p:ext uri="{BB962C8B-B14F-4D97-AF65-F5344CB8AC3E}">
        <p14:creationId xmlns:p14="http://schemas.microsoft.com/office/powerpoint/2010/main" val="98772475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bject 3">
            <a:extLst>
              <a:ext uri="{FF2B5EF4-FFF2-40B4-BE49-F238E27FC236}">
                <a16:creationId xmlns:a16="http://schemas.microsoft.com/office/drawing/2014/main" id="{2D5FA4DD-6766-4923-BD4C-B1483ECA8EAF}"/>
              </a:ext>
            </a:extLst>
          </p:cNvPr>
          <p:cNvSpPr>
            <a:spLocks/>
          </p:cNvSpPr>
          <p:nvPr/>
        </p:nvSpPr>
        <p:spPr bwMode="auto">
          <a:xfrm>
            <a:off x="6938963" y="4094163"/>
            <a:ext cx="1236662" cy="800100"/>
          </a:xfrm>
          <a:custGeom>
            <a:avLst/>
            <a:gdLst>
              <a:gd name="T0" fmla="*/ 35207 w 1402079"/>
              <a:gd name="T1" fmla="*/ 0 h 906145"/>
              <a:gd name="T2" fmla="*/ 0 w 1402079"/>
              <a:gd name="T3" fmla="*/ 68308 h 906145"/>
              <a:gd name="T4" fmla="*/ 367530 w 1402079"/>
              <a:gd name="T5" fmla="*/ 261449 h 906145"/>
              <a:gd name="T6" fmla="*/ 349927 w 1402079"/>
              <a:gd name="T7" fmla="*/ 295602 h 906145"/>
              <a:gd name="T8" fmla="*/ 452812 w 1402079"/>
              <a:gd name="T9" fmla="*/ 262861 h 906145"/>
              <a:gd name="T10" fmla="*/ 431016 w 1402079"/>
              <a:gd name="T11" fmla="*/ 193143 h 906145"/>
              <a:gd name="T12" fmla="*/ 402737 w 1402079"/>
              <a:gd name="T13" fmla="*/ 193143 h 906145"/>
              <a:gd name="T14" fmla="*/ 35207 w 1402079"/>
              <a:gd name="T15" fmla="*/ 0 h 906145"/>
              <a:gd name="T16" fmla="*/ 420339 w 1402079"/>
              <a:gd name="T17" fmla="*/ 158989 h 906145"/>
              <a:gd name="T18" fmla="*/ 402737 w 1402079"/>
              <a:gd name="T19" fmla="*/ 193143 h 906145"/>
              <a:gd name="T20" fmla="*/ 431016 w 1402079"/>
              <a:gd name="T21" fmla="*/ 193143 h 906145"/>
              <a:gd name="T22" fmla="*/ 420339 w 1402079"/>
              <a:gd name="T23" fmla="*/ 158989 h 906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02079" h="906145">
                <a:moveTo>
                  <a:pt x="108972" y="0"/>
                </a:moveTo>
                <a:lnTo>
                  <a:pt x="0" y="209383"/>
                </a:lnTo>
                <a:lnTo>
                  <a:pt x="1137589" y="801434"/>
                </a:lnTo>
                <a:lnTo>
                  <a:pt x="1083104" y="906125"/>
                </a:lnTo>
                <a:lnTo>
                  <a:pt x="1401555" y="805764"/>
                </a:lnTo>
                <a:lnTo>
                  <a:pt x="1334095" y="592051"/>
                </a:lnTo>
                <a:lnTo>
                  <a:pt x="1246562" y="592051"/>
                </a:lnTo>
                <a:lnTo>
                  <a:pt x="108972" y="0"/>
                </a:lnTo>
                <a:close/>
              </a:path>
              <a:path w="1402079" h="906145">
                <a:moveTo>
                  <a:pt x="1301048" y="487358"/>
                </a:moveTo>
                <a:lnTo>
                  <a:pt x="1246562" y="592051"/>
                </a:lnTo>
                <a:lnTo>
                  <a:pt x="1334095" y="592051"/>
                </a:lnTo>
                <a:lnTo>
                  <a:pt x="1301048" y="487358"/>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57200" eaLnBrk="0" fontAlgn="base" hangingPunct="0">
              <a:spcBef>
                <a:spcPct val="0"/>
              </a:spcBef>
              <a:spcAft>
                <a:spcPct val="0"/>
              </a:spcAft>
              <a:defRPr/>
            </a:pPr>
            <a:endParaRPr lang="en-US">
              <a:solidFill>
                <a:prstClr val="black"/>
              </a:solidFill>
              <a:latin typeface="Calibri" panose="020F0502020204030204" pitchFamily="34" charset="0"/>
              <a:ea typeface="MS PGothic" panose="020B0600070205080204" pitchFamily="34" charset="-128"/>
            </a:endParaRPr>
          </a:p>
        </p:txBody>
      </p:sp>
      <p:sp>
        <p:nvSpPr>
          <p:cNvPr id="21507" name="object 6">
            <a:extLst>
              <a:ext uri="{FF2B5EF4-FFF2-40B4-BE49-F238E27FC236}">
                <a16:creationId xmlns:a16="http://schemas.microsoft.com/office/drawing/2014/main" id="{62D8A561-BCC6-469E-AD3B-79316800B4F8}"/>
              </a:ext>
            </a:extLst>
          </p:cNvPr>
          <p:cNvSpPr>
            <a:spLocks/>
          </p:cNvSpPr>
          <p:nvPr/>
        </p:nvSpPr>
        <p:spPr bwMode="auto">
          <a:xfrm>
            <a:off x="6883401" y="2166938"/>
            <a:ext cx="1368425" cy="895350"/>
          </a:xfrm>
          <a:custGeom>
            <a:avLst/>
            <a:gdLst>
              <a:gd name="T0" fmla="*/ 399105 w 1550670"/>
              <a:gd name="T1" fmla="*/ 0 h 1014095"/>
              <a:gd name="T2" fmla="*/ 417479 w 1550670"/>
              <a:gd name="T3" fmla="*/ 33761 h 1014095"/>
              <a:gd name="T4" fmla="*/ 0 w 1550670"/>
              <a:gd name="T5" fmla="*/ 262978 h 1014095"/>
              <a:gd name="T6" fmla="*/ 36748 w 1550670"/>
              <a:gd name="T7" fmla="*/ 330500 h 1014095"/>
              <a:gd name="T8" fmla="*/ 454226 w 1550670"/>
              <a:gd name="T9" fmla="*/ 101282 h 1014095"/>
              <a:gd name="T10" fmla="*/ 482461 w 1550670"/>
              <a:gd name="T11" fmla="*/ 101282 h 1014095"/>
              <a:gd name="T12" fmla="*/ 503108 w 1550670"/>
              <a:gd name="T13" fmla="*/ 30594 h 1014095"/>
              <a:gd name="T14" fmla="*/ 399105 w 1550670"/>
              <a:gd name="T15" fmla="*/ 0 h 1014095"/>
              <a:gd name="T16" fmla="*/ 482461 w 1550670"/>
              <a:gd name="T17" fmla="*/ 101282 h 1014095"/>
              <a:gd name="T18" fmla="*/ 454226 w 1550670"/>
              <a:gd name="T19" fmla="*/ 101282 h 1014095"/>
              <a:gd name="T20" fmla="*/ 472600 w 1550670"/>
              <a:gd name="T21" fmla="*/ 135045 h 1014095"/>
              <a:gd name="T22" fmla="*/ 482461 w 1550670"/>
              <a:gd name="T23" fmla="*/ 101282 h 10140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50670" h="1014095">
                <a:moveTo>
                  <a:pt x="1229622" y="0"/>
                </a:moveTo>
                <a:lnTo>
                  <a:pt x="1286233" y="103559"/>
                </a:lnTo>
                <a:lnTo>
                  <a:pt x="0" y="806663"/>
                </a:lnTo>
                <a:lnTo>
                  <a:pt x="113219" y="1013781"/>
                </a:lnTo>
                <a:lnTo>
                  <a:pt x="1399451" y="310677"/>
                </a:lnTo>
                <a:lnTo>
                  <a:pt x="1486443" y="310677"/>
                </a:lnTo>
                <a:lnTo>
                  <a:pt x="1550056" y="93847"/>
                </a:lnTo>
                <a:lnTo>
                  <a:pt x="1229622" y="0"/>
                </a:lnTo>
                <a:close/>
              </a:path>
              <a:path w="1550670" h="1014095">
                <a:moveTo>
                  <a:pt x="1486443" y="310677"/>
                </a:moveTo>
                <a:lnTo>
                  <a:pt x="1399451" y="310677"/>
                </a:lnTo>
                <a:lnTo>
                  <a:pt x="1456061" y="414237"/>
                </a:lnTo>
                <a:lnTo>
                  <a:pt x="1486443" y="310677"/>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57200" eaLnBrk="0" fontAlgn="base" hangingPunct="0">
              <a:spcBef>
                <a:spcPct val="0"/>
              </a:spcBef>
              <a:spcAft>
                <a:spcPct val="0"/>
              </a:spcAft>
              <a:defRPr/>
            </a:pPr>
            <a:endParaRPr lang="en-US">
              <a:solidFill>
                <a:prstClr val="black"/>
              </a:solidFill>
              <a:latin typeface="Calibri" panose="020F0502020204030204" pitchFamily="34" charset="0"/>
              <a:ea typeface="MS PGothic" panose="020B0600070205080204" pitchFamily="34" charset="-128"/>
            </a:endParaRPr>
          </a:p>
        </p:txBody>
      </p:sp>
      <p:sp>
        <p:nvSpPr>
          <p:cNvPr id="21508" name="object 9">
            <a:extLst>
              <a:ext uri="{FF2B5EF4-FFF2-40B4-BE49-F238E27FC236}">
                <a16:creationId xmlns:a16="http://schemas.microsoft.com/office/drawing/2014/main" id="{982B0403-170B-4D42-9A49-4F6C597D40E8}"/>
              </a:ext>
            </a:extLst>
          </p:cNvPr>
          <p:cNvSpPr>
            <a:spLocks/>
          </p:cNvSpPr>
          <p:nvPr/>
        </p:nvSpPr>
        <p:spPr bwMode="auto">
          <a:xfrm>
            <a:off x="2913064" y="2946401"/>
            <a:ext cx="415925" cy="1590675"/>
          </a:xfrm>
          <a:custGeom>
            <a:avLst/>
            <a:gdLst>
              <a:gd name="T0" fmla="*/ 149985 w 472439"/>
              <a:gd name="T1" fmla="*/ 85983 h 2259329"/>
              <a:gd name="T2" fmla="*/ 0 w 472439"/>
              <a:gd name="T3" fmla="*/ 85983 h 2259329"/>
              <a:gd name="T4" fmla="*/ 74991 w 472439"/>
              <a:gd name="T5" fmla="*/ 96020 h 2259329"/>
              <a:gd name="T6" fmla="*/ 149985 w 472439"/>
              <a:gd name="T7" fmla="*/ 85983 h 2259329"/>
              <a:gd name="T8" fmla="*/ 112488 w 472439"/>
              <a:gd name="T9" fmla="*/ 0 h 2259329"/>
              <a:gd name="T10" fmla="*/ 37496 w 472439"/>
              <a:gd name="T11" fmla="*/ 0 h 2259329"/>
              <a:gd name="T12" fmla="*/ 37496 w 472439"/>
              <a:gd name="T13" fmla="*/ 85983 h 2259329"/>
              <a:gd name="T14" fmla="*/ 112488 w 472439"/>
              <a:gd name="T15" fmla="*/ 85983 h 2259329"/>
              <a:gd name="T16" fmla="*/ 112488 w 472439"/>
              <a:gd name="T17" fmla="*/ 0 h 2259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2439" h="2259329">
                <a:moveTo>
                  <a:pt x="472086" y="2023002"/>
                </a:moveTo>
                <a:lnTo>
                  <a:pt x="0" y="2023002"/>
                </a:lnTo>
                <a:lnTo>
                  <a:pt x="236042" y="2259153"/>
                </a:lnTo>
                <a:lnTo>
                  <a:pt x="472086" y="2023002"/>
                </a:lnTo>
                <a:close/>
              </a:path>
              <a:path w="472439" h="2259329">
                <a:moveTo>
                  <a:pt x="354064" y="0"/>
                </a:moveTo>
                <a:lnTo>
                  <a:pt x="118022" y="0"/>
                </a:lnTo>
                <a:lnTo>
                  <a:pt x="118022" y="2023002"/>
                </a:lnTo>
                <a:lnTo>
                  <a:pt x="354064" y="2023002"/>
                </a:lnTo>
                <a:lnTo>
                  <a:pt x="35406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57200" eaLnBrk="0" fontAlgn="base" hangingPunct="0">
              <a:spcBef>
                <a:spcPct val="0"/>
              </a:spcBef>
              <a:spcAft>
                <a:spcPct val="0"/>
              </a:spcAft>
              <a:defRPr/>
            </a:pPr>
            <a:endParaRPr lang="en-US">
              <a:solidFill>
                <a:prstClr val="black"/>
              </a:solidFill>
              <a:latin typeface="Calibri" panose="020F0502020204030204" pitchFamily="34" charset="0"/>
              <a:ea typeface="MS PGothic" panose="020B0600070205080204" pitchFamily="34" charset="-128"/>
            </a:endParaRPr>
          </a:p>
        </p:txBody>
      </p:sp>
      <p:sp>
        <p:nvSpPr>
          <p:cNvPr id="21509" name="object 12">
            <a:extLst>
              <a:ext uri="{FF2B5EF4-FFF2-40B4-BE49-F238E27FC236}">
                <a16:creationId xmlns:a16="http://schemas.microsoft.com/office/drawing/2014/main" id="{05B1A51A-7B73-4AE1-B3F3-B4390CFE44DC}"/>
              </a:ext>
            </a:extLst>
          </p:cNvPr>
          <p:cNvSpPr>
            <a:spLocks/>
          </p:cNvSpPr>
          <p:nvPr/>
        </p:nvSpPr>
        <p:spPr bwMode="auto">
          <a:xfrm>
            <a:off x="3886201" y="3781425"/>
            <a:ext cx="989013" cy="1066800"/>
          </a:xfrm>
          <a:custGeom>
            <a:avLst/>
            <a:gdLst>
              <a:gd name="T0" fmla="*/ 357755 w 1120775"/>
              <a:gd name="T1" fmla="*/ 0 h 1209039"/>
              <a:gd name="T2" fmla="*/ 249579 w 1120775"/>
              <a:gd name="T3" fmla="*/ 5813 h 1209039"/>
              <a:gd name="T4" fmla="*/ 278065 w 1120775"/>
              <a:gd name="T5" fmla="*/ 31382 h 1209039"/>
              <a:gd name="T6" fmla="*/ 0 w 1120775"/>
              <a:gd name="T7" fmla="*/ 340652 h 1209039"/>
              <a:gd name="T8" fmla="*/ 56973 w 1120775"/>
              <a:gd name="T9" fmla="*/ 391789 h 1209039"/>
              <a:gd name="T10" fmla="*/ 335037 w 1120775"/>
              <a:gd name="T11" fmla="*/ 82519 h 1209039"/>
              <a:gd name="T12" fmla="*/ 362158 w 1120775"/>
              <a:gd name="T13" fmla="*/ 82519 h 1209039"/>
              <a:gd name="T14" fmla="*/ 357755 w 1120775"/>
              <a:gd name="T15" fmla="*/ 0 h 1209039"/>
              <a:gd name="T16" fmla="*/ 362158 w 1120775"/>
              <a:gd name="T17" fmla="*/ 82519 h 1209039"/>
              <a:gd name="T18" fmla="*/ 335037 w 1120775"/>
              <a:gd name="T19" fmla="*/ 82519 h 1209039"/>
              <a:gd name="T20" fmla="*/ 363522 w 1120775"/>
              <a:gd name="T21" fmla="*/ 108087 h 1209039"/>
              <a:gd name="T22" fmla="*/ 362158 w 1120775"/>
              <a:gd name="T23" fmla="*/ 82519 h 12090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20775" h="1209039">
                <a:moveTo>
                  <a:pt x="1102639" y="0"/>
                </a:moveTo>
                <a:lnTo>
                  <a:pt x="769228" y="17931"/>
                </a:lnTo>
                <a:lnTo>
                  <a:pt x="857026" y="96803"/>
                </a:lnTo>
                <a:lnTo>
                  <a:pt x="0" y="1050815"/>
                </a:lnTo>
                <a:lnTo>
                  <a:pt x="175594" y="1208559"/>
                </a:lnTo>
                <a:lnTo>
                  <a:pt x="1032621" y="254546"/>
                </a:lnTo>
                <a:lnTo>
                  <a:pt x="1116212" y="254546"/>
                </a:lnTo>
                <a:lnTo>
                  <a:pt x="1102639" y="0"/>
                </a:lnTo>
                <a:close/>
              </a:path>
              <a:path w="1120775" h="1209039">
                <a:moveTo>
                  <a:pt x="1116212" y="254546"/>
                </a:moveTo>
                <a:lnTo>
                  <a:pt x="1032621" y="254546"/>
                </a:lnTo>
                <a:lnTo>
                  <a:pt x="1120418" y="333418"/>
                </a:lnTo>
                <a:lnTo>
                  <a:pt x="1116212" y="254546"/>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57200" eaLnBrk="0" fontAlgn="base" hangingPunct="0">
              <a:spcBef>
                <a:spcPct val="0"/>
              </a:spcBef>
              <a:spcAft>
                <a:spcPct val="0"/>
              </a:spcAft>
              <a:defRPr/>
            </a:pPr>
            <a:endParaRPr lang="en-US">
              <a:solidFill>
                <a:prstClr val="black"/>
              </a:solidFill>
              <a:latin typeface="Calibri" panose="020F0502020204030204" pitchFamily="34" charset="0"/>
              <a:ea typeface="MS PGothic" panose="020B0600070205080204" pitchFamily="34" charset="-128"/>
            </a:endParaRPr>
          </a:p>
        </p:txBody>
      </p:sp>
      <p:sp>
        <p:nvSpPr>
          <p:cNvPr id="21510" name="object 23">
            <a:extLst>
              <a:ext uri="{FF2B5EF4-FFF2-40B4-BE49-F238E27FC236}">
                <a16:creationId xmlns:a16="http://schemas.microsoft.com/office/drawing/2014/main" id="{F7922F37-E09D-48E1-AF13-4E98DF46BDD9}"/>
              </a:ext>
            </a:extLst>
          </p:cNvPr>
          <p:cNvSpPr>
            <a:spLocks noChangeArrowheads="1"/>
          </p:cNvSpPr>
          <p:nvPr/>
        </p:nvSpPr>
        <p:spPr bwMode="auto">
          <a:xfrm rot="-197337">
            <a:off x="7056439" y="4135438"/>
            <a:ext cx="777875" cy="5461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defRPr/>
            </a:pPr>
            <a:endParaRPr lang="en-US" altLang="en-US">
              <a:solidFill>
                <a:prstClr val="black"/>
              </a:solidFill>
            </a:endParaRPr>
          </a:p>
        </p:txBody>
      </p:sp>
      <p:sp>
        <p:nvSpPr>
          <p:cNvPr id="31" name="object 26">
            <a:extLst>
              <a:ext uri="{FF2B5EF4-FFF2-40B4-BE49-F238E27FC236}">
                <a16:creationId xmlns:a16="http://schemas.microsoft.com/office/drawing/2014/main" id="{69D4BCF8-FCF4-4883-9C0B-FCBA860ED364}"/>
              </a:ext>
            </a:extLst>
          </p:cNvPr>
          <p:cNvSpPr txBox="1">
            <a:spLocks/>
          </p:cNvSpPr>
          <p:nvPr/>
        </p:nvSpPr>
        <p:spPr bwMode="auto">
          <a:xfrm>
            <a:off x="1733550" y="101867"/>
            <a:ext cx="6694488" cy="99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4568" rIns="0" bIns="0" anchor="ctr">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11206">
              <a:spcBef>
                <a:spcPts val="115"/>
              </a:spcBef>
              <a:defRPr/>
            </a:pPr>
            <a:r>
              <a:rPr lang="en-US" sz="3200" spc="9" dirty="0">
                <a:solidFill>
                  <a:prstClr val="white"/>
                </a:solidFill>
                <a:latin typeface="Georgia" charset="0"/>
                <a:ea typeface="Georgia" charset="0"/>
                <a:cs typeface="Georgia" charset="0"/>
              </a:rPr>
              <a:t>Rapid change produces collective anxiety</a:t>
            </a:r>
            <a:r>
              <a:rPr lang="en-US" sz="3200" spc="4" dirty="0">
                <a:solidFill>
                  <a:prstClr val="white"/>
                </a:solidFill>
                <a:latin typeface="Georgia" charset="0"/>
                <a:ea typeface="Georgia" charset="0"/>
                <a:cs typeface="Georgia" charset="0"/>
              </a:rPr>
              <a:t>:</a:t>
            </a:r>
            <a:endParaRPr lang="en-US" sz="3200" dirty="0">
              <a:solidFill>
                <a:prstClr val="white"/>
              </a:solidFill>
              <a:latin typeface="Georgia" charset="0"/>
              <a:ea typeface="Georgia" charset="0"/>
              <a:cs typeface="Georgia" charset="0"/>
            </a:endParaRPr>
          </a:p>
        </p:txBody>
      </p:sp>
      <p:sp>
        <p:nvSpPr>
          <p:cNvPr id="21512" name="TextBox 31">
            <a:extLst>
              <a:ext uri="{FF2B5EF4-FFF2-40B4-BE49-F238E27FC236}">
                <a16:creationId xmlns:a16="http://schemas.microsoft.com/office/drawing/2014/main" id="{3F9F7C5B-39C3-4254-A7B8-C76A71718E1E}"/>
              </a:ext>
            </a:extLst>
          </p:cNvPr>
          <p:cNvSpPr txBox="1">
            <a:spLocks noChangeArrowheads="1"/>
          </p:cNvSpPr>
          <p:nvPr/>
        </p:nvSpPr>
        <p:spPr bwMode="auto">
          <a:xfrm rot="-1705874">
            <a:off x="7005638" y="2457450"/>
            <a:ext cx="1022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defRPr/>
            </a:pPr>
            <a:r>
              <a:rPr lang="en-US" altLang="en-US" b="1">
                <a:solidFill>
                  <a:prstClr val="white"/>
                </a:solidFill>
              </a:rPr>
              <a:t>Breaking</a:t>
            </a:r>
          </a:p>
        </p:txBody>
      </p:sp>
      <p:sp>
        <p:nvSpPr>
          <p:cNvPr id="35" name="Rectangle 34">
            <a:extLst>
              <a:ext uri="{FF2B5EF4-FFF2-40B4-BE49-F238E27FC236}">
                <a16:creationId xmlns:a16="http://schemas.microsoft.com/office/drawing/2014/main" id="{3880BE52-BE5C-407B-BF02-B5CEA0C1F7C6}"/>
              </a:ext>
            </a:extLst>
          </p:cNvPr>
          <p:cNvSpPr>
            <a:spLocks noChangeArrowheads="1"/>
          </p:cNvSpPr>
          <p:nvPr/>
        </p:nvSpPr>
        <p:spPr bwMode="auto">
          <a:xfrm>
            <a:off x="8205789" y="1585914"/>
            <a:ext cx="2130425" cy="1360487"/>
          </a:xfrm>
          <a:prstGeom prst="rect">
            <a:avLst/>
          </a:prstGeom>
          <a:gradFill rotWithShape="1">
            <a:gsLst>
              <a:gs pos="0">
                <a:srgbClr val="C00000"/>
              </a:gs>
              <a:gs pos="100000">
                <a:srgbClr val="C0000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defRPr/>
            </a:pPr>
            <a:endParaRPr lang="en-US" altLang="en-US">
              <a:solidFill>
                <a:srgbClr val="FFFFFF"/>
              </a:solidFill>
            </a:endParaRPr>
          </a:p>
        </p:txBody>
      </p:sp>
      <p:sp>
        <p:nvSpPr>
          <p:cNvPr id="21514" name="TextBox 35">
            <a:extLst>
              <a:ext uri="{FF2B5EF4-FFF2-40B4-BE49-F238E27FC236}">
                <a16:creationId xmlns:a16="http://schemas.microsoft.com/office/drawing/2014/main" id="{F95D93B1-8A82-43DE-83D8-DA12711AD830}"/>
              </a:ext>
            </a:extLst>
          </p:cNvPr>
          <p:cNvSpPr txBox="1">
            <a:spLocks noChangeArrowheads="1"/>
          </p:cNvSpPr>
          <p:nvPr/>
        </p:nvSpPr>
        <p:spPr bwMode="auto">
          <a:xfrm>
            <a:off x="8548688" y="1927226"/>
            <a:ext cx="1403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defRPr/>
            </a:pPr>
            <a:r>
              <a:rPr lang="en-US" altLang="en-US" b="1">
                <a:solidFill>
                  <a:prstClr val="white"/>
                </a:solidFill>
              </a:rPr>
              <a:t>Fear, anger, Othering</a:t>
            </a:r>
          </a:p>
        </p:txBody>
      </p:sp>
      <p:sp>
        <p:nvSpPr>
          <p:cNvPr id="37" name="Rectangle 36">
            <a:extLst>
              <a:ext uri="{FF2B5EF4-FFF2-40B4-BE49-F238E27FC236}">
                <a16:creationId xmlns:a16="http://schemas.microsoft.com/office/drawing/2014/main" id="{6A177D9D-0474-4CEC-A56C-447C03622CA2}"/>
              </a:ext>
            </a:extLst>
          </p:cNvPr>
          <p:cNvSpPr>
            <a:spLocks noChangeArrowheads="1"/>
          </p:cNvSpPr>
          <p:nvPr/>
        </p:nvSpPr>
        <p:spPr bwMode="auto">
          <a:xfrm>
            <a:off x="2184401" y="1701800"/>
            <a:ext cx="2132013" cy="1360488"/>
          </a:xfrm>
          <a:prstGeom prst="rect">
            <a:avLst/>
          </a:prstGeom>
          <a:gradFill rotWithShape="1">
            <a:gsLst>
              <a:gs pos="0">
                <a:srgbClr val="C00000"/>
              </a:gs>
              <a:gs pos="100000">
                <a:srgbClr val="C0000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defRPr/>
            </a:pPr>
            <a:endParaRPr lang="en-US" altLang="en-US">
              <a:solidFill>
                <a:srgbClr val="FFFFFF"/>
              </a:solidFill>
            </a:endParaRPr>
          </a:p>
        </p:txBody>
      </p:sp>
      <p:sp>
        <p:nvSpPr>
          <p:cNvPr id="38" name="Rectangle 37">
            <a:extLst>
              <a:ext uri="{FF2B5EF4-FFF2-40B4-BE49-F238E27FC236}">
                <a16:creationId xmlns:a16="http://schemas.microsoft.com/office/drawing/2014/main" id="{A6828253-DA1F-49FF-9050-9090D5B830E5}"/>
              </a:ext>
            </a:extLst>
          </p:cNvPr>
          <p:cNvSpPr>
            <a:spLocks noChangeArrowheads="1"/>
          </p:cNvSpPr>
          <p:nvPr/>
        </p:nvSpPr>
        <p:spPr bwMode="auto">
          <a:xfrm>
            <a:off x="4878388" y="2884489"/>
            <a:ext cx="2132012" cy="1360487"/>
          </a:xfrm>
          <a:prstGeom prst="rect">
            <a:avLst/>
          </a:prstGeom>
          <a:gradFill rotWithShape="1">
            <a:gsLst>
              <a:gs pos="0">
                <a:srgbClr val="C00000"/>
              </a:gs>
              <a:gs pos="100000">
                <a:srgbClr val="C0000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defRPr/>
            </a:pPr>
            <a:endParaRPr lang="en-US" altLang="en-US">
              <a:solidFill>
                <a:srgbClr val="FFFFFF"/>
              </a:solidFill>
            </a:endParaRPr>
          </a:p>
        </p:txBody>
      </p:sp>
      <p:sp>
        <p:nvSpPr>
          <p:cNvPr id="39" name="Rectangle 38">
            <a:extLst>
              <a:ext uri="{FF2B5EF4-FFF2-40B4-BE49-F238E27FC236}">
                <a16:creationId xmlns:a16="http://schemas.microsoft.com/office/drawing/2014/main" id="{DCAA646B-FA52-47F7-B6B6-2EE6B4C4748D}"/>
              </a:ext>
            </a:extLst>
          </p:cNvPr>
          <p:cNvSpPr>
            <a:spLocks noChangeArrowheads="1"/>
          </p:cNvSpPr>
          <p:nvPr/>
        </p:nvSpPr>
        <p:spPr bwMode="auto">
          <a:xfrm>
            <a:off x="2116139" y="4537075"/>
            <a:ext cx="2130425" cy="1360488"/>
          </a:xfrm>
          <a:prstGeom prst="rect">
            <a:avLst/>
          </a:prstGeom>
          <a:gradFill rotWithShape="1">
            <a:gsLst>
              <a:gs pos="0">
                <a:srgbClr val="C00000"/>
              </a:gs>
              <a:gs pos="100000">
                <a:srgbClr val="C0000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defRPr/>
            </a:pPr>
            <a:endParaRPr lang="en-US" altLang="en-US">
              <a:solidFill>
                <a:srgbClr val="FFFFFF"/>
              </a:solidFill>
            </a:endParaRPr>
          </a:p>
        </p:txBody>
      </p:sp>
      <p:sp>
        <p:nvSpPr>
          <p:cNvPr id="40" name="Rectangle 39">
            <a:extLst>
              <a:ext uri="{FF2B5EF4-FFF2-40B4-BE49-F238E27FC236}">
                <a16:creationId xmlns:a16="http://schemas.microsoft.com/office/drawing/2014/main" id="{2D6A907A-68BC-4325-AC4F-3BE13F4F0A31}"/>
              </a:ext>
            </a:extLst>
          </p:cNvPr>
          <p:cNvSpPr>
            <a:spLocks noChangeArrowheads="1"/>
          </p:cNvSpPr>
          <p:nvPr/>
        </p:nvSpPr>
        <p:spPr bwMode="auto">
          <a:xfrm>
            <a:off x="8185151" y="4537075"/>
            <a:ext cx="2130425" cy="1360488"/>
          </a:xfrm>
          <a:prstGeom prst="rect">
            <a:avLst/>
          </a:prstGeom>
          <a:gradFill rotWithShape="1">
            <a:gsLst>
              <a:gs pos="0">
                <a:srgbClr val="C00000"/>
              </a:gs>
              <a:gs pos="100000">
                <a:srgbClr val="C0000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defRPr/>
            </a:pPr>
            <a:endParaRPr lang="en-US" altLang="en-US">
              <a:solidFill>
                <a:srgbClr val="FFFFFF"/>
              </a:solidFill>
            </a:endParaRPr>
          </a:p>
        </p:txBody>
      </p:sp>
      <p:sp>
        <p:nvSpPr>
          <p:cNvPr id="21519" name="TextBox 43">
            <a:extLst>
              <a:ext uri="{FF2B5EF4-FFF2-40B4-BE49-F238E27FC236}">
                <a16:creationId xmlns:a16="http://schemas.microsoft.com/office/drawing/2014/main" id="{F950885E-E884-41A0-8F7A-F03E18EF8460}"/>
              </a:ext>
            </a:extLst>
          </p:cNvPr>
          <p:cNvSpPr txBox="1">
            <a:spLocks noChangeArrowheads="1"/>
          </p:cNvSpPr>
          <p:nvPr/>
        </p:nvSpPr>
        <p:spPr bwMode="auto">
          <a:xfrm>
            <a:off x="2478088" y="1997784"/>
            <a:ext cx="158471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defRPr/>
            </a:pPr>
            <a:r>
              <a:rPr lang="en-US" altLang="en-US" b="1" dirty="0">
                <a:solidFill>
                  <a:prstClr val="white"/>
                </a:solidFill>
              </a:rPr>
              <a:t>Change in demographic</a:t>
            </a:r>
          </a:p>
          <a:p>
            <a:pPr algn="ctr" defTabSz="457200" fontAlgn="base">
              <a:spcBef>
                <a:spcPct val="0"/>
              </a:spcBef>
              <a:spcAft>
                <a:spcPct val="0"/>
              </a:spcAft>
              <a:defRPr/>
            </a:pPr>
            <a:r>
              <a:rPr lang="en-US" altLang="en-US" b="1" dirty="0">
                <a:solidFill>
                  <a:prstClr val="white"/>
                </a:solidFill>
              </a:rPr>
              <a:t>Climate, Tech</a:t>
            </a:r>
          </a:p>
          <a:p>
            <a:pPr algn="ctr" defTabSz="457200" fontAlgn="base">
              <a:spcBef>
                <a:spcPct val="0"/>
              </a:spcBef>
              <a:spcAft>
                <a:spcPct val="0"/>
              </a:spcAft>
              <a:defRPr/>
            </a:pPr>
            <a:r>
              <a:rPr lang="en-US" altLang="en-US" b="1" dirty="0">
                <a:solidFill>
                  <a:prstClr val="white"/>
                </a:solidFill>
              </a:rPr>
              <a:t>Globalism</a:t>
            </a:r>
          </a:p>
          <a:p>
            <a:pPr algn="ctr" defTabSz="457200" fontAlgn="base">
              <a:spcBef>
                <a:spcPct val="0"/>
              </a:spcBef>
              <a:spcAft>
                <a:spcPct val="0"/>
              </a:spcAft>
              <a:defRPr/>
            </a:pPr>
            <a:endParaRPr lang="en-US" altLang="en-US" b="1" dirty="0">
              <a:solidFill>
                <a:prstClr val="white"/>
              </a:solidFill>
            </a:endParaRPr>
          </a:p>
        </p:txBody>
      </p:sp>
      <p:sp>
        <p:nvSpPr>
          <p:cNvPr id="21520" name="TextBox 44">
            <a:extLst>
              <a:ext uri="{FF2B5EF4-FFF2-40B4-BE49-F238E27FC236}">
                <a16:creationId xmlns:a16="http://schemas.microsoft.com/office/drawing/2014/main" id="{DA2DA382-9885-4FE4-AF8D-78C45F4EA999}"/>
              </a:ext>
            </a:extLst>
          </p:cNvPr>
          <p:cNvSpPr txBox="1">
            <a:spLocks noChangeArrowheads="1"/>
          </p:cNvSpPr>
          <p:nvPr/>
        </p:nvSpPr>
        <p:spPr bwMode="auto">
          <a:xfrm>
            <a:off x="2419350" y="4894263"/>
            <a:ext cx="1403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defRPr/>
            </a:pPr>
            <a:r>
              <a:rPr lang="en-US" altLang="en-US" b="1">
                <a:solidFill>
                  <a:prstClr val="white"/>
                </a:solidFill>
              </a:rPr>
              <a:t>Increase in anxiety</a:t>
            </a:r>
          </a:p>
        </p:txBody>
      </p:sp>
      <p:sp>
        <p:nvSpPr>
          <p:cNvPr id="21521" name="TextBox 45">
            <a:extLst>
              <a:ext uri="{FF2B5EF4-FFF2-40B4-BE49-F238E27FC236}">
                <a16:creationId xmlns:a16="http://schemas.microsoft.com/office/drawing/2014/main" id="{BBC46AA0-7E6D-40F8-BD44-1472FF168671}"/>
              </a:ext>
            </a:extLst>
          </p:cNvPr>
          <p:cNvSpPr txBox="1">
            <a:spLocks noChangeArrowheads="1"/>
          </p:cNvSpPr>
          <p:nvPr/>
        </p:nvSpPr>
        <p:spPr bwMode="auto">
          <a:xfrm>
            <a:off x="8548688" y="4676775"/>
            <a:ext cx="1403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defRPr/>
            </a:pPr>
            <a:r>
              <a:rPr lang="en-US" altLang="en-US" b="1" dirty="0">
                <a:solidFill>
                  <a:prstClr val="white"/>
                </a:solidFill>
              </a:rPr>
              <a:t>Empathy,</a:t>
            </a:r>
          </a:p>
          <a:p>
            <a:pPr algn="ctr" defTabSz="457200" fontAlgn="base">
              <a:spcBef>
                <a:spcPct val="0"/>
              </a:spcBef>
              <a:spcAft>
                <a:spcPct val="0"/>
              </a:spcAft>
              <a:defRPr/>
            </a:pPr>
            <a:r>
              <a:rPr lang="en-US" altLang="en-US" b="1" dirty="0">
                <a:solidFill>
                  <a:prstClr val="white"/>
                </a:solidFill>
              </a:rPr>
              <a:t>Compassion, Belonging  </a:t>
            </a:r>
          </a:p>
        </p:txBody>
      </p:sp>
      <p:sp>
        <p:nvSpPr>
          <p:cNvPr id="21522" name="TextBox 17">
            <a:extLst>
              <a:ext uri="{FF2B5EF4-FFF2-40B4-BE49-F238E27FC236}">
                <a16:creationId xmlns:a16="http://schemas.microsoft.com/office/drawing/2014/main" id="{2886EB56-B462-40FA-9DAE-0332294D312A}"/>
              </a:ext>
            </a:extLst>
          </p:cNvPr>
          <p:cNvSpPr txBox="1">
            <a:spLocks noChangeArrowheads="1"/>
          </p:cNvSpPr>
          <p:nvPr/>
        </p:nvSpPr>
        <p:spPr bwMode="auto">
          <a:xfrm>
            <a:off x="5110163" y="2978150"/>
            <a:ext cx="1778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defRPr/>
            </a:pPr>
            <a:r>
              <a:rPr lang="en-US" altLang="en-US" b="1">
                <a:solidFill>
                  <a:prstClr val="white"/>
                </a:solidFill>
              </a:rPr>
              <a:t>Leadership, Meta-Narrative, Structures, Organizing</a:t>
            </a:r>
          </a:p>
        </p:txBody>
      </p:sp>
      <p:sp>
        <p:nvSpPr>
          <p:cNvPr id="21523" name="object 3">
            <a:extLst>
              <a:ext uri="{FF2B5EF4-FFF2-40B4-BE49-F238E27FC236}">
                <a16:creationId xmlns:a16="http://schemas.microsoft.com/office/drawing/2014/main" id="{57159056-C83C-46DC-92B8-4BF4B2B55E12}"/>
              </a:ext>
            </a:extLst>
          </p:cNvPr>
          <p:cNvSpPr>
            <a:spLocks/>
          </p:cNvSpPr>
          <p:nvPr/>
        </p:nvSpPr>
        <p:spPr bwMode="auto">
          <a:xfrm rot="2112160">
            <a:off x="5668963" y="4562475"/>
            <a:ext cx="1236662" cy="800100"/>
          </a:xfrm>
          <a:custGeom>
            <a:avLst/>
            <a:gdLst>
              <a:gd name="T0" fmla="*/ 35207 w 1402079"/>
              <a:gd name="T1" fmla="*/ 0 h 906145"/>
              <a:gd name="T2" fmla="*/ 0 w 1402079"/>
              <a:gd name="T3" fmla="*/ 68308 h 906145"/>
              <a:gd name="T4" fmla="*/ 367530 w 1402079"/>
              <a:gd name="T5" fmla="*/ 261449 h 906145"/>
              <a:gd name="T6" fmla="*/ 349927 w 1402079"/>
              <a:gd name="T7" fmla="*/ 295602 h 906145"/>
              <a:gd name="T8" fmla="*/ 452812 w 1402079"/>
              <a:gd name="T9" fmla="*/ 262861 h 906145"/>
              <a:gd name="T10" fmla="*/ 431016 w 1402079"/>
              <a:gd name="T11" fmla="*/ 193143 h 906145"/>
              <a:gd name="T12" fmla="*/ 402737 w 1402079"/>
              <a:gd name="T13" fmla="*/ 193143 h 906145"/>
              <a:gd name="T14" fmla="*/ 35207 w 1402079"/>
              <a:gd name="T15" fmla="*/ 0 h 906145"/>
              <a:gd name="T16" fmla="*/ 420339 w 1402079"/>
              <a:gd name="T17" fmla="*/ 158989 h 906145"/>
              <a:gd name="T18" fmla="*/ 402737 w 1402079"/>
              <a:gd name="T19" fmla="*/ 193143 h 906145"/>
              <a:gd name="T20" fmla="*/ 431016 w 1402079"/>
              <a:gd name="T21" fmla="*/ 193143 h 906145"/>
              <a:gd name="T22" fmla="*/ 420339 w 1402079"/>
              <a:gd name="T23" fmla="*/ 158989 h 906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02079" h="906145">
                <a:moveTo>
                  <a:pt x="108972" y="0"/>
                </a:moveTo>
                <a:lnTo>
                  <a:pt x="0" y="209383"/>
                </a:lnTo>
                <a:lnTo>
                  <a:pt x="1137589" y="801434"/>
                </a:lnTo>
                <a:lnTo>
                  <a:pt x="1083104" y="906125"/>
                </a:lnTo>
                <a:lnTo>
                  <a:pt x="1401555" y="805764"/>
                </a:lnTo>
                <a:lnTo>
                  <a:pt x="1334095" y="592051"/>
                </a:lnTo>
                <a:lnTo>
                  <a:pt x="1246562" y="592051"/>
                </a:lnTo>
                <a:lnTo>
                  <a:pt x="108972" y="0"/>
                </a:lnTo>
                <a:close/>
              </a:path>
              <a:path w="1402079" h="906145">
                <a:moveTo>
                  <a:pt x="1301048" y="487358"/>
                </a:moveTo>
                <a:lnTo>
                  <a:pt x="1246562" y="592051"/>
                </a:lnTo>
                <a:lnTo>
                  <a:pt x="1334095" y="592051"/>
                </a:lnTo>
                <a:lnTo>
                  <a:pt x="1301048" y="487358"/>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57200" eaLnBrk="0" fontAlgn="base" hangingPunct="0">
              <a:spcBef>
                <a:spcPct val="0"/>
              </a:spcBef>
              <a:spcAft>
                <a:spcPct val="0"/>
              </a:spcAft>
              <a:defRPr/>
            </a:pPr>
            <a:endParaRPr lang="en-US">
              <a:solidFill>
                <a:prstClr val="black"/>
              </a:solidFill>
              <a:latin typeface="Calibri" panose="020F0502020204030204" pitchFamily="34" charset="0"/>
              <a:ea typeface="MS PGothic" panose="020B0600070205080204" pitchFamily="34" charset="-128"/>
            </a:endParaRPr>
          </a:p>
        </p:txBody>
      </p:sp>
      <p:sp>
        <p:nvSpPr>
          <p:cNvPr id="21524" name="TextBox 1">
            <a:extLst>
              <a:ext uri="{FF2B5EF4-FFF2-40B4-BE49-F238E27FC236}">
                <a16:creationId xmlns:a16="http://schemas.microsoft.com/office/drawing/2014/main" id="{9E5321C6-1E2A-44AE-8E83-13CA60EEEEE6}"/>
              </a:ext>
            </a:extLst>
          </p:cNvPr>
          <p:cNvSpPr txBox="1">
            <a:spLocks noChangeArrowheads="1"/>
          </p:cNvSpPr>
          <p:nvPr/>
        </p:nvSpPr>
        <p:spPr bwMode="auto">
          <a:xfrm rot="3694053">
            <a:off x="5721351" y="4805364"/>
            <a:ext cx="1236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eaLnBrk="0" fontAlgn="base" hangingPunct="0">
              <a:spcBef>
                <a:spcPct val="0"/>
              </a:spcBef>
              <a:spcAft>
                <a:spcPct val="0"/>
              </a:spcAft>
              <a:defRPr/>
            </a:pPr>
            <a:r>
              <a:rPr lang="en-US" altLang="en-US" b="1">
                <a:solidFill>
                  <a:prstClr val="white"/>
                </a:solidFill>
              </a:rPr>
              <a:t>Bonding</a:t>
            </a:r>
          </a:p>
        </p:txBody>
      </p:sp>
      <p:sp>
        <p:nvSpPr>
          <p:cNvPr id="3" name="Rectangle 2">
            <a:extLst>
              <a:ext uri="{FF2B5EF4-FFF2-40B4-BE49-F238E27FC236}">
                <a16:creationId xmlns:a16="http://schemas.microsoft.com/office/drawing/2014/main" id="{3335F6E8-3D2B-4B24-9188-D11E1A0A623E}"/>
              </a:ext>
            </a:extLst>
          </p:cNvPr>
          <p:cNvSpPr/>
          <p:nvPr/>
        </p:nvSpPr>
        <p:spPr>
          <a:xfrm>
            <a:off x="5551488" y="5540375"/>
            <a:ext cx="2297112" cy="1212850"/>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latin typeface="Calibri"/>
            </a:endParaRPr>
          </a:p>
        </p:txBody>
      </p:sp>
      <p:sp>
        <p:nvSpPr>
          <p:cNvPr id="21526" name="TextBox 3">
            <a:extLst>
              <a:ext uri="{FF2B5EF4-FFF2-40B4-BE49-F238E27FC236}">
                <a16:creationId xmlns:a16="http://schemas.microsoft.com/office/drawing/2014/main" id="{59DBAE37-B57D-4C69-825F-D621C8971E4D}"/>
              </a:ext>
            </a:extLst>
          </p:cNvPr>
          <p:cNvSpPr txBox="1">
            <a:spLocks noChangeArrowheads="1"/>
          </p:cNvSpPr>
          <p:nvPr/>
        </p:nvSpPr>
        <p:spPr bwMode="auto">
          <a:xfrm>
            <a:off x="5883275" y="5540376"/>
            <a:ext cx="16192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eaLnBrk="0" fontAlgn="base" hangingPunct="0">
              <a:spcBef>
                <a:spcPct val="0"/>
              </a:spcBef>
              <a:spcAft>
                <a:spcPct val="0"/>
              </a:spcAft>
              <a:defRPr/>
            </a:pPr>
            <a:r>
              <a:rPr lang="en-US" altLang="en-US" sz="1600" b="1">
                <a:solidFill>
                  <a:prstClr val="white"/>
                </a:solidFill>
              </a:rPr>
              <a:t>Connecting on similarities, common threads of identity</a:t>
            </a:r>
          </a:p>
        </p:txBody>
      </p:sp>
      <p:cxnSp>
        <p:nvCxnSpPr>
          <p:cNvPr id="6" name="Straight Connector 5">
            <a:extLst>
              <a:ext uri="{FF2B5EF4-FFF2-40B4-BE49-F238E27FC236}">
                <a16:creationId xmlns:a16="http://schemas.microsoft.com/office/drawing/2014/main" id="{6DC1A567-13B6-492F-B615-F22F89072967}"/>
              </a:ext>
            </a:extLst>
          </p:cNvPr>
          <p:cNvCxnSpPr>
            <a:cxnSpLocks/>
          </p:cNvCxnSpPr>
          <p:nvPr/>
        </p:nvCxnSpPr>
        <p:spPr>
          <a:xfrm flipV="1">
            <a:off x="6556375" y="4568825"/>
            <a:ext cx="960438" cy="649288"/>
          </a:xfrm>
          <a:prstGeom prst="line">
            <a:avLst/>
          </a:prstGeom>
          <a:ln w="38100" cap="flat" cmpd="sng" algn="ctr">
            <a:solidFill>
              <a:schemeClr val="accent2">
                <a:lumMod val="20000"/>
                <a:lumOff val="80000"/>
              </a:schemeClr>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981172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nodeType="withEffect">
                                  <p:stCondLst>
                                    <p:cond delay="0"/>
                                  </p:stCondLst>
                                  <p:childTnLst>
                                    <p:animEffect transition="out" filter="fade">
                                      <p:cBhvr>
                                        <p:cTn id="6" dur="1000" tmFilter="0, 0; .2, .5; .8, .5; 1, 0"/>
                                        <p:tgtEl>
                                          <p:spTgt spid="6"/>
                                        </p:tgtEl>
                                      </p:cBhvr>
                                    </p:animEffect>
                                    <p:animScale>
                                      <p:cBhvr>
                                        <p:cTn id="7" dur="5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90" name="Freeform: Shape 8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191" name="Isosceles Triangle 8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92" name="Isosceles Triangle 8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he Last Dance': Scottie Pippen Rubbed Michael Jordan the Wrong Way to  Start the '97-98 Season | GQ">
            <a:extLst>
              <a:ext uri="{FF2B5EF4-FFF2-40B4-BE49-F238E27FC236}">
                <a16:creationId xmlns:a16="http://schemas.microsoft.com/office/drawing/2014/main" id="{5DF96B62-E283-F54F-A200-309AA008E3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24998"/>
          <a:stretch/>
        </p:blipFill>
        <p:spPr bwMode="auto">
          <a:xfrm>
            <a:off x="642938" y="720725"/>
            <a:ext cx="5414963" cy="5414963"/>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extLst>
            <a:ext uri="{909E8E84-426E-40DD-AFC4-6F175D3DCCD1}">
              <a14:hiddenFill xmlns:a14="http://schemas.microsoft.com/office/drawing/2010/main">
                <a:solidFill>
                  <a:srgbClr val="FFFFFF"/>
                </a:solidFill>
              </a14:hiddenFill>
            </a:ext>
          </a:extLst>
        </p:spPr>
      </p:pic>
      <p:sp>
        <p:nvSpPr>
          <p:cNvPr id="93187" name="Shape 507">
            <a:extLst>
              <a:ext uri="{FF2B5EF4-FFF2-40B4-BE49-F238E27FC236}">
                <a16:creationId xmlns:a16="http://schemas.microsoft.com/office/drawing/2014/main" id="{AE6E5683-196C-9749-A2CB-F837E108D8EB}"/>
              </a:ext>
            </a:extLst>
          </p:cNvPr>
          <p:cNvSpPr txBox="1">
            <a:spLocks noChangeArrowheads="1"/>
          </p:cNvSpPr>
          <p:nvPr/>
        </p:nvSpPr>
        <p:spPr bwMode="auto">
          <a:xfrm>
            <a:off x="642938" y="5051425"/>
            <a:ext cx="5414963" cy="1084263"/>
          </a:xfrm>
          <a:prstGeom prst="rect">
            <a:avLst/>
          </a:prstGeom>
          <a:solidFill>
            <a:srgbClr val="000000">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anchor="ctr">
            <a:noAutofit/>
          </a:bodyPr>
          <a:lstStyle>
            <a:lvl1pPr>
              <a:lnSpc>
                <a:spcPct val="90000"/>
              </a:lnSpc>
              <a:spcBef>
                <a:spcPts val="1000"/>
              </a:spcBef>
              <a:buClr>
                <a:srgbClr val="66CCA1"/>
              </a:buClr>
              <a:buFont typeface="Arial" panose="020B0604020202020204" pitchFamily="34" charset="0"/>
              <a:buChar char="•"/>
              <a:defRPr sz="2800">
                <a:solidFill>
                  <a:srgbClr val="26403A"/>
                </a:solidFill>
                <a:latin typeface="FreightText Pro Book"/>
                <a:ea typeface="FreightText Pro Book"/>
                <a:cs typeface="FreightText Pro Book"/>
              </a:defRPr>
            </a:lvl1pPr>
            <a:lvl2pPr marL="742950" indent="-285750">
              <a:lnSpc>
                <a:spcPct val="90000"/>
              </a:lnSpc>
              <a:spcBef>
                <a:spcPts val="500"/>
              </a:spcBef>
              <a:buClr>
                <a:srgbClr val="66CCA1"/>
              </a:buClr>
              <a:buFont typeface="Arial" panose="020B0604020202020204" pitchFamily="34" charset="0"/>
              <a:buChar char="•"/>
              <a:defRPr sz="2400">
                <a:solidFill>
                  <a:srgbClr val="26403A"/>
                </a:solidFill>
                <a:latin typeface="FreightText Pro Book"/>
                <a:ea typeface="FreightText Pro Book"/>
                <a:cs typeface="FreightText Pro Book"/>
              </a:defRPr>
            </a:lvl2pPr>
            <a:lvl3pPr marL="1143000" indent="-228600">
              <a:lnSpc>
                <a:spcPct val="90000"/>
              </a:lnSpc>
              <a:spcBef>
                <a:spcPts val="500"/>
              </a:spcBef>
              <a:buClr>
                <a:srgbClr val="66CCA1"/>
              </a:buClr>
              <a:buFont typeface="Arial" panose="020B0604020202020204" pitchFamily="34" charset="0"/>
              <a:buChar char="•"/>
              <a:defRPr sz="2000">
                <a:solidFill>
                  <a:srgbClr val="26403A"/>
                </a:solidFill>
                <a:latin typeface="FreightText Pro Book"/>
                <a:ea typeface="FreightText Pro Book"/>
                <a:cs typeface="FreightText Pro Book"/>
              </a:defRPr>
            </a:lvl3pPr>
            <a:lvl4pPr marL="1600200" indent="-228600">
              <a:lnSpc>
                <a:spcPct val="90000"/>
              </a:lnSpc>
              <a:spcBef>
                <a:spcPts val="500"/>
              </a:spcBef>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4pPr>
            <a:lvl5pPr marL="2057400" indent="-228600">
              <a:lnSpc>
                <a:spcPct val="90000"/>
              </a:lnSpc>
              <a:spcBef>
                <a:spcPts val="500"/>
              </a:spcBef>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5pPr>
            <a:lvl6pPr marL="2514600" indent="-2286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6pPr>
            <a:lvl7pPr marL="2971800" indent="-2286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7pPr>
            <a:lvl8pPr marL="3429000" indent="-2286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8pPr>
            <a:lvl9pPr marL="3886200" indent="-2286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9pPr>
          </a:lstStyle>
          <a:p>
            <a:pPr algn="ctr" eaLnBrk="1" hangingPunct="1">
              <a:lnSpc>
                <a:spcPct val="100000"/>
              </a:lnSpc>
              <a:spcBef>
                <a:spcPct val="0"/>
              </a:spcBef>
              <a:spcAft>
                <a:spcPts val="600"/>
              </a:spcAft>
              <a:buClr>
                <a:srgbClr val="FF9900"/>
              </a:buClr>
              <a:buSzPct val="25000"/>
              <a:buFont typeface="Calibri" panose="020F0502020204030204" pitchFamily="34" charset="0"/>
              <a:buNone/>
            </a:pPr>
            <a:r>
              <a:rPr lang="en-US" altLang="en-US" sz="3200" dirty="0">
                <a:solidFill>
                  <a:srgbClr val="FFFFFF"/>
                </a:solidFill>
                <a:latin typeface="Halyard Text" pitchFamily="50" charset="0"/>
                <a:ea typeface="MS PGothic" panose="020B0600070205080204" pitchFamily="34" charset="-128"/>
                <a:cs typeface="Calibri" panose="020F0502020204030204" pitchFamily="34" charset="0"/>
                <a:sym typeface="Calibri" panose="020F0502020204030204" pitchFamily="34" charset="0"/>
              </a:rPr>
              <a:t>Michael Jordan </a:t>
            </a:r>
          </a:p>
        </p:txBody>
      </p:sp>
      <p:pic>
        <p:nvPicPr>
          <p:cNvPr id="4" name="Picture 6" descr="How Magic Johnson forever changed the public perception of HIV | Guide">
            <a:extLst>
              <a:ext uri="{FF2B5EF4-FFF2-40B4-BE49-F238E27FC236}">
                <a16:creationId xmlns:a16="http://schemas.microsoft.com/office/drawing/2014/main" id="{8BAECD2B-C6E6-124E-9930-B1162549F1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69" r="21430" b="-1"/>
          <a:stretch/>
        </p:blipFill>
        <p:spPr bwMode="auto">
          <a:xfrm>
            <a:off x="6132513" y="720725"/>
            <a:ext cx="5414963" cy="5414963"/>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extLst>
            <a:ext uri="{909E8E84-426E-40DD-AFC4-6F175D3DCCD1}">
              <a14:hiddenFill xmlns:a14="http://schemas.microsoft.com/office/drawing/2010/main">
                <a:solidFill>
                  <a:srgbClr val="FFFFFF"/>
                </a:solidFill>
              </a14:hiddenFill>
            </a:ext>
          </a:extLst>
        </p:spPr>
      </p:pic>
      <p:sp>
        <p:nvSpPr>
          <p:cNvPr id="93188" name="Shape 508">
            <a:extLst>
              <a:ext uri="{FF2B5EF4-FFF2-40B4-BE49-F238E27FC236}">
                <a16:creationId xmlns:a16="http://schemas.microsoft.com/office/drawing/2014/main" id="{6262E62E-C36B-284A-A75E-D733F5735F56}"/>
              </a:ext>
            </a:extLst>
          </p:cNvPr>
          <p:cNvSpPr txBox="1">
            <a:spLocks noChangeArrowheads="1"/>
          </p:cNvSpPr>
          <p:nvPr/>
        </p:nvSpPr>
        <p:spPr bwMode="auto">
          <a:xfrm>
            <a:off x="6132513" y="5051425"/>
            <a:ext cx="5414963" cy="1084263"/>
          </a:xfrm>
          <a:prstGeom prst="rect">
            <a:avLst/>
          </a:prstGeom>
          <a:solidFill>
            <a:srgbClr val="000000">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anchor="ctr">
            <a:noAutofit/>
          </a:bodyPr>
          <a:lstStyle>
            <a:lvl1pPr>
              <a:lnSpc>
                <a:spcPct val="90000"/>
              </a:lnSpc>
              <a:spcBef>
                <a:spcPts val="1000"/>
              </a:spcBef>
              <a:buClr>
                <a:srgbClr val="66CCA1"/>
              </a:buClr>
              <a:buFont typeface="Arial" panose="020B0604020202020204" pitchFamily="34" charset="0"/>
              <a:buChar char="•"/>
              <a:defRPr sz="2800">
                <a:solidFill>
                  <a:srgbClr val="26403A"/>
                </a:solidFill>
                <a:latin typeface="FreightText Pro Book"/>
                <a:ea typeface="FreightText Pro Book"/>
                <a:cs typeface="FreightText Pro Book"/>
              </a:defRPr>
            </a:lvl1pPr>
            <a:lvl2pPr marL="742950" indent="-285750">
              <a:lnSpc>
                <a:spcPct val="90000"/>
              </a:lnSpc>
              <a:spcBef>
                <a:spcPts val="500"/>
              </a:spcBef>
              <a:buClr>
                <a:srgbClr val="66CCA1"/>
              </a:buClr>
              <a:buFont typeface="Arial" panose="020B0604020202020204" pitchFamily="34" charset="0"/>
              <a:buChar char="•"/>
              <a:defRPr sz="2400">
                <a:solidFill>
                  <a:srgbClr val="26403A"/>
                </a:solidFill>
                <a:latin typeface="FreightText Pro Book"/>
                <a:ea typeface="FreightText Pro Book"/>
                <a:cs typeface="FreightText Pro Book"/>
              </a:defRPr>
            </a:lvl2pPr>
            <a:lvl3pPr marL="1143000" indent="-228600">
              <a:lnSpc>
                <a:spcPct val="90000"/>
              </a:lnSpc>
              <a:spcBef>
                <a:spcPts val="500"/>
              </a:spcBef>
              <a:buClr>
                <a:srgbClr val="66CCA1"/>
              </a:buClr>
              <a:buFont typeface="Arial" panose="020B0604020202020204" pitchFamily="34" charset="0"/>
              <a:buChar char="•"/>
              <a:defRPr sz="2000">
                <a:solidFill>
                  <a:srgbClr val="26403A"/>
                </a:solidFill>
                <a:latin typeface="FreightText Pro Book"/>
                <a:ea typeface="FreightText Pro Book"/>
                <a:cs typeface="FreightText Pro Book"/>
              </a:defRPr>
            </a:lvl3pPr>
            <a:lvl4pPr marL="1600200" indent="-228600">
              <a:lnSpc>
                <a:spcPct val="90000"/>
              </a:lnSpc>
              <a:spcBef>
                <a:spcPts val="500"/>
              </a:spcBef>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4pPr>
            <a:lvl5pPr marL="2057400" indent="-228600">
              <a:lnSpc>
                <a:spcPct val="90000"/>
              </a:lnSpc>
              <a:spcBef>
                <a:spcPts val="500"/>
              </a:spcBef>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5pPr>
            <a:lvl6pPr marL="2514600" indent="-2286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6pPr>
            <a:lvl7pPr marL="2971800" indent="-2286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7pPr>
            <a:lvl8pPr marL="3429000" indent="-2286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8pPr>
            <a:lvl9pPr marL="3886200" indent="-228600" fontAlgn="base">
              <a:lnSpc>
                <a:spcPct val="90000"/>
              </a:lnSpc>
              <a:spcBef>
                <a:spcPts val="500"/>
              </a:spcBef>
              <a:spcAft>
                <a:spcPct val="0"/>
              </a:spcAft>
              <a:buClr>
                <a:srgbClr val="66CCA1"/>
              </a:buClr>
              <a:buFont typeface="Arial" panose="020B0604020202020204" pitchFamily="34" charset="0"/>
              <a:buChar char="•"/>
              <a:defRPr>
                <a:solidFill>
                  <a:srgbClr val="26403A"/>
                </a:solidFill>
                <a:latin typeface="FreightText Pro Book"/>
                <a:ea typeface="FreightText Pro Book"/>
                <a:cs typeface="FreightText Pro Book"/>
              </a:defRPr>
            </a:lvl9pPr>
          </a:lstStyle>
          <a:p>
            <a:pPr algn="ctr" eaLnBrk="1" hangingPunct="1">
              <a:lnSpc>
                <a:spcPct val="100000"/>
              </a:lnSpc>
              <a:spcBef>
                <a:spcPct val="0"/>
              </a:spcBef>
              <a:spcAft>
                <a:spcPts val="600"/>
              </a:spcAft>
              <a:buClr>
                <a:srgbClr val="FF9900"/>
              </a:buClr>
              <a:buSzPct val="25000"/>
              <a:buFont typeface="Calibri" panose="020F0502020204030204" pitchFamily="34" charset="0"/>
              <a:buNone/>
            </a:pPr>
            <a:r>
              <a:rPr lang="en-US" altLang="en-US" sz="3200" dirty="0">
                <a:solidFill>
                  <a:srgbClr val="FFFFFF"/>
                </a:solidFill>
                <a:latin typeface="Halyard Text" pitchFamily="50" charset="0"/>
                <a:ea typeface="MS PGothic" panose="020B0600070205080204" pitchFamily="34" charset="-128"/>
                <a:cs typeface="Calibri" panose="020F0502020204030204" pitchFamily="34" charset="0"/>
                <a:sym typeface="Calibri" panose="020F0502020204030204" pitchFamily="34" charset="0"/>
              </a:rPr>
              <a:t>Magic Johnson</a:t>
            </a:r>
          </a:p>
        </p:txBody>
      </p:sp>
    </p:spTree>
    <p:extLst>
      <p:ext uri="{BB962C8B-B14F-4D97-AF65-F5344CB8AC3E}">
        <p14:creationId xmlns:p14="http://schemas.microsoft.com/office/powerpoint/2010/main" val="2688074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74237" y="640896"/>
            <a:ext cx="9116008" cy="5379681"/>
          </a:xfrm>
          <a:prstGeom prst="rect">
            <a:avLst/>
          </a:prstGeom>
        </p:spPr>
      </p:pic>
    </p:spTree>
    <p:extLst>
      <p:ext uri="{BB962C8B-B14F-4D97-AF65-F5344CB8AC3E}">
        <p14:creationId xmlns:p14="http://schemas.microsoft.com/office/powerpoint/2010/main" val="194454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15433" y="620936"/>
            <a:ext cx="6139139" cy="5901162"/>
          </a:xfrm>
          <a:prstGeom prst="rect">
            <a:avLst/>
          </a:prstGeom>
        </p:spPr>
      </p:pic>
    </p:spTree>
    <p:extLst>
      <p:ext uri="{BB962C8B-B14F-4D97-AF65-F5344CB8AC3E}">
        <p14:creationId xmlns:p14="http://schemas.microsoft.com/office/powerpoint/2010/main" val="368040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Google Shape;248;p14">
            <a:extLst>
              <a:ext uri="{FF2B5EF4-FFF2-40B4-BE49-F238E27FC236}">
                <a16:creationId xmlns:a16="http://schemas.microsoft.com/office/drawing/2014/main" id="{62AEF45C-97DE-B248-A621-00951F86B732}"/>
              </a:ext>
            </a:extLst>
          </p:cNvPr>
          <p:cNvSpPr txBox="1">
            <a:spLocks noGrp="1"/>
          </p:cNvSpPr>
          <p:nvPr>
            <p:ph type="title"/>
          </p:nvPr>
        </p:nvSpPr>
        <p:spPr>
          <a:xfrm>
            <a:off x="838200" y="715963"/>
            <a:ext cx="5592763" cy="4791075"/>
          </a:xfrm>
        </p:spPr>
        <p:txBody>
          <a:bodyPr/>
          <a:lstStyle/>
          <a:p>
            <a:pPr algn="r" eaLnBrk="1" hangingPunct="1">
              <a:spcBef>
                <a:spcPct val="0"/>
              </a:spcBef>
              <a:spcAft>
                <a:spcPct val="0"/>
              </a:spcAft>
              <a:buClr>
                <a:srgbClr val="FFFFFF"/>
              </a:buClr>
              <a:buFont typeface="Georgia" panose="02040502050405020303" pitchFamily="18" charset="0"/>
              <a:buNone/>
            </a:pPr>
            <a:r>
              <a:rPr lang="en-US" altLang="en-US">
                <a:solidFill>
                  <a:srgbClr val="FFFFFF"/>
                </a:solidFill>
                <a:latin typeface="Georgia" panose="02040502050405020303" pitchFamily="18" charset="0"/>
                <a:cs typeface="Arial" panose="020B0604020202020204" pitchFamily="34" charset="0"/>
                <a:sym typeface="Georgia" panose="02040502050405020303" pitchFamily="18" charset="0"/>
              </a:rPr>
              <a:t>Belonging</a:t>
            </a:r>
            <a:endParaRPr lang="en-US" altLang="en-US">
              <a:latin typeface="Arial" panose="020B0604020202020204" pitchFamily="34" charset="0"/>
              <a:cs typeface="Arial" panose="020B0604020202020204" pitchFamily="34" charset="0"/>
            </a:endParaRPr>
          </a:p>
        </p:txBody>
      </p:sp>
      <p:sp>
        <p:nvSpPr>
          <p:cNvPr id="48131" name="Google Shape;249;p14">
            <a:extLst>
              <a:ext uri="{FF2B5EF4-FFF2-40B4-BE49-F238E27FC236}">
                <a16:creationId xmlns:a16="http://schemas.microsoft.com/office/drawing/2014/main" id="{4EE29090-EDC2-2947-A7D9-A1EAC070F2DA}"/>
              </a:ext>
            </a:extLst>
          </p:cNvPr>
          <p:cNvSpPr txBox="1">
            <a:spLocks noGrp="1"/>
          </p:cNvSpPr>
          <p:nvPr>
            <p:ph type="body" idx="4294967295"/>
          </p:nvPr>
        </p:nvSpPr>
        <p:spPr>
          <a:xfrm>
            <a:off x="9026525" y="715963"/>
            <a:ext cx="2930525" cy="2673350"/>
          </a:xfrm>
        </p:spPr>
        <p:txBody>
          <a:bodyPr anchor="ctr">
            <a:normAutofit/>
          </a:bodyPr>
          <a:lstStyle/>
          <a:p>
            <a:pPr marL="0" indent="0" eaLnBrk="1" hangingPunct="1">
              <a:lnSpc>
                <a:spcPct val="80000"/>
              </a:lnSpc>
              <a:spcBef>
                <a:spcPts val="1000"/>
              </a:spcBef>
              <a:spcAft>
                <a:spcPts val="1600"/>
              </a:spcAft>
              <a:buSzPts val="1100"/>
              <a:buNone/>
            </a:pPr>
            <a:r>
              <a:rPr lang="en-US" altLang="en-US" sz="2000" dirty="0">
                <a:solidFill>
                  <a:srgbClr val="FFFFFF"/>
                </a:solidFill>
                <a:latin typeface="Georgia" panose="02040502050405020303" pitchFamily="18" charset="0"/>
                <a:cs typeface="Arial" panose="020B0604020202020204" pitchFamily="34" charset="0"/>
                <a:sym typeface="Georgia" panose="02040502050405020303" pitchFamily="18" charset="0"/>
              </a:rPr>
              <a:t>Belonging or being fully human means more than having access. Belonging entails being respected at a basic level that includes the right to both co-create and make demands upon society.</a:t>
            </a:r>
            <a:endParaRPr lang="en-US" altLang="en-US" sz="2800" dirty="0">
              <a:solidFill>
                <a:srgbClr val="26403A"/>
              </a:solidFill>
              <a:latin typeface="Arial" panose="020B0604020202020204" pitchFamily="34" charset="0"/>
              <a:cs typeface="Arial" panose="020B0604020202020204" pitchFamily="34" charset="0"/>
            </a:endParaRPr>
          </a:p>
        </p:txBody>
      </p:sp>
      <p:pic>
        <p:nvPicPr>
          <p:cNvPr id="48132" name="Google Shape;250;p14" descr="A picture containing tree, outdoor&#10;&#10;Description generated with very high confidence">
            <a:extLst>
              <a:ext uri="{FF2B5EF4-FFF2-40B4-BE49-F238E27FC236}">
                <a16:creationId xmlns:a16="http://schemas.microsoft.com/office/drawing/2014/main" id="{7D7431ED-6A80-B442-9D16-C9B25CD0F813}"/>
              </a:ext>
            </a:extLst>
          </p:cNvPr>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25" y="322263"/>
            <a:ext cx="6670675" cy="539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133" name="Google Shape;251;p14">
            <a:extLst>
              <a:ext uri="{FF2B5EF4-FFF2-40B4-BE49-F238E27FC236}">
                <a16:creationId xmlns:a16="http://schemas.microsoft.com/office/drawing/2014/main" id="{5BA15EB2-3F71-A249-92F2-AA0A9E5E75C4}"/>
              </a:ext>
            </a:extLst>
          </p:cNvPr>
          <p:cNvSpPr txBox="1">
            <a:spLocks noChangeArrowheads="1"/>
          </p:cNvSpPr>
          <p:nvPr/>
        </p:nvSpPr>
        <p:spPr bwMode="auto">
          <a:xfrm>
            <a:off x="9683750" y="5389563"/>
            <a:ext cx="277812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a:solidFill>
                  <a:srgbClr val="FFFFFF"/>
                </a:solidFill>
                <a:latin typeface="Calibri" panose="020F0502020204030204" pitchFamily="34" charset="0"/>
                <a:cs typeface="Calibri" panose="020F0502020204030204" pitchFamily="34" charset="0"/>
                <a:sym typeface="Calibri" panose="020F0502020204030204" pitchFamily="34" charset="0"/>
              </a:rPr>
              <a:t>Belonging</a:t>
            </a:r>
            <a:endParaRPr lang="en-US" altLang="en-US" sz="1800" b="1">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615348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1535</TotalTime>
  <Words>925</Words>
  <Application>Microsoft Macintosh PowerPoint</Application>
  <PresentationFormat>Widescreen</PresentationFormat>
  <Paragraphs>100</Paragraphs>
  <Slides>20</Slides>
  <Notes>7</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Avenir Book</vt:lpstr>
      <vt:lpstr>Calibri</vt:lpstr>
      <vt:lpstr>Calibri Light</vt:lpstr>
      <vt:lpstr>FreightText Pro Book</vt:lpstr>
      <vt:lpstr>Georgia</vt:lpstr>
      <vt:lpstr>Halyard Text</vt:lpstr>
      <vt:lpstr>Halyard Text Book</vt:lpstr>
      <vt:lpstr>Office Theme</vt:lpstr>
      <vt:lpstr>Co-Creating and Leading: Moving Forward a Society of Belonging in a Time of Othering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Belonging</vt:lpstr>
      <vt:lpstr>PowerPoint Presentation</vt:lpstr>
      <vt:lpstr>Heart of Belonging: co-creating &amp; being seen</vt:lpstr>
      <vt:lpstr>PowerPoint Presentation</vt:lpstr>
      <vt:lpstr>PowerPoint Presentation</vt:lpstr>
      <vt:lpstr>PowerPoint Presentation</vt:lpstr>
      <vt:lpstr>Power Matters</vt:lpstr>
      <vt:lpstr>PowerPoint Presentation</vt:lpstr>
      <vt:lpstr>Targeted Universalism Operationalizes Belonging</vt:lpstr>
      <vt:lpstr>PowerPoint Presentation</vt:lpstr>
      <vt:lpstr>Who belongs? Who is in the we? We need a better story The leader holds the story of us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“Divided States of America”: Leading a Society of Belonging in a Time of Othering</dc:title>
  <dc:creator>Kendrick Peterson</dc:creator>
  <cp:lastModifiedBy>Megan Dang</cp:lastModifiedBy>
  <cp:revision>14</cp:revision>
  <dcterms:created xsi:type="dcterms:W3CDTF">2020-11-09T05:33:50Z</dcterms:created>
  <dcterms:modified xsi:type="dcterms:W3CDTF">2021-02-08T23:22:14Z</dcterms:modified>
</cp:coreProperties>
</file>