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9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0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11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69" r:id="rId2"/>
    <p:sldMasterId id="2147484223" r:id="rId3"/>
    <p:sldMasterId id="2147484354" r:id="rId4"/>
    <p:sldMasterId id="2147484363" r:id="rId5"/>
    <p:sldMasterId id="2147484401" r:id="rId6"/>
    <p:sldMasterId id="2147484404" r:id="rId7"/>
    <p:sldMasterId id="2147484482" r:id="rId8"/>
    <p:sldMasterId id="2147484491" r:id="rId9"/>
    <p:sldMasterId id="2147484558" r:id="rId10"/>
    <p:sldMasterId id="2147484564" r:id="rId11"/>
    <p:sldMasterId id="2147484575" r:id="rId12"/>
  </p:sldMasterIdLst>
  <p:notesMasterIdLst>
    <p:notesMasterId r:id="rId45"/>
  </p:notesMasterIdLst>
  <p:sldIdLst>
    <p:sldId id="532" r:id="rId13"/>
    <p:sldId id="570" r:id="rId14"/>
    <p:sldId id="554" r:id="rId15"/>
    <p:sldId id="533" r:id="rId16"/>
    <p:sldId id="534" r:id="rId17"/>
    <p:sldId id="535" r:id="rId18"/>
    <p:sldId id="538" r:id="rId19"/>
    <p:sldId id="557" r:id="rId20"/>
    <p:sldId id="560" r:id="rId21"/>
    <p:sldId id="562" r:id="rId22"/>
    <p:sldId id="558" r:id="rId23"/>
    <p:sldId id="563" r:id="rId24"/>
    <p:sldId id="564" r:id="rId25"/>
    <p:sldId id="565" r:id="rId26"/>
    <p:sldId id="555" r:id="rId27"/>
    <p:sldId id="566" r:id="rId28"/>
    <p:sldId id="540" r:id="rId29"/>
    <p:sldId id="567" r:id="rId30"/>
    <p:sldId id="542" r:id="rId31"/>
    <p:sldId id="543" r:id="rId32"/>
    <p:sldId id="544" r:id="rId33"/>
    <p:sldId id="568" r:id="rId34"/>
    <p:sldId id="545" r:id="rId35"/>
    <p:sldId id="547" r:id="rId36"/>
    <p:sldId id="552" r:id="rId37"/>
    <p:sldId id="553" r:id="rId38"/>
    <p:sldId id="548" r:id="rId39"/>
    <p:sldId id="549" r:id="rId40"/>
    <p:sldId id="550" r:id="rId41"/>
    <p:sldId id="551" r:id="rId42"/>
    <p:sldId id="569" r:id="rId43"/>
    <p:sldId id="571" r:id="rId4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FE8"/>
    <a:srgbClr val="F57D31"/>
    <a:srgbClr val="896C43"/>
    <a:srgbClr val="896B43"/>
    <a:srgbClr val="FFFFFF"/>
    <a:srgbClr val="007078"/>
    <a:srgbClr val="E75204"/>
    <a:srgbClr val="94B636"/>
    <a:srgbClr val="AD802C"/>
    <a:srgbClr val="EC0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2"/>
    <p:restoredTop sz="82589" autoAdjust="0"/>
  </p:normalViewPr>
  <p:slideViewPr>
    <p:cSldViewPr snapToGrid="0" snapToObjects="1">
      <p:cViewPr varScale="1">
        <p:scale>
          <a:sx n="64" d="100"/>
          <a:sy n="64" d="100"/>
        </p:scale>
        <p:origin x="3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5B4DE50-C2F4-984E-B0D4-CC7DAFEACF15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0C67064-16CB-D349-A8EA-ACAC24784A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815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341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57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17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62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EDIT bullet</a:t>
            </a:r>
            <a:r>
              <a:rPr lang="en-US" baseline="0" dirty="0" smtClean="0"/>
              <a:t> points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83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369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269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38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6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 Combination of economic forces and progressive</a:t>
            </a:r>
            <a:r>
              <a:rPr lang="en-US" baseline="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 </a:t>
            </a:r>
            <a:r>
              <a:rPr lang="en-US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redistributionist policies and cash transfers.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050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5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52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FIX FORMATTING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1313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79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</a:t>
            </a:r>
            <a:r>
              <a:rPr lang="en-US" baseline="0" dirty="0" smtClean="0"/>
              <a:t> legend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801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914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5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245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Changed</a:t>
            </a:r>
            <a:r>
              <a:rPr lang="en-US" baseline="0" dirty="0" smtClean="0"/>
              <a:t> text to white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3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723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Turn into two bullets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41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85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159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992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Data is either missing or</a:t>
            </a:r>
            <a:r>
              <a:rPr lang="en-US" baseline="0" dirty="0" smtClean="0"/>
              <a:t> incomplete for 106 countries, and are therefore omitted entirely.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93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70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10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27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67064-16CB-D349-A8EA-ACAC24784A2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17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8" y="642938"/>
            <a:ext cx="32004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156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23795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1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27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4546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4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0" y="2097754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965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5"/>
            <a:ext cx="5486400" cy="322757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69"/>
            <a:ext cx="5486400" cy="477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5201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5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31651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6114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1DE41A5F-6FFC-684E-BC6F-A8DEE709F7FF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157740FE-91B3-AA4F-BBA2-6894EC704B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871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E03EDB5F-FF87-4CDD-9244-0021FEA02502}" type="datetime1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08F3FEFA-0C7F-EE4F-9809-2005637CF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892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58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3"/>
            <a:ext cx="6400800" cy="11135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941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0"/>
            <a:ext cx="8446168" cy="20646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fld id="{F1D3A6B4-A3CB-B549-857F-2C2677306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50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23795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1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5050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4546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4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0" y="2097754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57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093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5"/>
            <a:ext cx="5486400" cy="32275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69"/>
            <a:ext cx="5486400" cy="477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7753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5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531651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614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2DB-9CE9-4A33-89AF-A6D8ECE8B576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7749-08E2-4C2F-ABA2-39C9204D7D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75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58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3"/>
            <a:ext cx="6400800" cy="11135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565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0"/>
            <a:ext cx="8446168" cy="20646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fld id="{F1D3A6B4-A3CB-B549-857F-2C2677306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5267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23795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1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01272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4546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4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0" y="2097754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3886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5"/>
            <a:ext cx="5486400" cy="32275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69"/>
            <a:ext cx="5486400" cy="477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24488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5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531651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866140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2DB-9CE9-4A33-89AF-A6D8ECE8B576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7749-08E2-4C2F-ABA2-39C9204D7D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85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1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DB5F-FF87-4CDD-9244-0021FEA02502}" type="datetime1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D9B10-6DE9-4EAD-B387-94A6AA213D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326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8" y="642938"/>
            <a:ext cx="32004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9554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58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3"/>
            <a:ext cx="6400800" cy="11135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481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0"/>
            <a:ext cx="8446168" cy="20646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fld id="{F1D3A6B4-A3CB-B549-857F-2C2677306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516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23795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1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3379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4546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4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0" y="2097754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721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5"/>
            <a:ext cx="5486400" cy="32275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69"/>
            <a:ext cx="5486400" cy="477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87436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5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531651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740079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2DB-9CE9-4A33-89AF-A6D8ECE8B576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7749-08E2-4C2F-ABA2-39C9204D7D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484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62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6"/>
            <a:ext cx="6400800" cy="111359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64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0922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1"/>
            <a:ext cx="8446168" cy="20646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54639" y="6341230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41230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7902" y="6342984"/>
            <a:ext cx="427789" cy="363371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fld id="{F1D3A6B4-A3CB-B549-857F-2C2677306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074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23798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3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08765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874547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8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7" y="2097758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273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7"/>
            <a:ext cx="5486400" cy="32275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70"/>
            <a:ext cx="5486400" cy="4772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18586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7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8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7" y="1531652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1179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2DB-9CE9-4A33-89AF-A6D8ECE8B576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7749-08E2-4C2F-ABA2-39C9204D7D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2255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62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6"/>
            <a:ext cx="6400800" cy="111359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9812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1"/>
            <a:ext cx="8446168" cy="20646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smtClean="0">
                <a:solidFill>
                  <a:prstClr val="white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fld id="{4E5ADEE4-6E40-594E-874B-76C2BD3EF34E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dirty="0" smtClean="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r>
              <a:rPr lang="en-US" dirty="0"/>
              <a:t>Lorem ipsum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smtClean="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fld id="{129668BD-B8DB-6542-9EDF-1C85F238BB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8288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23798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3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0548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874547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8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7" y="2097758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710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5292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7"/>
            <a:ext cx="5486400" cy="322757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70"/>
            <a:ext cx="5486400" cy="4772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84988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7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8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531652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1539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1DE41A5F-6FFC-684E-BC6F-A8DEE709F7FF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</a:defRPr>
            </a:lvl1pPr>
          </a:lstStyle>
          <a:p>
            <a:pPr>
              <a:defRPr/>
            </a:pPr>
            <a:fld id="{157740FE-91B3-AA4F-BBA2-6894EC704B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695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5756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B654F468-E0CE-5B4B-BA82-1E454C4A1F90}" type="datetimeFigureOut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10/7/2016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A6A38E48-0C22-1C4B-9D33-7AD064FFCC31}" type="slidenum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‹#›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464875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5DEA899-5C2A-A842-9CC3-5F44BF3763E9}" type="datetimeFigureOut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10/7/2016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D4475C3E-070F-2D40-90ED-7674E8F7A242}" type="slidenum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‹#›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216948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86C48B5-6EF3-5D46-824E-010C386D50AF}" type="datetimeFigureOut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10/7/2016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C4A5146-B9D5-6046-BBBD-CA093D9CEBF3}" type="slidenum">
              <a:rPr lang="en-US" altLang="en-US" smtClean="0">
                <a:solidFill>
                  <a:prstClr val="black"/>
                </a:solidFill>
                <a:ea typeface="MS PGothic" charset="-128"/>
                <a:cs typeface=""/>
              </a:rPr>
              <a:pPr/>
              <a:t>‹#›</a:t>
            </a:fld>
            <a:endParaRPr lang="en-US" altLang="en-US" dirty="0" smtClean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913795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58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3"/>
            <a:ext cx="6400800" cy="11135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7352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0"/>
            <a:ext cx="8446168" cy="20646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fld id="{F1D3A6B4-A3CB-B549-857F-2C2677306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3372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23795"/>
            <a:ext cx="7772400" cy="199657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5000" b="0" cap="none"/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25841"/>
            <a:ext cx="7772400" cy="89568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200">
                <a:solidFill>
                  <a:srgbClr val="00326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7953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292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4546"/>
            <a:ext cx="7951537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97754"/>
            <a:ext cx="4038600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0"/>
          </p:nvPr>
        </p:nvSpPr>
        <p:spPr>
          <a:xfrm>
            <a:off x="4495800" y="2097754"/>
            <a:ext cx="3912937" cy="3516983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6878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1723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245995"/>
            <a:ext cx="5486400" cy="32275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5083969"/>
            <a:ext cx="5486400" cy="477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40487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041995"/>
            <a:ext cx="3008313" cy="404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75050" y="1041995"/>
            <a:ext cx="5111750" cy="430537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531651"/>
            <a:ext cx="3008313" cy="38157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331799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22DB-9CE9-4A33-89AF-A6D8ECE8B576}" type="datetimeFigureOut">
              <a:rPr lang="en-US" smtClean="0">
                <a:solidFill>
                  <a:prstClr val="white"/>
                </a:solidFill>
              </a:rPr>
              <a:pPr/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C7749-08E2-4C2F-ABA2-39C9204D7D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1502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9900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2814A42A-D1DB-B04F-9C61-88AB23CE5DA7}" type="datetimeFigureOut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10/7/2016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0901B629-0F9D-DC45-A18E-72AEEB7A1735}" type="slidenum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36839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5608DB3-B1A5-2C44-BD42-DA431BDD3E43}" type="datetimeFigureOut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10/7/2016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F8206255-CCFB-9046-908B-17D9D5F6273E}" type="slidenum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382081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197B311-E892-4B42-88FB-DA0A648E94A9}" type="datetimeFigureOut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10/7/2016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BCDF8AB-084A-ED45-9811-DA9D02958322}" type="slidenum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054309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CAE41635-45B1-064E-95E2-4310A1887718}" type="datetimeFigureOut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10/7/2016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5C782005-5B08-0A45-A5E5-404CDA87F6E5}" type="slidenum">
              <a:rPr lang="en-US" altLang="en-US">
                <a:solidFill>
                  <a:prstClr val="black"/>
                </a:solidFill>
                <a:ea typeface="MS PGothic" charset="-128"/>
                <a:cs typeface=""/>
              </a:rPr>
              <a:pPr>
                <a:defRPr/>
              </a:pPr>
              <a:t>‹#›</a:t>
            </a:fld>
            <a:endParaRPr lang="en-US" altLang="en-US" dirty="0">
              <a:solidFill>
                <a:prstClr val="black"/>
              </a:solidFill>
              <a:ea typeface="MS PGothic" charset="-128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24965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31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60958"/>
            <a:ext cx="6813884" cy="163946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000">
                <a:solidFill>
                  <a:srgbClr val="E09E19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11883"/>
            <a:ext cx="6400800" cy="111359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326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13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31821"/>
            <a:ext cx="8446168" cy="115035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02490"/>
            <a:ext cx="8446168" cy="20646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smtClean="0">
                <a:solidFill>
                  <a:prstClr val="white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fld id="{4E5ADEE4-6E40-594E-874B-76C2BD3EF34E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dirty="0" smtClean="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r>
              <a:rPr lang="en-US" dirty="0"/>
              <a:t>Lorem ipsum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100" smtClean="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</a:lstStyle>
          <a:p>
            <a:pPr>
              <a:defRPr/>
            </a:pPr>
            <a:fld id="{129668BD-B8DB-6542-9EDF-1C85F238BB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09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5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image" Target="../media/image6.emf"/><Relationship Id="rId5" Type="http://schemas.openxmlformats.org/officeDocument/2006/relationships/slideLayout" Target="../slideLayouts/slideLayout61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60.xml"/><Relationship Id="rId9" Type="http://schemas.openxmlformats.org/officeDocument/2006/relationships/image" Target="../media/image4.emf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6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6.emf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image" Target="../media/image6.emf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4.e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image" Target="../media/image6.emf"/><Relationship Id="rId5" Type="http://schemas.openxmlformats.org/officeDocument/2006/relationships/slideLayout" Target="../slideLayouts/slideLayout43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42.xml"/><Relationship Id="rId9" Type="http://schemas.openxmlformats.org/officeDocument/2006/relationships/image" Target="../media/image4.emf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6.emf"/><Relationship Id="rId5" Type="http://schemas.openxmlformats.org/officeDocument/2006/relationships/slideLayout" Target="../slideLayouts/slideLayout50.xml"/><Relationship Id="rId10" Type="http://schemas.openxmlformats.org/officeDocument/2006/relationships/image" Target="../media/image5.emf"/><Relationship Id="rId4" Type="http://schemas.openxmlformats.org/officeDocument/2006/relationships/slideLayout" Target="../slideLayouts/slideLayout49.xml"/><Relationship Id="rId9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title_backgroun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slide_backgroun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logo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363538"/>
            <a:ext cx="18288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273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9" r:id="rId1"/>
    <p:sldLayoutId id="2147484561" r:id="rId2"/>
    <p:sldLayoutId id="2147484562" r:id="rId3"/>
    <p:sldLayoutId id="2147484563" r:id="rId4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67368" y="530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097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Project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9579"/>
            <a:ext cx="8229600" cy="2526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598553"/>
            <a:ext cx="9170736" cy="1330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69048" y="6019295"/>
            <a:ext cx="1745673" cy="533400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1D3A6B4-A3CB-B549-857F-2C2677306614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274508" y="0"/>
            <a:ext cx="2869492" cy="23795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" y="84260"/>
            <a:ext cx="34861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9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rgbClr val="E09E19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003262"/>
          </a:solidFill>
          <a:latin typeface="Lucida Grande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262"/>
          </a:solidFill>
          <a:latin typeface="Lucida Grande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3262"/>
          </a:solidFill>
          <a:latin typeface="Lucida Grande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003262"/>
          </a:solidFill>
          <a:latin typeface="Lucida Grande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3262"/>
          </a:solidFill>
          <a:latin typeface="Lucida Grande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slide_backgroun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logo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363538"/>
            <a:ext cx="18288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2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1" r:id="rId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slide_background.jp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logo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363538"/>
            <a:ext cx="18288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Box 6"/>
          <p:cNvSpPr txBox="1">
            <a:spLocks noChangeArrowheads="1"/>
          </p:cNvSpPr>
          <p:nvPr userDrawn="1"/>
        </p:nvSpPr>
        <p:spPr bwMode="auto">
          <a:xfrm>
            <a:off x="266700" y="5307013"/>
            <a:ext cx="185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8432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0969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Project Title</a:t>
            </a:r>
          </a:p>
        </p:txBody>
      </p:sp>
      <p:sp>
        <p:nvSpPr>
          <p:cNvPr id="1843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379663"/>
            <a:ext cx="8229600" cy="25257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Lorem Ipsum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84325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9113"/>
            <a:ext cx="917098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6" name="Picture 1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6019800"/>
            <a:ext cx="17462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250" y="6340475"/>
            <a:ext cx="86995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prstClr val="white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fld id="{48B59604-D28F-D841-95C6-E1A5E209DBD5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40475"/>
            <a:ext cx="115411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dirty="0" smtClean="0">
                <a:solidFill>
                  <a:srgbClr val="FFFFFF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r>
              <a:rPr lang="en-US" dirty="0"/>
              <a:t>Lorem ipsum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8313" y="6343650"/>
            <a:ext cx="427037" cy="3619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rgbClr val="FFFFFF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fld id="{04CFF71E-A227-3C41-B905-AEF71E4B51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84330" name="Picture 1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0"/>
            <a:ext cx="2870200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31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84138"/>
            <a:ext cx="34861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5000" kern="1200">
          <a:solidFill>
            <a:srgbClr val="E09E19"/>
          </a:solidFill>
          <a:latin typeface="Georgia"/>
          <a:ea typeface="ＭＳ Ｐゴシック" charset="0"/>
          <a:cs typeface="Georgia"/>
        </a:defRPr>
      </a:lvl1pPr>
      <a:lvl2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67368" y="530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097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Project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9579"/>
            <a:ext cx="8229600" cy="2526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598553"/>
            <a:ext cx="9170736" cy="1330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69048" y="6019295"/>
            <a:ext cx="1745673" cy="533400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B13AB-0E0E-6E4E-B5A4-EE87B06AAB42}" type="datetimeFigureOut">
              <a:rPr lang="en-US" smtClean="0">
                <a:solidFill>
                  <a:prstClr val="white"/>
                </a:solidFill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10/7/2016</a:t>
            </a:fld>
            <a:endParaRPr lang="en-US" dirty="0">
              <a:solidFill>
                <a:prstClr val="white"/>
              </a:solidFill>
              <a:ea typeface="+mn-ea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+mn-ea"/>
              </a:rPr>
              <a:t>Lorem ipsum</a:t>
            </a:r>
            <a:endParaRPr lang="en-US" dirty="0">
              <a:ea typeface="+mn-ea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1D3A6B4-A3CB-B549-857F-2C2677306614}" type="slidenum">
              <a:rPr lang="en-US" smtClean="0"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274508" y="0"/>
            <a:ext cx="2869492" cy="23795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" y="84260"/>
            <a:ext cx="34861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5" r:id="rId1"/>
    <p:sldLayoutId id="2147484356" r:id="rId2"/>
    <p:sldLayoutId id="2147484357" r:id="rId3"/>
    <p:sldLayoutId id="2147484358" r:id="rId4"/>
    <p:sldLayoutId id="2147484359" r:id="rId5"/>
    <p:sldLayoutId id="2147484360" r:id="rId6"/>
    <p:sldLayoutId id="2147484361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rgbClr val="E09E19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003262"/>
          </a:solidFill>
          <a:latin typeface="Lucida Grande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262"/>
          </a:solidFill>
          <a:latin typeface="Lucida Grande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3262"/>
          </a:solidFill>
          <a:latin typeface="Lucida Grande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003262"/>
          </a:solidFill>
          <a:latin typeface="Lucida Grande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3262"/>
          </a:solidFill>
          <a:latin typeface="Lucida Grande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67368" y="530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097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Project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9579"/>
            <a:ext cx="8229600" cy="2526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598553"/>
            <a:ext cx="9170736" cy="1330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69048" y="6019295"/>
            <a:ext cx="1745673" cy="533400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B13AB-0E0E-6E4E-B5A4-EE87B06AAB42}" type="datetimeFigureOut">
              <a:rPr lang="en-US" smtClean="0">
                <a:solidFill>
                  <a:prstClr val="white"/>
                </a:solidFill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10/7/2016</a:t>
            </a:fld>
            <a:endParaRPr lang="en-US" dirty="0">
              <a:solidFill>
                <a:prstClr val="white"/>
              </a:solidFill>
              <a:ea typeface="+mn-ea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a typeface="+mn-ea"/>
              </a:rPr>
              <a:t>Lorem ipsum</a:t>
            </a:r>
            <a:endParaRPr lang="en-US" dirty="0">
              <a:ea typeface="+mn-ea"/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1D3A6B4-A3CB-B549-857F-2C2677306614}" type="slidenum">
              <a:rPr lang="en-US" smtClean="0"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274508" y="0"/>
            <a:ext cx="2869492" cy="23795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" y="84260"/>
            <a:ext cx="34861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5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4" r:id="rId1"/>
    <p:sldLayoutId id="2147484365" r:id="rId2"/>
    <p:sldLayoutId id="2147484366" r:id="rId3"/>
    <p:sldLayoutId id="2147484367" r:id="rId4"/>
    <p:sldLayoutId id="2147484368" r:id="rId5"/>
    <p:sldLayoutId id="2147484369" r:id="rId6"/>
    <p:sldLayoutId id="2147484370" r:id="rId7"/>
    <p:sldLayoutId id="2147484371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rgbClr val="E09E19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003262"/>
          </a:solidFill>
          <a:latin typeface="Lucida Grande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262"/>
          </a:solidFill>
          <a:latin typeface="Lucida Grande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3262"/>
          </a:solidFill>
          <a:latin typeface="Lucida Grande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003262"/>
          </a:solidFill>
          <a:latin typeface="Lucida Grande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3262"/>
          </a:solidFill>
          <a:latin typeface="Lucida Grande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title_backgroun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32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2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67368" y="530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097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Project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9579"/>
            <a:ext cx="8229600" cy="2526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598553"/>
            <a:ext cx="9170736" cy="1330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69048" y="6019295"/>
            <a:ext cx="1745673" cy="533400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639" y="6341226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41226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7895" y="6342982"/>
            <a:ext cx="427789" cy="363369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1D3A6B4-A3CB-B549-857F-2C2677306614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274508" y="0"/>
            <a:ext cx="2869492" cy="23795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" y="84260"/>
            <a:ext cx="34861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3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rgbClr val="E09E19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003262"/>
          </a:solidFill>
          <a:latin typeface="Lucida Grande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262"/>
          </a:solidFill>
          <a:latin typeface="Lucida Grande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3262"/>
          </a:solidFill>
          <a:latin typeface="Lucida Grande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003262"/>
          </a:solidFill>
          <a:latin typeface="Lucida Grande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3262"/>
          </a:solidFill>
          <a:latin typeface="Lucida Grande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267368" y="530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1097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Project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9580"/>
            <a:ext cx="8229600" cy="2526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598557"/>
            <a:ext cx="9170736" cy="13300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69054" y="6019295"/>
            <a:ext cx="1745673" cy="533400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639" y="6341230"/>
            <a:ext cx="869562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B13AB-0E0E-6E4E-B5A4-EE87B06AAB42}" type="datetimeFigureOut">
              <a:rPr lang="en-US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10/7/2016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41230"/>
            <a:ext cx="1153694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7902" y="6342984"/>
            <a:ext cx="427789" cy="363371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rgbClr val="FFFFFF"/>
                </a:solidFill>
                <a:latin typeface="Lucida Grande"/>
                <a:cs typeface="Lucida Grande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1D3A6B4-A3CB-B549-857F-2C2677306614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274508" y="1"/>
            <a:ext cx="2869492" cy="23795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" y="84260"/>
            <a:ext cx="3486150" cy="7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09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3" r:id="rId1"/>
    <p:sldLayoutId id="2147484484" r:id="rId2"/>
    <p:sldLayoutId id="2147484485" r:id="rId3"/>
    <p:sldLayoutId id="2147484486" r:id="rId4"/>
    <p:sldLayoutId id="2147484487" r:id="rId5"/>
    <p:sldLayoutId id="2147484488" r:id="rId6"/>
    <p:sldLayoutId id="2147484489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5000" kern="1200">
          <a:solidFill>
            <a:srgbClr val="E09E19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003262"/>
          </a:solidFill>
          <a:latin typeface="Lucida Grande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3262"/>
          </a:solidFill>
          <a:latin typeface="Lucida Grande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3262"/>
          </a:solidFill>
          <a:latin typeface="Lucida Grande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003262"/>
          </a:solidFill>
          <a:latin typeface="Lucida Grande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3262"/>
          </a:solidFill>
          <a:latin typeface="Lucida Grande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Box 6"/>
          <p:cNvSpPr txBox="1">
            <a:spLocks noChangeArrowheads="1"/>
          </p:cNvSpPr>
          <p:nvPr userDrawn="1"/>
        </p:nvSpPr>
        <p:spPr bwMode="auto">
          <a:xfrm>
            <a:off x="266700" y="5307013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8432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0969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Project Title</a:t>
            </a:r>
          </a:p>
        </p:txBody>
      </p:sp>
      <p:sp>
        <p:nvSpPr>
          <p:cNvPr id="18432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379663"/>
            <a:ext cx="8229600" cy="25257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Lorem Ipsum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84325" name="Picture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9117"/>
            <a:ext cx="917098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26" name="Picture 1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6019800"/>
            <a:ext cx="17462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2254250" y="6340478"/>
            <a:ext cx="86995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prstClr val="white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fld id="{48B59604-D28F-D841-95C6-E1A5E209DBD5}" type="datetimeFigureOut">
              <a:rPr lang="en-US"/>
              <a:pPr>
                <a:defRPr/>
              </a:pPr>
              <a:t>10/7/2016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3" y="6340478"/>
            <a:ext cx="115411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dirty="0" smtClean="0">
                <a:solidFill>
                  <a:srgbClr val="FFFFFF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r>
              <a:rPr lang="en-US" dirty="0"/>
              <a:t>Lorem ipsum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8320" y="6343653"/>
            <a:ext cx="427037" cy="361951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rgbClr val="FFFFFF"/>
                </a:solidFill>
                <a:latin typeface="Lucida Grande"/>
                <a:ea typeface="+mn-ea"/>
                <a:cs typeface="Lucida Grande"/>
              </a:defRPr>
            </a:lvl1pPr>
          </a:lstStyle>
          <a:p>
            <a:pPr>
              <a:defRPr/>
            </a:pPr>
            <a:fld id="{04CFF71E-A227-3C41-B905-AEF71E4B51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84330" name="Picture 1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5"/>
            <a:ext cx="2870200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31" name="Picture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84137"/>
            <a:ext cx="3486150" cy="78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8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  <p:sldLayoutId id="2147484497" r:id="rId6"/>
    <p:sldLayoutId id="2147484498" r:id="rId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5000" kern="1200">
          <a:solidFill>
            <a:srgbClr val="E09E19"/>
          </a:solidFill>
          <a:latin typeface="Georgia"/>
          <a:ea typeface="ＭＳ Ｐゴシック" charset="0"/>
          <a:cs typeface="Georgia"/>
        </a:defRPr>
      </a:lvl1pPr>
      <a:lvl2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5000">
          <a:solidFill>
            <a:srgbClr val="E09E19"/>
          </a:solidFill>
          <a:latin typeface="Georgia" charset="0"/>
          <a:ea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003262"/>
          </a:solidFill>
          <a:latin typeface="Lucida Grande"/>
          <a:ea typeface="ＭＳ Ｐゴシック" charset="0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emf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31.png"/><Relationship Id="rId4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emf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19"/>
          <a:stretch/>
        </p:blipFill>
        <p:spPr>
          <a:xfrm>
            <a:off x="0" y="0"/>
            <a:ext cx="9144000" cy="8079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0"/>
          <a:stretch/>
        </p:blipFill>
        <p:spPr>
          <a:xfrm>
            <a:off x="0" y="807921"/>
            <a:ext cx="9144000" cy="53564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86200" y="5075994"/>
            <a:ext cx="54673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endParaRPr lang="en-US" sz="1400" cap="small" dirty="0" smtClean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r">
              <a:spcAft>
                <a:spcPts val="0"/>
              </a:spcAft>
            </a:pPr>
            <a:r>
              <a:rPr lang="en-US" cap="small" dirty="0" smtClean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webinar — september 2016	</a:t>
            </a:r>
            <a:endParaRPr lang="en-US" cap="small" dirty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r"/>
            <a:endParaRPr lang="en-US" sz="1400" cap="small" dirty="0" smtClean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19"/>
          <a:stretch/>
        </p:blipFill>
        <p:spPr>
          <a:xfrm rot="10800000">
            <a:off x="0" y="6050078"/>
            <a:ext cx="9144000" cy="80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1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2</a:t>
            </a:r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. POLITICAL REPRESENTATION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36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Extent </a:t>
            </a: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to which citizens are able to participate in governance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 democratic societies, ethnic, racial, or religious </a:t>
            </a: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majorities are </a:t>
            </a: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capable of outvoting minority </a:t>
            </a: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groups </a:t>
            </a: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 </a:t>
            </a: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electoral </a:t>
            </a: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politics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39" y="1474404"/>
            <a:ext cx="2846057" cy="2602296"/>
          </a:xfrm>
          <a:prstGeom prst="rect">
            <a:avLst/>
          </a:prstGeom>
        </p:spPr>
      </p:pic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7964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3</a:t>
            </a:r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. INCOME INEQUALITY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200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Reflects discrimination not only in the provision of education resources, investment in human capital, and employment opportunities, but also in private markets and segregation in social networks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06" y="1467440"/>
            <a:ext cx="3577379" cy="25265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11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43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4</a:t>
            </a:r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. ANTI-DISCRIMINATION LAWS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36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These laws reflect not only a society’s commitment to equality norms but also the presence of a discriminatory problem requiring a policy and legal response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838" y="1461704"/>
            <a:ext cx="1871961" cy="2626362"/>
          </a:xfrm>
          <a:prstGeom prst="rect">
            <a:avLst/>
          </a:prstGeom>
        </p:spPr>
      </p:pic>
      <p:sp>
        <p:nvSpPr>
          <p:cNvPr id="8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12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6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39" y="1460585"/>
            <a:ext cx="2846057" cy="26161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5. RATES OF INCARCERATION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369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Marginality and inclusivity are often most evident in a nation’s use of criminal law enforcement and incarceration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Disproportionate violence suffered by discrete social </a:t>
            </a:r>
            <a:b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groups reflects animus towards those groups, </a:t>
            </a:r>
            <a:b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as well as group vulnerability</a:t>
            </a:r>
            <a:endParaRPr lang="en-US" sz="24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13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4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6. IMMIGRATION/ASYLUM POLICIES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369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As evidenced by contemporary debates over these issues, immigration and asylum policies reflect the degree in which a society is seeking inclusivity by designing public policies that are welcoming and tolerant to new comers, refugees and </a:t>
            </a:r>
            <a:r>
              <a:rPr lang="en-US" sz="24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asylum-seekers</a:t>
            </a: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065" y="1431758"/>
            <a:ext cx="3611861" cy="259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0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SAMPLE — GLOBAL INCLUSIVENESS RANKINGS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03" y="6000740"/>
            <a:ext cx="3221949" cy="2261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57423" y="1983576"/>
            <a:ext cx="3959253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The composite scores and relative rankings within the Inclusiveness Index convey an overall, holistic assessment of the institutional inclusiveness of many of the world’s </a:t>
            </a:r>
            <a:r>
              <a:rPr lang="en-US" sz="24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nations.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204052"/>
              </p:ext>
            </p:extLst>
          </p:nvPr>
        </p:nvGraphicFramePr>
        <p:xfrm>
          <a:off x="4905325" y="898529"/>
          <a:ext cx="3221949" cy="5644977"/>
        </p:xfrm>
        <a:graphic>
          <a:graphicData uri="http://schemas.openxmlformats.org/drawingml/2006/table">
            <a:tbl>
              <a:tblPr/>
              <a:tblGrid>
                <a:gridCol w="1966614"/>
                <a:gridCol w="1255335"/>
              </a:tblGrid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Country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adeGothic LT Bold" charset="0"/>
                        <a:ea typeface="TradeGothic LT Bold" charset="0"/>
                        <a:cs typeface="TradeGothic LT Bold" charset="0"/>
                      </a:endParaRP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Scaled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Score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adeGothic LT Bold" charset="0"/>
                        <a:ea typeface="TradeGothic LT Bold" charset="0"/>
                        <a:cs typeface="TradeGothic LT Bold" charset="0"/>
                      </a:endParaRP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Netherlands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100.00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United Kingdom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66.89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South Africa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57.11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Cambodia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52.56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Philippines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49.96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Israel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45.87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China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45.70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Ethiopia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43.99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Armenia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42.82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Pakistan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42.50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Bolivia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36.89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South Korea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36.82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Mexico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34.97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Syria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33.10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Turkey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32.72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Venezuela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31.54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Iraq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27.76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United States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24.01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Rwanda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11.84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Belize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0.00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15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20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SAMPLE — GLOBAL INCLUSIVENESS RANKINGS CONT.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823" y="542651"/>
            <a:ext cx="4422502" cy="63709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en-US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The </a:t>
            </a:r>
            <a:r>
              <a:rPr lang="en-US" sz="24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holistic scores and relative position may mask important patterns or trends that are worth illuminating, including:</a:t>
            </a:r>
          </a:p>
          <a:p>
            <a:endParaRPr lang="en-US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Clr>
                <a:prstClr val="white"/>
              </a:buClr>
              <a:buFont typeface="Arial" charset="0"/>
              <a:buChar char="•"/>
            </a:pPr>
            <a:r>
              <a:rPr lang="en-US" sz="2400" b="1" dirty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Global Migration</a:t>
            </a:r>
          </a:p>
          <a:p>
            <a:pPr marL="342900" indent="-342900">
              <a:buClr>
                <a:prstClr val="white"/>
              </a:buClr>
              <a:buFont typeface="Arial" charset="0"/>
              <a:buChar char="•"/>
            </a:pPr>
            <a:r>
              <a:rPr lang="en-US" sz="2400" b="1" dirty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Income Inequality</a:t>
            </a:r>
          </a:p>
          <a:p>
            <a:pPr marL="342900" indent="-342900">
              <a:buClr>
                <a:prstClr val="white"/>
              </a:buClr>
              <a:buFont typeface="Arial" charset="0"/>
              <a:buChar char="•"/>
            </a:pPr>
            <a:r>
              <a:rPr lang="en-US" sz="2400" b="1" dirty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Marriage Equality</a:t>
            </a:r>
          </a:p>
          <a:p>
            <a:pPr marL="342900" indent="-342900">
              <a:buClr>
                <a:prstClr val="white"/>
              </a:buClr>
              <a:buFont typeface="Arial" charset="0"/>
              <a:buChar char="•"/>
            </a:pPr>
            <a:r>
              <a:rPr lang="en-US" sz="2400" b="1" dirty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Violence Against </a:t>
            </a:r>
            <a:r>
              <a:rPr lang="en-US" sz="2400" b="1" dirty="0" smtClean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Women/ Religious </a:t>
            </a:r>
            <a:r>
              <a:rPr lang="en-US" sz="2400" b="1" dirty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Discrimination</a:t>
            </a:r>
          </a:p>
          <a:p>
            <a:endParaRPr lang="en-US" sz="24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672073"/>
              </p:ext>
            </p:extLst>
          </p:nvPr>
        </p:nvGraphicFramePr>
        <p:xfrm>
          <a:off x="4905325" y="898529"/>
          <a:ext cx="3221949" cy="5644977"/>
        </p:xfrm>
        <a:graphic>
          <a:graphicData uri="http://schemas.openxmlformats.org/drawingml/2006/table">
            <a:tbl>
              <a:tblPr/>
              <a:tblGrid>
                <a:gridCol w="1966614"/>
                <a:gridCol w="1255335"/>
              </a:tblGrid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Country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adeGothic LT Bold" charset="0"/>
                        <a:ea typeface="TradeGothic LT Bold" charset="0"/>
                        <a:cs typeface="TradeGothic LT Bold" charset="0"/>
                      </a:endParaRP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Scaled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adeGothic LT Bold" charset="0"/>
                          <a:ea typeface="TradeGothic LT Bold" charset="0"/>
                          <a:cs typeface="TradeGothic LT Bold" charset="0"/>
                        </a:rPr>
                        <a:t>Score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adeGothic LT Bold" charset="0"/>
                        <a:ea typeface="TradeGothic LT Bold" charset="0"/>
                        <a:cs typeface="TradeGothic LT Bold" charset="0"/>
                      </a:endParaRP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Netherlands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100.00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United Kingdom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66.89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South Africa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57.11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Cambodia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52.56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Philippines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49.96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Israel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i-FI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45.87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China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45.70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Ethiopia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43.99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Armenia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42.82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Pakistan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42.50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Bolivia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36.89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South Korea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36.82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Mexico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34.97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Syria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33.10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Turkey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32.72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Venezuela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31.54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Iraq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27.76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United States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24.01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Rwanda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11.84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201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Belize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0.00</a:t>
                      </a:r>
                    </a:p>
                  </a:txBody>
                  <a:tcPr marL="13357" marR="13357" marT="133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16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03" y="6000740"/>
            <a:ext cx="3221949" cy="2261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6025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5" y="1104564"/>
            <a:ext cx="821327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MIGRATION</a:t>
            </a:r>
          </a:p>
          <a:p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As many as 65.3 million people have been forcibly displaced worldwide, the largest since World War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II.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Why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?</a:t>
            </a:r>
            <a:b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Military intervention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Environmental degradation and climate change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b="1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Austerity measures and land dispossession</a:t>
            </a:r>
            <a:endParaRPr lang="en-US" sz="2000" b="1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b="1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 algn="ctr"/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They are a product of </a:t>
            </a:r>
            <a:r>
              <a:rPr lang="en-US" sz="20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expulsion and othering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connected to human development, geopolitics, and violent conflict—not simply natural disasters or economic patterns.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 marL="800100" lvl="1" indent="-342900">
              <a:buFont typeface="Arial" charset="0"/>
              <a:buChar char="•"/>
            </a:pP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 marL="800100" lvl="1" indent="-342900">
              <a:buFont typeface="Arial" charset="0"/>
              <a:buChar char="•"/>
            </a:pP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FINDINGS &amp; THEMES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b="35948"/>
          <a:stretch/>
        </p:blipFill>
        <p:spPr>
          <a:xfrm>
            <a:off x="-4" y="4983774"/>
            <a:ext cx="9144000" cy="18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6" y="1349498"/>
            <a:ext cx="84582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More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than a million migrants </a:t>
            </a: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and refugees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crossed into </a:t>
            </a: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Europe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2015. The recent 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wave are mostly Muslims and 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of Syrian, Afghani, Somali, 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Eritrean, and Sudanese 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							     backgrounds. </a:t>
            </a:r>
          </a:p>
          <a:p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A PERFECT STORM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European Union (EU) institutions and Euro-zone countries have been less receptive and slower in their humanitarian response than previous migrant waves. How come?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Concerns over migrant group social identities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Economic stagnation/crisis and austerity regimes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Defunding of humanitarian agencies</a:t>
            </a:r>
          </a:p>
          <a:p>
            <a:pPr marL="800100" lvl="1" indent="-342900">
              <a:buFont typeface="Arial" charset="0"/>
              <a:buChar char="•"/>
            </a:pP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" y="287174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FINDINGS &amp; THEMES</a:t>
            </a:r>
          </a:p>
          <a:p>
            <a:pPr algn="ctr"/>
            <a:r>
              <a:rPr lang="en-US" sz="20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THE MIGRANT CRISIS IN </a:t>
            </a:r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EUROPE</a:t>
            </a:r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ctr"/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65196"/>
            <a:ext cx="4957614" cy="2463085"/>
          </a:xfrm>
          <a:prstGeom prst="rect">
            <a:avLst/>
          </a:prstGeom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4689475" y="2517775"/>
            <a:ext cx="225425" cy="1031875"/>
          </a:xfrm>
          <a:prstGeom prst="rect">
            <a:avLst/>
          </a:prstGeom>
          <a:solidFill>
            <a:srgbClr val="896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2849563" y="1383125"/>
            <a:ext cx="225425" cy="4298951"/>
          </a:xfrm>
          <a:prstGeom prst="rect">
            <a:avLst/>
          </a:prstGeom>
          <a:solidFill>
            <a:srgbClr val="896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3730861" y="2768076"/>
            <a:ext cx="482132" cy="241297"/>
          </a:xfrm>
          <a:prstGeom prst="rect">
            <a:avLst/>
          </a:prstGeom>
          <a:solidFill>
            <a:srgbClr val="896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3820134" y="2989894"/>
            <a:ext cx="482132" cy="241297"/>
          </a:xfrm>
          <a:prstGeom prst="rect">
            <a:avLst/>
          </a:prstGeom>
          <a:solidFill>
            <a:srgbClr val="896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Up Arrow 1"/>
          <p:cNvSpPr/>
          <p:nvPr/>
        </p:nvSpPr>
        <p:spPr>
          <a:xfrm>
            <a:off x="3958708" y="2682850"/>
            <a:ext cx="100310" cy="112594"/>
          </a:xfrm>
          <a:prstGeom prst="upArrow">
            <a:avLst/>
          </a:prstGeom>
          <a:solidFill>
            <a:srgbClr val="E85301"/>
          </a:solidFill>
          <a:ln>
            <a:solidFill>
              <a:srgbClr val="E8530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Up Arrow 17"/>
          <p:cNvSpPr/>
          <p:nvPr/>
        </p:nvSpPr>
        <p:spPr>
          <a:xfrm>
            <a:off x="4056516" y="2958082"/>
            <a:ext cx="100310" cy="112594"/>
          </a:xfrm>
          <a:prstGeom prst="upArrow">
            <a:avLst/>
          </a:prstGeom>
          <a:solidFill>
            <a:srgbClr val="E85301"/>
          </a:solidFill>
          <a:ln>
            <a:solidFill>
              <a:srgbClr val="E8530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4059762" y="3229373"/>
            <a:ext cx="100310" cy="112594"/>
          </a:xfrm>
          <a:prstGeom prst="upArrow">
            <a:avLst/>
          </a:prstGeom>
          <a:solidFill>
            <a:srgbClr val="E85301"/>
          </a:solidFill>
          <a:ln>
            <a:solidFill>
              <a:srgbClr val="E8530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97317" y="1371629"/>
            <a:ext cx="4729018" cy="217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rld Gin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705" y="1065000"/>
            <a:ext cx="6296904" cy="27150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2394" y="5400503"/>
            <a:ext cx="8320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cher Semibold" charset="0"/>
                <a:ea typeface="Archer Semibold" charset="0"/>
                <a:cs typeface="Archer Semibold" charset="0"/>
              </a:rPr>
              <a:t>Relative to other regions, the 17 nations in Latin America have historically higher degrees of income inequality than the world</a:t>
            </a:r>
            <a:r>
              <a:rPr lang="en-US" b="1" dirty="0" smtClean="0">
                <a:solidFill>
                  <a:schemeClr val="bg1"/>
                </a:solidFill>
                <a:latin typeface="Archer Semibold" charset="0"/>
                <a:ea typeface="Archer Semibold" charset="0"/>
                <a:cs typeface="Archer Semibold" charset="0"/>
              </a:rPr>
              <a:t>.</a:t>
            </a:r>
            <a:endParaRPr lang="en-US" b="1" dirty="0">
              <a:solidFill>
                <a:schemeClr val="bg1"/>
              </a:solidFill>
              <a:latin typeface="Archer Semibold" charset="0"/>
              <a:ea typeface="Archer Semibold" charset="0"/>
              <a:cs typeface="Archer Semibol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26" y="3888292"/>
            <a:ext cx="83275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Income and wealth trends over the last thirty years reflect growing inequality within most nation. Since the 1980s, the </a:t>
            </a:r>
            <a:r>
              <a:rPr lang="en-US" sz="20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Gini coefficient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—which measures the top of the income distribution against the bottom—has risen, a trend evidenced in both low and high inequality countries.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3" y="287174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FINDINGS &amp; THEMES</a:t>
            </a:r>
          </a:p>
          <a:p>
            <a:pPr algn="ctr"/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INCOME INEQUALITY IN SOUTH AMERICA</a:t>
            </a:r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ctr"/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11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19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34525" y="2542292"/>
            <a:ext cx="2246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cher Book" charset="0"/>
                <a:ea typeface="Archer Book" charset="0"/>
                <a:cs typeface="Archer Book" charset="0"/>
              </a:rPr>
              <a:t>Gini coefficient scores since the 1960s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7069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WEBINAR PRESENTERS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1199982"/>
            <a:ext cx="6934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STEPHEN MENENDIAN</a:t>
            </a:r>
            <a:b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ASSISTANT DIRECTOR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HAAS INSTITUTE</a:t>
            </a:r>
          </a:p>
          <a:p>
            <a:endParaRPr lang="en-US" sz="2000" dirty="0" smtClean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endParaRPr lang="en-US" sz="20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ELSADIG ELSHEIKH</a:t>
            </a:r>
            <a:endParaRPr lang="en-US" sz="20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DIRECTOR, GLOBAL JUSTICE PROGRAM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HAAS </a:t>
            </a:r>
            <a:r>
              <a:rPr lang="en-US" sz="2000" dirty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INSTITUTE</a:t>
            </a:r>
          </a:p>
          <a:p>
            <a:endParaRPr lang="en-US" sz="2000" dirty="0" smtClean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endParaRPr lang="en-US" sz="2000" dirty="0" smtClean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SAMIR GAMBHIR</a:t>
            </a:r>
            <a:r>
              <a:rPr lang="en-US" sz="20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/>
            </a:r>
            <a:br>
              <a:rPr lang="en-US" sz="20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MANAGER, EQUITY METRICS PROGRAM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HAAS INSTITUTE</a:t>
            </a:r>
          </a:p>
          <a:p>
            <a:endParaRPr lang="en-US" sz="2000" dirty="0" smtClean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04" y="2799021"/>
            <a:ext cx="1168044" cy="11824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604" y="4334514"/>
            <a:ext cx="1168044" cy="11824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286" y="1199982"/>
            <a:ext cx="1174362" cy="1188825"/>
          </a:xfrm>
          <a:prstGeom prst="rect">
            <a:avLst/>
          </a:prstGeom>
        </p:spPr>
      </p:pic>
      <p:sp>
        <p:nvSpPr>
          <p:cNvPr id="8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8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 r="7958"/>
          <a:stretch/>
        </p:blipFill>
        <p:spPr>
          <a:xfrm>
            <a:off x="3755570" y="-381000"/>
            <a:ext cx="5260175" cy="7722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2394" y="287174"/>
            <a:ext cx="8332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GLOBAL FINDINGS </a:t>
            </a:r>
          </a:p>
          <a:p>
            <a:r>
              <a:rPr lang="en-US" sz="24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&amp; THEMES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INCOME INEQUALITY IN 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SOUTH AMERICA</a:t>
            </a:r>
            <a:endParaRPr lang="en-US" sz="2000" dirty="0">
              <a:solidFill>
                <a:srgbClr val="B7DFE8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2" y="6463215"/>
            <a:ext cx="2075906" cy="394785"/>
          </a:xfrm>
          <a:prstGeom prst="rect">
            <a:avLst/>
          </a:prstGeom>
          <a:solidFill>
            <a:srgbClr val="896C43"/>
          </a:solidFill>
          <a:ln>
            <a:solidFill>
              <a:srgbClr val="896C4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66681" y="1935695"/>
            <a:ext cx="3356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 the late 1990s, these nations had a weighted Gini coefficient score of .548 — more unequal than Sub-Sahara Africa and East Asia.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Between 2000 and 2011, the Gini coefficient declined in 16 of 17 nations in this region.</a:t>
            </a:r>
          </a:p>
        </p:txBody>
      </p:sp>
      <p:sp>
        <p:nvSpPr>
          <p:cNvPr id="13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20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4" t="90366" r="65216" b="3373"/>
          <a:stretch/>
        </p:blipFill>
        <p:spPr>
          <a:xfrm>
            <a:off x="178265" y="5316975"/>
            <a:ext cx="3333719" cy="942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91" y="5691745"/>
            <a:ext cx="913897" cy="19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1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6" y="1359694"/>
            <a:ext cx="1461731" cy="15790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196" y="1288032"/>
            <a:ext cx="89154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Islamophobia refers to fears, suspicions, hostility, or hate </a:t>
            </a: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towards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M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uslims, Islam, or Islamic cultures, as well as </a:t>
            </a: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policies and practices that subject Muslims to additional </a:t>
            </a: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scrutiny, religious profiling, or other discriminatory</a:t>
            </a: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 practices.</a:t>
            </a:r>
          </a:p>
          <a:p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b="1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Islamophobia </a:t>
            </a:r>
            <a:r>
              <a:rPr lang="en-US" sz="1900" b="1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is not only a matter of religious </a:t>
            </a:r>
            <a:endParaRPr lang="en-US" sz="1900" b="1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b="1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900" b="1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difference</a:t>
            </a:r>
            <a:r>
              <a:rPr lang="en-US" sz="1900" b="1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it is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also closely tied to judgments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and 								associations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to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skin color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, nationality, language, naming, </a:t>
            </a:r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and even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attire.</a:t>
            </a:r>
          </a:p>
          <a:p>
            <a:endParaRPr lang="en-US" sz="19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Such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practices assume the construction of a </a:t>
            </a:r>
            <a:r>
              <a:rPr lang="en-US" sz="1900" dirty="0" smtClean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homogenized </a:t>
            </a:r>
          </a:p>
          <a:p>
            <a:r>
              <a:rPr lang="en-US" sz="1900" dirty="0" smtClean="0">
                <a:solidFill>
                  <a:srgbClr val="B7DFE8"/>
                </a:solidFill>
                <a:latin typeface="Arial" charset="0"/>
                <a:ea typeface="Arial" charset="0"/>
                <a:cs typeface="Arial" charset="0"/>
              </a:rPr>
              <a:t>				Muslim identity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and an undifferentiated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religious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group, </a:t>
            </a:r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oftentimes presented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as the opposite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of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 “Judeo-Christian </a:t>
            </a:r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				western identity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”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and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liberal </a:t>
            </a:r>
            <a:r>
              <a:rPr lang="en-US" sz="1900" dirty="0" smtClean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western </a:t>
            </a:r>
            <a:r>
              <a:rPr lang="en-US" sz="19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values.</a:t>
            </a:r>
          </a:p>
          <a:p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US" sz="1900" dirty="0" smtClean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" y="287174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FINDINGS &amp; THEMES</a:t>
            </a:r>
          </a:p>
          <a:p>
            <a:pPr algn="ctr"/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RELIGIOUS DISCRIMINATION: ISLAMOPHOBIA IN THE U.S. &amp; EUROPE</a:t>
            </a:r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ctr"/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6" r="12118"/>
          <a:stretch/>
        </p:blipFill>
        <p:spPr>
          <a:xfrm>
            <a:off x="525555" y="3668416"/>
            <a:ext cx="1393372" cy="18200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16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21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93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2394" y="1028125"/>
            <a:ext cx="833238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With more data reported and collected in the United States, we offer a slightly more robust assessment of the relative inclusivity of states and regions. Five key areas of critical importance emerged:</a:t>
            </a:r>
          </a:p>
          <a:p>
            <a:endParaRPr lang="en-US" sz="2800" dirty="0" smtClean="0">
              <a:solidFill>
                <a:prstClr val="white"/>
              </a:solidFill>
              <a:latin typeface="Archer Medium" charset="0"/>
              <a:ea typeface="Archer Medium" charset="0"/>
              <a:cs typeface="Archer Medium" charset="0"/>
            </a:endParaRPr>
          </a:p>
          <a:p>
            <a:pPr marL="971550" lvl="1" indent="-514350">
              <a:buClr>
                <a:srgbClr val="FFFFFF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Income Inequality</a:t>
            </a:r>
          </a:p>
          <a:p>
            <a:pPr marL="971550" lvl="1" indent="-514350">
              <a:buClr>
                <a:srgbClr val="FFFFFF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Mass Incarceration</a:t>
            </a:r>
          </a:p>
          <a:p>
            <a:pPr marL="971550" lvl="1" indent="-514350">
              <a:buClr>
                <a:srgbClr val="FFFFFF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State &amp; Local Immigration Policies</a:t>
            </a:r>
          </a:p>
          <a:p>
            <a:pPr marL="971550" lvl="1" indent="-514350">
              <a:buClr>
                <a:srgbClr val="FFFFFF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Refugee Admissions</a:t>
            </a:r>
          </a:p>
          <a:p>
            <a:pPr marL="971550" lvl="1" indent="-514350">
              <a:buClr>
                <a:srgbClr val="FFFFFF"/>
              </a:buClr>
              <a:buFont typeface="+mj-lt"/>
              <a:buAutoNum type="arabicPeriod"/>
            </a:pPr>
            <a:r>
              <a:rPr lang="en-US" sz="28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Marriage Equality</a:t>
            </a:r>
          </a:p>
          <a:p>
            <a:endParaRPr lang="en-US" sz="2800" dirty="0">
              <a:solidFill>
                <a:prstClr val="white"/>
              </a:solidFill>
              <a:latin typeface="Archer Medium" charset="0"/>
              <a:ea typeface="Archer Medium" charset="0"/>
              <a:cs typeface="Archer Medium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INCLUSIVENESS INDEX MAP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22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1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02" y="0"/>
            <a:ext cx="8746365" cy="67882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U.S.INCLUSIVENESS INDEX MAP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4492"/>
            <a:ext cx="2756235" cy="1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INCLUSIVENESS RANKINGS — STATE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178" y="5478233"/>
            <a:ext cx="2280099" cy="160007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213511"/>
              </p:ext>
            </p:extLst>
          </p:nvPr>
        </p:nvGraphicFramePr>
        <p:xfrm>
          <a:off x="1075544" y="1126498"/>
          <a:ext cx="2528820" cy="5401138"/>
        </p:xfrm>
        <a:graphic>
          <a:graphicData uri="http://schemas.openxmlformats.org/drawingml/2006/table">
            <a:tbl>
              <a:tblPr/>
              <a:tblGrid>
                <a:gridCol w="1670810"/>
                <a:gridCol w="858010"/>
              </a:tblGrid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Vermont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100.00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New Hampshire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86.63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Maryland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84.63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Hawaii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81.63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Minnesota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81.55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Washington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76.95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Maine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75.52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Nebraska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74.69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Arizona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69.79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Missouri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69.47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78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Colorado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69.26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North Dakota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67.93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Ohio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65.51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Oregon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63.82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Nevada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63.82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Utah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63.25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31771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Alaska</a:t>
                      </a:r>
                    </a:p>
                  </a:txBody>
                  <a:tcPr marL="9905" marR="9905" marT="99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62.79</a:t>
                      </a:r>
                    </a:p>
                  </a:txBody>
                  <a:tcPr marL="9905" marR="9905" marT="990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201142"/>
              </p:ext>
            </p:extLst>
          </p:nvPr>
        </p:nvGraphicFramePr>
        <p:xfrm>
          <a:off x="3716061" y="1126498"/>
          <a:ext cx="2264298" cy="5401130"/>
        </p:xfrm>
        <a:graphic>
          <a:graphicData uri="http://schemas.openxmlformats.org/drawingml/2006/table">
            <a:tbl>
              <a:tblPr/>
              <a:tblGrid>
                <a:gridCol w="1548074"/>
                <a:gridCol w="716224"/>
              </a:tblGrid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South Dakota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62.45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California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62.22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Massachusetts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FFFFFF"/>
                          </a:solidFill>
                          <a:effectLst/>
                          <a:latin typeface="Trade Gothic LT Std" charset="0"/>
                        </a:rPr>
                        <a:t>61.12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9399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Iowa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60.57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Rhode Island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60.30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Indiana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60.10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Wisconsin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59.83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York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59.66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Michigan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59.44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North Carolina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58.18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Illinois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57.81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Kansas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57.78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Idaho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57.54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6B7BA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Pennsylvania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54.87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Georgia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54.64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Kentucky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53.64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Florida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52.43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Tennessee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49.97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28427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Connecticut</a:t>
                      </a:r>
                    </a:p>
                  </a:txBody>
                  <a:tcPr marL="8862" marR="8862" marT="886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49.64</a:t>
                      </a:r>
                    </a:p>
                  </a:txBody>
                  <a:tcPr marL="8862" marR="8862" marT="8862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296549"/>
              </p:ext>
            </p:extLst>
          </p:nvPr>
        </p:nvGraphicFramePr>
        <p:xfrm>
          <a:off x="6092056" y="1122696"/>
          <a:ext cx="2280100" cy="4283175"/>
        </p:xfrm>
        <a:graphic>
          <a:graphicData uri="http://schemas.openxmlformats.org/drawingml/2006/table">
            <a:tbl>
              <a:tblPr/>
              <a:tblGrid>
                <a:gridCol w="1559150"/>
                <a:gridCol w="720950"/>
              </a:tblGrid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Delaware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48.57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Wyoming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48.46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West Virginia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47.25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Alabama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43.10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ADB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Mexico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41.67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Virginia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41.64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Montana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39.29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Jersey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38.42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South Carolina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34.72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Arkansas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31.03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Oklahoma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30.29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Louisiana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24.07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Texas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23.04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DC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rade Gothic LT Std" charset="0"/>
                      </a:endParaRP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14.17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  <a:tr h="16838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Mississippi</a:t>
                      </a:r>
                    </a:p>
                  </a:txBody>
                  <a:tcPr marL="11225" marR="11225" marT="112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0.00</a:t>
                      </a:r>
                    </a:p>
                  </a:txBody>
                  <a:tcPr marL="11225" marR="11225" marT="11225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FFF"/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8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24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0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6" y="1349498"/>
            <a:ext cx="84582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The U.S. is the world’s leading incarcerator with 2.2 					</a:t>
            </a:r>
            <a:b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million people in prison or jail.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Despite having 5% of the </a:t>
            </a:r>
            <a:b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world’s population, it has 25% of the world’s prison population.</a:t>
            </a: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>
              <a:spcAft>
                <a:spcPts val="600"/>
              </a:spcAft>
            </a:pP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REGIONAL VARIATIONS</a:t>
            </a: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Southern states have the highest rates of incarceration while New England states have the fewest. </a:t>
            </a: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RACIAL IMPACT</a:t>
            </a: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More than 70% of those incarcerated are Black or Latinx. As many as 1 in 3 black males between the ages of 18 to 29 are under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the</a:t>
            </a:r>
            <a:b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</a:b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supervision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of this system.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196" y="287174"/>
            <a:ext cx="8686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FINDINGS &amp; THEMES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MASS INCARCERATION AS HISTORICAL TREND</a:t>
            </a:r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287174"/>
            <a:ext cx="2041077" cy="2062338"/>
          </a:xfrm>
          <a:prstGeom prst="rect">
            <a:avLst/>
          </a:prstGeom>
        </p:spPr>
      </p:pic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25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05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b="55812"/>
          <a:stretch/>
        </p:blipFill>
        <p:spPr>
          <a:xfrm>
            <a:off x="0" y="4640221"/>
            <a:ext cx="9143996" cy="2217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" y="287174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RANKING: U.S. INCARCERATION BY STATE</a:t>
            </a:r>
          </a:p>
          <a:p>
            <a:pPr algn="ctr"/>
            <a:r>
              <a:rPr lang="en-US" sz="12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(INCARCERATION PER 100,000)</a:t>
            </a:r>
            <a:endParaRPr lang="en-US" sz="12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003406"/>
              </p:ext>
            </p:extLst>
          </p:nvPr>
        </p:nvGraphicFramePr>
        <p:xfrm>
          <a:off x="992271" y="1126497"/>
          <a:ext cx="2148418" cy="4859501"/>
        </p:xfrm>
        <a:graphic>
          <a:graphicData uri="http://schemas.openxmlformats.org/drawingml/2006/table">
            <a:tbl>
              <a:tblPr/>
              <a:tblGrid>
                <a:gridCol w="1516428"/>
                <a:gridCol w="631990"/>
              </a:tblGrid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Louisiana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1341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Mississippi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1155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Oklahoma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1081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Georgia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1074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Texas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1063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Arizona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1060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Kentucky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948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South Carolina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900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West Virginia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895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Florida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891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Arkansas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886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Mexico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870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Alabama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861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Virginia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815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Colorado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807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South Dakota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777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Pennsylvania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770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274834"/>
              </p:ext>
            </p:extLst>
          </p:nvPr>
        </p:nvGraphicFramePr>
        <p:xfrm>
          <a:off x="6549222" y="1126496"/>
          <a:ext cx="2080428" cy="4859501"/>
        </p:xfrm>
        <a:graphic>
          <a:graphicData uri="http://schemas.openxmlformats.org/drawingml/2006/table">
            <a:tbl>
              <a:tblPr/>
              <a:tblGrid>
                <a:gridCol w="1580210"/>
                <a:gridCol w="500218"/>
              </a:tblGrid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Connecticut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561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Illinois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552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Montana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540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Jersey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506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York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492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Washington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475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Utah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458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Nebraska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443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Iowa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437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Hawaii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417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Minnesota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385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Massachusetts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377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North Dakota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370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New Hampshire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Rhode Island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359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Maine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277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Vermont 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254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146016"/>
              </p:ext>
            </p:extLst>
          </p:nvPr>
        </p:nvGraphicFramePr>
        <p:xfrm>
          <a:off x="378545" y="1126496"/>
          <a:ext cx="613726" cy="4859484"/>
        </p:xfrm>
        <a:graphic>
          <a:graphicData uri="http://schemas.openxmlformats.org/drawingml/2006/table">
            <a:tbl>
              <a:tblPr/>
              <a:tblGrid>
                <a:gridCol w="613726"/>
              </a:tblGrid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6569"/>
              </p:ext>
            </p:extLst>
          </p:nvPr>
        </p:nvGraphicFramePr>
        <p:xfrm>
          <a:off x="3861605" y="1126488"/>
          <a:ext cx="1941794" cy="4859497"/>
        </p:xfrm>
        <a:graphic>
          <a:graphicData uri="http://schemas.openxmlformats.org/drawingml/2006/table">
            <a:tbl>
              <a:tblPr/>
              <a:tblGrid>
                <a:gridCol w="1441576"/>
                <a:gridCol w="500218"/>
              </a:tblGrid>
              <a:tr h="279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Indiana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751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Tennessee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740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Nevada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737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Delaware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719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Idaho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719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Missouri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701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California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689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Wisconsin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670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Ohio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664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North Carolina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647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Wyoming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634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Kansas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631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Michigan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628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Maryland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621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DC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598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Alaska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592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Oregon</a:t>
                      </a:r>
                    </a:p>
                  </a:txBody>
                  <a:tcPr marL="19057" marR="19057" marT="190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580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469831"/>
              </p:ext>
            </p:extLst>
          </p:nvPr>
        </p:nvGraphicFramePr>
        <p:xfrm>
          <a:off x="5985879" y="1126496"/>
          <a:ext cx="563343" cy="4859484"/>
        </p:xfrm>
        <a:graphic>
          <a:graphicData uri="http://schemas.openxmlformats.org/drawingml/2006/table">
            <a:tbl>
              <a:tblPr/>
              <a:tblGrid>
                <a:gridCol w="563343"/>
              </a:tblGrid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49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2">
                <a:tc>
                  <a:txBody>
                    <a:bodyPr/>
                    <a:lstStyle/>
                    <a:p>
                      <a:pPr algn="r" fontAlgn="b"/>
                      <a:r>
                        <a:rPr lang="uk-UA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51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029008"/>
              </p:ext>
            </p:extLst>
          </p:nvPr>
        </p:nvGraphicFramePr>
        <p:xfrm>
          <a:off x="3297921" y="1126488"/>
          <a:ext cx="579152" cy="4859501"/>
        </p:xfrm>
        <a:graphic>
          <a:graphicData uri="http://schemas.openxmlformats.org/drawingml/2006/table">
            <a:tbl>
              <a:tblPr/>
              <a:tblGrid>
                <a:gridCol w="579152"/>
              </a:tblGrid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fi-FI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19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cs-CZ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25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26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27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28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29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30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31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is-IS" sz="1700" b="0" i="0" u="none" strike="noStrike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32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33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5853"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rade Gothic LT Std" charset="0"/>
                        </a:rPr>
                        <a:t>34</a:t>
                      </a:r>
                    </a:p>
                  </a:txBody>
                  <a:tcPr marL="19057" marR="19057" marT="19057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6" y="1349498"/>
            <a:ext cx="8327581" cy="5224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Within a generation, the U.S. has transformed from a nation that generally prohibited same-sex marriage to one that constitutionally permits it.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>
              <a:spcAft>
                <a:spcPts val="300"/>
              </a:spcAft>
            </a:pPr>
            <a:r>
              <a:rPr lang="en-US" sz="16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1996	   </a:t>
            </a:r>
            <a:r>
              <a:rPr lang="en-US" sz="16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prohibits same-sex marriage under DOMA</a:t>
            </a:r>
            <a:endParaRPr lang="en-US" sz="16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>
              <a:spcAft>
                <a:spcPts val="300"/>
              </a:spcAft>
            </a:pPr>
            <a:r>
              <a:rPr lang="en-US" sz="16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2004	   </a:t>
            </a:r>
            <a:r>
              <a:rPr lang="en-US" sz="16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Massachusetts becomes first state to permit same-sex marriages</a:t>
            </a:r>
          </a:p>
          <a:p>
            <a:pPr>
              <a:spcAft>
                <a:spcPts val="300"/>
              </a:spcAft>
            </a:pPr>
            <a:r>
              <a:rPr lang="en-US" sz="16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2014	   </a:t>
            </a:r>
            <a:r>
              <a:rPr lang="en-US" sz="1600" b="1" i="1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United States v. Windsor </a:t>
            </a:r>
            <a:r>
              <a:rPr lang="en-US" sz="16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strikes down part of DOMA; at this time, only 9 			   states permitted same-sex marriage</a:t>
            </a:r>
          </a:p>
          <a:p>
            <a:pPr>
              <a:spcAft>
                <a:spcPts val="0"/>
              </a:spcAft>
            </a:pPr>
            <a:r>
              <a:rPr lang="en-US" sz="16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2015</a:t>
            </a:r>
            <a:r>
              <a:rPr lang="en-US" sz="16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</a:t>
            </a:r>
            <a:r>
              <a:rPr lang="en-US" sz="16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   </a:t>
            </a:r>
            <a:r>
              <a:rPr lang="en-US" sz="16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Supreme Court rules marriage as a fundamental right in</a:t>
            </a:r>
            <a:r>
              <a:rPr lang="en-US" sz="1600" b="1" i="1" dirty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 </a:t>
            </a:r>
            <a:r>
              <a:rPr lang="en-US" sz="1600" b="1" i="1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Obergefell v. </a:t>
            </a:r>
            <a:r>
              <a:rPr lang="en-US" sz="1600" b="1" i="1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				   Hodges</a:t>
            </a:r>
          </a:p>
          <a:p>
            <a:pPr>
              <a:spcAft>
                <a:spcPts val="300"/>
              </a:spcAft>
            </a:pP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>
              <a:spcAft>
                <a:spcPts val="300"/>
              </a:spcAft>
            </a:pP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It is important to note that exclusionary laws and practices have long governed marital relations. For example, laws prohibiting interracial marriage were prevalent until ruled unconstitutional in</a:t>
            </a:r>
          </a:p>
          <a:p>
            <a:pPr>
              <a:spcAft>
                <a:spcPts val="300"/>
              </a:spcAft>
            </a:pPr>
            <a:r>
              <a:rPr lang="en-US" sz="2000" b="1" i="1" dirty="0" smtClean="0">
                <a:solidFill>
                  <a:srgbClr val="B7DFE8"/>
                </a:solidFill>
                <a:latin typeface="Archer Semibold" charset="0"/>
                <a:ea typeface="Archer Semibold" charset="0"/>
                <a:cs typeface="Archer Semibold" charset="0"/>
              </a:rPr>
              <a:t>Loving v. Virginia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in 1968.</a:t>
            </a:r>
            <a:endParaRPr lang="en-US" sz="2000" i="1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>
              <a:spcAft>
                <a:spcPts val="300"/>
              </a:spcAft>
            </a:pP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196" y="290369"/>
            <a:ext cx="832758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FINDINGS &amp; THEMES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MARRIAGE INCLUSIVITY</a:t>
            </a:r>
            <a:endParaRPr lang="en-US" sz="20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856" y="290369"/>
            <a:ext cx="3659321" cy="1511300"/>
          </a:xfrm>
          <a:prstGeom prst="rect">
            <a:avLst/>
          </a:prstGeom>
        </p:spPr>
      </p:pic>
      <p:sp>
        <p:nvSpPr>
          <p:cNvPr id="7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27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30087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12671" r="76023" b="9984"/>
          <a:stretch/>
        </p:blipFill>
        <p:spPr>
          <a:xfrm>
            <a:off x="4644978" y="5790659"/>
            <a:ext cx="856230" cy="867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STATES: LAWS BANNING SAME-SEX MARRIAGE, 2013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5373" y="5813141"/>
            <a:ext cx="3044423" cy="774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Same-sex marriage banned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Same-sex marriage allowed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0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747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t="10304" r="78297" b="9195"/>
          <a:stretch/>
        </p:blipFill>
        <p:spPr>
          <a:xfrm>
            <a:off x="4554411" y="5866744"/>
            <a:ext cx="650635" cy="738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STATES: LAWS BANNING INTERRACIAL MARRIAGE, 1948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2291" y="5831574"/>
            <a:ext cx="3369350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No anti-miscegenation laws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Anti-miscegenation laws exist</a:t>
            </a:r>
            <a:endParaRPr lang="en-US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53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WEBINAR OVERVIEW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323" y="1600032"/>
            <a:ext cx="841987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I. OVERVIEW OF THE INCLUSIVENESS INDEX – GOALS &amp; INDICATORS</a:t>
            </a:r>
          </a:p>
          <a:p>
            <a:endParaRPr lang="en-US" sz="2000" dirty="0" smtClean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II. GLOBAL INCLUSIVENESS INDEX – MAP &amp; SCORES</a:t>
            </a:r>
            <a:b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endParaRPr lang="en-US" sz="1000" dirty="0" smtClean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THEMES AND FINDINGS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/>
            </a:r>
            <a:b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III. U.S. INCLUSIVENESS INDEX – MAP &amp; SCORES</a:t>
            </a:r>
            <a:b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endParaRPr lang="en-US" sz="1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sz="20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U.S. THEMES AND FINDINGS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/>
            </a:r>
            <a:b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</a:br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IV. DISCUSSION – Q &amp; A</a:t>
            </a:r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 smtClean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5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3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9144000" cy="66021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" t="4059" r="88498" b="2348"/>
          <a:stretch/>
        </p:blipFill>
        <p:spPr>
          <a:xfrm>
            <a:off x="3763109" y="5820508"/>
            <a:ext cx="509954" cy="975252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OVERLAY MAP: SAME-SEX &amp; INTERRACIAL MARRIAGE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7970" y="5750533"/>
            <a:ext cx="54320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Same-sex marriage banned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Same-sex marriage allowed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Same-sex marriage &amp; anti-miscegenation laws exist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Anti-miscegenation laws exist</a:t>
            </a:r>
            <a:endParaRPr lang="en-US" sz="16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12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789" y="1075413"/>
            <a:ext cx="8996374" cy="4955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Our rankings are not the final word on inclusi-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vity nor a definitive assessment of any national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or state performance, but intended to spark a 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conversation and generate further inquiry into 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how and why some places, communities, and 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nations are more inclusive than others, and how </a:t>
            </a:r>
            <a:b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</a:br>
            <a:r>
              <a:rPr lang="en-US" sz="3200" dirty="0" smtClean="0">
                <a:solidFill>
                  <a:prstClr val="white"/>
                </a:solidFill>
                <a:latin typeface="Archer Medium" charset="0"/>
                <a:ea typeface="Archer Medium" charset="0"/>
                <a:cs typeface="Archer Medium" charset="0"/>
              </a:rPr>
              <a:t>we can all do better and learn from one another.</a:t>
            </a:r>
          </a:p>
          <a:p>
            <a:pPr marL="457200" indent="-457200">
              <a:buFont typeface="Arial" charset="0"/>
              <a:buChar char="•"/>
            </a:pPr>
            <a:endParaRPr lang="en-US" sz="3200" dirty="0" smtClean="0">
              <a:solidFill>
                <a:prstClr val="white"/>
              </a:solidFill>
              <a:latin typeface="Archer Medium" charset="0"/>
              <a:ea typeface="Archer Medium" charset="0"/>
              <a:cs typeface="Archer Medium" charset="0"/>
            </a:endParaRP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QUESTIONS, SUGGESTIONS &amp; FEEDBACK </a:t>
            </a:r>
          </a:p>
          <a:p>
            <a:r>
              <a:rPr lang="en-US" sz="20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SHOULD BE SUBMITTED ON OUR WEBSITE</a:t>
            </a:r>
          </a:p>
          <a:p>
            <a:r>
              <a:rPr lang="en-US" sz="2000" cap="all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http://haasinstitute.berkeley.edu/inclusivenessindex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CONCLUSION — A WORK IN PROGRESS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29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7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19"/>
          <a:stretch/>
        </p:blipFill>
        <p:spPr>
          <a:xfrm>
            <a:off x="0" y="0"/>
            <a:ext cx="9144000" cy="80792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0"/>
          <a:stretch/>
        </p:blipFill>
        <p:spPr>
          <a:xfrm>
            <a:off x="0" y="807921"/>
            <a:ext cx="9144000" cy="53564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19450" y="4752144"/>
            <a:ext cx="58293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endParaRPr lang="en-US" sz="1400" cap="small" dirty="0" smtClean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r">
              <a:spcAft>
                <a:spcPts val="600"/>
              </a:spcAft>
            </a:pPr>
            <a:r>
              <a:rPr lang="en-US" cap="small" dirty="0" smtClean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http</a:t>
            </a:r>
            <a:r>
              <a:rPr lang="en-US" cap="small" dirty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://</a:t>
            </a:r>
            <a:r>
              <a:rPr lang="en-US" cap="small" dirty="0" smtClean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haasinstitute.berkeley.edu/inclusivenessindex</a:t>
            </a:r>
            <a:endParaRPr lang="en-US" cap="small" dirty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r">
              <a:spcAft>
                <a:spcPts val="0"/>
              </a:spcAft>
            </a:pPr>
            <a:r>
              <a:rPr lang="en-US" cap="small" dirty="0" smtClean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  	webinar </a:t>
            </a:r>
            <a:r>
              <a:rPr lang="en-US" cap="small" dirty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— q </a:t>
            </a:r>
            <a:r>
              <a:rPr lang="en-US" sz="1400" cap="small" dirty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&amp; </a:t>
            </a:r>
            <a:r>
              <a:rPr lang="en-US" cap="small" dirty="0">
                <a:solidFill>
                  <a:srgbClr val="F57D3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a session</a:t>
            </a:r>
          </a:p>
          <a:p>
            <a:pPr algn="r">
              <a:spcAft>
                <a:spcPts val="0"/>
              </a:spcAft>
            </a:pPr>
            <a:endParaRPr lang="en-US" cap="small" dirty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  <a:p>
            <a:pPr algn="r"/>
            <a:endParaRPr lang="en-US" sz="1400" cap="small" dirty="0" smtClean="0">
              <a:solidFill>
                <a:srgbClr val="F57D3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19"/>
          <a:stretch/>
        </p:blipFill>
        <p:spPr>
          <a:xfrm rot="10800000">
            <a:off x="0" y="6050078"/>
            <a:ext cx="9144000" cy="80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6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2394" y="1993325"/>
            <a:ext cx="839890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The</a:t>
            </a:r>
            <a:r>
              <a:rPr lang="en-US" sz="3200" dirty="0" smtClean="0">
                <a:solidFill>
                  <a:srgbClr val="B7DFE8"/>
                </a:solidFill>
                <a:latin typeface="Archer Medium" charset="0"/>
                <a:ea typeface="Archer Medium" charset="0"/>
                <a:cs typeface="Archer Medium" charset="0"/>
              </a:rPr>
              <a:t> </a:t>
            </a:r>
            <a:r>
              <a:rPr lang="en-US" sz="3200" dirty="0">
                <a:solidFill>
                  <a:srgbClr val="B7DFE8"/>
                </a:solidFill>
                <a:latin typeface="Archer Medium" charset="0"/>
                <a:ea typeface="Archer Medium" charset="0"/>
                <a:cs typeface="Archer Medium" charset="0"/>
              </a:rPr>
              <a:t>goal </a:t>
            </a:r>
            <a:r>
              <a:rPr lang="en-US" sz="3200" dirty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of the Inclusiveness </a:t>
            </a:r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Index is to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measure holistically and better understand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inclusivity and group-based marginality across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a range of geographic settings and social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dimensions.</a:t>
            </a:r>
          </a:p>
          <a:p>
            <a:endParaRPr lang="en-US" sz="3200" dirty="0">
              <a:solidFill>
                <a:schemeClr val="bg1"/>
              </a:solidFill>
              <a:latin typeface="Archer Medium" charset="0"/>
              <a:ea typeface="Archer Medium" charset="0"/>
              <a:cs typeface="Archer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5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4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35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2394" y="1391345"/>
            <a:ext cx="826707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dirty="0">
              <a:solidFill>
                <a:schemeClr val="bg1"/>
              </a:solidFill>
              <a:latin typeface="Archer Medium" charset="0"/>
              <a:ea typeface="Archer Medium" charset="0"/>
              <a:cs typeface="Archer Medium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The Index is a </a:t>
            </a:r>
            <a:r>
              <a:rPr lang="en-US" sz="3200" dirty="0" smtClean="0">
                <a:solidFill>
                  <a:srgbClr val="B7DFE8"/>
                </a:solidFill>
                <a:latin typeface="Archer Medium" charset="0"/>
                <a:ea typeface="Archer Medium" charset="0"/>
                <a:cs typeface="Archer Medium" charset="0"/>
              </a:rPr>
              <a:t>diagnostic instrument </a:t>
            </a:r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intended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to help us pursue that goal by illustrating how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different regions, states, and nations fare</a:t>
            </a:r>
          </a:p>
          <a:p>
            <a:r>
              <a:rPr lang="en-US" sz="3200" dirty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r</a:t>
            </a:r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elative to each other in terms of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Archer Medium" charset="0"/>
                <a:ea typeface="Archer Medium" charset="0"/>
                <a:cs typeface="Archer Medium" charset="0"/>
              </a:rPr>
              <a:t>inclusivity and marginality.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4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5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3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815" y="4759898"/>
            <a:ext cx="826107" cy="1994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GLOBAL INCLUSIVENESS INDEX MAP</a:t>
            </a:r>
            <a:endParaRPr lang="en-US" sz="2400" dirty="0">
              <a:solidFill>
                <a:schemeClr val="bg1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581" y="4765958"/>
            <a:ext cx="2756235" cy="1934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0483" y="5278593"/>
            <a:ext cx="79030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cher Book" charset="0"/>
                <a:ea typeface="Archer Book" charset="0"/>
                <a:cs typeface="Archer Book" charset="0"/>
              </a:rPr>
              <a:t>Our global inclusiveness index and rankings are for 138 countries. National index scores are particularly sensitive to individual indicator rankings. A very high or very low value on any given indicator may be responsible for the relative position of any given nation.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586" y="-986617"/>
            <a:ext cx="10037164" cy="743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9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19322" y="748725"/>
            <a:ext cx="8365455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As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a multi-factor indices, </a:t>
            </a:r>
            <a:r>
              <a:rPr lang="en-US" sz="2000" dirty="0">
                <a:solidFill>
                  <a:schemeClr val="bg1"/>
                </a:solidFill>
                <a:latin typeface="Archer Book" charset="0"/>
                <a:ea typeface="Archer Book" charset="0"/>
                <a:cs typeface="Archer Book" charset="0"/>
              </a:rPr>
              <a:t>each</a:t>
            </a:r>
            <a:r>
              <a:rPr lang="en-US" sz="2000" dirty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 </a:t>
            </a:r>
            <a:r>
              <a:rPr lang="en-US" sz="2000" b="1" dirty="0" smtClean="0">
                <a:solidFill>
                  <a:srgbClr val="B7DFE8"/>
                </a:solidFill>
                <a:latin typeface="Archer Book" charset="0"/>
                <a:ea typeface="Archer Book" charset="0"/>
                <a:cs typeface="Archer Book" charset="0"/>
              </a:rPr>
              <a:t>inclusiveness indicator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had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to</a:t>
            </a:r>
            <a:r>
              <a:rPr lang="is-I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...</a:t>
            </a: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b="1" dirty="0" smtClean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	</a:t>
            </a:r>
          </a:p>
          <a:p>
            <a:r>
              <a:rPr lang="en-US" sz="2800" b="1" dirty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</a:t>
            </a:r>
            <a:r>
              <a:rPr lang="en-US" sz="2800" b="1" dirty="0" smtClean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	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Measure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how </a:t>
            </a:r>
            <a:r>
              <a:rPr lang="en-US" sz="2000" b="1" dirty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various subgroups 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fare</a:t>
            </a:r>
          </a:p>
          <a:p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(women, LGBT populations, people with disabilities, and</a:t>
            </a:r>
          </a:p>
          <a:p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</a:t>
            </a:r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racial, ethnic, and religious subgroups)</a:t>
            </a:r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b="1" dirty="0" smtClean="0">
              <a:solidFill>
                <a:prstClr val="white"/>
              </a:solidFill>
              <a:latin typeface="Archer Semibold" charset="0"/>
              <a:ea typeface="Archer Semibold" charset="0"/>
              <a:cs typeface="Archer Semibold" charset="0"/>
            </a:endParaRPr>
          </a:p>
          <a:p>
            <a:endParaRPr lang="en-US" sz="2000" b="1" dirty="0" smtClean="0">
              <a:solidFill>
                <a:prstClr val="white"/>
              </a:solidFill>
              <a:latin typeface="Archer Semibold" charset="0"/>
              <a:ea typeface="Archer Semibold" charset="0"/>
              <a:cs typeface="Archer Semibold" charset="0"/>
            </a:endParaRPr>
          </a:p>
          <a:p>
            <a:r>
              <a:rPr lang="en-US" sz="2000" b="1" dirty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</a:t>
            </a:r>
            <a:r>
              <a:rPr lang="en-US" sz="2000" b="1" dirty="0" smtClean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	</a:t>
            </a:r>
          </a:p>
          <a:p>
            <a:r>
              <a:rPr lang="en-US" sz="2000" b="1" dirty="0" smtClean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		Be </a:t>
            </a:r>
            <a:r>
              <a:rPr lang="en-US" sz="2000" b="1" dirty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scalable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 to the global level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			</a:t>
            </a:r>
          </a:p>
          <a:p>
            <a:r>
              <a:rPr lang="en-US" sz="2000" b="1" dirty="0">
                <a:solidFill>
                  <a:prstClr val="white"/>
                </a:solidFill>
                <a:latin typeface="Archer Semibold" charset="0"/>
                <a:ea typeface="Archer Semibold" charset="0"/>
                <a:cs typeface="Archer Semibold" charset="0"/>
              </a:rPr>
              <a:t>			Be non-economic: </a:t>
            </a:r>
            <a:r>
              <a:rPr lang="en-US" sz="20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Reflect cultural norms &amp; institutional 				practices, rather than economic strength/tax base capacity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03" y="3366288"/>
            <a:ext cx="959331" cy="9593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5" y="4806220"/>
            <a:ext cx="976449" cy="9764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21" y="1769105"/>
            <a:ext cx="1256296" cy="108041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INCLUSIVENESS INDICATORS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9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smtClean="0">
                <a:latin typeface="Trade Gothic LT Std" charset="0"/>
                <a:ea typeface="Trade Gothic LT Std" charset="0"/>
                <a:cs typeface="Trade Gothic LT Std" charset="0"/>
              </a:rPr>
              <a:t>7</a:t>
            </a:r>
            <a:endParaRPr lang="en-US" dirty="0"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24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INCLUSIVENESS INDICATORS CONT.</a:t>
            </a:r>
            <a:endParaRPr lang="en-US" sz="2400" dirty="0">
              <a:solidFill>
                <a:prstClr val="white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323" y="1066632"/>
            <a:ext cx="81912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We selected six core indicators of inclusivity that reflect group-based marginality in any context, while relying on datasets for those indicators that can be measured across a range of social groupings:</a:t>
            </a: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  <a:p>
            <a:endParaRPr lang="en-US" sz="2000" dirty="0" smtClean="0">
              <a:solidFill>
                <a:prstClr val="white"/>
              </a:solidFill>
              <a:latin typeface="Archer Book" charset="0"/>
              <a:ea typeface="Archer Book" charset="0"/>
              <a:cs typeface="Archer Book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07542"/>
              </p:ext>
            </p:extLst>
          </p:nvPr>
        </p:nvGraphicFramePr>
        <p:xfrm>
          <a:off x="900789" y="2404605"/>
          <a:ext cx="6414411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4411"/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1.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Group-Based</a:t>
                      </a:r>
                      <a:r>
                        <a:rPr lang="en-US" sz="2000" b="1" baseline="0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 Violence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2.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Political Representation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3.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Income Inequality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4.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Anti-Discrimination</a:t>
                      </a:r>
                      <a:r>
                        <a:rPr lang="en-US" sz="2000" b="1" baseline="0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 Laws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5.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Rates of Incarceration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FF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6. </a:t>
                      </a:r>
                      <a:r>
                        <a:rPr lang="en-US" sz="2000" b="1" dirty="0" smtClean="0">
                          <a:solidFill>
                            <a:srgbClr val="B7DFE8"/>
                          </a:solidFill>
                          <a:latin typeface="Archer Book" charset="0"/>
                          <a:ea typeface="Archer Book" charset="0"/>
                          <a:cs typeface="Archer Book" charset="0"/>
                        </a:rPr>
                        <a:t>Immigration/Asylum Policies</a:t>
                      </a:r>
                      <a:endParaRPr lang="en-US" sz="2000" b="1" dirty="0">
                        <a:solidFill>
                          <a:srgbClr val="B7DFE8"/>
                        </a:solidFill>
                        <a:latin typeface="Archer Book" charset="0"/>
                        <a:ea typeface="Archer Book" charset="0"/>
                        <a:cs typeface="Archer Book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6B43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sp>
        <p:nvSpPr>
          <p:cNvPr id="10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>
                <a:latin typeface="Trade Gothic LT Std" charset="0"/>
                <a:ea typeface="Trade Gothic LT Std" charset="0"/>
                <a:cs typeface="Trade Gothic LT Std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8732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6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" y="287174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SIX CORE INDICATORS OF INCLUSIVITY</a:t>
            </a:r>
          </a:p>
          <a:p>
            <a:pPr algn="ctr"/>
            <a:r>
              <a:rPr lang="en-US" sz="2400" dirty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1</a:t>
            </a:r>
            <a:r>
              <a:rPr lang="en-US" sz="2400" dirty="0" smtClean="0">
                <a:solidFill>
                  <a:srgbClr val="B7DFE8"/>
                </a:solidFill>
                <a:latin typeface="Trade Gothic LT Std" charset="0"/>
                <a:ea typeface="Trade Gothic LT Std" charset="0"/>
                <a:cs typeface="Trade Gothic LT Std" charset="0"/>
              </a:rPr>
              <a:t>. GROUP-BASED VIOLENCE</a:t>
            </a:r>
            <a:endParaRPr lang="en-US" sz="2400" dirty="0">
              <a:solidFill>
                <a:srgbClr val="B7DFE8"/>
              </a:solidFill>
              <a:latin typeface="Trade Gothic LT Std" charset="0"/>
              <a:ea typeface="Trade Gothic LT Std" charset="0"/>
              <a:cs typeface="Trade Gothic LT Std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200" y="4343232"/>
            <a:ext cx="82005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Direct indicator of social marginalization and oppression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solidFill>
                  <a:prstClr val="white"/>
                </a:solidFill>
                <a:latin typeface="Archer Book" charset="0"/>
                <a:ea typeface="Archer Book" charset="0"/>
                <a:cs typeface="Archer Book" charset="0"/>
              </a:rPr>
              <a:t>Disproportionate violence suffered by discrete social groups reflects animus towards those groups, as well as group vulnerability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8" y="6030616"/>
            <a:ext cx="1567549" cy="540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95605"/>
            <a:ext cx="2929903" cy="2929903"/>
          </a:xfrm>
          <a:prstGeom prst="rect">
            <a:avLst/>
          </a:prstGeom>
        </p:spPr>
      </p:pic>
      <p:sp>
        <p:nvSpPr>
          <p:cNvPr id="8" name="Slide Number Placeholder 6"/>
          <p:cNvSpPr txBox="1">
            <a:spLocks/>
          </p:cNvSpPr>
          <p:nvPr/>
        </p:nvSpPr>
        <p:spPr>
          <a:xfrm>
            <a:off x="452394" y="6209046"/>
            <a:ext cx="427037" cy="3619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100" kern="1200">
                <a:solidFill>
                  <a:srgbClr val="FFFFFF"/>
                </a:solidFill>
                <a:latin typeface="Lucida Grande"/>
                <a:ea typeface="ＭＳ Ｐゴシック" charset="0"/>
                <a:cs typeface="Lucida Grande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>
                <a:latin typeface="Trade Gothic LT Std" charset="0"/>
                <a:ea typeface="Trade Gothic LT Std" charset="0"/>
                <a:cs typeface="Trade Gothic LT Std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9532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9109</TotalTime>
  <Words>1362</Words>
  <Application>Microsoft Office PowerPoint</Application>
  <PresentationFormat>On-screen Show (4:3)</PresentationFormat>
  <Paragraphs>605</Paragraphs>
  <Slides>32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32</vt:i4>
      </vt:variant>
    </vt:vector>
  </HeadingPairs>
  <TitlesOfParts>
    <vt:vector size="55" baseType="lpstr">
      <vt:lpstr>ＭＳ Ｐゴシック</vt:lpstr>
      <vt:lpstr>ＭＳ Ｐゴシック</vt:lpstr>
      <vt:lpstr>Archer Book</vt:lpstr>
      <vt:lpstr>Archer Medium</vt:lpstr>
      <vt:lpstr>Archer Semibold</vt:lpstr>
      <vt:lpstr>Arial</vt:lpstr>
      <vt:lpstr>Calibri</vt:lpstr>
      <vt:lpstr>Georgia</vt:lpstr>
      <vt:lpstr>Lucida Grande</vt:lpstr>
      <vt:lpstr>Trade Gothic LT Std</vt:lpstr>
      <vt:lpstr>TradeGothic LT Bold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6_Custom Design</vt:lpstr>
      <vt:lpstr>9_Custom Design</vt:lpstr>
      <vt:lpstr>7_Custom Design</vt:lpstr>
      <vt:lpstr>8_Custom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 retter</dc:creator>
  <cp:lastModifiedBy>Mrs. Ebonye Gussine Wilkins, MS</cp:lastModifiedBy>
  <cp:revision>370</cp:revision>
  <dcterms:created xsi:type="dcterms:W3CDTF">2015-04-06T19:53:29Z</dcterms:created>
  <dcterms:modified xsi:type="dcterms:W3CDTF">2016-10-08T00:13:52Z</dcterms:modified>
</cp:coreProperties>
</file>