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mp4" ContentType="video/unknown"/>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9" r:id="rId3"/>
    <p:sldId id="289" r:id="rId4"/>
    <p:sldId id="274" r:id="rId5"/>
    <p:sldId id="273" r:id="rId6"/>
    <p:sldId id="288" r:id="rId7"/>
    <p:sldId id="276" r:id="rId8"/>
    <p:sldId id="277" r:id="rId9"/>
    <p:sldId id="278" r:id="rId10"/>
    <p:sldId id="279" r:id="rId11"/>
    <p:sldId id="280" r:id="rId12"/>
    <p:sldId id="282" r:id="rId13"/>
    <p:sldId id="284" r:id="rId14"/>
    <p:sldId id="261" r:id="rId15"/>
    <p:sldId id="265" r:id="rId16"/>
    <p:sldId id="266" r:id="rId17"/>
    <p:sldId id="290" r:id="rId18"/>
    <p:sldId id="270" r:id="rId19"/>
    <p:sldId id="291" r:id="rId20"/>
    <p:sldId id="286" r:id="rId21"/>
    <p:sldId id="287"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Rockwel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Rockwel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Rockwel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Rockwel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Rockwell" charset="0"/>
        <a:ea typeface="ＭＳ Ｐゴシック" charset="0"/>
        <a:cs typeface="ＭＳ Ｐゴシック" charset="0"/>
      </a:defRPr>
    </a:lvl5pPr>
    <a:lvl6pPr marL="2286000" algn="l" defTabSz="457200" rtl="0" eaLnBrk="1" latinLnBrk="0" hangingPunct="1">
      <a:defRPr kern="1200">
        <a:solidFill>
          <a:schemeClr val="tx1"/>
        </a:solidFill>
        <a:latin typeface="Rockwell" charset="0"/>
        <a:ea typeface="ＭＳ Ｐゴシック" charset="0"/>
        <a:cs typeface="ＭＳ Ｐゴシック" charset="0"/>
      </a:defRPr>
    </a:lvl6pPr>
    <a:lvl7pPr marL="2743200" algn="l" defTabSz="457200" rtl="0" eaLnBrk="1" latinLnBrk="0" hangingPunct="1">
      <a:defRPr kern="1200">
        <a:solidFill>
          <a:schemeClr val="tx1"/>
        </a:solidFill>
        <a:latin typeface="Rockwell" charset="0"/>
        <a:ea typeface="ＭＳ Ｐゴシック" charset="0"/>
        <a:cs typeface="ＭＳ Ｐゴシック" charset="0"/>
      </a:defRPr>
    </a:lvl7pPr>
    <a:lvl8pPr marL="3200400" algn="l" defTabSz="457200" rtl="0" eaLnBrk="1" latinLnBrk="0" hangingPunct="1">
      <a:defRPr kern="1200">
        <a:solidFill>
          <a:schemeClr val="tx1"/>
        </a:solidFill>
        <a:latin typeface="Rockwell" charset="0"/>
        <a:ea typeface="ＭＳ Ｐゴシック" charset="0"/>
        <a:cs typeface="ＭＳ Ｐゴシック" charset="0"/>
      </a:defRPr>
    </a:lvl8pPr>
    <a:lvl9pPr marL="3657600" algn="l" defTabSz="457200" rtl="0" eaLnBrk="1" latinLnBrk="0" hangingPunct="1">
      <a:defRPr kern="1200">
        <a:solidFill>
          <a:schemeClr val="tx1"/>
        </a:solidFill>
        <a:latin typeface="Rockwel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48" autoAdjust="0"/>
  </p:normalViewPr>
  <p:slideViewPr>
    <p:cSldViewPr snapToGrid="0" snapToObjects="1">
      <p:cViewPr>
        <p:scale>
          <a:sx n="108" d="100"/>
          <a:sy n="108" d="100"/>
        </p:scale>
        <p:origin x="-1360" y="-80"/>
      </p:cViewPr>
      <p:guideLst>
        <p:guide orient="horz" pos="216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E2980-7B29-3F4C-AAA6-CEDDE44058E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CDD03E8-B2E5-C441-851E-8DEE2850D05A}">
      <dgm:prSet phldrT="[Text]" custT="1"/>
      <dgm:spPr>
        <a:solidFill>
          <a:schemeClr val="accent5"/>
        </a:solidFill>
      </dgm:spPr>
      <dgm:t>
        <a:bodyPr/>
        <a:lstStyle/>
        <a:p>
          <a:r>
            <a:rPr lang="en-US" sz="1200" b="1" dirty="0" smtClean="0">
              <a:latin typeface="Constantia"/>
              <a:cs typeface="Constantia"/>
            </a:rPr>
            <a:t>Religion</a:t>
          </a:r>
          <a:endParaRPr lang="en-US" sz="1200" b="1" dirty="0">
            <a:latin typeface="Constantia"/>
            <a:cs typeface="Constantia"/>
          </a:endParaRPr>
        </a:p>
      </dgm:t>
    </dgm:pt>
    <dgm:pt modelId="{1DB034D5-A219-764E-8F27-A6AF57DCD4A9}" type="parTrans" cxnId="{5777A28F-2DCD-E447-961F-ACB0D304111A}">
      <dgm:prSet/>
      <dgm:spPr/>
      <dgm:t>
        <a:bodyPr/>
        <a:lstStyle/>
        <a:p>
          <a:endParaRPr lang="en-US"/>
        </a:p>
      </dgm:t>
    </dgm:pt>
    <dgm:pt modelId="{8388E3AB-35FA-EE4B-903A-6B5EECD161AE}" type="sibTrans" cxnId="{5777A28F-2DCD-E447-961F-ACB0D304111A}">
      <dgm:prSet/>
      <dgm:spPr/>
      <dgm:t>
        <a:bodyPr/>
        <a:lstStyle/>
        <a:p>
          <a:endParaRPr lang="en-US"/>
        </a:p>
      </dgm:t>
    </dgm:pt>
    <dgm:pt modelId="{66D48AC4-1DD1-DC4F-BE87-2C0324DB8C5E}">
      <dgm:prSet phldrT="[Text]" custT="1"/>
      <dgm:spPr>
        <a:solidFill>
          <a:schemeClr val="accent5"/>
        </a:solidFill>
      </dgm:spPr>
      <dgm:t>
        <a:bodyPr/>
        <a:lstStyle/>
        <a:p>
          <a:r>
            <a:rPr lang="en-US" sz="1200" b="1" dirty="0" smtClean="0">
              <a:latin typeface="Constantia"/>
              <a:cs typeface="Constantia"/>
            </a:rPr>
            <a:t>Presidents</a:t>
          </a:r>
          <a:endParaRPr lang="en-US" sz="1200" b="1" dirty="0">
            <a:latin typeface="Constantia"/>
            <a:cs typeface="Constantia"/>
          </a:endParaRPr>
        </a:p>
      </dgm:t>
    </dgm:pt>
    <dgm:pt modelId="{78DF3B4A-052A-C24D-9E98-DCAD77D213B5}" type="parTrans" cxnId="{4E0C905D-D727-EC4F-9DA1-47D33922D22A}">
      <dgm:prSet/>
      <dgm:spPr/>
      <dgm:t>
        <a:bodyPr/>
        <a:lstStyle/>
        <a:p>
          <a:endParaRPr lang="en-US"/>
        </a:p>
      </dgm:t>
    </dgm:pt>
    <dgm:pt modelId="{1D99D769-EE59-684F-ADB5-1CCA007A278C}" type="sibTrans" cxnId="{4E0C905D-D727-EC4F-9DA1-47D33922D22A}">
      <dgm:prSet/>
      <dgm:spPr/>
      <dgm:t>
        <a:bodyPr/>
        <a:lstStyle/>
        <a:p>
          <a:endParaRPr lang="en-US"/>
        </a:p>
      </dgm:t>
    </dgm:pt>
    <dgm:pt modelId="{BE978F19-E415-8A47-9261-206165BDD2E2}">
      <dgm:prSet phldrT="[Text]" custT="1"/>
      <dgm:spPr>
        <a:solidFill>
          <a:schemeClr val="accent5"/>
        </a:solidFill>
      </dgm:spPr>
      <dgm:t>
        <a:bodyPr/>
        <a:lstStyle/>
        <a:p>
          <a:r>
            <a:rPr lang="en-US" sz="1200" b="1" dirty="0" smtClean="0">
              <a:latin typeface="Constantia"/>
              <a:cs typeface="Constantia"/>
            </a:rPr>
            <a:t>Skin-tone</a:t>
          </a:r>
          <a:endParaRPr lang="en-US" sz="1200" b="1" dirty="0">
            <a:latin typeface="Constantia"/>
            <a:cs typeface="Constantia"/>
          </a:endParaRPr>
        </a:p>
      </dgm:t>
    </dgm:pt>
    <dgm:pt modelId="{EAB3AF60-9321-6049-9685-E40A959EAAE2}" type="parTrans" cxnId="{DB074B37-DB28-E844-9610-FC092F1B93B1}">
      <dgm:prSet/>
      <dgm:spPr/>
      <dgm:t>
        <a:bodyPr/>
        <a:lstStyle/>
        <a:p>
          <a:endParaRPr lang="en-US"/>
        </a:p>
      </dgm:t>
    </dgm:pt>
    <dgm:pt modelId="{14B7BE28-9BD2-1F40-80D3-64139CA6AEA7}" type="sibTrans" cxnId="{DB074B37-DB28-E844-9610-FC092F1B93B1}">
      <dgm:prSet/>
      <dgm:spPr/>
      <dgm:t>
        <a:bodyPr/>
        <a:lstStyle/>
        <a:p>
          <a:endParaRPr lang="en-US"/>
        </a:p>
      </dgm:t>
    </dgm:pt>
    <dgm:pt modelId="{ECC33FF9-1088-F745-9D5E-BF9E45DA0372}">
      <dgm:prSet phldrT="[Text]" custT="1"/>
      <dgm:spPr>
        <a:solidFill>
          <a:schemeClr val="accent5"/>
        </a:solidFill>
      </dgm:spPr>
      <dgm:t>
        <a:bodyPr/>
        <a:lstStyle/>
        <a:p>
          <a:r>
            <a:rPr lang="en-US" sz="1200" b="1" dirty="0" smtClean="0">
              <a:latin typeface="Constantia"/>
              <a:cs typeface="Constantia"/>
            </a:rPr>
            <a:t>Race</a:t>
          </a:r>
          <a:endParaRPr lang="en-US" sz="1200" b="1" dirty="0">
            <a:latin typeface="Constantia"/>
            <a:cs typeface="Constantia"/>
          </a:endParaRPr>
        </a:p>
      </dgm:t>
    </dgm:pt>
    <dgm:pt modelId="{668EB6E4-8049-3F4D-98D6-73F234CAF7FF}" type="parTrans" cxnId="{B0BB0451-C669-C24C-8669-62E74572BDE0}">
      <dgm:prSet/>
      <dgm:spPr/>
      <dgm:t>
        <a:bodyPr/>
        <a:lstStyle/>
        <a:p>
          <a:endParaRPr lang="en-US"/>
        </a:p>
      </dgm:t>
    </dgm:pt>
    <dgm:pt modelId="{B96B0D4D-3D6F-1943-BE37-057967EE3F3C}" type="sibTrans" cxnId="{B0BB0451-C669-C24C-8669-62E74572BDE0}">
      <dgm:prSet/>
      <dgm:spPr/>
      <dgm:t>
        <a:bodyPr/>
        <a:lstStyle/>
        <a:p>
          <a:endParaRPr lang="en-US"/>
        </a:p>
      </dgm:t>
    </dgm:pt>
    <dgm:pt modelId="{EABF16DF-9753-CA49-959E-F4DF53DD3561}">
      <dgm:prSet custT="1"/>
      <dgm:spPr>
        <a:solidFill>
          <a:schemeClr val="accent5"/>
        </a:solidFill>
      </dgm:spPr>
      <dgm:t>
        <a:bodyPr/>
        <a:lstStyle/>
        <a:p>
          <a:r>
            <a:rPr lang="en-US" sz="1200" b="1" dirty="0" smtClean="0">
              <a:latin typeface="Constantia"/>
              <a:cs typeface="Constantia"/>
            </a:rPr>
            <a:t>Asian</a:t>
          </a:r>
          <a:endParaRPr lang="en-US" sz="1200" b="1" dirty="0">
            <a:latin typeface="Constantia"/>
            <a:cs typeface="Constantia"/>
          </a:endParaRPr>
        </a:p>
      </dgm:t>
    </dgm:pt>
    <dgm:pt modelId="{53EA34A9-09EC-5046-9403-C65231C95B17}" type="parTrans" cxnId="{9A1C35DC-F1DC-3047-A8ED-801B31B111BC}">
      <dgm:prSet/>
      <dgm:spPr/>
      <dgm:t>
        <a:bodyPr/>
        <a:lstStyle/>
        <a:p>
          <a:endParaRPr lang="en-US"/>
        </a:p>
      </dgm:t>
    </dgm:pt>
    <dgm:pt modelId="{3CCBF38E-5101-5A40-B391-1C717898A3F6}" type="sibTrans" cxnId="{9A1C35DC-F1DC-3047-A8ED-801B31B111BC}">
      <dgm:prSet/>
      <dgm:spPr/>
      <dgm:t>
        <a:bodyPr/>
        <a:lstStyle/>
        <a:p>
          <a:endParaRPr lang="en-US"/>
        </a:p>
      </dgm:t>
    </dgm:pt>
    <dgm:pt modelId="{2C0561AD-07E0-8948-96FF-5655C2F64E2A}">
      <dgm:prSet custT="1"/>
      <dgm:spPr>
        <a:solidFill>
          <a:schemeClr val="accent5"/>
        </a:solidFill>
      </dgm:spPr>
      <dgm:t>
        <a:bodyPr/>
        <a:lstStyle/>
        <a:p>
          <a:r>
            <a:rPr lang="en-US" sz="1200" b="1" dirty="0" smtClean="0">
              <a:latin typeface="Constantia"/>
              <a:cs typeface="Constantia"/>
            </a:rPr>
            <a:t>Sexuality</a:t>
          </a:r>
          <a:endParaRPr lang="en-US" sz="1200" b="1" dirty="0">
            <a:latin typeface="Constantia"/>
            <a:cs typeface="Constantia"/>
          </a:endParaRPr>
        </a:p>
      </dgm:t>
    </dgm:pt>
    <dgm:pt modelId="{5ED26897-1451-F446-9BAE-805DFC66B22D}" type="parTrans" cxnId="{2F3502B2-E19E-3341-9AA9-D538B7743D13}">
      <dgm:prSet/>
      <dgm:spPr/>
      <dgm:t>
        <a:bodyPr/>
        <a:lstStyle/>
        <a:p>
          <a:endParaRPr lang="en-US"/>
        </a:p>
      </dgm:t>
    </dgm:pt>
    <dgm:pt modelId="{A8ED05B1-E459-E64B-BC53-39ED44EAD43F}" type="sibTrans" cxnId="{2F3502B2-E19E-3341-9AA9-D538B7743D13}">
      <dgm:prSet/>
      <dgm:spPr/>
      <dgm:t>
        <a:bodyPr/>
        <a:lstStyle/>
        <a:p>
          <a:endParaRPr lang="en-US"/>
        </a:p>
      </dgm:t>
    </dgm:pt>
    <dgm:pt modelId="{E3ECF33D-1D63-6C41-998D-7E17810356C3}">
      <dgm:prSet custT="1"/>
      <dgm:spPr>
        <a:solidFill>
          <a:schemeClr val="accent5"/>
        </a:solidFill>
      </dgm:spPr>
      <dgm:t>
        <a:bodyPr/>
        <a:lstStyle/>
        <a:p>
          <a:r>
            <a:rPr lang="en-US" sz="1200" b="1" dirty="0" smtClean="0">
              <a:latin typeface="Constantia"/>
              <a:cs typeface="Constantia"/>
            </a:rPr>
            <a:t>Weapons</a:t>
          </a:r>
          <a:endParaRPr lang="en-US" sz="1200" b="1" dirty="0">
            <a:latin typeface="Constantia"/>
            <a:cs typeface="Constantia"/>
          </a:endParaRPr>
        </a:p>
      </dgm:t>
    </dgm:pt>
    <dgm:pt modelId="{B5DFAEEF-ABEF-1546-B104-FF4CDAF5C89C}" type="parTrans" cxnId="{6DBDA9D0-FA4F-1244-9B36-E0A1F0D0D9B0}">
      <dgm:prSet/>
      <dgm:spPr/>
      <dgm:t>
        <a:bodyPr/>
        <a:lstStyle/>
        <a:p>
          <a:endParaRPr lang="en-US"/>
        </a:p>
      </dgm:t>
    </dgm:pt>
    <dgm:pt modelId="{DF0401AD-5429-CD4F-8A74-481A05C6FBD1}" type="sibTrans" cxnId="{6DBDA9D0-FA4F-1244-9B36-E0A1F0D0D9B0}">
      <dgm:prSet/>
      <dgm:spPr/>
      <dgm:t>
        <a:bodyPr/>
        <a:lstStyle/>
        <a:p>
          <a:endParaRPr lang="en-US"/>
        </a:p>
      </dgm:t>
    </dgm:pt>
    <dgm:pt modelId="{0AA847E8-544A-744A-BB6C-544033B5CAD6}">
      <dgm:prSet custT="1"/>
      <dgm:spPr>
        <a:solidFill>
          <a:schemeClr val="accent5"/>
        </a:solidFill>
      </dgm:spPr>
      <dgm:t>
        <a:bodyPr/>
        <a:lstStyle/>
        <a:p>
          <a:r>
            <a:rPr lang="en-US" sz="1200" b="1" dirty="0" smtClean="0">
              <a:latin typeface="Constantia"/>
              <a:cs typeface="Constantia"/>
            </a:rPr>
            <a:t>Gender-Career</a:t>
          </a:r>
          <a:endParaRPr lang="en-US" sz="1200" b="1" dirty="0">
            <a:latin typeface="Constantia"/>
            <a:cs typeface="Constantia"/>
          </a:endParaRPr>
        </a:p>
      </dgm:t>
    </dgm:pt>
    <dgm:pt modelId="{56740220-13D9-4F4E-B952-7B78CB6D3B00}" type="parTrans" cxnId="{255BA1C5-27BC-6149-ABBC-67734B09BF53}">
      <dgm:prSet/>
      <dgm:spPr/>
      <dgm:t>
        <a:bodyPr/>
        <a:lstStyle/>
        <a:p>
          <a:endParaRPr lang="en-US"/>
        </a:p>
      </dgm:t>
    </dgm:pt>
    <dgm:pt modelId="{50699751-F5FD-1B46-AF3F-A93E42C9CE4A}" type="sibTrans" cxnId="{255BA1C5-27BC-6149-ABBC-67734B09BF53}">
      <dgm:prSet/>
      <dgm:spPr/>
      <dgm:t>
        <a:bodyPr/>
        <a:lstStyle/>
        <a:p>
          <a:endParaRPr lang="en-US"/>
        </a:p>
      </dgm:t>
    </dgm:pt>
    <dgm:pt modelId="{B1CA1064-0CFE-8C48-8DDF-70B916128857}">
      <dgm:prSet custT="1"/>
      <dgm:spPr>
        <a:solidFill>
          <a:schemeClr val="accent5"/>
        </a:solidFill>
      </dgm:spPr>
      <dgm:t>
        <a:bodyPr/>
        <a:lstStyle/>
        <a:p>
          <a:r>
            <a:rPr lang="en-US" sz="1200" b="1" dirty="0" smtClean="0">
              <a:latin typeface="Constantia"/>
              <a:cs typeface="Constantia"/>
            </a:rPr>
            <a:t>Arab-Muslim</a:t>
          </a:r>
          <a:endParaRPr lang="en-US" sz="1200" b="1" dirty="0">
            <a:latin typeface="Constantia"/>
            <a:cs typeface="Constantia"/>
          </a:endParaRPr>
        </a:p>
      </dgm:t>
    </dgm:pt>
    <dgm:pt modelId="{AFE52AFC-FEB0-5148-BBBD-CBFCCBACD065}" type="parTrans" cxnId="{2AE08A90-602D-5142-9107-E45005090579}">
      <dgm:prSet/>
      <dgm:spPr/>
      <dgm:t>
        <a:bodyPr/>
        <a:lstStyle/>
        <a:p>
          <a:endParaRPr lang="en-US"/>
        </a:p>
      </dgm:t>
    </dgm:pt>
    <dgm:pt modelId="{5297E153-28DA-114E-88A5-470806250BC0}" type="sibTrans" cxnId="{2AE08A90-602D-5142-9107-E45005090579}">
      <dgm:prSet/>
      <dgm:spPr/>
      <dgm:t>
        <a:bodyPr/>
        <a:lstStyle/>
        <a:p>
          <a:endParaRPr lang="en-US"/>
        </a:p>
      </dgm:t>
    </dgm:pt>
    <dgm:pt modelId="{9972EBC4-C033-FF47-8588-E4D63421B8A0}">
      <dgm:prSet custT="1"/>
      <dgm:spPr>
        <a:solidFill>
          <a:schemeClr val="accent5"/>
        </a:solidFill>
      </dgm:spPr>
      <dgm:t>
        <a:bodyPr/>
        <a:lstStyle/>
        <a:p>
          <a:r>
            <a:rPr lang="en-US" sz="1200" b="1" dirty="0" smtClean="0">
              <a:latin typeface="Constantia"/>
              <a:cs typeface="Constantia"/>
            </a:rPr>
            <a:t>Native</a:t>
          </a:r>
          <a:endParaRPr lang="en-US" sz="1200" b="1" dirty="0">
            <a:latin typeface="Constantia"/>
            <a:cs typeface="Constantia"/>
          </a:endParaRPr>
        </a:p>
      </dgm:t>
    </dgm:pt>
    <dgm:pt modelId="{EB329B4D-325B-5644-BA19-C208E1D8FE85}" type="parTrans" cxnId="{96E093DF-E9A2-7A46-AB99-B65BEDC4EF6A}">
      <dgm:prSet/>
      <dgm:spPr/>
      <dgm:t>
        <a:bodyPr/>
        <a:lstStyle/>
        <a:p>
          <a:endParaRPr lang="en-US"/>
        </a:p>
      </dgm:t>
    </dgm:pt>
    <dgm:pt modelId="{80263DD2-D96E-D747-BAAD-78C7A9A2D25E}" type="sibTrans" cxnId="{96E093DF-E9A2-7A46-AB99-B65BEDC4EF6A}">
      <dgm:prSet/>
      <dgm:spPr/>
      <dgm:t>
        <a:bodyPr/>
        <a:lstStyle/>
        <a:p>
          <a:endParaRPr lang="en-US"/>
        </a:p>
      </dgm:t>
    </dgm:pt>
    <dgm:pt modelId="{85BB1C59-B81D-5C44-9AAC-1FA148A64FDB}">
      <dgm:prSet custT="1"/>
      <dgm:spPr>
        <a:solidFill>
          <a:schemeClr val="accent5"/>
        </a:solidFill>
      </dgm:spPr>
      <dgm:t>
        <a:bodyPr/>
        <a:lstStyle/>
        <a:p>
          <a:r>
            <a:rPr lang="en-US" sz="1200" b="1" dirty="0" smtClean="0">
              <a:latin typeface="Constantia"/>
              <a:cs typeface="Constantia"/>
            </a:rPr>
            <a:t>Gender-Science</a:t>
          </a:r>
          <a:endParaRPr lang="en-US" sz="1200" b="1" dirty="0">
            <a:latin typeface="Constantia"/>
            <a:cs typeface="Constantia"/>
          </a:endParaRPr>
        </a:p>
      </dgm:t>
    </dgm:pt>
    <dgm:pt modelId="{6229FE2B-3929-0747-A670-1F1BA866C609}" type="parTrans" cxnId="{4E8470BC-C509-F947-B517-6792D3E12217}">
      <dgm:prSet/>
      <dgm:spPr/>
      <dgm:t>
        <a:bodyPr/>
        <a:lstStyle/>
        <a:p>
          <a:endParaRPr lang="en-US"/>
        </a:p>
      </dgm:t>
    </dgm:pt>
    <dgm:pt modelId="{596D1313-8CAC-1048-B4E0-5883F0C720DB}" type="sibTrans" cxnId="{4E8470BC-C509-F947-B517-6792D3E12217}">
      <dgm:prSet/>
      <dgm:spPr/>
      <dgm:t>
        <a:bodyPr/>
        <a:lstStyle/>
        <a:p>
          <a:endParaRPr lang="en-US"/>
        </a:p>
      </dgm:t>
    </dgm:pt>
    <dgm:pt modelId="{497FB4FB-CE12-5E43-A9B8-AED792577A6F}">
      <dgm:prSet custT="1"/>
      <dgm:spPr>
        <a:solidFill>
          <a:schemeClr val="accent5"/>
        </a:solidFill>
      </dgm:spPr>
      <dgm:t>
        <a:bodyPr/>
        <a:lstStyle/>
        <a:p>
          <a:r>
            <a:rPr lang="en-US" sz="1200" b="1" dirty="0" smtClean="0">
              <a:latin typeface="Constantia"/>
              <a:cs typeface="Constantia"/>
            </a:rPr>
            <a:t>Weight</a:t>
          </a:r>
          <a:endParaRPr lang="en-US" sz="1200" b="1" dirty="0">
            <a:latin typeface="Constantia"/>
            <a:cs typeface="Constantia"/>
          </a:endParaRPr>
        </a:p>
      </dgm:t>
    </dgm:pt>
    <dgm:pt modelId="{FA34C35B-1757-5944-B8B3-E5AB6CF7FBAE}" type="parTrans" cxnId="{7831BE06-4FD9-074E-B0C6-2CE9194BAD5D}">
      <dgm:prSet/>
      <dgm:spPr/>
      <dgm:t>
        <a:bodyPr/>
        <a:lstStyle/>
        <a:p>
          <a:endParaRPr lang="en-US"/>
        </a:p>
      </dgm:t>
    </dgm:pt>
    <dgm:pt modelId="{43D9C08A-95EB-674A-A2E5-858E42C75637}" type="sibTrans" cxnId="{7831BE06-4FD9-074E-B0C6-2CE9194BAD5D}">
      <dgm:prSet/>
      <dgm:spPr/>
      <dgm:t>
        <a:bodyPr/>
        <a:lstStyle/>
        <a:p>
          <a:endParaRPr lang="en-US"/>
        </a:p>
      </dgm:t>
    </dgm:pt>
    <dgm:pt modelId="{8165D09F-3306-D84E-8740-FEB8C02B2527}">
      <dgm:prSet custT="1"/>
      <dgm:spPr>
        <a:solidFill>
          <a:schemeClr val="accent5"/>
        </a:solidFill>
      </dgm:spPr>
      <dgm:t>
        <a:bodyPr/>
        <a:lstStyle/>
        <a:p>
          <a:r>
            <a:rPr lang="en-US" sz="1200" b="1" dirty="0" smtClean="0">
              <a:latin typeface="Constantia"/>
              <a:cs typeface="Constantia"/>
            </a:rPr>
            <a:t>Disability</a:t>
          </a:r>
          <a:endParaRPr lang="en-US" sz="1200" b="1" dirty="0">
            <a:latin typeface="Constantia"/>
            <a:cs typeface="Constantia"/>
          </a:endParaRPr>
        </a:p>
      </dgm:t>
    </dgm:pt>
    <dgm:pt modelId="{BFBCB996-AF42-BE4D-91A8-D3D66C80B213}" type="parTrans" cxnId="{F91DCD84-393A-CC48-AA2B-AAE76AF2840F}">
      <dgm:prSet/>
      <dgm:spPr/>
      <dgm:t>
        <a:bodyPr/>
        <a:lstStyle/>
        <a:p>
          <a:endParaRPr lang="en-US"/>
        </a:p>
      </dgm:t>
    </dgm:pt>
    <dgm:pt modelId="{7F849754-1952-6D4E-A0D1-06501238FA30}" type="sibTrans" cxnId="{F91DCD84-393A-CC48-AA2B-AAE76AF2840F}">
      <dgm:prSet/>
      <dgm:spPr/>
      <dgm:t>
        <a:bodyPr/>
        <a:lstStyle/>
        <a:p>
          <a:endParaRPr lang="en-US"/>
        </a:p>
      </dgm:t>
    </dgm:pt>
    <dgm:pt modelId="{6A24ED0D-E371-1846-A241-CD39DB00D672}">
      <dgm:prSet custT="1"/>
      <dgm:spPr>
        <a:solidFill>
          <a:schemeClr val="accent5"/>
        </a:solidFill>
      </dgm:spPr>
      <dgm:t>
        <a:bodyPr/>
        <a:lstStyle/>
        <a:p>
          <a:r>
            <a:rPr lang="en-US" sz="1200" b="1" dirty="0" smtClean="0">
              <a:latin typeface="Constantia"/>
              <a:cs typeface="Constantia"/>
            </a:rPr>
            <a:t>Age</a:t>
          </a:r>
          <a:endParaRPr lang="en-US" sz="1200" b="1" dirty="0">
            <a:latin typeface="Constantia"/>
            <a:cs typeface="Constantia"/>
          </a:endParaRPr>
        </a:p>
      </dgm:t>
    </dgm:pt>
    <dgm:pt modelId="{692A5614-442D-7343-B191-97CF3B64AAE6}" type="parTrans" cxnId="{495E8EC4-A472-364A-B693-1045A5042AE8}">
      <dgm:prSet/>
      <dgm:spPr/>
      <dgm:t>
        <a:bodyPr/>
        <a:lstStyle/>
        <a:p>
          <a:endParaRPr lang="en-US"/>
        </a:p>
      </dgm:t>
    </dgm:pt>
    <dgm:pt modelId="{CACA2016-5F16-2A4B-B94D-C91F8EF7029B}" type="sibTrans" cxnId="{495E8EC4-A472-364A-B693-1045A5042AE8}">
      <dgm:prSet/>
      <dgm:spPr/>
      <dgm:t>
        <a:bodyPr/>
        <a:lstStyle/>
        <a:p>
          <a:endParaRPr lang="en-US"/>
        </a:p>
      </dgm:t>
    </dgm:pt>
    <dgm:pt modelId="{CA9E7EB6-3A18-B843-83BE-0D0D383EF789}" type="pres">
      <dgm:prSet presAssocID="{B5FE2980-7B29-3F4C-AAA6-CEDDE44058EF}" presName="diagram" presStyleCnt="0">
        <dgm:presLayoutVars>
          <dgm:dir/>
          <dgm:resizeHandles val="exact"/>
        </dgm:presLayoutVars>
      </dgm:prSet>
      <dgm:spPr/>
      <dgm:t>
        <a:bodyPr/>
        <a:lstStyle/>
        <a:p>
          <a:endParaRPr lang="en-US"/>
        </a:p>
      </dgm:t>
    </dgm:pt>
    <dgm:pt modelId="{2DFCCD24-20F8-A449-9126-408350397FE0}" type="pres">
      <dgm:prSet presAssocID="{2CDD03E8-B2E5-C441-851E-8DEE2850D05A}" presName="node" presStyleLbl="node1" presStyleIdx="0" presStyleCnt="14">
        <dgm:presLayoutVars>
          <dgm:bulletEnabled val="1"/>
        </dgm:presLayoutVars>
      </dgm:prSet>
      <dgm:spPr/>
      <dgm:t>
        <a:bodyPr/>
        <a:lstStyle/>
        <a:p>
          <a:endParaRPr lang="en-US"/>
        </a:p>
      </dgm:t>
    </dgm:pt>
    <dgm:pt modelId="{BAB993BA-C97F-4041-A9F7-EED720844A17}" type="pres">
      <dgm:prSet presAssocID="{8388E3AB-35FA-EE4B-903A-6B5EECD161AE}" presName="sibTrans" presStyleCnt="0"/>
      <dgm:spPr/>
    </dgm:pt>
    <dgm:pt modelId="{50DA1008-CABD-8746-B1CF-744A9F623E26}" type="pres">
      <dgm:prSet presAssocID="{66D48AC4-1DD1-DC4F-BE87-2C0324DB8C5E}" presName="node" presStyleLbl="node1" presStyleIdx="1" presStyleCnt="14">
        <dgm:presLayoutVars>
          <dgm:bulletEnabled val="1"/>
        </dgm:presLayoutVars>
      </dgm:prSet>
      <dgm:spPr/>
      <dgm:t>
        <a:bodyPr/>
        <a:lstStyle/>
        <a:p>
          <a:endParaRPr lang="en-US"/>
        </a:p>
      </dgm:t>
    </dgm:pt>
    <dgm:pt modelId="{215DFD5A-11E1-904E-A604-454D8F16CBE7}" type="pres">
      <dgm:prSet presAssocID="{1D99D769-EE59-684F-ADB5-1CCA007A278C}" presName="sibTrans" presStyleCnt="0"/>
      <dgm:spPr/>
    </dgm:pt>
    <dgm:pt modelId="{227B5AC0-3C82-EA4F-AAF5-DA6E84A5E41E}" type="pres">
      <dgm:prSet presAssocID="{BE978F19-E415-8A47-9261-206165BDD2E2}" presName="node" presStyleLbl="node1" presStyleIdx="2" presStyleCnt="14">
        <dgm:presLayoutVars>
          <dgm:bulletEnabled val="1"/>
        </dgm:presLayoutVars>
      </dgm:prSet>
      <dgm:spPr/>
      <dgm:t>
        <a:bodyPr/>
        <a:lstStyle/>
        <a:p>
          <a:endParaRPr lang="en-US"/>
        </a:p>
      </dgm:t>
    </dgm:pt>
    <dgm:pt modelId="{3373CDBE-4CB4-C845-A52D-C096CF21BFBE}" type="pres">
      <dgm:prSet presAssocID="{14B7BE28-9BD2-1F40-80D3-64139CA6AEA7}" presName="sibTrans" presStyleCnt="0"/>
      <dgm:spPr/>
    </dgm:pt>
    <dgm:pt modelId="{7FEC1951-7691-3247-A820-288DA0FECBBC}" type="pres">
      <dgm:prSet presAssocID="{ECC33FF9-1088-F745-9D5E-BF9E45DA0372}" presName="node" presStyleLbl="node1" presStyleIdx="3" presStyleCnt="14">
        <dgm:presLayoutVars>
          <dgm:bulletEnabled val="1"/>
        </dgm:presLayoutVars>
      </dgm:prSet>
      <dgm:spPr/>
      <dgm:t>
        <a:bodyPr/>
        <a:lstStyle/>
        <a:p>
          <a:endParaRPr lang="en-US"/>
        </a:p>
      </dgm:t>
    </dgm:pt>
    <dgm:pt modelId="{409CCCE1-4CD2-324A-9A6F-2CBCF25BC870}" type="pres">
      <dgm:prSet presAssocID="{B96B0D4D-3D6F-1943-BE37-057967EE3F3C}" presName="sibTrans" presStyleCnt="0"/>
      <dgm:spPr/>
    </dgm:pt>
    <dgm:pt modelId="{09830B83-0748-2F48-9313-64467FE45AC9}" type="pres">
      <dgm:prSet presAssocID="{EABF16DF-9753-CA49-959E-F4DF53DD3561}" presName="node" presStyleLbl="node1" presStyleIdx="4" presStyleCnt="14">
        <dgm:presLayoutVars>
          <dgm:bulletEnabled val="1"/>
        </dgm:presLayoutVars>
      </dgm:prSet>
      <dgm:spPr/>
      <dgm:t>
        <a:bodyPr/>
        <a:lstStyle/>
        <a:p>
          <a:endParaRPr lang="en-US"/>
        </a:p>
      </dgm:t>
    </dgm:pt>
    <dgm:pt modelId="{633E832C-CB82-1E48-A7F8-43E3C4BC4E08}" type="pres">
      <dgm:prSet presAssocID="{3CCBF38E-5101-5A40-B391-1C717898A3F6}" presName="sibTrans" presStyleCnt="0"/>
      <dgm:spPr/>
    </dgm:pt>
    <dgm:pt modelId="{7301C9DB-4DDB-DF4E-9595-402F4DFDCCCF}" type="pres">
      <dgm:prSet presAssocID="{2C0561AD-07E0-8948-96FF-5655C2F64E2A}" presName="node" presStyleLbl="node1" presStyleIdx="5" presStyleCnt="14">
        <dgm:presLayoutVars>
          <dgm:bulletEnabled val="1"/>
        </dgm:presLayoutVars>
      </dgm:prSet>
      <dgm:spPr/>
      <dgm:t>
        <a:bodyPr/>
        <a:lstStyle/>
        <a:p>
          <a:endParaRPr lang="en-US"/>
        </a:p>
      </dgm:t>
    </dgm:pt>
    <dgm:pt modelId="{1894C0E4-C434-6747-8395-25D009D961F7}" type="pres">
      <dgm:prSet presAssocID="{A8ED05B1-E459-E64B-BC53-39ED44EAD43F}" presName="sibTrans" presStyleCnt="0"/>
      <dgm:spPr/>
    </dgm:pt>
    <dgm:pt modelId="{8B763C32-99A0-5C49-ADE5-2C7215546EB9}" type="pres">
      <dgm:prSet presAssocID="{E3ECF33D-1D63-6C41-998D-7E17810356C3}" presName="node" presStyleLbl="node1" presStyleIdx="6" presStyleCnt="14">
        <dgm:presLayoutVars>
          <dgm:bulletEnabled val="1"/>
        </dgm:presLayoutVars>
      </dgm:prSet>
      <dgm:spPr/>
      <dgm:t>
        <a:bodyPr/>
        <a:lstStyle/>
        <a:p>
          <a:endParaRPr lang="en-US"/>
        </a:p>
      </dgm:t>
    </dgm:pt>
    <dgm:pt modelId="{0AC3E657-C585-2F46-B59E-9BAE262BE91A}" type="pres">
      <dgm:prSet presAssocID="{DF0401AD-5429-CD4F-8A74-481A05C6FBD1}" presName="sibTrans" presStyleCnt="0"/>
      <dgm:spPr/>
    </dgm:pt>
    <dgm:pt modelId="{1C8115C8-1E59-8041-B6F9-6022885A3CE3}" type="pres">
      <dgm:prSet presAssocID="{0AA847E8-544A-744A-BB6C-544033B5CAD6}" presName="node" presStyleLbl="node1" presStyleIdx="7" presStyleCnt="14">
        <dgm:presLayoutVars>
          <dgm:bulletEnabled val="1"/>
        </dgm:presLayoutVars>
      </dgm:prSet>
      <dgm:spPr/>
      <dgm:t>
        <a:bodyPr/>
        <a:lstStyle/>
        <a:p>
          <a:endParaRPr lang="en-US"/>
        </a:p>
      </dgm:t>
    </dgm:pt>
    <dgm:pt modelId="{BEEF9A8D-C462-9B45-A583-9A2B275B0EA5}" type="pres">
      <dgm:prSet presAssocID="{50699751-F5FD-1B46-AF3F-A93E42C9CE4A}" presName="sibTrans" presStyleCnt="0"/>
      <dgm:spPr/>
    </dgm:pt>
    <dgm:pt modelId="{09A29D3C-5872-414D-B3D1-802BB22F08ED}" type="pres">
      <dgm:prSet presAssocID="{B1CA1064-0CFE-8C48-8DDF-70B916128857}" presName="node" presStyleLbl="node1" presStyleIdx="8" presStyleCnt="14">
        <dgm:presLayoutVars>
          <dgm:bulletEnabled val="1"/>
        </dgm:presLayoutVars>
      </dgm:prSet>
      <dgm:spPr/>
      <dgm:t>
        <a:bodyPr/>
        <a:lstStyle/>
        <a:p>
          <a:endParaRPr lang="en-US"/>
        </a:p>
      </dgm:t>
    </dgm:pt>
    <dgm:pt modelId="{E666A4EE-76F0-8F41-BE76-E7CB516570F1}" type="pres">
      <dgm:prSet presAssocID="{5297E153-28DA-114E-88A5-470806250BC0}" presName="sibTrans" presStyleCnt="0"/>
      <dgm:spPr/>
    </dgm:pt>
    <dgm:pt modelId="{790AC348-D279-6345-B23A-4428C1A353FD}" type="pres">
      <dgm:prSet presAssocID="{9972EBC4-C033-FF47-8588-E4D63421B8A0}" presName="node" presStyleLbl="node1" presStyleIdx="9" presStyleCnt="14">
        <dgm:presLayoutVars>
          <dgm:bulletEnabled val="1"/>
        </dgm:presLayoutVars>
      </dgm:prSet>
      <dgm:spPr/>
      <dgm:t>
        <a:bodyPr/>
        <a:lstStyle/>
        <a:p>
          <a:endParaRPr lang="en-US"/>
        </a:p>
      </dgm:t>
    </dgm:pt>
    <dgm:pt modelId="{B64FAE48-5E22-2749-90A8-86EA84FD7F81}" type="pres">
      <dgm:prSet presAssocID="{80263DD2-D96E-D747-BAAD-78C7A9A2D25E}" presName="sibTrans" presStyleCnt="0"/>
      <dgm:spPr/>
    </dgm:pt>
    <dgm:pt modelId="{D3B32E30-3EE5-F74D-9E69-2CF6B595AC94}" type="pres">
      <dgm:prSet presAssocID="{85BB1C59-B81D-5C44-9AAC-1FA148A64FDB}" presName="node" presStyleLbl="node1" presStyleIdx="10" presStyleCnt="14">
        <dgm:presLayoutVars>
          <dgm:bulletEnabled val="1"/>
        </dgm:presLayoutVars>
      </dgm:prSet>
      <dgm:spPr/>
      <dgm:t>
        <a:bodyPr/>
        <a:lstStyle/>
        <a:p>
          <a:endParaRPr lang="en-US"/>
        </a:p>
      </dgm:t>
    </dgm:pt>
    <dgm:pt modelId="{14AFDD00-2FA0-384F-834F-D2F436259F7F}" type="pres">
      <dgm:prSet presAssocID="{596D1313-8CAC-1048-B4E0-5883F0C720DB}" presName="sibTrans" presStyleCnt="0"/>
      <dgm:spPr/>
    </dgm:pt>
    <dgm:pt modelId="{AAEB0FC2-5774-0442-9849-CD58356B214F}" type="pres">
      <dgm:prSet presAssocID="{497FB4FB-CE12-5E43-A9B8-AED792577A6F}" presName="node" presStyleLbl="node1" presStyleIdx="11" presStyleCnt="14">
        <dgm:presLayoutVars>
          <dgm:bulletEnabled val="1"/>
        </dgm:presLayoutVars>
      </dgm:prSet>
      <dgm:spPr/>
      <dgm:t>
        <a:bodyPr/>
        <a:lstStyle/>
        <a:p>
          <a:endParaRPr lang="en-US"/>
        </a:p>
      </dgm:t>
    </dgm:pt>
    <dgm:pt modelId="{4E462F87-5D19-8A4C-9E12-043E1EFBA1AD}" type="pres">
      <dgm:prSet presAssocID="{43D9C08A-95EB-674A-A2E5-858E42C75637}" presName="sibTrans" presStyleCnt="0"/>
      <dgm:spPr/>
    </dgm:pt>
    <dgm:pt modelId="{298A7696-1170-EF4D-A333-291BAF4C4EB6}" type="pres">
      <dgm:prSet presAssocID="{8165D09F-3306-D84E-8740-FEB8C02B2527}" presName="node" presStyleLbl="node1" presStyleIdx="12" presStyleCnt="14">
        <dgm:presLayoutVars>
          <dgm:bulletEnabled val="1"/>
        </dgm:presLayoutVars>
      </dgm:prSet>
      <dgm:spPr/>
      <dgm:t>
        <a:bodyPr/>
        <a:lstStyle/>
        <a:p>
          <a:endParaRPr lang="en-US"/>
        </a:p>
      </dgm:t>
    </dgm:pt>
    <dgm:pt modelId="{B8D8E358-611F-5B4A-BE63-4A9D53A9918F}" type="pres">
      <dgm:prSet presAssocID="{7F849754-1952-6D4E-A0D1-06501238FA30}" presName="sibTrans" presStyleCnt="0"/>
      <dgm:spPr/>
    </dgm:pt>
    <dgm:pt modelId="{268EF086-25D2-F040-8218-C339931DB0E7}" type="pres">
      <dgm:prSet presAssocID="{6A24ED0D-E371-1846-A241-CD39DB00D672}" presName="node" presStyleLbl="node1" presStyleIdx="13" presStyleCnt="14" custScaleX="100000">
        <dgm:presLayoutVars>
          <dgm:bulletEnabled val="1"/>
        </dgm:presLayoutVars>
      </dgm:prSet>
      <dgm:spPr/>
      <dgm:t>
        <a:bodyPr/>
        <a:lstStyle/>
        <a:p>
          <a:endParaRPr lang="en-US"/>
        </a:p>
      </dgm:t>
    </dgm:pt>
  </dgm:ptLst>
  <dgm:cxnLst>
    <dgm:cxn modelId="{85A0C4D1-63CC-A047-ACD6-F444DC632C66}" type="presOf" srcId="{E3ECF33D-1D63-6C41-998D-7E17810356C3}" destId="{8B763C32-99A0-5C49-ADE5-2C7215546EB9}" srcOrd="0" destOrd="0" presId="urn:microsoft.com/office/officeart/2005/8/layout/default"/>
    <dgm:cxn modelId="{96E093DF-E9A2-7A46-AB99-B65BEDC4EF6A}" srcId="{B5FE2980-7B29-3F4C-AAA6-CEDDE44058EF}" destId="{9972EBC4-C033-FF47-8588-E4D63421B8A0}" srcOrd="9" destOrd="0" parTransId="{EB329B4D-325B-5644-BA19-C208E1D8FE85}" sibTransId="{80263DD2-D96E-D747-BAAD-78C7A9A2D25E}"/>
    <dgm:cxn modelId="{9A1C35DC-F1DC-3047-A8ED-801B31B111BC}" srcId="{B5FE2980-7B29-3F4C-AAA6-CEDDE44058EF}" destId="{EABF16DF-9753-CA49-959E-F4DF53DD3561}" srcOrd="4" destOrd="0" parTransId="{53EA34A9-09EC-5046-9403-C65231C95B17}" sibTransId="{3CCBF38E-5101-5A40-B391-1C717898A3F6}"/>
    <dgm:cxn modelId="{5777A28F-2DCD-E447-961F-ACB0D304111A}" srcId="{B5FE2980-7B29-3F4C-AAA6-CEDDE44058EF}" destId="{2CDD03E8-B2E5-C441-851E-8DEE2850D05A}" srcOrd="0" destOrd="0" parTransId="{1DB034D5-A219-764E-8F27-A6AF57DCD4A9}" sibTransId="{8388E3AB-35FA-EE4B-903A-6B5EECD161AE}"/>
    <dgm:cxn modelId="{B0BB0451-C669-C24C-8669-62E74572BDE0}" srcId="{B5FE2980-7B29-3F4C-AAA6-CEDDE44058EF}" destId="{ECC33FF9-1088-F745-9D5E-BF9E45DA0372}" srcOrd="3" destOrd="0" parTransId="{668EB6E4-8049-3F4D-98D6-73F234CAF7FF}" sibTransId="{B96B0D4D-3D6F-1943-BE37-057967EE3F3C}"/>
    <dgm:cxn modelId="{7831BE06-4FD9-074E-B0C6-2CE9194BAD5D}" srcId="{B5FE2980-7B29-3F4C-AAA6-CEDDE44058EF}" destId="{497FB4FB-CE12-5E43-A9B8-AED792577A6F}" srcOrd="11" destOrd="0" parTransId="{FA34C35B-1757-5944-B8B3-E5AB6CF7FBAE}" sibTransId="{43D9C08A-95EB-674A-A2E5-858E42C75637}"/>
    <dgm:cxn modelId="{5FDDD7DD-3DA0-F24C-BFFE-41BB7BB47799}" type="presOf" srcId="{66D48AC4-1DD1-DC4F-BE87-2C0324DB8C5E}" destId="{50DA1008-CABD-8746-B1CF-744A9F623E26}" srcOrd="0" destOrd="0" presId="urn:microsoft.com/office/officeart/2005/8/layout/default"/>
    <dgm:cxn modelId="{6DBDA9D0-FA4F-1244-9B36-E0A1F0D0D9B0}" srcId="{B5FE2980-7B29-3F4C-AAA6-CEDDE44058EF}" destId="{E3ECF33D-1D63-6C41-998D-7E17810356C3}" srcOrd="6" destOrd="0" parTransId="{B5DFAEEF-ABEF-1546-B104-FF4CDAF5C89C}" sibTransId="{DF0401AD-5429-CD4F-8A74-481A05C6FBD1}"/>
    <dgm:cxn modelId="{2F3502B2-E19E-3341-9AA9-D538B7743D13}" srcId="{B5FE2980-7B29-3F4C-AAA6-CEDDE44058EF}" destId="{2C0561AD-07E0-8948-96FF-5655C2F64E2A}" srcOrd="5" destOrd="0" parTransId="{5ED26897-1451-F446-9BAE-805DFC66B22D}" sibTransId="{A8ED05B1-E459-E64B-BC53-39ED44EAD43F}"/>
    <dgm:cxn modelId="{255BA1C5-27BC-6149-ABBC-67734B09BF53}" srcId="{B5FE2980-7B29-3F4C-AAA6-CEDDE44058EF}" destId="{0AA847E8-544A-744A-BB6C-544033B5CAD6}" srcOrd="7" destOrd="0" parTransId="{56740220-13D9-4F4E-B952-7B78CB6D3B00}" sibTransId="{50699751-F5FD-1B46-AF3F-A93E42C9CE4A}"/>
    <dgm:cxn modelId="{495E8EC4-A472-364A-B693-1045A5042AE8}" srcId="{B5FE2980-7B29-3F4C-AAA6-CEDDE44058EF}" destId="{6A24ED0D-E371-1846-A241-CD39DB00D672}" srcOrd="13" destOrd="0" parTransId="{692A5614-442D-7343-B191-97CF3B64AAE6}" sibTransId="{CACA2016-5F16-2A4B-B94D-C91F8EF7029B}"/>
    <dgm:cxn modelId="{F8086A58-2E5F-0540-9AFD-B3718A662442}" type="presOf" srcId="{B1CA1064-0CFE-8C48-8DDF-70B916128857}" destId="{09A29D3C-5872-414D-B3D1-802BB22F08ED}" srcOrd="0" destOrd="0" presId="urn:microsoft.com/office/officeart/2005/8/layout/default"/>
    <dgm:cxn modelId="{2AE08A90-602D-5142-9107-E45005090579}" srcId="{B5FE2980-7B29-3F4C-AAA6-CEDDE44058EF}" destId="{B1CA1064-0CFE-8C48-8DDF-70B916128857}" srcOrd="8" destOrd="0" parTransId="{AFE52AFC-FEB0-5148-BBBD-CBFCCBACD065}" sibTransId="{5297E153-28DA-114E-88A5-470806250BC0}"/>
    <dgm:cxn modelId="{DB074B37-DB28-E844-9610-FC092F1B93B1}" srcId="{B5FE2980-7B29-3F4C-AAA6-CEDDE44058EF}" destId="{BE978F19-E415-8A47-9261-206165BDD2E2}" srcOrd="2" destOrd="0" parTransId="{EAB3AF60-9321-6049-9685-E40A959EAAE2}" sibTransId="{14B7BE28-9BD2-1F40-80D3-64139CA6AEA7}"/>
    <dgm:cxn modelId="{33330E9D-CF02-FC48-9BC6-812264949CE8}" type="presOf" srcId="{2C0561AD-07E0-8948-96FF-5655C2F64E2A}" destId="{7301C9DB-4DDB-DF4E-9595-402F4DFDCCCF}" srcOrd="0" destOrd="0" presId="urn:microsoft.com/office/officeart/2005/8/layout/default"/>
    <dgm:cxn modelId="{31F96BE1-93D7-8241-AC08-BBE763922883}" type="presOf" srcId="{B5FE2980-7B29-3F4C-AAA6-CEDDE44058EF}" destId="{CA9E7EB6-3A18-B843-83BE-0D0D383EF789}" srcOrd="0" destOrd="0" presId="urn:microsoft.com/office/officeart/2005/8/layout/default"/>
    <dgm:cxn modelId="{80443928-1675-3D46-9E36-3E3B34AA2CBC}" type="presOf" srcId="{6A24ED0D-E371-1846-A241-CD39DB00D672}" destId="{268EF086-25D2-F040-8218-C339931DB0E7}" srcOrd="0" destOrd="0" presId="urn:microsoft.com/office/officeart/2005/8/layout/default"/>
    <dgm:cxn modelId="{ABE6A015-78E1-D34F-A730-E0229880F07F}" type="presOf" srcId="{2CDD03E8-B2E5-C441-851E-8DEE2850D05A}" destId="{2DFCCD24-20F8-A449-9126-408350397FE0}" srcOrd="0" destOrd="0" presId="urn:microsoft.com/office/officeart/2005/8/layout/default"/>
    <dgm:cxn modelId="{F91DCD84-393A-CC48-AA2B-AAE76AF2840F}" srcId="{B5FE2980-7B29-3F4C-AAA6-CEDDE44058EF}" destId="{8165D09F-3306-D84E-8740-FEB8C02B2527}" srcOrd="12" destOrd="0" parTransId="{BFBCB996-AF42-BE4D-91A8-D3D66C80B213}" sibTransId="{7F849754-1952-6D4E-A0D1-06501238FA30}"/>
    <dgm:cxn modelId="{F5DA16D5-B49C-6646-9FFD-C7A02F2806BE}" type="presOf" srcId="{0AA847E8-544A-744A-BB6C-544033B5CAD6}" destId="{1C8115C8-1E59-8041-B6F9-6022885A3CE3}" srcOrd="0" destOrd="0" presId="urn:microsoft.com/office/officeart/2005/8/layout/default"/>
    <dgm:cxn modelId="{F3C16E64-93A7-164E-8A4A-F7F25E3C6D52}" type="presOf" srcId="{ECC33FF9-1088-F745-9D5E-BF9E45DA0372}" destId="{7FEC1951-7691-3247-A820-288DA0FECBBC}" srcOrd="0" destOrd="0" presId="urn:microsoft.com/office/officeart/2005/8/layout/default"/>
    <dgm:cxn modelId="{C2D09EC5-1E79-284F-B4D6-07F496EAE6A9}" type="presOf" srcId="{EABF16DF-9753-CA49-959E-F4DF53DD3561}" destId="{09830B83-0748-2F48-9313-64467FE45AC9}" srcOrd="0" destOrd="0" presId="urn:microsoft.com/office/officeart/2005/8/layout/default"/>
    <dgm:cxn modelId="{22FC2FCA-1A36-514D-9BAC-F0002611FF0B}" type="presOf" srcId="{9972EBC4-C033-FF47-8588-E4D63421B8A0}" destId="{790AC348-D279-6345-B23A-4428C1A353FD}" srcOrd="0" destOrd="0" presId="urn:microsoft.com/office/officeart/2005/8/layout/default"/>
    <dgm:cxn modelId="{4E0C905D-D727-EC4F-9DA1-47D33922D22A}" srcId="{B5FE2980-7B29-3F4C-AAA6-CEDDE44058EF}" destId="{66D48AC4-1DD1-DC4F-BE87-2C0324DB8C5E}" srcOrd="1" destOrd="0" parTransId="{78DF3B4A-052A-C24D-9E98-DCAD77D213B5}" sibTransId="{1D99D769-EE59-684F-ADB5-1CCA007A278C}"/>
    <dgm:cxn modelId="{4E8470BC-C509-F947-B517-6792D3E12217}" srcId="{B5FE2980-7B29-3F4C-AAA6-CEDDE44058EF}" destId="{85BB1C59-B81D-5C44-9AAC-1FA148A64FDB}" srcOrd="10" destOrd="0" parTransId="{6229FE2B-3929-0747-A670-1F1BA866C609}" sibTransId="{596D1313-8CAC-1048-B4E0-5883F0C720DB}"/>
    <dgm:cxn modelId="{35B01180-E80E-244F-8169-E7C40AC8C361}" type="presOf" srcId="{BE978F19-E415-8A47-9261-206165BDD2E2}" destId="{227B5AC0-3C82-EA4F-AAF5-DA6E84A5E41E}" srcOrd="0" destOrd="0" presId="urn:microsoft.com/office/officeart/2005/8/layout/default"/>
    <dgm:cxn modelId="{1C5B3BF4-F1B6-AF49-87F9-8B62B2D5E7A9}" type="presOf" srcId="{497FB4FB-CE12-5E43-A9B8-AED792577A6F}" destId="{AAEB0FC2-5774-0442-9849-CD58356B214F}" srcOrd="0" destOrd="0" presId="urn:microsoft.com/office/officeart/2005/8/layout/default"/>
    <dgm:cxn modelId="{E721D4AA-98BD-9C4C-AF66-9BEA636BFA81}" type="presOf" srcId="{8165D09F-3306-D84E-8740-FEB8C02B2527}" destId="{298A7696-1170-EF4D-A333-291BAF4C4EB6}" srcOrd="0" destOrd="0" presId="urn:microsoft.com/office/officeart/2005/8/layout/default"/>
    <dgm:cxn modelId="{6A637631-77F8-9F4D-9D16-7340A36D24CE}" type="presOf" srcId="{85BB1C59-B81D-5C44-9AAC-1FA148A64FDB}" destId="{D3B32E30-3EE5-F74D-9E69-2CF6B595AC94}" srcOrd="0" destOrd="0" presId="urn:microsoft.com/office/officeart/2005/8/layout/default"/>
    <dgm:cxn modelId="{408F6748-1581-724C-BAF8-75A64D0B6EAF}" type="presParOf" srcId="{CA9E7EB6-3A18-B843-83BE-0D0D383EF789}" destId="{2DFCCD24-20F8-A449-9126-408350397FE0}" srcOrd="0" destOrd="0" presId="urn:microsoft.com/office/officeart/2005/8/layout/default"/>
    <dgm:cxn modelId="{4DEEB41F-8166-3A49-9BD8-8ADD48E09F2F}" type="presParOf" srcId="{CA9E7EB6-3A18-B843-83BE-0D0D383EF789}" destId="{BAB993BA-C97F-4041-A9F7-EED720844A17}" srcOrd="1" destOrd="0" presId="urn:microsoft.com/office/officeart/2005/8/layout/default"/>
    <dgm:cxn modelId="{49F6A5D1-A4D5-8D49-9CD6-D32120F841C8}" type="presParOf" srcId="{CA9E7EB6-3A18-B843-83BE-0D0D383EF789}" destId="{50DA1008-CABD-8746-B1CF-744A9F623E26}" srcOrd="2" destOrd="0" presId="urn:microsoft.com/office/officeart/2005/8/layout/default"/>
    <dgm:cxn modelId="{382387A4-DF19-FC4B-BCA8-8CA3E637AA15}" type="presParOf" srcId="{CA9E7EB6-3A18-B843-83BE-0D0D383EF789}" destId="{215DFD5A-11E1-904E-A604-454D8F16CBE7}" srcOrd="3" destOrd="0" presId="urn:microsoft.com/office/officeart/2005/8/layout/default"/>
    <dgm:cxn modelId="{F6D2C701-66EF-8F4D-8EB6-D5637F2E39DD}" type="presParOf" srcId="{CA9E7EB6-3A18-B843-83BE-0D0D383EF789}" destId="{227B5AC0-3C82-EA4F-AAF5-DA6E84A5E41E}" srcOrd="4" destOrd="0" presId="urn:microsoft.com/office/officeart/2005/8/layout/default"/>
    <dgm:cxn modelId="{F6C3FCCB-8B4E-6340-93EF-0492B471919A}" type="presParOf" srcId="{CA9E7EB6-3A18-B843-83BE-0D0D383EF789}" destId="{3373CDBE-4CB4-C845-A52D-C096CF21BFBE}" srcOrd="5" destOrd="0" presId="urn:microsoft.com/office/officeart/2005/8/layout/default"/>
    <dgm:cxn modelId="{7C567AA0-2051-CF43-93A1-59C18D9745BB}" type="presParOf" srcId="{CA9E7EB6-3A18-B843-83BE-0D0D383EF789}" destId="{7FEC1951-7691-3247-A820-288DA0FECBBC}" srcOrd="6" destOrd="0" presId="urn:microsoft.com/office/officeart/2005/8/layout/default"/>
    <dgm:cxn modelId="{455E3647-AFC2-BD46-AEF4-CB5900470766}" type="presParOf" srcId="{CA9E7EB6-3A18-B843-83BE-0D0D383EF789}" destId="{409CCCE1-4CD2-324A-9A6F-2CBCF25BC870}" srcOrd="7" destOrd="0" presId="urn:microsoft.com/office/officeart/2005/8/layout/default"/>
    <dgm:cxn modelId="{293C4204-231C-C84C-8F4E-BEDA32C3FE62}" type="presParOf" srcId="{CA9E7EB6-3A18-B843-83BE-0D0D383EF789}" destId="{09830B83-0748-2F48-9313-64467FE45AC9}" srcOrd="8" destOrd="0" presId="urn:microsoft.com/office/officeart/2005/8/layout/default"/>
    <dgm:cxn modelId="{5E60A200-B0A7-394A-87E9-060D399863DC}" type="presParOf" srcId="{CA9E7EB6-3A18-B843-83BE-0D0D383EF789}" destId="{633E832C-CB82-1E48-A7F8-43E3C4BC4E08}" srcOrd="9" destOrd="0" presId="urn:microsoft.com/office/officeart/2005/8/layout/default"/>
    <dgm:cxn modelId="{2FA2253A-0E66-E247-AC98-1B729CA6463C}" type="presParOf" srcId="{CA9E7EB6-3A18-B843-83BE-0D0D383EF789}" destId="{7301C9DB-4DDB-DF4E-9595-402F4DFDCCCF}" srcOrd="10" destOrd="0" presId="urn:microsoft.com/office/officeart/2005/8/layout/default"/>
    <dgm:cxn modelId="{E8DFC5CE-D533-4B48-9FEB-140583C7EEBF}" type="presParOf" srcId="{CA9E7EB6-3A18-B843-83BE-0D0D383EF789}" destId="{1894C0E4-C434-6747-8395-25D009D961F7}" srcOrd="11" destOrd="0" presId="urn:microsoft.com/office/officeart/2005/8/layout/default"/>
    <dgm:cxn modelId="{8F6C32C4-35EF-644B-8942-9164C363BDE9}" type="presParOf" srcId="{CA9E7EB6-3A18-B843-83BE-0D0D383EF789}" destId="{8B763C32-99A0-5C49-ADE5-2C7215546EB9}" srcOrd="12" destOrd="0" presId="urn:microsoft.com/office/officeart/2005/8/layout/default"/>
    <dgm:cxn modelId="{03AA3880-DCD8-0047-9E87-7D5C48828F29}" type="presParOf" srcId="{CA9E7EB6-3A18-B843-83BE-0D0D383EF789}" destId="{0AC3E657-C585-2F46-B59E-9BAE262BE91A}" srcOrd="13" destOrd="0" presId="urn:microsoft.com/office/officeart/2005/8/layout/default"/>
    <dgm:cxn modelId="{8DD9BEBE-02B1-5145-AFCE-93F566CB4D0C}" type="presParOf" srcId="{CA9E7EB6-3A18-B843-83BE-0D0D383EF789}" destId="{1C8115C8-1E59-8041-B6F9-6022885A3CE3}" srcOrd="14" destOrd="0" presId="urn:microsoft.com/office/officeart/2005/8/layout/default"/>
    <dgm:cxn modelId="{08E499B0-D7A9-754D-B38A-E01538F9D2DF}" type="presParOf" srcId="{CA9E7EB6-3A18-B843-83BE-0D0D383EF789}" destId="{BEEF9A8D-C462-9B45-A583-9A2B275B0EA5}" srcOrd="15" destOrd="0" presId="urn:microsoft.com/office/officeart/2005/8/layout/default"/>
    <dgm:cxn modelId="{423EE67B-8651-3143-AB43-ECB98C4BABDA}" type="presParOf" srcId="{CA9E7EB6-3A18-B843-83BE-0D0D383EF789}" destId="{09A29D3C-5872-414D-B3D1-802BB22F08ED}" srcOrd="16" destOrd="0" presId="urn:microsoft.com/office/officeart/2005/8/layout/default"/>
    <dgm:cxn modelId="{457F97A9-41F8-E14B-A450-045058AD10A5}" type="presParOf" srcId="{CA9E7EB6-3A18-B843-83BE-0D0D383EF789}" destId="{E666A4EE-76F0-8F41-BE76-E7CB516570F1}" srcOrd="17" destOrd="0" presId="urn:microsoft.com/office/officeart/2005/8/layout/default"/>
    <dgm:cxn modelId="{96F24E1B-C1FF-004D-9D8A-7B61048054EE}" type="presParOf" srcId="{CA9E7EB6-3A18-B843-83BE-0D0D383EF789}" destId="{790AC348-D279-6345-B23A-4428C1A353FD}" srcOrd="18" destOrd="0" presId="urn:microsoft.com/office/officeart/2005/8/layout/default"/>
    <dgm:cxn modelId="{D15A38B9-99ED-CD44-8E5F-A5925CA956FA}" type="presParOf" srcId="{CA9E7EB6-3A18-B843-83BE-0D0D383EF789}" destId="{B64FAE48-5E22-2749-90A8-86EA84FD7F81}" srcOrd="19" destOrd="0" presId="urn:microsoft.com/office/officeart/2005/8/layout/default"/>
    <dgm:cxn modelId="{D6D933E4-76CC-A542-963F-37AE21BBCCAF}" type="presParOf" srcId="{CA9E7EB6-3A18-B843-83BE-0D0D383EF789}" destId="{D3B32E30-3EE5-F74D-9E69-2CF6B595AC94}" srcOrd="20" destOrd="0" presId="urn:microsoft.com/office/officeart/2005/8/layout/default"/>
    <dgm:cxn modelId="{A4A1FFB4-7FE2-4843-9B6A-83C916543A4B}" type="presParOf" srcId="{CA9E7EB6-3A18-B843-83BE-0D0D383EF789}" destId="{14AFDD00-2FA0-384F-834F-D2F436259F7F}" srcOrd="21" destOrd="0" presId="urn:microsoft.com/office/officeart/2005/8/layout/default"/>
    <dgm:cxn modelId="{FCD5C513-F88D-A042-9049-92FDBAA6543D}" type="presParOf" srcId="{CA9E7EB6-3A18-B843-83BE-0D0D383EF789}" destId="{AAEB0FC2-5774-0442-9849-CD58356B214F}" srcOrd="22" destOrd="0" presId="urn:microsoft.com/office/officeart/2005/8/layout/default"/>
    <dgm:cxn modelId="{552F6D45-911D-2F4B-875E-31822718317E}" type="presParOf" srcId="{CA9E7EB6-3A18-B843-83BE-0D0D383EF789}" destId="{4E462F87-5D19-8A4C-9E12-043E1EFBA1AD}" srcOrd="23" destOrd="0" presId="urn:microsoft.com/office/officeart/2005/8/layout/default"/>
    <dgm:cxn modelId="{F020C826-03F1-4741-AC38-61FB18DE01FD}" type="presParOf" srcId="{CA9E7EB6-3A18-B843-83BE-0D0D383EF789}" destId="{298A7696-1170-EF4D-A333-291BAF4C4EB6}" srcOrd="24" destOrd="0" presId="urn:microsoft.com/office/officeart/2005/8/layout/default"/>
    <dgm:cxn modelId="{CAD63E2C-44FE-3D46-87F0-B5D594FDF9BA}" type="presParOf" srcId="{CA9E7EB6-3A18-B843-83BE-0D0D383EF789}" destId="{B8D8E358-611F-5B4A-BE63-4A9D53A9918F}" srcOrd="25" destOrd="0" presId="urn:microsoft.com/office/officeart/2005/8/layout/default"/>
    <dgm:cxn modelId="{1B336724-052A-F049-89C5-3E0638D1478D}" type="presParOf" srcId="{CA9E7EB6-3A18-B843-83BE-0D0D383EF789}" destId="{268EF086-25D2-F040-8218-C339931DB0E7}" srcOrd="2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C9CC4-7970-488B-A768-4293CF9D08F5}" type="doc">
      <dgm:prSet loTypeId="urn:microsoft.com/office/officeart/2005/8/layout/cycle7" loCatId="cycle" qsTypeId="urn:microsoft.com/office/officeart/2005/8/quickstyle/simple2" qsCatId="simple" csTypeId="urn:microsoft.com/office/officeart/2005/8/colors/colorful1#41" csCatId="colorful" phldr="1"/>
      <dgm:spPr/>
      <dgm:t>
        <a:bodyPr/>
        <a:lstStyle/>
        <a:p>
          <a:endParaRPr lang="en-US"/>
        </a:p>
      </dgm:t>
    </dgm:pt>
    <dgm:pt modelId="{A03AE5FD-7244-4B15-8BC8-2A3CBEB91923}">
      <dgm:prSet phldrT="[Text]"/>
      <dgm:spPr/>
      <dgm:t>
        <a:bodyPr/>
        <a:lstStyle/>
        <a:p>
          <a:r>
            <a:rPr lang="en-US" b="1" dirty="0" smtClean="0">
              <a:solidFill>
                <a:schemeClr val="bg1">
                  <a:lumMod val="85000"/>
                  <a:lumOff val="15000"/>
                </a:schemeClr>
              </a:solidFill>
              <a:latin typeface="Constantia"/>
              <a:cs typeface="Constantia"/>
            </a:rPr>
            <a:t>Power</a:t>
          </a:r>
        </a:p>
        <a:p>
          <a:r>
            <a:rPr lang="en-US" b="1" dirty="0" smtClean="0">
              <a:solidFill>
                <a:schemeClr val="bg1">
                  <a:lumMod val="85000"/>
                  <a:lumOff val="15000"/>
                </a:schemeClr>
              </a:solidFill>
              <a:latin typeface="Constantia"/>
              <a:cs typeface="Constantia"/>
            </a:rPr>
            <a:t>(Organization &amp; Collaboration)</a:t>
          </a:r>
          <a:endParaRPr lang="en-US" b="1" dirty="0">
            <a:solidFill>
              <a:schemeClr val="bg1">
                <a:lumMod val="85000"/>
                <a:lumOff val="15000"/>
              </a:schemeClr>
            </a:solidFill>
            <a:latin typeface="Constantia"/>
            <a:cs typeface="Constantia"/>
          </a:endParaRPr>
        </a:p>
      </dgm:t>
    </dgm:pt>
    <dgm:pt modelId="{1B57F5C6-C10E-4C54-BE89-29BE1E313EC8}" type="parTrans" cxnId="{401974CA-9121-4459-9402-3F0A463BF314}">
      <dgm:prSet/>
      <dgm:spPr/>
      <dgm:t>
        <a:bodyPr/>
        <a:lstStyle/>
        <a:p>
          <a:endParaRPr lang="en-US"/>
        </a:p>
      </dgm:t>
    </dgm:pt>
    <dgm:pt modelId="{21D5B7ED-CC84-480F-AAD1-3159BCE9423D}" type="sibTrans" cxnId="{401974CA-9121-4459-9402-3F0A463BF314}">
      <dgm:prSet/>
      <dgm:spPr/>
      <dgm:t>
        <a:bodyPr/>
        <a:lstStyle/>
        <a:p>
          <a:endParaRPr lang="en-US" dirty="0"/>
        </a:p>
      </dgm:t>
    </dgm:pt>
    <dgm:pt modelId="{EEF46B9B-66E4-4544-9E83-1758A8720697}">
      <dgm:prSet phldrT="[Text]"/>
      <dgm:spPr/>
      <dgm:t>
        <a:bodyPr/>
        <a:lstStyle/>
        <a:p>
          <a:r>
            <a:rPr lang="en-US" b="1" dirty="0" smtClean="0">
              <a:solidFill>
                <a:schemeClr val="bg1"/>
              </a:solidFill>
              <a:latin typeface="Constantia"/>
              <a:cs typeface="Constantia"/>
            </a:rPr>
            <a:t>Structural Arrangements</a:t>
          </a:r>
          <a:endParaRPr lang="en-US" b="1" dirty="0">
            <a:solidFill>
              <a:schemeClr val="bg1"/>
            </a:solidFill>
            <a:latin typeface="Constantia"/>
            <a:cs typeface="Constantia"/>
          </a:endParaRPr>
        </a:p>
      </dgm:t>
    </dgm:pt>
    <dgm:pt modelId="{DF2A3B62-A8A6-4856-83C1-EEF313A0AB56}" type="parTrans" cxnId="{E6503FD9-101B-4BF2-9B7D-350F20C09882}">
      <dgm:prSet/>
      <dgm:spPr/>
      <dgm:t>
        <a:bodyPr/>
        <a:lstStyle/>
        <a:p>
          <a:endParaRPr lang="en-US"/>
        </a:p>
      </dgm:t>
    </dgm:pt>
    <dgm:pt modelId="{8DCFBF47-FA9C-4083-8838-01C20608A904}" type="sibTrans" cxnId="{E6503FD9-101B-4BF2-9B7D-350F20C09882}">
      <dgm:prSet/>
      <dgm:spPr/>
      <dgm:t>
        <a:bodyPr/>
        <a:lstStyle/>
        <a:p>
          <a:endParaRPr lang="en-US" dirty="0"/>
        </a:p>
      </dgm:t>
    </dgm:pt>
    <dgm:pt modelId="{1328FC4C-3C7C-46BD-B646-A7BB9793E0B5}">
      <dgm:prSet phldrT="[Text]"/>
      <dgm:spPr/>
      <dgm:t>
        <a:bodyPr/>
        <a:lstStyle/>
        <a:p>
          <a:r>
            <a:rPr lang="en-US" b="1" dirty="0" smtClean="0">
              <a:solidFill>
                <a:schemeClr val="bg1"/>
              </a:solidFill>
              <a:latin typeface="Constantia"/>
              <a:cs typeface="Constantia"/>
            </a:rPr>
            <a:t>Implicit Bias</a:t>
          </a:r>
        </a:p>
        <a:p>
          <a:r>
            <a:rPr lang="en-US" b="1" dirty="0" smtClean="0">
              <a:solidFill>
                <a:schemeClr val="bg1"/>
              </a:solidFill>
              <a:latin typeface="Constantia"/>
              <a:cs typeface="Constantia"/>
            </a:rPr>
            <a:t>(Communication)</a:t>
          </a:r>
          <a:endParaRPr lang="en-US" b="1" dirty="0">
            <a:solidFill>
              <a:schemeClr val="bg1"/>
            </a:solidFill>
            <a:latin typeface="Constantia"/>
            <a:cs typeface="Constantia"/>
          </a:endParaRPr>
        </a:p>
      </dgm:t>
    </dgm:pt>
    <dgm:pt modelId="{532E0A06-C7B9-477A-83E8-EC01839F2403}" type="parTrans" cxnId="{AB58D5D7-AD49-4891-98F7-9D4E70F8477B}">
      <dgm:prSet/>
      <dgm:spPr/>
      <dgm:t>
        <a:bodyPr/>
        <a:lstStyle/>
        <a:p>
          <a:endParaRPr lang="en-US"/>
        </a:p>
      </dgm:t>
    </dgm:pt>
    <dgm:pt modelId="{BF47A2CC-323F-4EC4-BA08-05094B75A3A3}" type="sibTrans" cxnId="{AB58D5D7-AD49-4891-98F7-9D4E70F8477B}">
      <dgm:prSet/>
      <dgm:spPr/>
      <dgm:t>
        <a:bodyPr/>
        <a:lstStyle/>
        <a:p>
          <a:endParaRPr lang="en-US" dirty="0"/>
        </a:p>
      </dgm:t>
    </dgm:pt>
    <dgm:pt modelId="{0CDC604A-2F63-432F-AE6B-80D8350544F6}" type="pres">
      <dgm:prSet presAssocID="{A3EC9CC4-7970-488B-A768-4293CF9D08F5}" presName="Name0" presStyleCnt="0">
        <dgm:presLayoutVars>
          <dgm:dir/>
          <dgm:resizeHandles val="exact"/>
        </dgm:presLayoutVars>
      </dgm:prSet>
      <dgm:spPr/>
      <dgm:t>
        <a:bodyPr/>
        <a:lstStyle/>
        <a:p>
          <a:endParaRPr lang="en-US"/>
        </a:p>
      </dgm:t>
    </dgm:pt>
    <dgm:pt modelId="{3EE7E81B-BC8F-4046-8808-1D7297C37A05}" type="pres">
      <dgm:prSet presAssocID="{A03AE5FD-7244-4B15-8BC8-2A3CBEB91923}" presName="node" presStyleLbl="node1" presStyleIdx="0" presStyleCnt="3" custRadScaleRad="104333" custRadScaleInc="8750">
        <dgm:presLayoutVars>
          <dgm:bulletEnabled val="1"/>
        </dgm:presLayoutVars>
      </dgm:prSet>
      <dgm:spPr/>
      <dgm:t>
        <a:bodyPr/>
        <a:lstStyle/>
        <a:p>
          <a:endParaRPr lang="en-US"/>
        </a:p>
      </dgm:t>
    </dgm:pt>
    <dgm:pt modelId="{0E88246C-B173-4F40-B8F2-B1A703CDC62E}" type="pres">
      <dgm:prSet presAssocID="{21D5B7ED-CC84-480F-AAD1-3159BCE9423D}" presName="sibTrans" presStyleLbl="sibTrans2D1" presStyleIdx="0" presStyleCnt="3" custAng="5019223" custFlipVert="1" custScaleX="87998" custScaleY="106679" custLinFactNeighborX="6743" custLinFactNeighborY="-3629"/>
      <dgm:spPr/>
      <dgm:t>
        <a:bodyPr/>
        <a:lstStyle/>
        <a:p>
          <a:endParaRPr lang="en-US"/>
        </a:p>
      </dgm:t>
    </dgm:pt>
    <dgm:pt modelId="{BF5F7B67-66DC-4165-8961-178E10183617}" type="pres">
      <dgm:prSet presAssocID="{21D5B7ED-CC84-480F-AAD1-3159BCE9423D}" presName="connectorText" presStyleLbl="sibTrans2D1" presStyleIdx="0" presStyleCnt="3"/>
      <dgm:spPr/>
      <dgm:t>
        <a:bodyPr/>
        <a:lstStyle/>
        <a:p>
          <a:endParaRPr lang="en-US"/>
        </a:p>
      </dgm:t>
    </dgm:pt>
    <dgm:pt modelId="{C6CFC3EB-35DC-431A-86B7-90DD9DCB00F5}" type="pres">
      <dgm:prSet presAssocID="{EEF46B9B-66E4-4544-9E83-1758A8720697}" presName="node" presStyleLbl="node1" presStyleIdx="1" presStyleCnt="3" custRadScaleRad="122835" custRadScaleInc="-24584">
        <dgm:presLayoutVars>
          <dgm:bulletEnabled val="1"/>
        </dgm:presLayoutVars>
      </dgm:prSet>
      <dgm:spPr/>
      <dgm:t>
        <a:bodyPr/>
        <a:lstStyle/>
        <a:p>
          <a:endParaRPr lang="en-US"/>
        </a:p>
      </dgm:t>
    </dgm:pt>
    <dgm:pt modelId="{185230C7-8271-4813-9884-930C1CBFE027}" type="pres">
      <dgm:prSet presAssocID="{8DCFBF47-FA9C-4083-8838-01C20608A904}" presName="sibTrans" presStyleLbl="sibTrans2D1" presStyleIdx="1" presStyleCnt="3" custScaleX="107769" custLinFactNeighborX="1403" custLinFactNeighborY="6579"/>
      <dgm:spPr/>
      <dgm:t>
        <a:bodyPr/>
        <a:lstStyle/>
        <a:p>
          <a:endParaRPr lang="en-US"/>
        </a:p>
      </dgm:t>
    </dgm:pt>
    <dgm:pt modelId="{2869D923-2D4C-4E34-A881-F2657E28F9E8}" type="pres">
      <dgm:prSet presAssocID="{8DCFBF47-FA9C-4083-8838-01C20608A904}" presName="connectorText" presStyleLbl="sibTrans2D1" presStyleIdx="1" presStyleCnt="3"/>
      <dgm:spPr/>
      <dgm:t>
        <a:bodyPr/>
        <a:lstStyle/>
        <a:p>
          <a:endParaRPr lang="en-US"/>
        </a:p>
      </dgm:t>
    </dgm:pt>
    <dgm:pt modelId="{4D457CF1-188C-4FFC-9636-2B2A37D7E8C2}" type="pres">
      <dgm:prSet presAssocID="{1328FC4C-3C7C-46BD-B646-A7BB9793E0B5}" presName="node" presStyleLbl="node1" presStyleIdx="2" presStyleCnt="3" custRadScaleRad="108243" custRadScaleInc="21055">
        <dgm:presLayoutVars>
          <dgm:bulletEnabled val="1"/>
        </dgm:presLayoutVars>
      </dgm:prSet>
      <dgm:spPr/>
      <dgm:t>
        <a:bodyPr/>
        <a:lstStyle/>
        <a:p>
          <a:endParaRPr lang="en-US"/>
        </a:p>
      </dgm:t>
    </dgm:pt>
    <dgm:pt modelId="{DACBC18B-2F0B-49D1-9CF7-6F58C5CBD763}" type="pres">
      <dgm:prSet presAssocID="{BF47A2CC-323F-4EC4-BA08-05094B75A3A3}" presName="sibTrans" presStyleLbl="sibTrans2D1" presStyleIdx="2" presStyleCnt="3" custScaleX="90441" custLinFactNeighborX="-1122" custLinFactNeighborY="-13211"/>
      <dgm:spPr/>
      <dgm:t>
        <a:bodyPr/>
        <a:lstStyle/>
        <a:p>
          <a:endParaRPr lang="en-US"/>
        </a:p>
      </dgm:t>
    </dgm:pt>
    <dgm:pt modelId="{C9AB1F4E-28B8-487A-8E0C-6130EF7044B9}" type="pres">
      <dgm:prSet presAssocID="{BF47A2CC-323F-4EC4-BA08-05094B75A3A3}" presName="connectorText" presStyleLbl="sibTrans2D1" presStyleIdx="2" presStyleCnt="3"/>
      <dgm:spPr/>
      <dgm:t>
        <a:bodyPr/>
        <a:lstStyle/>
        <a:p>
          <a:endParaRPr lang="en-US"/>
        </a:p>
      </dgm:t>
    </dgm:pt>
  </dgm:ptLst>
  <dgm:cxnLst>
    <dgm:cxn modelId="{30FDAA3A-554B-3A4C-8ACF-312DB04FAE6D}" type="presOf" srcId="{BF47A2CC-323F-4EC4-BA08-05094B75A3A3}" destId="{DACBC18B-2F0B-49D1-9CF7-6F58C5CBD763}" srcOrd="0" destOrd="0" presId="urn:microsoft.com/office/officeart/2005/8/layout/cycle7"/>
    <dgm:cxn modelId="{D47ACEF8-B2DA-844B-9687-8E51881D5306}" type="presOf" srcId="{A3EC9CC4-7970-488B-A768-4293CF9D08F5}" destId="{0CDC604A-2F63-432F-AE6B-80D8350544F6}" srcOrd="0" destOrd="0" presId="urn:microsoft.com/office/officeart/2005/8/layout/cycle7"/>
    <dgm:cxn modelId="{D8BEE3B3-8620-F841-AEE1-7E6F7E4FFDD2}" type="presOf" srcId="{EEF46B9B-66E4-4544-9E83-1758A8720697}" destId="{C6CFC3EB-35DC-431A-86B7-90DD9DCB00F5}" srcOrd="0" destOrd="0" presId="urn:microsoft.com/office/officeart/2005/8/layout/cycle7"/>
    <dgm:cxn modelId="{8A187B8D-D1D8-FE4F-A522-0E18D6C30AC9}" type="presOf" srcId="{1328FC4C-3C7C-46BD-B646-A7BB9793E0B5}" destId="{4D457CF1-188C-4FFC-9636-2B2A37D7E8C2}" srcOrd="0" destOrd="0" presId="urn:microsoft.com/office/officeart/2005/8/layout/cycle7"/>
    <dgm:cxn modelId="{51DC27F2-39C3-D14C-B916-72420BAB02B9}" type="presOf" srcId="{8DCFBF47-FA9C-4083-8838-01C20608A904}" destId="{2869D923-2D4C-4E34-A881-F2657E28F9E8}" srcOrd="1" destOrd="0" presId="urn:microsoft.com/office/officeart/2005/8/layout/cycle7"/>
    <dgm:cxn modelId="{20C65BB5-836F-444E-A102-E46F6F7CC92D}" type="presOf" srcId="{21D5B7ED-CC84-480F-AAD1-3159BCE9423D}" destId="{BF5F7B67-66DC-4165-8961-178E10183617}" srcOrd="1" destOrd="0" presId="urn:microsoft.com/office/officeart/2005/8/layout/cycle7"/>
    <dgm:cxn modelId="{AB58D5D7-AD49-4891-98F7-9D4E70F8477B}" srcId="{A3EC9CC4-7970-488B-A768-4293CF9D08F5}" destId="{1328FC4C-3C7C-46BD-B646-A7BB9793E0B5}" srcOrd="2" destOrd="0" parTransId="{532E0A06-C7B9-477A-83E8-EC01839F2403}" sibTransId="{BF47A2CC-323F-4EC4-BA08-05094B75A3A3}"/>
    <dgm:cxn modelId="{92B4B2E9-A05A-B748-8D6A-43288082889F}" type="presOf" srcId="{A03AE5FD-7244-4B15-8BC8-2A3CBEB91923}" destId="{3EE7E81B-BC8F-4046-8808-1D7297C37A05}" srcOrd="0" destOrd="0" presId="urn:microsoft.com/office/officeart/2005/8/layout/cycle7"/>
    <dgm:cxn modelId="{401974CA-9121-4459-9402-3F0A463BF314}" srcId="{A3EC9CC4-7970-488B-A768-4293CF9D08F5}" destId="{A03AE5FD-7244-4B15-8BC8-2A3CBEB91923}" srcOrd="0" destOrd="0" parTransId="{1B57F5C6-C10E-4C54-BE89-29BE1E313EC8}" sibTransId="{21D5B7ED-CC84-480F-AAD1-3159BCE9423D}"/>
    <dgm:cxn modelId="{43324EDF-7114-EC4B-A570-7F48FF77EF5D}" type="presOf" srcId="{21D5B7ED-CC84-480F-AAD1-3159BCE9423D}" destId="{0E88246C-B173-4F40-B8F2-B1A703CDC62E}" srcOrd="0" destOrd="0" presId="urn:microsoft.com/office/officeart/2005/8/layout/cycle7"/>
    <dgm:cxn modelId="{E6503FD9-101B-4BF2-9B7D-350F20C09882}" srcId="{A3EC9CC4-7970-488B-A768-4293CF9D08F5}" destId="{EEF46B9B-66E4-4544-9E83-1758A8720697}" srcOrd="1" destOrd="0" parTransId="{DF2A3B62-A8A6-4856-83C1-EEF313A0AB56}" sibTransId="{8DCFBF47-FA9C-4083-8838-01C20608A904}"/>
    <dgm:cxn modelId="{5FCD48D3-93D3-AC47-B211-49CB3996C896}" type="presOf" srcId="{BF47A2CC-323F-4EC4-BA08-05094B75A3A3}" destId="{C9AB1F4E-28B8-487A-8E0C-6130EF7044B9}" srcOrd="1" destOrd="0" presId="urn:microsoft.com/office/officeart/2005/8/layout/cycle7"/>
    <dgm:cxn modelId="{B0F0915C-873B-8B4F-800F-7326BBF2BB12}" type="presOf" srcId="{8DCFBF47-FA9C-4083-8838-01C20608A904}" destId="{185230C7-8271-4813-9884-930C1CBFE027}" srcOrd="0" destOrd="0" presId="urn:microsoft.com/office/officeart/2005/8/layout/cycle7"/>
    <dgm:cxn modelId="{DAB8373A-D58A-BC40-BE1D-1D3C550CAF32}" type="presParOf" srcId="{0CDC604A-2F63-432F-AE6B-80D8350544F6}" destId="{3EE7E81B-BC8F-4046-8808-1D7297C37A05}" srcOrd="0" destOrd="0" presId="urn:microsoft.com/office/officeart/2005/8/layout/cycle7"/>
    <dgm:cxn modelId="{3E48918C-9173-1246-B219-9ABD17C2A95E}" type="presParOf" srcId="{0CDC604A-2F63-432F-AE6B-80D8350544F6}" destId="{0E88246C-B173-4F40-B8F2-B1A703CDC62E}" srcOrd="1" destOrd="0" presId="urn:microsoft.com/office/officeart/2005/8/layout/cycle7"/>
    <dgm:cxn modelId="{B8D12E5B-6F6E-F44E-82DE-2D30364618CA}" type="presParOf" srcId="{0E88246C-B173-4F40-B8F2-B1A703CDC62E}" destId="{BF5F7B67-66DC-4165-8961-178E10183617}" srcOrd="0" destOrd="0" presId="urn:microsoft.com/office/officeart/2005/8/layout/cycle7"/>
    <dgm:cxn modelId="{84B4265B-1C65-4F4B-908E-28552A98236F}" type="presParOf" srcId="{0CDC604A-2F63-432F-AE6B-80D8350544F6}" destId="{C6CFC3EB-35DC-431A-86B7-90DD9DCB00F5}" srcOrd="2" destOrd="0" presId="urn:microsoft.com/office/officeart/2005/8/layout/cycle7"/>
    <dgm:cxn modelId="{081218F1-F009-C84A-9537-B9A6F69C045F}" type="presParOf" srcId="{0CDC604A-2F63-432F-AE6B-80D8350544F6}" destId="{185230C7-8271-4813-9884-930C1CBFE027}" srcOrd="3" destOrd="0" presId="urn:microsoft.com/office/officeart/2005/8/layout/cycle7"/>
    <dgm:cxn modelId="{D4028906-C4B0-AA4F-B8FA-5BE151A24C15}" type="presParOf" srcId="{185230C7-8271-4813-9884-930C1CBFE027}" destId="{2869D923-2D4C-4E34-A881-F2657E28F9E8}" srcOrd="0" destOrd="0" presId="urn:microsoft.com/office/officeart/2005/8/layout/cycle7"/>
    <dgm:cxn modelId="{C62C18DB-8A7A-3944-9E94-D9E8F3182EC7}" type="presParOf" srcId="{0CDC604A-2F63-432F-AE6B-80D8350544F6}" destId="{4D457CF1-188C-4FFC-9636-2B2A37D7E8C2}" srcOrd="4" destOrd="0" presId="urn:microsoft.com/office/officeart/2005/8/layout/cycle7"/>
    <dgm:cxn modelId="{9E8FE173-E644-4940-B7CF-049D4783D450}" type="presParOf" srcId="{0CDC604A-2F63-432F-AE6B-80D8350544F6}" destId="{DACBC18B-2F0B-49D1-9CF7-6F58C5CBD763}" srcOrd="5" destOrd="0" presId="urn:microsoft.com/office/officeart/2005/8/layout/cycle7"/>
    <dgm:cxn modelId="{6117F2A2-FEE4-C147-9F33-12E2AEDA7C44}" type="presParOf" srcId="{DACBC18B-2F0B-49D1-9CF7-6F58C5CBD763}" destId="{C9AB1F4E-28B8-487A-8E0C-6130EF7044B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CCD24-20F8-A449-9126-408350397FE0}">
      <dsp:nvSpPr>
        <dsp:cNvPr id="0" name=""/>
        <dsp:cNvSpPr/>
      </dsp:nvSpPr>
      <dsp:spPr>
        <a:xfrm>
          <a:off x="476339"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Religion</a:t>
          </a:r>
          <a:endParaRPr lang="en-US" sz="1200" b="1" kern="1200" dirty="0">
            <a:latin typeface="Constantia"/>
            <a:cs typeface="Constantia"/>
          </a:endParaRPr>
        </a:p>
      </dsp:txBody>
      <dsp:txXfrm>
        <a:off x="476339" y="349"/>
        <a:ext cx="868923" cy="521354"/>
      </dsp:txXfrm>
    </dsp:sp>
    <dsp:sp modelId="{50DA1008-CABD-8746-B1CF-744A9F623E26}">
      <dsp:nvSpPr>
        <dsp:cNvPr id="0" name=""/>
        <dsp:cNvSpPr/>
      </dsp:nvSpPr>
      <dsp:spPr>
        <a:xfrm>
          <a:off x="1432155"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Presidents</a:t>
          </a:r>
          <a:endParaRPr lang="en-US" sz="1200" b="1" kern="1200" dirty="0">
            <a:latin typeface="Constantia"/>
            <a:cs typeface="Constantia"/>
          </a:endParaRPr>
        </a:p>
      </dsp:txBody>
      <dsp:txXfrm>
        <a:off x="1432155" y="349"/>
        <a:ext cx="868923" cy="521354"/>
      </dsp:txXfrm>
    </dsp:sp>
    <dsp:sp modelId="{227B5AC0-3C82-EA4F-AAF5-DA6E84A5E41E}">
      <dsp:nvSpPr>
        <dsp:cNvPr id="0" name=""/>
        <dsp:cNvSpPr/>
      </dsp:nvSpPr>
      <dsp:spPr>
        <a:xfrm>
          <a:off x="2387971"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Skin-tone</a:t>
          </a:r>
          <a:endParaRPr lang="en-US" sz="1200" b="1" kern="1200" dirty="0">
            <a:latin typeface="Constantia"/>
            <a:cs typeface="Constantia"/>
          </a:endParaRPr>
        </a:p>
      </dsp:txBody>
      <dsp:txXfrm>
        <a:off x="2387971" y="349"/>
        <a:ext cx="868923" cy="521354"/>
      </dsp:txXfrm>
    </dsp:sp>
    <dsp:sp modelId="{7FEC1951-7691-3247-A820-288DA0FECBBC}">
      <dsp:nvSpPr>
        <dsp:cNvPr id="0" name=""/>
        <dsp:cNvSpPr/>
      </dsp:nvSpPr>
      <dsp:spPr>
        <a:xfrm>
          <a:off x="3343787"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Race</a:t>
          </a:r>
          <a:endParaRPr lang="en-US" sz="1200" b="1" kern="1200" dirty="0">
            <a:latin typeface="Constantia"/>
            <a:cs typeface="Constantia"/>
          </a:endParaRPr>
        </a:p>
      </dsp:txBody>
      <dsp:txXfrm>
        <a:off x="3343787" y="349"/>
        <a:ext cx="868923" cy="521354"/>
      </dsp:txXfrm>
    </dsp:sp>
    <dsp:sp modelId="{09830B83-0748-2F48-9313-64467FE45AC9}">
      <dsp:nvSpPr>
        <dsp:cNvPr id="0" name=""/>
        <dsp:cNvSpPr/>
      </dsp:nvSpPr>
      <dsp:spPr>
        <a:xfrm>
          <a:off x="4299603"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Asian</a:t>
          </a:r>
          <a:endParaRPr lang="en-US" sz="1200" b="1" kern="1200" dirty="0">
            <a:latin typeface="Constantia"/>
            <a:cs typeface="Constantia"/>
          </a:endParaRPr>
        </a:p>
      </dsp:txBody>
      <dsp:txXfrm>
        <a:off x="4299603" y="349"/>
        <a:ext cx="868923" cy="521354"/>
      </dsp:txXfrm>
    </dsp:sp>
    <dsp:sp modelId="{7301C9DB-4DDB-DF4E-9595-402F4DFDCCCF}">
      <dsp:nvSpPr>
        <dsp:cNvPr id="0" name=""/>
        <dsp:cNvSpPr/>
      </dsp:nvSpPr>
      <dsp:spPr>
        <a:xfrm>
          <a:off x="5255419"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Sexuality</a:t>
          </a:r>
          <a:endParaRPr lang="en-US" sz="1200" b="1" kern="1200" dirty="0">
            <a:latin typeface="Constantia"/>
            <a:cs typeface="Constantia"/>
          </a:endParaRPr>
        </a:p>
      </dsp:txBody>
      <dsp:txXfrm>
        <a:off x="5255419" y="349"/>
        <a:ext cx="868923" cy="521354"/>
      </dsp:txXfrm>
    </dsp:sp>
    <dsp:sp modelId="{8B763C32-99A0-5C49-ADE5-2C7215546EB9}">
      <dsp:nvSpPr>
        <dsp:cNvPr id="0" name=""/>
        <dsp:cNvSpPr/>
      </dsp:nvSpPr>
      <dsp:spPr>
        <a:xfrm>
          <a:off x="6211235" y="349"/>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Weapons</a:t>
          </a:r>
          <a:endParaRPr lang="en-US" sz="1200" b="1" kern="1200" dirty="0">
            <a:latin typeface="Constantia"/>
            <a:cs typeface="Constantia"/>
          </a:endParaRPr>
        </a:p>
      </dsp:txBody>
      <dsp:txXfrm>
        <a:off x="6211235" y="349"/>
        <a:ext cx="868923" cy="521354"/>
      </dsp:txXfrm>
    </dsp:sp>
    <dsp:sp modelId="{1C8115C8-1E59-8041-B6F9-6022885A3CE3}">
      <dsp:nvSpPr>
        <dsp:cNvPr id="0" name=""/>
        <dsp:cNvSpPr/>
      </dsp:nvSpPr>
      <dsp:spPr>
        <a:xfrm>
          <a:off x="476339"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Gender-Career</a:t>
          </a:r>
          <a:endParaRPr lang="en-US" sz="1200" b="1" kern="1200" dirty="0">
            <a:latin typeface="Constantia"/>
            <a:cs typeface="Constantia"/>
          </a:endParaRPr>
        </a:p>
      </dsp:txBody>
      <dsp:txXfrm>
        <a:off x="476339" y="608596"/>
        <a:ext cx="868923" cy="521354"/>
      </dsp:txXfrm>
    </dsp:sp>
    <dsp:sp modelId="{09A29D3C-5872-414D-B3D1-802BB22F08ED}">
      <dsp:nvSpPr>
        <dsp:cNvPr id="0" name=""/>
        <dsp:cNvSpPr/>
      </dsp:nvSpPr>
      <dsp:spPr>
        <a:xfrm>
          <a:off x="1432155"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Arab-Muslim</a:t>
          </a:r>
          <a:endParaRPr lang="en-US" sz="1200" b="1" kern="1200" dirty="0">
            <a:latin typeface="Constantia"/>
            <a:cs typeface="Constantia"/>
          </a:endParaRPr>
        </a:p>
      </dsp:txBody>
      <dsp:txXfrm>
        <a:off x="1432155" y="608596"/>
        <a:ext cx="868923" cy="521354"/>
      </dsp:txXfrm>
    </dsp:sp>
    <dsp:sp modelId="{790AC348-D279-6345-B23A-4428C1A353FD}">
      <dsp:nvSpPr>
        <dsp:cNvPr id="0" name=""/>
        <dsp:cNvSpPr/>
      </dsp:nvSpPr>
      <dsp:spPr>
        <a:xfrm>
          <a:off x="2387971"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Native</a:t>
          </a:r>
          <a:endParaRPr lang="en-US" sz="1200" b="1" kern="1200" dirty="0">
            <a:latin typeface="Constantia"/>
            <a:cs typeface="Constantia"/>
          </a:endParaRPr>
        </a:p>
      </dsp:txBody>
      <dsp:txXfrm>
        <a:off x="2387971" y="608596"/>
        <a:ext cx="868923" cy="521354"/>
      </dsp:txXfrm>
    </dsp:sp>
    <dsp:sp modelId="{D3B32E30-3EE5-F74D-9E69-2CF6B595AC94}">
      <dsp:nvSpPr>
        <dsp:cNvPr id="0" name=""/>
        <dsp:cNvSpPr/>
      </dsp:nvSpPr>
      <dsp:spPr>
        <a:xfrm>
          <a:off x="3343787"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Gender-Science</a:t>
          </a:r>
          <a:endParaRPr lang="en-US" sz="1200" b="1" kern="1200" dirty="0">
            <a:latin typeface="Constantia"/>
            <a:cs typeface="Constantia"/>
          </a:endParaRPr>
        </a:p>
      </dsp:txBody>
      <dsp:txXfrm>
        <a:off x="3343787" y="608596"/>
        <a:ext cx="868923" cy="521354"/>
      </dsp:txXfrm>
    </dsp:sp>
    <dsp:sp modelId="{AAEB0FC2-5774-0442-9849-CD58356B214F}">
      <dsp:nvSpPr>
        <dsp:cNvPr id="0" name=""/>
        <dsp:cNvSpPr/>
      </dsp:nvSpPr>
      <dsp:spPr>
        <a:xfrm>
          <a:off x="4299603"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Weight</a:t>
          </a:r>
          <a:endParaRPr lang="en-US" sz="1200" b="1" kern="1200" dirty="0">
            <a:latin typeface="Constantia"/>
            <a:cs typeface="Constantia"/>
          </a:endParaRPr>
        </a:p>
      </dsp:txBody>
      <dsp:txXfrm>
        <a:off x="4299603" y="608596"/>
        <a:ext cx="868923" cy="521354"/>
      </dsp:txXfrm>
    </dsp:sp>
    <dsp:sp modelId="{298A7696-1170-EF4D-A333-291BAF4C4EB6}">
      <dsp:nvSpPr>
        <dsp:cNvPr id="0" name=""/>
        <dsp:cNvSpPr/>
      </dsp:nvSpPr>
      <dsp:spPr>
        <a:xfrm>
          <a:off x="5255419"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Disability</a:t>
          </a:r>
          <a:endParaRPr lang="en-US" sz="1200" b="1" kern="1200" dirty="0">
            <a:latin typeface="Constantia"/>
            <a:cs typeface="Constantia"/>
          </a:endParaRPr>
        </a:p>
      </dsp:txBody>
      <dsp:txXfrm>
        <a:off x="5255419" y="608596"/>
        <a:ext cx="868923" cy="521354"/>
      </dsp:txXfrm>
    </dsp:sp>
    <dsp:sp modelId="{268EF086-25D2-F040-8218-C339931DB0E7}">
      <dsp:nvSpPr>
        <dsp:cNvPr id="0" name=""/>
        <dsp:cNvSpPr/>
      </dsp:nvSpPr>
      <dsp:spPr>
        <a:xfrm>
          <a:off x="6211235" y="608596"/>
          <a:ext cx="868923" cy="521354"/>
        </a:xfrm>
        <a:prstGeom prst="rect">
          <a:avLst/>
        </a:prstGeom>
        <a:solidFill>
          <a:schemeClr val="accent5"/>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Constantia"/>
              <a:cs typeface="Constantia"/>
            </a:rPr>
            <a:t>Age</a:t>
          </a:r>
          <a:endParaRPr lang="en-US" sz="1200" b="1" kern="1200" dirty="0">
            <a:latin typeface="Constantia"/>
            <a:cs typeface="Constantia"/>
          </a:endParaRPr>
        </a:p>
      </dsp:txBody>
      <dsp:txXfrm>
        <a:off x="6211235" y="608596"/>
        <a:ext cx="868923" cy="521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7E81B-BC8F-4046-8808-1D7297C37A05}">
      <dsp:nvSpPr>
        <dsp:cNvPr id="0" name=""/>
        <dsp:cNvSpPr/>
      </dsp:nvSpPr>
      <dsp:spPr>
        <a:xfrm>
          <a:off x="2819403" y="0"/>
          <a:ext cx="2050256" cy="102512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lumMod val="85000"/>
                  <a:lumOff val="15000"/>
                </a:schemeClr>
              </a:solidFill>
              <a:latin typeface="Constantia"/>
              <a:cs typeface="Constantia"/>
            </a:rPr>
            <a:t>Power</a:t>
          </a:r>
        </a:p>
        <a:p>
          <a:pPr lvl="0" algn="ctr" defTabSz="755650">
            <a:lnSpc>
              <a:spcPct val="90000"/>
            </a:lnSpc>
            <a:spcBef>
              <a:spcPct val="0"/>
            </a:spcBef>
            <a:spcAft>
              <a:spcPct val="35000"/>
            </a:spcAft>
          </a:pPr>
          <a:r>
            <a:rPr lang="en-US" sz="1700" b="1" kern="1200" dirty="0" smtClean="0">
              <a:solidFill>
                <a:schemeClr val="bg1">
                  <a:lumMod val="85000"/>
                  <a:lumOff val="15000"/>
                </a:schemeClr>
              </a:solidFill>
              <a:latin typeface="Constantia"/>
              <a:cs typeface="Constantia"/>
            </a:rPr>
            <a:t>(Organization &amp; Collaboration)</a:t>
          </a:r>
          <a:endParaRPr lang="en-US" sz="1700" b="1" kern="1200" dirty="0">
            <a:solidFill>
              <a:schemeClr val="bg1">
                <a:lumMod val="85000"/>
                <a:lumOff val="15000"/>
              </a:schemeClr>
            </a:solidFill>
            <a:latin typeface="Constantia"/>
            <a:cs typeface="Constantia"/>
          </a:endParaRPr>
        </a:p>
      </dsp:txBody>
      <dsp:txXfrm>
        <a:off x="2849428" y="30025"/>
        <a:ext cx="1990206" cy="965078"/>
      </dsp:txXfrm>
    </dsp:sp>
    <dsp:sp modelId="{0E88246C-B173-4F40-B8F2-B1A703CDC62E}">
      <dsp:nvSpPr>
        <dsp:cNvPr id="0" name=""/>
        <dsp:cNvSpPr/>
      </dsp:nvSpPr>
      <dsp:spPr>
        <a:xfrm rot="13549127" flipV="1">
          <a:off x="4306814" y="1603557"/>
          <a:ext cx="1427848" cy="382758"/>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4421641" y="1680109"/>
        <a:ext cx="1198194" cy="229654"/>
      </dsp:txXfrm>
    </dsp:sp>
    <dsp:sp modelId="{C6CFC3EB-35DC-431A-86B7-90DD9DCB00F5}">
      <dsp:nvSpPr>
        <dsp:cNvPr id="0" name=""/>
        <dsp:cNvSpPr/>
      </dsp:nvSpPr>
      <dsp:spPr>
        <a:xfrm>
          <a:off x="4952995" y="2590787"/>
          <a:ext cx="2050256" cy="102512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Constantia"/>
              <a:cs typeface="Constantia"/>
            </a:rPr>
            <a:t>Structural Arrangements</a:t>
          </a:r>
          <a:endParaRPr lang="en-US" sz="1700" b="1" kern="1200" dirty="0">
            <a:solidFill>
              <a:schemeClr val="bg1"/>
            </a:solidFill>
            <a:latin typeface="Constantia"/>
            <a:cs typeface="Constantia"/>
          </a:endParaRPr>
        </a:p>
      </dsp:txBody>
      <dsp:txXfrm>
        <a:off x="4983020" y="2620812"/>
        <a:ext cx="1990206" cy="965078"/>
      </dsp:txXfrm>
    </dsp:sp>
    <dsp:sp modelId="{185230C7-8271-4813-9884-930C1CBFE027}">
      <dsp:nvSpPr>
        <dsp:cNvPr id="0" name=""/>
        <dsp:cNvSpPr/>
      </dsp:nvSpPr>
      <dsp:spPr>
        <a:xfrm rot="10799985">
          <a:off x="2954867" y="2947568"/>
          <a:ext cx="1748651" cy="35879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3062505" y="3019327"/>
        <a:ext cx="1533375" cy="215276"/>
      </dsp:txXfrm>
    </dsp:sp>
    <dsp:sp modelId="{4D457CF1-188C-4FFC-9636-2B2A37D7E8C2}">
      <dsp:nvSpPr>
        <dsp:cNvPr id="0" name=""/>
        <dsp:cNvSpPr/>
      </dsp:nvSpPr>
      <dsp:spPr>
        <a:xfrm>
          <a:off x="609604" y="2590805"/>
          <a:ext cx="2050256" cy="1025128"/>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1"/>
              </a:solidFill>
              <a:latin typeface="Constantia"/>
              <a:cs typeface="Constantia"/>
            </a:rPr>
            <a:t>Implicit Bias</a:t>
          </a:r>
        </a:p>
        <a:p>
          <a:pPr lvl="0" algn="ctr" defTabSz="755650">
            <a:lnSpc>
              <a:spcPct val="90000"/>
            </a:lnSpc>
            <a:spcBef>
              <a:spcPct val="0"/>
            </a:spcBef>
            <a:spcAft>
              <a:spcPct val="35000"/>
            </a:spcAft>
          </a:pPr>
          <a:r>
            <a:rPr lang="en-US" sz="1700" b="1" kern="1200" dirty="0" smtClean="0">
              <a:solidFill>
                <a:schemeClr val="bg1"/>
              </a:solidFill>
              <a:latin typeface="Constantia"/>
              <a:cs typeface="Constantia"/>
            </a:rPr>
            <a:t>(Communication)</a:t>
          </a:r>
          <a:endParaRPr lang="en-US" sz="1700" b="1" kern="1200" dirty="0">
            <a:solidFill>
              <a:schemeClr val="bg1"/>
            </a:solidFill>
            <a:latin typeface="Constantia"/>
            <a:cs typeface="Constantia"/>
          </a:endParaRPr>
        </a:p>
      </dsp:txBody>
      <dsp:txXfrm>
        <a:off x="639629" y="2620830"/>
        <a:ext cx="1990206" cy="965078"/>
      </dsp:txXfrm>
    </dsp:sp>
    <dsp:sp modelId="{DACBC18B-2F0B-49D1-9CF7-6F58C5CBD763}">
      <dsp:nvSpPr>
        <dsp:cNvPr id="0" name=""/>
        <dsp:cNvSpPr/>
      </dsp:nvSpPr>
      <dsp:spPr>
        <a:xfrm rot="18627729">
          <a:off x="1987682" y="1581169"/>
          <a:ext cx="1467488" cy="358794"/>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2095320" y="1652928"/>
        <a:ext cx="1252212" cy="2152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B367BA5-43B7-6A41-81C6-FA54DA39D332}" type="datetimeFigureOut">
              <a:rPr lang="en-US"/>
              <a:pPr>
                <a:defRPr/>
              </a:pPr>
              <a:t>7/8/13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97B1066-C23C-8B43-86BC-13FF5608CDCA}" type="slidenum">
              <a:rPr lang="en-US"/>
              <a:pPr>
                <a:defRPr/>
              </a:pPr>
              <a:t>‹#›</a:t>
            </a:fld>
            <a:endParaRPr lang="en-US"/>
          </a:p>
        </p:txBody>
      </p:sp>
    </p:spTree>
    <p:extLst>
      <p:ext uri="{BB962C8B-B14F-4D97-AF65-F5344CB8AC3E}">
        <p14:creationId xmlns:p14="http://schemas.microsoft.com/office/powerpoint/2010/main" val="11667550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97B1066-C23C-8B43-86BC-13FF5608CDCA}" type="slidenum">
              <a:rPr lang="en-US" smtClean="0"/>
              <a:pPr>
                <a:defRPr/>
              </a:pPr>
              <a:t>2</a:t>
            </a:fld>
            <a:endParaRPr lang="en-US"/>
          </a:p>
        </p:txBody>
      </p:sp>
    </p:spTree>
    <p:extLst>
      <p:ext uri="{BB962C8B-B14F-4D97-AF65-F5344CB8AC3E}">
        <p14:creationId xmlns:p14="http://schemas.microsoft.com/office/powerpoint/2010/main" val="25503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7175">
              <a:defRPr/>
            </a:pPr>
            <a:r>
              <a:rPr lang="en-US" dirty="0"/>
              <a:t>As the expansion of the corporate sphere occurs, marginalized individuals and groups are pushed out of the “circle of human concern” as full members of our society.    </a:t>
            </a:r>
          </a:p>
        </p:txBody>
      </p:sp>
      <p:sp>
        <p:nvSpPr>
          <p:cNvPr id="4" name="Slide Number Placeholder 3"/>
          <p:cNvSpPr>
            <a:spLocks noGrp="1"/>
          </p:cNvSpPr>
          <p:nvPr>
            <p:ph type="sldNum" sz="quarter" idx="10"/>
          </p:nvPr>
        </p:nvSpPr>
        <p:spPr/>
        <p:txBody>
          <a:bodyPr/>
          <a:lstStyle/>
          <a:p>
            <a:fld id="{DAFFBF08-0A6F-F945-AD73-69AEFD8EB6D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Implicit biases:</a:t>
            </a:r>
            <a:r>
              <a:rPr lang="en-US" baseline="0" dirty="0" smtClean="0"/>
              <a:t> “Attitudes and stereotypes that are not consciously accessibly through introspection” (Kang, et al., 2012, p.1132).</a:t>
            </a:r>
            <a:endParaRPr lang="en-US" dirty="0" smtClean="0"/>
          </a:p>
          <a:p>
            <a:endParaRPr lang="en-US" dirty="0" smtClean="0"/>
          </a:p>
          <a:p>
            <a:r>
              <a:rPr lang="en-US" dirty="0" smtClean="0"/>
              <a:t>Bullet</a:t>
            </a:r>
            <a:r>
              <a:rPr lang="en-US" baseline="0" dirty="0" smtClean="0"/>
              <a:t> point 2: If subconscious memories can influence our actions, associations can also influence our attitudes and behavior; thus measures that tap into individual differences in associations of concepts should be developed</a:t>
            </a:r>
          </a:p>
          <a:p>
            <a:endParaRPr lang="en-US"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600" dirty="0" smtClean="0">
                <a:latin typeface="Constantia"/>
                <a:cs typeface="Constantia"/>
              </a:rPr>
              <a:t>Operates “on the assumption that if an </a:t>
            </a:r>
            <a:r>
              <a:rPr lang="en-US" sz="1600" dirty="0" err="1" smtClean="0">
                <a:latin typeface="Constantia"/>
                <a:cs typeface="Constantia"/>
              </a:rPr>
              <a:t>attidude</a:t>
            </a:r>
            <a:r>
              <a:rPr lang="en-US" sz="1600" dirty="0" smtClean="0">
                <a:latin typeface="Constantia"/>
                <a:cs typeface="Constantia"/>
              </a:rPr>
              <a:t> object evokes a particular evaluation (positive or negative), it will facilitate responses to other evaluative congruent and co-occurring stimuli” (</a:t>
            </a:r>
            <a:r>
              <a:rPr lang="en-US" sz="1600" dirty="0" err="1" smtClean="0">
                <a:latin typeface="Constantia"/>
                <a:cs typeface="Constantia"/>
              </a:rPr>
              <a:t>Dasgupta</a:t>
            </a:r>
            <a:r>
              <a:rPr lang="en-US" sz="1600" dirty="0" smtClean="0">
                <a:latin typeface="Constantia"/>
                <a:cs typeface="Constantia"/>
              </a:rPr>
              <a:t> &amp; Greenwald, 2001, p.801)</a:t>
            </a:r>
          </a:p>
          <a:p>
            <a:endParaRPr lang="en-US" dirty="0"/>
          </a:p>
        </p:txBody>
      </p:sp>
      <p:sp>
        <p:nvSpPr>
          <p:cNvPr id="4" name="Slide Number Placeholder 3"/>
          <p:cNvSpPr>
            <a:spLocks noGrp="1"/>
          </p:cNvSpPr>
          <p:nvPr>
            <p:ph type="sldNum" sz="quarter" idx="10"/>
          </p:nvPr>
        </p:nvSpPr>
        <p:spPr/>
        <p:txBody>
          <a:bodyPr/>
          <a:lstStyle/>
          <a:p>
            <a:pPr>
              <a:defRPr/>
            </a:pPr>
            <a:fld id="{797B1066-C23C-8B43-86BC-13FF5608CDCA}" type="slidenum">
              <a:rPr lang="en-US" smtClean="0"/>
              <a:pPr>
                <a:defRPr/>
              </a:pPr>
              <a:t>4</a:t>
            </a:fld>
            <a:endParaRPr lang="en-US"/>
          </a:p>
        </p:txBody>
      </p:sp>
    </p:spTree>
    <p:extLst>
      <p:ext uri="{BB962C8B-B14F-4D97-AF65-F5344CB8AC3E}">
        <p14:creationId xmlns:p14="http://schemas.microsoft.com/office/powerpoint/2010/main" val="381969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7B1066-C23C-8B43-86BC-13FF5608CDCA}" type="slidenum">
              <a:rPr lang="en-US" smtClean="0"/>
              <a:pPr>
                <a:defRPr/>
              </a:pPr>
              <a:t>6</a:t>
            </a:fld>
            <a:endParaRPr lang="en-US"/>
          </a:p>
        </p:txBody>
      </p:sp>
    </p:spTree>
    <p:extLst>
      <p:ext uri="{BB962C8B-B14F-4D97-AF65-F5344CB8AC3E}">
        <p14:creationId xmlns:p14="http://schemas.microsoft.com/office/powerpoint/2010/main" val="180913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C24F18-0757-4854-A47B-2965C909BF1D}" type="slidenum">
              <a:rPr lang="en-US" smtClean="0"/>
              <a:pPr/>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In an AP survey done in 2011, 52% of non-Hispanic whites expressed anti-Hispanic attitudes. That figure had risen to 57% in the implicit test in 2012.</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191B35BF-1C85-4D41-8785-917FFF48BAA2}" type="slidenum">
              <a:rPr lang="en-US" sz="1200">
                <a:latin typeface="Calibri" charset="0"/>
              </a:rPr>
              <a:pPr eaLnBrk="1" fontAlgn="base" hangingPunct="1">
                <a:spcBef>
                  <a:spcPct val="0"/>
                </a:spcBef>
                <a:spcAft>
                  <a:spcPct val="0"/>
                </a:spcAft>
              </a:pPr>
              <a:t>14</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onstantia" charset="0"/>
                <a:cs typeface="Constantia" charset="0"/>
              </a:rPr>
              <a:t>Nosek, B. A., Smyth, F. L., Sriram, N., Lindner, N. M., Devos, T., Ayala, A., Bar-Anan, Y., Bergh, R., Cai, H., Gonsalkorale, K., Kesebir, S., Maliszewski, N., Neto, F., Olli, E., Park, J., Schnabel, K., Shiomura, K., Tulbure, B., Wiers, R. W., Somogyi, M., Akrami, N., Ekehammar, B., Vianello, M., Banaji, M. R., &amp; Greenwald, A. G. (2009). National differences in gender-science stereotypes predict national sex differences in science and math achievement. Proceedings of the National Academy of Sciences.</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2062ED74-C321-AD43-B93C-5F3F9BE84D6D}" type="slidenum">
              <a:rPr lang="en-US" sz="1200">
                <a:latin typeface="Calibri" charset="0"/>
              </a:rPr>
              <a:pPr eaLnBrk="1" fontAlgn="base" hangingPunct="1">
                <a:spcBef>
                  <a:spcPct val="0"/>
                </a:spcBef>
                <a:spcAft>
                  <a:spcPct val="0"/>
                </a:spcAft>
              </a:pPr>
              <a:t>15</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Acknowledging biases is human</a:t>
            </a:r>
          </a:p>
          <a:p>
            <a:pPr marL="171450" indent="-171450" eaLnBrk="1" fontAlgn="auto" hangingPunct="1">
              <a:spcBef>
                <a:spcPts val="0"/>
              </a:spcBef>
              <a:spcAft>
                <a:spcPts val="0"/>
              </a:spcAft>
              <a:buFont typeface="Arial"/>
              <a:buChar char="•"/>
              <a:defRPr/>
            </a:pPr>
            <a:r>
              <a:rPr lang="en-US" dirty="0" smtClean="0">
                <a:ea typeface="+mn-ea"/>
                <a:cs typeface="+mn-cs"/>
              </a:rPr>
              <a:t>Efforts to be colorblind can increase racial anxiety and tension</a:t>
            </a:r>
          </a:p>
          <a:p>
            <a:pPr marL="171450" indent="-171450" eaLnBrk="1" fontAlgn="auto" hangingPunct="1">
              <a:spcBef>
                <a:spcPts val="0"/>
              </a:spcBef>
              <a:spcAft>
                <a:spcPts val="0"/>
              </a:spcAft>
              <a:buFont typeface="Arial"/>
              <a:buChar char="•"/>
              <a:defRPr/>
            </a:pPr>
            <a:r>
              <a:rPr lang="en-US" dirty="0" smtClean="0">
                <a:ea typeface="+mn-ea"/>
                <a:cs typeface="+mn-cs"/>
              </a:rPr>
              <a:t>Create positive associations and experiences</a:t>
            </a:r>
          </a:p>
          <a:p>
            <a:pPr marL="171450" indent="-171450" eaLnBrk="1" fontAlgn="auto" hangingPunct="1">
              <a:spcBef>
                <a:spcPts val="0"/>
              </a:spcBef>
              <a:spcAft>
                <a:spcPts val="0"/>
              </a:spcAft>
              <a:buFont typeface="Arial"/>
              <a:buChar char="•"/>
              <a:defRPr/>
            </a:pPr>
            <a:r>
              <a:rPr lang="en-US" dirty="0" smtClean="0">
                <a:ea typeface="+mn-ea"/>
                <a:cs typeface="+mn-cs"/>
              </a:rPr>
              <a:t>Constructive to name anxieties</a:t>
            </a:r>
          </a:p>
          <a:p>
            <a:pPr marL="171450" indent="-171450" eaLnBrk="1" fontAlgn="auto" hangingPunct="1">
              <a:spcBef>
                <a:spcPts val="0"/>
              </a:spcBef>
              <a:spcAft>
                <a:spcPts val="0"/>
              </a:spcAft>
              <a:buFont typeface="Arial"/>
              <a:buChar char="•"/>
              <a:defRPr/>
            </a:pPr>
            <a:r>
              <a:rPr lang="en-US" dirty="0" smtClean="0">
                <a:ea typeface="+mn-ea"/>
                <a:cs typeface="+mn-cs"/>
              </a:rPr>
              <a:t>Pay attention to structures and the work they are doing: make them work for us</a:t>
            </a:r>
          </a:p>
          <a:p>
            <a:pPr marL="171450" indent="-171450" eaLnBrk="1" fontAlgn="auto" hangingPunct="1">
              <a:spcBef>
                <a:spcPts val="0"/>
              </a:spcBef>
              <a:spcAft>
                <a:spcPts val="0"/>
              </a:spcAft>
              <a:buFont typeface="Arial"/>
              <a:buChar char="•"/>
              <a:defRPr/>
            </a:pPr>
            <a:r>
              <a:rPr lang="en-US" dirty="0" smtClean="0">
                <a:ea typeface="+mn-ea"/>
                <a:cs typeface="+mn-cs"/>
              </a:rPr>
              <a:t>Research has confirmed that instead of repressing one’s prejudices, if one openly acknowledges one’s biases, and directly challenges or refutes them, one can reduce them (</a:t>
            </a:r>
            <a:r>
              <a:rPr lang="en-US" i="1" dirty="0" smtClean="0">
                <a:ea typeface="+mn-ea"/>
                <a:cs typeface="+mn-cs"/>
              </a:rPr>
              <a:t>The Art of Happiness</a:t>
            </a:r>
            <a:r>
              <a:rPr lang="en-US" dirty="0" smtClean="0">
                <a:ea typeface="+mn-ea"/>
                <a:cs typeface="+mn-cs"/>
              </a:rPr>
              <a:t> by the Dalai Lama and Howard Cutler)</a:t>
            </a:r>
            <a:endParaRPr lang="en-US" dirty="0">
              <a:ea typeface="+mn-ea"/>
              <a:cs typeface="+mn-cs"/>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DA4B79D6-2DCA-4E48-9C3E-83FE0F100F7F}" type="slidenum">
              <a:rPr lang="en-US" sz="1200">
                <a:latin typeface="Calibri" charset="0"/>
              </a:rPr>
              <a:pPr eaLnBrk="1" fontAlgn="base" hangingPunct="1">
                <a:spcBef>
                  <a:spcPct val="0"/>
                </a:spcBef>
                <a:spcAft>
                  <a:spcPct val="0"/>
                </a:spcAft>
              </a:pPr>
              <a:t>16</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a:latin typeface="Calibri" charset="0"/>
              </a:rPr>
              <a:t>Results of Agerström &amp; Rooth show that implicit prejudice toward Arab-Muslims is held by a large number of employers, especially toward Arab-muslim males. The latter group was specifically viewed to hold a lower productivity rate and more likely to be seen as lazy when related to native Swedish males (158 employers were used in survey)</a:t>
            </a:r>
          </a:p>
          <a:p>
            <a:pPr marL="228600" indent="-228600" eaLnBrk="1" hangingPunct="1">
              <a:spcBef>
                <a:spcPct val="0"/>
              </a:spcBef>
              <a:buFontTx/>
              <a:buAutoNum type="arabicPeriod"/>
            </a:pPr>
            <a:r>
              <a:rPr lang="en-US">
                <a:latin typeface="Calibri" charset="0"/>
              </a:rPr>
              <a:t>Theodossopoulos interviews Greeks who had migrated abroad to Panama City during the postwar and the post-Greek civil ware era (early 1950s) under the force of another financial and political “Greek crisis.” He finds that Greek-Panamanians implicitly blame mainland Greeks in the civil sector for the current financial crisis because of their financial mismanagement. “The Greeks of Greece, their argument goes, have lived in a state of affluence for the last 20 or 30 years, working less, having more leisure, relying on subsidies—and bureau- cratic machinations—to eat/swallow (</a:t>
            </a:r>
            <a:r>
              <a:rPr lang="en-US" i="1">
                <a:latin typeface="Calibri" charset="0"/>
              </a:rPr>
              <a:t>na tron</a:t>
            </a:r>
            <a:r>
              <a:rPr lang="en-US">
                <a:latin typeface="Calibri" charset="0"/>
              </a:rPr>
              <a:t>) European or government money.”</a:t>
            </a:r>
          </a:p>
          <a:p>
            <a:pPr marL="228600" lvl="2" indent="-228600" eaLnBrk="1" hangingPunct="1">
              <a:spcBef>
                <a:spcPct val="0"/>
              </a:spcBef>
              <a:buFont typeface="Calibri" charset="0"/>
              <a:buAutoNum type="arabicPeriod" startAt="3"/>
            </a:pPr>
            <a:r>
              <a:rPr lang="en-US">
                <a:latin typeface="Calibri" charset="0"/>
              </a:rPr>
              <a:t>Kyenge is Italy’s first black national official as minister of integration. Although an Italian citizen, she was born in the Democratic Republic of Congo and moved to Italy at the age of 19. Derogatory comments made against Kyenge are some of the first to take place outside the sphere of Italian sports, where xenophobic chants and insults are commonplace; </a:t>
            </a:r>
            <a:r>
              <a:rPr lang="en-US" sz="1600">
                <a:latin typeface="Constantia" charset="0"/>
                <a:cs typeface="Constantia" charset="0"/>
              </a:rPr>
              <a:t>immigrants as scapegoats for high unemployment numbers</a:t>
            </a:r>
            <a:r>
              <a:rPr lang="en-US">
                <a:latin typeface="Calibri" charset="0"/>
              </a:rPr>
              <a:t> (http://www.nytimes.com/2013/06/23/world/europe/slurs-against-italys-first-black-national-official-spur-debate-on-racism.html?pagewanted=2&amp;_r=2)</a:t>
            </a:r>
          </a:p>
          <a:p>
            <a:pPr marL="228600" indent="-228600" eaLnBrk="1" hangingPunct="1">
              <a:spcBef>
                <a:spcPct val="0"/>
              </a:spcBef>
              <a:buFont typeface="Calibri" charset="0"/>
              <a:buAutoNum type="arabicPeriod" startAt="4"/>
            </a:pPr>
            <a:r>
              <a:rPr lang="en-US">
                <a:latin typeface="Calibri" charset="0"/>
              </a:rPr>
              <a:t>Burma has an 89% majority of Theravada Buddhists. The government has been utilizing racist discourse against its Muslim population (mostly Bengalis) that has led to extreme anti-Muslim rhetoric (http://www.irrawaddy.org/archives/38437)</a:t>
            </a:r>
          </a:p>
          <a:p>
            <a:pPr marL="228600" indent="-228600" eaLnBrk="1" hangingPunct="1">
              <a:spcBef>
                <a:spcPct val="0"/>
              </a:spcBef>
              <a:buFontTx/>
              <a:buAutoNum type="arabicPeriod" startAt="4"/>
            </a:pPr>
            <a:endParaRPr lang="en-US">
              <a:latin typeface="Calibri" charset="0"/>
            </a:endParaRPr>
          </a:p>
          <a:p>
            <a:pPr marL="228600" indent="-228600" eaLnBrk="1" hangingPunct="1">
              <a:spcBef>
                <a:spcPct val="0"/>
              </a:spcBef>
              <a:buFontTx/>
              <a:buAutoNum type="arabicPeriod" startAt="4"/>
            </a:pPr>
            <a:r>
              <a:rPr lang="en-US">
                <a:latin typeface="Calibri" charset="0"/>
              </a:rPr>
              <a:t>Attack against immigrants in South Africa (undocumented immigrants from Zimbabwe) – stigmatizing folks during financial</a:t>
            </a:r>
          </a:p>
          <a:p>
            <a:pPr marL="228600" indent="-228600" eaLnBrk="1" hangingPunct="1">
              <a:spcBef>
                <a:spcPct val="0"/>
              </a:spcBef>
              <a:buFontTx/>
              <a:buAutoNum type="arabicPeriod" startAt="4"/>
            </a:pPr>
            <a:r>
              <a:rPr lang="en-US">
                <a:latin typeface="Calibri" charset="0"/>
              </a:rPr>
              <a:t>Burqua in France (4 Muslim women – how do they place themselves in society – French, British, US, Egyptian) – female muslim body in France – Colorblind society (Lecran – largest black French in France)</a:t>
            </a:r>
          </a:p>
          <a:p>
            <a:pPr marL="228600" indent="-228600" eaLnBrk="1" hangingPunct="1">
              <a:spcBef>
                <a:spcPct val="0"/>
              </a:spcBef>
              <a:buFontTx/>
              <a:buAutoNum type="arabicPeriod" startAt="4"/>
            </a:pPr>
            <a:r>
              <a:rPr lang="en-US">
                <a:latin typeface="Calibri" charset="0"/>
              </a:rPr>
              <a:t>The Golden Dom – Albamians trajetory toward fascism (people look like me, but different social standing) – communist and gay/lesbian (anarchist and fascists) – Bohrs victims of their own prejudice – implicit bias in order to survive</a:t>
            </a:r>
          </a:p>
          <a:p>
            <a:pPr marL="228600" indent="-228600" eaLnBrk="1" hangingPunct="1">
              <a:spcBef>
                <a:spcPct val="0"/>
              </a:spcBef>
              <a:buFontTx/>
              <a:buAutoNum type="arabicPeriod" startAt="4"/>
            </a:pPr>
            <a:endParaRPr lang="en-US">
              <a:latin typeface="Calibri" charset="0"/>
            </a:endParaRPr>
          </a:p>
          <a:p>
            <a:pPr marL="228600" indent="-228600" eaLnBrk="1" hangingPunct="1">
              <a:spcBef>
                <a:spcPct val="0"/>
              </a:spcBef>
              <a:buFontTx/>
              <a:buAutoNum type="arabicPeriod" startAt="4"/>
            </a:pPr>
            <a:r>
              <a:rPr lang="en-US">
                <a:latin typeface="Calibri" charset="0"/>
              </a:rPr>
              <a:t>Description of the slideshow</a:t>
            </a: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Rockwell" charset="0"/>
                <a:ea typeface="ＭＳ Ｐゴシック" charset="0"/>
                <a:cs typeface="ＭＳ Ｐゴシック" charset="0"/>
              </a:defRPr>
            </a:lvl1pPr>
            <a:lvl2pPr marL="742950" indent="-285750" eaLnBrk="0" hangingPunct="0">
              <a:defRPr sz="2400">
                <a:solidFill>
                  <a:schemeClr val="tx1"/>
                </a:solidFill>
                <a:latin typeface="Rockwell" charset="0"/>
                <a:ea typeface="ＭＳ Ｐゴシック" charset="0"/>
              </a:defRPr>
            </a:lvl2pPr>
            <a:lvl3pPr marL="1143000" indent="-228600" eaLnBrk="0" hangingPunct="0">
              <a:defRPr sz="2400">
                <a:solidFill>
                  <a:schemeClr val="tx1"/>
                </a:solidFill>
                <a:latin typeface="Rockwell" charset="0"/>
                <a:ea typeface="ＭＳ Ｐゴシック" charset="0"/>
              </a:defRPr>
            </a:lvl3pPr>
            <a:lvl4pPr marL="1600200" indent="-228600" eaLnBrk="0" hangingPunct="0">
              <a:defRPr sz="2400">
                <a:solidFill>
                  <a:schemeClr val="tx1"/>
                </a:solidFill>
                <a:latin typeface="Rockwell" charset="0"/>
                <a:ea typeface="ＭＳ Ｐゴシック" charset="0"/>
              </a:defRPr>
            </a:lvl4pPr>
            <a:lvl5pPr marL="2057400" indent="-228600" eaLnBrk="0" hangingPunct="0">
              <a:defRPr sz="2400">
                <a:solidFill>
                  <a:schemeClr val="tx1"/>
                </a:solidFill>
                <a:latin typeface="Rockwell" charset="0"/>
                <a:ea typeface="ＭＳ Ｐゴシック" charset="0"/>
              </a:defRPr>
            </a:lvl5pPr>
            <a:lvl6pPr marL="2514600" indent="-228600" eaLnBrk="0" fontAlgn="base" hangingPunct="0">
              <a:spcBef>
                <a:spcPct val="0"/>
              </a:spcBef>
              <a:spcAft>
                <a:spcPct val="0"/>
              </a:spcAft>
              <a:defRPr sz="2400">
                <a:solidFill>
                  <a:schemeClr val="tx1"/>
                </a:solidFill>
                <a:latin typeface="Rockwell" charset="0"/>
                <a:ea typeface="ＭＳ Ｐゴシック" charset="0"/>
              </a:defRPr>
            </a:lvl6pPr>
            <a:lvl7pPr marL="2971800" indent="-228600" eaLnBrk="0" fontAlgn="base" hangingPunct="0">
              <a:spcBef>
                <a:spcPct val="0"/>
              </a:spcBef>
              <a:spcAft>
                <a:spcPct val="0"/>
              </a:spcAft>
              <a:defRPr sz="2400">
                <a:solidFill>
                  <a:schemeClr val="tx1"/>
                </a:solidFill>
                <a:latin typeface="Rockwell" charset="0"/>
                <a:ea typeface="ＭＳ Ｐゴシック" charset="0"/>
              </a:defRPr>
            </a:lvl7pPr>
            <a:lvl8pPr marL="3429000" indent="-228600" eaLnBrk="0" fontAlgn="base" hangingPunct="0">
              <a:spcBef>
                <a:spcPct val="0"/>
              </a:spcBef>
              <a:spcAft>
                <a:spcPct val="0"/>
              </a:spcAft>
              <a:defRPr sz="2400">
                <a:solidFill>
                  <a:schemeClr val="tx1"/>
                </a:solidFill>
                <a:latin typeface="Rockwell" charset="0"/>
                <a:ea typeface="ＭＳ Ｐゴシック" charset="0"/>
              </a:defRPr>
            </a:lvl8pPr>
            <a:lvl9pPr marL="3886200" indent="-228600" eaLnBrk="0" fontAlgn="base" hangingPunct="0">
              <a:spcBef>
                <a:spcPct val="0"/>
              </a:spcBef>
              <a:spcAft>
                <a:spcPct val="0"/>
              </a:spcAft>
              <a:defRPr sz="2400">
                <a:solidFill>
                  <a:schemeClr val="tx1"/>
                </a:solidFill>
                <a:latin typeface="Rockwell" charset="0"/>
                <a:ea typeface="ＭＳ Ｐゴシック" charset="0"/>
              </a:defRPr>
            </a:lvl9pPr>
          </a:lstStyle>
          <a:p>
            <a:pPr eaLnBrk="1" fontAlgn="base" hangingPunct="1">
              <a:spcBef>
                <a:spcPct val="0"/>
              </a:spcBef>
              <a:spcAft>
                <a:spcPct val="0"/>
              </a:spcAft>
            </a:pPr>
            <a:fld id="{5F891278-724A-D94A-B5D9-ECCAC497C715}" type="slidenum">
              <a:rPr lang="en-US" sz="1200">
                <a:latin typeface="Calibri" charset="0"/>
              </a:rPr>
              <a:pPr eaLnBrk="1" fontAlgn="base" hangingPunct="1">
                <a:spcBef>
                  <a:spcPct val="0"/>
                </a:spcBef>
                <a:spcAft>
                  <a:spcPct val="0"/>
                </a:spcAft>
              </a:pPr>
              <a:t>19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Rectangle 4"/>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smtClean="0">
                <a:solidFill>
                  <a:srgbClr val="8D9FA6"/>
                </a:solidFill>
              </a:rPr>
              <a:t>+</a:t>
            </a:r>
          </a:p>
        </p:txBody>
      </p:sp>
      <p:sp>
        <p:nvSpPr>
          <p:cNvPr id="8" name="Rectangle 7"/>
          <p:cNvSpPr/>
          <p:nvPr/>
        </p:nvSpPr>
        <p:spPr>
          <a:xfrm>
            <a:off x="4624388" y="228600"/>
            <a:ext cx="2057400" cy="2038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6802438" y="2378075"/>
            <a:ext cx="2057400" cy="20383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a:xfrm>
            <a:off x="4800600" y="6426200"/>
            <a:ext cx="1231900" cy="365125"/>
          </a:xfrm>
        </p:spPr>
        <p:txBody>
          <a:bodyPr/>
          <a:lstStyle>
            <a:lvl1pPr algn="l">
              <a:defRPr/>
            </a:lvl1pPr>
          </a:lstStyle>
          <a:p>
            <a:pPr>
              <a:defRPr/>
            </a:pPr>
            <a:fld id="{710D9789-C03C-5F4B-8B4B-E1869A506690}" type="datetimeFigureOut">
              <a:rPr lang="en-US"/>
              <a:pPr>
                <a:defRPr/>
              </a:pPr>
              <a:t>7/8/13</a:t>
            </a:fld>
            <a:endParaRPr lang="en-US"/>
          </a:p>
        </p:txBody>
      </p:sp>
      <p:sp>
        <p:nvSpPr>
          <p:cNvPr id="11" name="Footer Placeholder 4"/>
          <p:cNvSpPr>
            <a:spLocks noGrp="1"/>
          </p:cNvSpPr>
          <p:nvPr>
            <p:ph type="ftr" sz="quarter" idx="11"/>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389855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4" name="Content Placeholder 2"/>
          <p:cNvSpPr>
            <a:spLocks noGrp="1"/>
          </p:cNvSpPr>
          <p:nvPr>
            <p:ph sz="half" idx="18"/>
          </p:nvPr>
        </p:nvSpPr>
        <p:spPr>
          <a:xfrm>
            <a:off x="502920" y="4164965"/>
            <a:ext cx="3657413"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5" name="Content Placeholder 2"/>
          <p:cNvSpPr>
            <a:spLocks noGrp="1"/>
          </p:cNvSpPr>
          <p:nvPr>
            <p:ph sz="half" idx="1"/>
          </p:nvPr>
        </p:nvSpPr>
        <p:spPr>
          <a:xfrm>
            <a:off x="4410075" y="1985963"/>
            <a:ext cx="3657600"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6" name="Content Placeholder 2"/>
          <p:cNvSpPr>
            <a:spLocks noGrp="1"/>
          </p:cNvSpPr>
          <p:nvPr>
            <p:ph sz="half" idx="16"/>
          </p:nvPr>
        </p:nvSpPr>
        <p:spPr>
          <a:xfrm>
            <a:off x="4410075" y="4169664"/>
            <a:ext cx="3657600"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9" name="Date Placeholder 4"/>
          <p:cNvSpPr>
            <a:spLocks noGrp="1"/>
          </p:cNvSpPr>
          <p:nvPr>
            <p:ph type="dt" sz="half" idx="19"/>
          </p:nvPr>
        </p:nvSpPr>
        <p:spPr/>
        <p:txBody>
          <a:bodyPr/>
          <a:lstStyle>
            <a:lvl1pPr>
              <a:defRPr/>
            </a:lvl1pPr>
          </a:lstStyle>
          <a:p>
            <a:pPr>
              <a:defRPr/>
            </a:pPr>
            <a:fld id="{1B902899-5798-1E40-925B-43F519E0C388}" type="datetimeFigureOut">
              <a:rPr lang="en-US"/>
              <a:pPr>
                <a:defRPr/>
              </a:pPr>
              <a:t>7/8/13</a:t>
            </a:fld>
            <a:endParaRPr lang="en-US"/>
          </a:p>
        </p:txBody>
      </p:sp>
      <p:sp>
        <p:nvSpPr>
          <p:cNvPr id="10" name="Footer Placeholder 5"/>
          <p:cNvSpPr>
            <a:spLocks noGrp="1"/>
          </p:cNvSpPr>
          <p:nvPr>
            <p:ph type="ftr" sz="quarter" idx="20"/>
          </p:nvPr>
        </p:nvSpPr>
        <p:spPr/>
        <p:txBody>
          <a:bodyPr/>
          <a:lstStyle>
            <a:lvl1pPr>
              <a:defRPr/>
            </a:lvl1pPr>
          </a:lstStyle>
          <a:p>
            <a:pPr>
              <a:defRPr/>
            </a:pPr>
            <a:endParaRPr lang="en-US"/>
          </a:p>
        </p:txBody>
      </p:sp>
      <p:sp>
        <p:nvSpPr>
          <p:cNvPr id="11" name="Slide Number Placeholder 6"/>
          <p:cNvSpPr>
            <a:spLocks noGrp="1"/>
          </p:cNvSpPr>
          <p:nvPr>
            <p:ph type="sldNum" sz="quarter" idx="21"/>
          </p:nvPr>
        </p:nvSpPr>
        <p:spPr/>
        <p:txBody>
          <a:bodyPr/>
          <a:lstStyle>
            <a:lvl1pPr>
              <a:defRPr/>
            </a:lvl1pPr>
          </a:lstStyle>
          <a:p>
            <a:pPr>
              <a:defRPr/>
            </a:pPr>
            <a:fld id="{ED49786E-23CE-1646-8435-5B9325A97BA4}" type="slidenum">
              <a:rPr lang="en-US"/>
              <a:pPr>
                <a:defRPr/>
              </a:pPr>
              <a:t>‹#›</a:t>
            </a:fld>
            <a:endParaRPr lang="en-US"/>
          </a:p>
        </p:txBody>
      </p:sp>
    </p:spTree>
    <p:extLst>
      <p:ext uri="{BB962C8B-B14F-4D97-AF65-F5344CB8AC3E}">
        <p14:creationId xmlns:p14="http://schemas.microsoft.com/office/powerpoint/2010/main" val="225959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4" name="TextBox 3"/>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2"/>
          <p:cNvSpPr>
            <a:spLocks noGrp="1"/>
          </p:cNvSpPr>
          <p:nvPr>
            <p:ph type="dt" sz="half" idx="10"/>
          </p:nvPr>
        </p:nvSpPr>
        <p:spPr/>
        <p:txBody>
          <a:bodyPr/>
          <a:lstStyle>
            <a:lvl1pPr>
              <a:defRPr/>
            </a:lvl1pPr>
          </a:lstStyle>
          <a:p>
            <a:pPr>
              <a:defRPr/>
            </a:pPr>
            <a:fld id="{DD7D8D56-14BA-AA4B-A81B-AB03C4BACCC1}" type="datetimeFigureOut">
              <a:rPr lang="en-US"/>
              <a:pPr>
                <a:defRPr/>
              </a:pPr>
              <a:t>7/8/13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83520E6-6437-EC4C-9F29-49C45C5845B8}" type="slidenum">
              <a:rPr lang="en-US"/>
              <a:pPr>
                <a:defRPr/>
              </a:pPr>
              <a:t>‹#›</a:t>
            </a:fld>
            <a:endParaRPr lang="en-US"/>
          </a:p>
        </p:txBody>
      </p:sp>
    </p:spTree>
    <p:extLst>
      <p:ext uri="{BB962C8B-B14F-4D97-AF65-F5344CB8AC3E}">
        <p14:creationId xmlns:p14="http://schemas.microsoft.com/office/powerpoint/2010/main" val="323846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3" name="Date Placeholder 1"/>
          <p:cNvSpPr>
            <a:spLocks noGrp="1"/>
          </p:cNvSpPr>
          <p:nvPr>
            <p:ph type="dt" sz="half" idx="10"/>
          </p:nvPr>
        </p:nvSpPr>
        <p:spPr/>
        <p:txBody>
          <a:bodyPr/>
          <a:lstStyle>
            <a:lvl1pPr>
              <a:defRPr/>
            </a:lvl1pPr>
          </a:lstStyle>
          <a:p>
            <a:pPr>
              <a:defRPr/>
            </a:pPr>
            <a:fld id="{0A86597E-F165-D448-97E9-FA8224282996}" type="datetimeFigureOut">
              <a:rPr lang="en-US"/>
              <a:pPr>
                <a:defRPr/>
              </a:pPr>
              <a:t>7/8/13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FE8D2952-53BC-8440-9318-57BFB0B22FB4}" type="slidenum">
              <a:rPr lang="en-US"/>
              <a:pPr>
                <a:defRPr/>
              </a:pPr>
              <a:t>‹#›</a:t>
            </a:fld>
            <a:endParaRPr lang="en-US"/>
          </a:p>
        </p:txBody>
      </p:sp>
    </p:spTree>
    <p:extLst>
      <p:ext uri="{BB962C8B-B14F-4D97-AF65-F5344CB8AC3E}">
        <p14:creationId xmlns:p14="http://schemas.microsoft.com/office/powerpoint/2010/main" val="289289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smtClean="0">
                <a:solidFill>
                  <a:srgbClr val="8D9FA6"/>
                </a:solidFill>
              </a:rPr>
              <a:t>+</a:t>
            </a: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486471F9-1FB4-9149-8808-459F555FC5EB}" type="datetimeFigureOut">
              <a:rPr lang="en-US"/>
              <a:pPr>
                <a:defRPr/>
              </a:pPr>
              <a:t>7/8/13</a:t>
            </a:fld>
            <a:endParaRPr lang="en-US"/>
          </a:p>
        </p:txBody>
      </p:sp>
      <p:sp>
        <p:nvSpPr>
          <p:cNvPr id="8" name="Footer Placeholder 5"/>
          <p:cNvSpPr>
            <a:spLocks noGrp="1"/>
          </p:cNvSpPr>
          <p:nvPr>
            <p:ph type="ftr" sz="quarter" idx="11"/>
          </p:nvPr>
        </p:nvSpPr>
        <p:spPr>
          <a:xfrm>
            <a:off x="3859213" y="6423025"/>
            <a:ext cx="3316287" cy="365125"/>
          </a:xfrm>
        </p:spPr>
        <p:txBody>
          <a:bodyPr/>
          <a:lstStyle>
            <a:lvl1pPr>
              <a:defRPr/>
            </a:lvl1pPr>
          </a:lstStyle>
          <a:p>
            <a:pPr>
              <a:defRPr/>
            </a:pPr>
            <a:endParaRPr lang="en-US"/>
          </a:p>
        </p:txBody>
      </p:sp>
    </p:spTree>
    <p:extLst>
      <p:ext uri="{BB962C8B-B14F-4D97-AF65-F5344CB8AC3E}">
        <p14:creationId xmlns:p14="http://schemas.microsoft.com/office/powerpoint/2010/main" val="2530252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3989388" y="3370263"/>
            <a:ext cx="220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smtClean="0">
                <a:solidFill>
                  <a:srgbClr val="8D9FA6"/>
                </a:solidFill>
              </a:rPr>
              <a:t>+ </a:t>
            </a: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7391400" y="6423025"/>
            <a:ext cx="1536700" cy="365125"/>
          </a:xfrm>
        </p:spPr>
        <p:txBody>
          <a:bodyPr/>
          <a:lstStyle>
            <a:lvl1pPr>
              <a:defRPr/>
            </a:lvl1pPr>
          </a:lstStyle>
          <a:p>
            <a:pPr>
              <a:defRPr/>
            </a:pPr>
            <a:fld id="{E0D5016F-507E-764E-A783-07307755ED36}" type="datetimeFigureOut">
              <a:rPr lang="en-US"/>
              <a:pPr>
                <a:defRPr/>
              </a:pPr>
              <a:t>7/8/13</a:t>
            </a:fld>
            <a:endParaRPr lang="en-US"/>
          </a:p>
        </p:txBody>
      </p:sp>
      <p:sp>
        <p:nvSpPr>
          <p:cNvPr id="8" name="Footer Placeholder 5"/>
          <p:cNvSpPr>
            <a:spLocks noGrp="1"/>
          </p:cNvSpPr>
          <p:nvPr>
            <p:ph type="ftr" sz="quarter" idx="11"/>
          </p:nvPr>
        </p:nvSpPr>
        <p:spPr>
          <a:xfrm>
            <a:off x="4191000" y="6423025"/>
            <a:ext cx="3005138" cy="365125"/>
          </a:xfrm>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37C5033-AA73-6343-A2AA-E820DAAB68AD}" type="slidenum">
              <a:rPr lang="en-US"/>
              <a:pPr>
                <a:defRPr/>
              </a:pPr>
              <a:t>‹#›</a:t>
            </a:fld>
            <a:endParaRPr lang="en-US"/>
          </a:p>
        </p:txBody>
      </p:sp>
    </p:spTree>
    <p:extLst>
      <p:ext uri="{BB962C8B-B14F-4D97-AF65-F5344CB8AC3E}">
        <p14:creationId xmlns:p14="http://schemas.microsoft.com/office/powerpoint/2010/main" val="4056332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6802438" y="228600"/>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6802438" y="2378075"/>
            <a:ext cx="2057400" cy="2038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327025" y="4632325"/>
            <a:ext cx="220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smtClean="0">
                <a:solidFill>
                  <a:srgbClr val="8D9FA6"/>
                </a:solidFill>
              </a:rPr>
              <a:t>+ </a:t>
            </a:r>
          </a:p>
        </p:txBody>
      </p:sp>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2DF99C85-0B57-C549-BF2D-3512281C2D23}" type="datetimeFigureOut">
              <a:rPr lang="en-US"/>
              <a:pPr>
                <a:defRPr/>
              </a:pPr>
              <a:t>7/8/13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1F0C7E56-D6AF-0948-AADE-BC3C00656BCF}" type="slidenum">
              <a:rPr lang="en-US"/>
              <a:pPr>
                <a:defRPr/>
              </a:pPr>
              <a:t>‹#›</a:t>
            </a:fld>
            <a:endParaRPr lang="en-US"/>
          </a:p>
        </p:txBody>
      </p:sp>
    </p:spTree>
    <p:extLst>
      <p:ext uri="{BB962C8B-B14F-4D97-AF65-F5344CB8AC3E}">
        <p14:creationId xmlns:p14="http://schemas.microsoft.com/office/powerpoint/2010/main" val="9123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smtClean="0">
                <a:solidFill>
                  <a:srgbClr val="8D9FA6"/>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EEFD05C1-D418-3E46-851E-52846FACE71B}" type="datetimeFigureOut">
              <a:rPr lang="en-US"/>
              <a:pPr>
                <a:defRPr/>
              </a:pPr>
              <a:t>7/8/13</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90C3E5CF-3B25-E342-9CB8-5F1702696FB1}" type="slidenum">
              <a:rPr lang="en-US"/>
              <a:pPr>
                <a:defRPr/>
              </a:pPr>
              <a:t>‹#›</a:t>
            </a:fld>
            <a:endParaRPr lang="en-US"/>
          </a:p>
        </p:txBody>
      </p:sp>
    </p:spTree>
    <p:extLst>
      <p:ext uri="{BB962C8B-B14F-4D97-AF65-F5344CB8AC3E}">
        <p14:creationId xmlns:p14="http://schemas.microsoft.com/office/powerpoint/2010/main" val="157066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7" name="Rectangle 6"/>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smtClean="0">
                <a:solidFill>
                  <a:srgbClr val="8D9FA6"/>
                </a:solidFill>
              </a:rPr>
              <a:t>+</a:t>
            </a:r>
          </a:p>
        </p:txBody>
      </p:sp>
      <p:sp>
        <p:nvSpPr>
          <p:cNvPr id="9" name="Rectangle 8"/>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Rectangle 9"/>
          <p:cNvSpPr/>
          <p:nvPr/>
        </p:nvSpPr>
        <p:spPr>
          <a:xfrm>
            <a:off x="4624388" y="4535488"/>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pPr lvl="0"/>
            <a:r>
              <a:rPr lang="en-US" noProof="0" smtClean="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pPr lvl="0"/>
            <a:r>
              <a:rPr lang="en-US" noProof="0" smtClean="0"/>
              <a:t>Click icon to add picture</a:t>
            </a:r>
            <a:endParaRPr noProof="0"/>
          </a:p>
        </p:txBody>
      </p:sp>
      <p:sp>
        <p:nvSpPr>
          <p:cNvPr id="11" name="Date Placeholder 4"/>
          <p:cNvSpPr>
            <a:spLocks noGrp="1"/>
          </p:cNvSpPr>
          <p:nvPr>
            <p:ph type="dt" sz="half" idx="16"/>
          </p:nvPr>
        </p:nvSpPr>
        <p:spPr>
          <a:xfrm>
            <a:off x="3048000" y="6235700"/>
            <a:ext cx="1347788" cy="365125"/>
          </a:xfrm>
        </p:spPr>
        <p:txBody>
          <a:bodyPr/>
          <a:lstStyle>
            <a:lvl1pPr>
              <a:defRPr>
                <a:solidFill>
                  <a:schemeClr val="bg1"/>
                </a:solidFill>
              </a:defRPr>
            </a:lvl1pPr>
          </a:lstStyle>
          <a:p>
            <a:pPr>
              <a:defRPr/>
            </a:pPr>
            <a:fld id="{49D79F01-27B1-D640-AAFE-7BDEE7830F7C}" type="datetimeFigureOut">
              <a:rPr lang="en-US"/>
              <a:pPr>
                <a:defRPr/>
              </a:pPr>
              <a:t>7/8/13</a:t>
            </a:fld>
            <a:endParaRPr lang="en-US"/>
          </a:p>
        </p:txBody>
      </p:sp>
      <p:sp>
        <p:nvSpPr>
          <p:cNvPr id="15" name="Footer Placeholder 5"/>
          <p:cNvSpPr>
            <a:spLocks noGrp="1"/>
          </p:cNvSpPr>
          <p:nvPr>
            <p:ph type="ftr" sz="quarter" idx="17"/>
          </p:nvPr>
        </p:nvSpPr>
        <p:spPr>
          <a:xfrm>
            <a:off x="381000" y="6235700"/>
            <a:ext cx="2590800" cy="365125"/>
          </a:xfrm>
        </p:spPr>
        <p:txBody>
          <a:bodyPr/>
          <a:lstStyle>
            <a:lvl1pPr>
              <a:defRPr>
                <a:solidFill>
                  <a:schemeClr val="bg1"/>
                </a:solidFill>
              </a:defRPr>
            </a:lvl1pPr>
          </a:lstStyle>
          <a:p>
            <a:pPr>
              <a:defRPr/>
            </a:pPr>
            <a:endParaRPr lang="en-US"/>
          </a:p>
        </p:txBody>
      </p:sp>
      <p:sp>
        <p:nvSpPr>
          <p:cNvPr id="16" name="Slide Number Placeholder 6"/>
          <p:cNvSpPr>
            <a:spLocks noGrp="1"/>
          </p:cNvSpPr>
          <p:nvPr>
            <p:ph type="sldNum" sz="quarter" idx="18"/>
          </p:nvPr>
        </p:nvSpPr>
        <p:spPr/>
        <p:txBody>
          <a:bodyPr/>
          <a:lstStyle>
            <a:lvl1pPr>
              <a:defRPr/>
            </a:lvl1pPr>
          </a:lstStyle>
          <a:p>
            <a:pPr>
              <a:defRPr/>
            </a:pPr>
            <a:fld id="{0603730E-F807-924D-86CC-4170BCCDBBEA}" type="slidenum">
              <a:rPr lang="en-US"/>
              <a:pPr>
                <a:defRPr/>
              </a:pPr>
              <a:t>‹#›</a:t>
            </a:fld>
            <a:endParaRPr lang="en-US"/>
          </a:p>
        </p:txBody>
      </p:sp>
    </p:spTree>
    <p:extLst>
      <p:ext uri="{BB962C8B-B14F-4D97-AF65-F5344CB8AC3E}">
        <p14:creationId xmlns:p14="http://schemas.microsoft.com/office/powerpoint/2010/main" val="3747655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7" name="Rectangle 6"/>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4749800"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2400" b="1" smtClean="0">
                <a:solidFill>
                  <a:srgbClr val="8D9FA6"/>
                </a:solidFill>
              </a:rPr>
              <a:t>+ </a:t>
            </a: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pPr lvl="0"/>
            <a:r>
              <a:rPr lang="en-US" noProof="0" smtClean="0"/>
              <a:t>Click icon to add picture</a:t>
            </a:r>
            <a:endParaRPr noProof="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5"/>
          </p:nvPr>
        </p:nvSpPr>
        <p:spPr>
          <a:xfrm>
            <a:off x="7391400" y="6423025"/>
            <a:ext cx="1536700" cy="365125"/>
          </a:xfrm>
        </p:spPr>
        <p:txBody>
          <a:bodyPr/>
          <a:lstStyle>
            <a:lvl1pPr>
              <a:defRPr/>
            </a:lvl1pPr>
          </a:lstStyle>
          <a:p>
            <a:pPr>
              <a:defRPr/>
            </a:pPr>
            <a:fld id="{23984BD5-197B-ED4C-B6D9-C339E296FFA5}" type="datetimeFigureOut">
              <a:rPr lang="en-US"/>
              <a:pPr>
                <a:defRPr/>
              </a:pPr>
              <a:t>7/8/13</a:t>
            </a:fld>
            <a:endParaRPr lang="en-US"/>
          </a:p>
        </p:txBody>
      </p:sp>
      <p:sp>
        <p:nvSpPr>
          <p:cNvPr id="10" name="Footer Placeholder 5"/>
          <p:cNvSpPr>
            <a:spLocks noGrp="1"/>
          </p:cNvSpPr>
          <p:nvPr>
            <p:ph type="ftr" sz="quarter" idx="16"/>
          </p:nvPr>
        </p:nvSpPr>
        <p:spPr>
          <a:xfrm>
            <a:off x="4191000" y="6423025"/>
            <a:ext cx="3005138" cy="365125"/>
          </a:xfrm>
        </p:spPr>
        <p:txBody>
          <a:bodyPr/>
          <a:lstStyle>
            <a:lvl1pPr>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85A9BE06-5FC8-CA43-A443-E1E370190201}" type="slidenum">
              <a:rPr lang="en-US"/>
              <a:pPr>
                <a:defRPr/>
              </a:pPr>
              <a:t>‹#›</a:t>
            </a:fld>
            <a:endParaRPr lang="en-US"/>
          </a:p>
        </p:txBody>
      </p:sp>
    </p:spTree>
    <p:extLst>
      <p:ext uri="{BB962C8B-B14F-4D97-AF65-F5344CB8AC3E}">
        <p14:creationId xmlns:p14="http://schemas.microsoft.com/office/powerpoint/2010/main" val="153268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Rectangle 3"/>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Date Placeholder 3"/>
          <p:cNvSpPr>
            <a:spLocks noGrp="1"/>
          </p:cNvSpPr>
          <p:nvPr>
            <p:ph type="dt" sz="half" idx="10"/>
          </p:nvPr>
        </p:nvSpPr>
        <p:spPr/>
        <p:txBody>
          <a:bodyPr/>
          <a:lstStyle>
            <a:lvl1pPr>
              <a:defRPr/>
            </a:lvl1pPr>
          </a:lstStyle>
          <a:p>
            <a:pPr>
              <a:defRPr/>
            </a:pPr>
            <a:fld id="{BFFFDD44-5EFA-AC46-AE01-0644C3E80369}" type="datetimeFigureOut">
              <a:rPr lang="en-US"/>
              <a:pPr>
                <a:defRPr/>
              </a:pPr>
              <a:t>7/8/13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E2FF899-E6E3-0B41-8F23-42C9AAD5A262}" type="slidenum">
              <a:rPr lang="en-US"/>
              <a:pPr>
                <a:defRPr/>
              </a:pPr>
              <a:t>‹#›</a:t>
            </a:fld>
            <a:endParaRPr lang="en-US"/>
          </a:p>
        </p:txBody>
      </p:sp>
    </p:spTree>
    <p:extLst>
      <p:ext uri="{BB962C8B-B14F-4D97-AF65-F5344CB8AC3E}">
        <p14:creationId xmlns:p14="http://schemas.microsoft.com/office/powerpoint/2010/main" val="1079722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3"/>
          <p:cNvSpPr>
            <a:spLocks noGrp="1"/>
          </p:cNvSpPr>
          <p:nvPr>
            <p:ph type="dt" sz="half" idx="10"/>
          </p:nvPr>
        </p:nvSpPr>
        <p:spPr/>
        <p:txBody>
          <a:bodyPr/>
          <a:lstStyle>
            <a:lvl1pPr>
              <a:defRPr/>
            </a:lvl1pPr>
          </a:lstStyle>
          <a:p>
            <a:pPr>
              <a:defRPr/>
            </a:pPr>
            <a:fld id="{63548A44-FB39-4947-A14C-576B3F87C83C}" type="datetimeFigureOut">
              <a:rPr lang="en-US"/>
              <a:pPr>
                <a:defRPr/>
              </a:pPr>
              <a:t>7/8/13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06E7AA-FB5C-AC4B-B3E7-B20DFE9D8FF7}" type="slidenum">
              <a:rPr lang="en-US"/>
              <a:pPr>
                <a:defRPr/>
              </a:pPr>
              <a:t>‹#›</a:t>
            </a:fld>
            <a:endParaRPr lang="en-US"/>
          </a:p>
        </p:txBody>
      </p:sp>
    </p:spTree>
    <p:extLst>
      <p:ext uri="{BB962C8B-B14F-4D97-AF65-F5344CB8AC3E}">
        <p14:creationId xmlns:p14="http://schemas.microsoft.com/office/powerpoint/2010/main" val="755971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Rectangle 3"/>
          <p:cNvSpPr/>
          <p:nvPr/>
        </p:nvSpPr>
        <p:spPr>
          <a:xfrm>
            <a:off x="8166100" y="282575"/>
            <a:ext cx="685800"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rot="16200000">
            <a:off x="8593932" y="561181"/>
            <a:ext cx="260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Vertical Title 1"/>
          <p:cNvSpPr>
            <a:spLocks noGrp="1"/>
          </p:cNvSpPr>
          <p:nvPr>
            <p:ph type="title" orient="vert"/>
          </p:nvPr>
        </p:nvSpPr>
        <p:spPr>
          <a:xfrm>
            <a:off x="7995772" y="954742"/>
            <a:ext cx="681318" cy="517142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Date Placeholder 3"/>
          <p:cNvSpPr>
            <a:spLocks noGrp="1"/>
          </p:cNvSpPr>
          <p:nvPr>
            <p:ph type="dt" sz="half" idx="10"/>
          </p:nvPr>
        </p:nvSpPr>
        <p:spPr/>
        <p:txBody>
          <a:bodyPr/>
          <a:lstStyle>
            <a:lvl1pPr>
              <a:defRPr/>
            </a:lvl1pPr>
          </a:lstStyle>
          <a:p>
            <a:pPr>
              <a:defRPr/>
            </a:pPr>
            <a:fld id="{5E47D7B6-054B-E94E-B323-41D16A4CCDA1}" type="datetimeFigureOut">
              <a:rPr lang="en-US"/>
              <a:pPr>
                <a:defRPr/>
              </a:pPr>
              <a:t>7/8/13</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9233CFA-D889-C441-BA5A-39C134771F4E}" type="slidenum">
              <a:rPr lang="en-US"/>
              <a:pPr>
                <a:defRPr/>
              </a:pPr>
              <a:t>‹#›</a:t>
            </a:fld>
            <a:endParaRPr lang="en-US"/>
          </a:p>
        </p:txBody>
      </p:sp>
    </p:spTree>
    <p:extLst>
      <p:ext uri="{BB962C8B-B14F-4D97-AF65-F5344CB8AC3E}">
        <p14:creationId xmlns:p14="http://schemas.microsoft.com/office/powerpoint/2010/main" val="80863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5" name="Rectangle 4"/>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TextBox 5"/>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a:xfrm>
            <a:off x="498474" y="134471"/>
            <a:ext cx="7556313" cy="995082"/>
          </a:xfrm>
        </p:spPr>
        <p:txBody>
          <a:bodyPr anchor="b"/>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Text Placeholder 3"/>
          <p:cNvSpPr>
            <a:spLocks noGrp="1"/>
          </p:cNvSpPr>
          <p:nvPr>
            <p:ph type="body" sz="half" idx="2"/>
          </p:nvPr>
        </p:nvSpPr>
        <p:spPr>
          <a:xfrm>
            <a:off x="498518" y="1129553"/>
            <a:ext cx="7558960" cy="774700"/>
          </a:xfrm>
        </p:spPr>
        <p:txBody>
          <a:bodyPr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1256D3C4-F134-5040-8A72-80FCB006D3C1}" type="datetimeFigureOut">
              <a:rPr lang="en-US"/>
              <a:pPr>
                <a:defRPr/>
              </a:pPr>
              <a:t>7/8/13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5737AC-6223-484A-8E38-0AB9EA77B6EA}" type="slidenum">
              <a:rPr lang="en-US"/>
              <a:pPr>
                <a:defRPr/>
              </a:pPr>
              <a:t>‹#›</a:t>
            </a:fld>
            <a:endParaRPr lang="en-US"/>
          </a:p>
        </p:txBody>
      </p:sp>
    </p:spTree>
    <p:extLst>
      <p:ext uri="{BB962C8B-B14F-4D97-AF65-F5344CB8AC3E}">
        <p14:creationId xmlns:p14="http://schemas.microsoft.com/office/powerpoint/2010/main" val="254933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7" name="Rectangle 6"/>
          <p:cNvSpPr/>
          <p:nvPr/>
        </p:nvSpPr>
        <p:spPr>
          <a:xfrm>
            <a:off x="282575" y="228600"/>
            <a:ext cx="4235450" cy="4187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Rectangle 8"/>
          <p:cNvSpPr/>
          <p:nvPr/>
        </p:nvSpPr>
        <p:spPr>
          <a:xfrm>
            <a:off x="4624388" y="2378075"/>
            <a:ext cx="2057400" cy="203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TextBox 9"/>
          <p:cNvSpPr txBox="1">
            <a:spLocks noChangeArrowheads="1"/>
          </p:cNvSpPr>
          <p:nvPr/>
        </p:nvSpPr>
        <p:spPr bwMode="auto">
          <a:xfrm>
            <a:off x="425450" y="174625"/>
            <a:ext cx="41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5400" b="1" smtClean="0">
                <a:solidFill>
                  <a:srgbClr val="8D9FA6"/>
                </a:solidFill>
              </a:rPr>
              <a:t>+</a:t>
            </a:r>
          </a:p>
        </p:txBody>
      </p:sp>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pPr lvl="0"/>
            <a:r>
              <a:rPr lang="en-US" noProof="0" smtClean="0"/>
              <a:t>Click icon to add picture</a:t>
            </a:r>
            <a:endParaRPr noProof="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pPr lvl="0"/>
            <a:r>
              <a:rPr lang="en-US" noProof="0" smtClean="0"/>
              <a:t>Click icon to add picture</a:t>
            </a:r>
            <a:endParaRPr noProof="0"/>
          </a:p>
        </p:txBody>
      </p:sp>
      <p:sp>
        <p:nvSpPr>
          <p:cNvPr id="16" name="Text Placeholder 3"/>
          <p:cNvSpPr>
            <a:spLocks noGrp="1"/>
          </p:cNvSpPr>
          <p:nvPr>
            <p:ph type="body" sz="half" idx="2"/>
          </p:nvPr>
        </p:nvSpPr>
        <p:spPr>
          <a:xfrm>
            <a:off x="857250" y="1779494"/>
            <a:ext cx="3086100" cy="2040905"/>
          </a:xfrm>
        </p:spPr>
        <p:txBody>
          <a:bodyPr l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Date Placeholder 3"/>
          <p:cNvSpPr>
            <a:spLocks noGrp="1"/>
          </p:cNvSpPr>
          <p:nvPr>
            <p:ph type="dt" sz="half" idx="14"/>
          </p:nvPr>
        </p:nvSpPr>
        <p:spPr>
          <a:xfrm>
            <a:off x="4800600" y="6426200"/>
            <a:ext cx="1231900" cy="365125"/>
          </a:xfrm>
        </p:spPr>
        <p:txBody>
          <a:bodyPr/>
          <a:lstStyle>
            <a:lvl1pPr algn="l">
              <a:defRPr/>
            </a:lvl1pPr>
          </a:lstStyle>
          <a:p>
            <a:pPr>
              <a:defRPr/>
            </a:pPr>
            <a:fld id="{57A243D3-DDAA-4F45-A4D1-41D7ABC47595}" type="datetimeFigureOut">
              <a:rPr lang="en-US"/>
              <a:pPr>
                <a:defRPr/>
              </a:pPr>
              <a:t>7/8/13</a:t>
            </a:fld>
            <a:endParaRPr lang="en-US"/>
          </a:p>
        </p:txBody>
      </p:sp>
      <p:sp>
        <p:nvSpPr>
          <p:cNvPr id="12" name="Footer Placeholder 4"/>
          <p:cNvSpPr>
            <a:spLocks noGrp="1"/>
          </p:cNvSpPr>
          <p:nvPr>
            <p:ph type="ftr" sz="quarter" idx="15"/>
          </p:nvPr>
        </p:nvSpPr>
        <p:spPr>
          <a:xfrm>
            <a:off x="6311900" y="6426200"/>
            <a:ext cx="2616200" cy="365125"/>
          </a:xfrm>
        </p:spPr>
        <p:txBody>
          <a:bodyPr/>
          <a:lstStyle>
            <a:lvl1pPr algn="r">
              <a:defRPr/>
            </a:lvl1pPr>
          </a:lstStyle>
          <a:p>
            <a:pPr>
              <a:defRPr/>
            </a:pPr>
            <a:endParaRPr lang="en-US"/>
          </a:p>
        </p:txBody>
      </p:sp>
    </p:spTree>
    <p:extLst>
      <p:ext uri="{BB962C8B-B14F-4D97-AF65-F5344CB8AC3E}">
        <p14:creationId xmlns:p14="http://schemas.microsoft.com/office/powerpoint/2010/main" val="42601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658813" y="228600"/>
            <a:ext cx="82010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5" name="TextBox 4"/>
          <p:cNvSpPr txBox="1">
            <a:spLocks noChangeArrowheads="1"/>
          </p:cNvSpPr>
          <p:nvPr/>
        </p:nvSpPr>
        <p:spPr bwMode="auto">
          <a:xfrm>
            <a:off x="2003425" y="3111500"/>
            <a:ext cx="2603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4000" b="1" smtClean="0">
                <a:solidFill>
                  <a:srgbClr val="8D9FA6"/>
                </a:solidFill>
              </a:rPr>
              <a:t>+</a:t>
            </a:r>
          </a:p>
        </p:txBody>
      </p:sp>
      <p:sp>
        <p:nvSpPr>
          <p:cNvPr id="6" name="Rectangle 5"/>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658813" y="6248400"/>
            <a:ext cx="1474787" cy="365125"/>
          </a:xfrm>
        </p:spPr>
        <p:txBody>
          <a:bodyPr/>
          <a:lstStyle>
            <a:lvl1pPr algn="l">
              <a:defRPr>
                <a:solidFill>
                  <a:schemeClr val="bg1"/>
                </a:solidFill>
              </a:defRPr>
            </a:lvl1pPr>
          </a:lstStyle>
          <a:p>
            <a:pPr>
              <a:defRPr/>
            </a:pPr>
            <a:fld id="{D613BD53-0D5D-2040-9BD1-E1FB443D4178}" type="datetimeFigureOut">
              <a:rPr lang="en-US"/>
              <a:pPr>
                <a:defRPr/>
              </a:pPr>
              <a:t>7/8/13</a:t>
            </a:fld>
            <a:endParaRPr lang="en-US"/>
          </a:p>
        </p:txBody>
      </p:sp>
      <p:sp>
        <p:nvSpPr>
          <p:cNvPr id="8" name="Footer Placeholder 4"/>
          <p:cNvSpPr>
            <a:spLocks noGrp="1"/>
          </p:cNvSpPr>
          <p:nvPr>
            <p:ph type="ftr" sz="quarter" idx="11"/>
          </p:nvPr>
        </p:nvSpPr>
        <p:spPr>
          <a:xfrm>
            <a:off x="2286000" y="6248400"/>
            <a:ext cx="5638800" cy="365125"/>
          </a:xfrm>
        </p:spPr>
        <p:txBody>
          <a:bodyPr/>
          <a:lstStyle>
            <a:lvl1pPr>
              <a:defRPr>
                <a:solidFill>
                  <a:schemeClr val="bg1"/>
                </a:solidFill>
              </a:defRPr>
            </a:lvl1pPr>
          </a:lstStyle>
          <a:p>
            <a:pPr>
              <a:defRPr/>
            </a:pPr>
            <a:endParaRPr lang="en-US"/>
          </a:p>
        </p:txBody>
      </p:sp>
      <p:sp>
        <p:nvSpPr>
          <p:cNvPr id="9" name="Slide Number Placeholder 5"/>
          <p:cNvSpPr>
            <a:spLocks noGrp="1"/>
          </p:cNvSpPr>
          <p:nvPr>
            <p:ph type="sldNum" sz="quarter" idx="12"/>
          </p:nvPr>
        </p:nvSpPr>
        <p:spPr>
          <a:xfrm>
            <a:off x="8305800" y="6248400"/>
            <a:ext cx="554038" cy="365125"/>
          </a:xfrm>
        </p:spPr>
        <p:txBody>
          <a:bodyPr/>
          <a:lstStyle>
            <a:lvl1pPr>
              <a:defRPr/>
            </a:lvl1pPr>
          </a:lstStyle>
          <a:p>
            <a:pPr>
              <a:defRPr/>
            </a:pPr>
            <a:fld id="{A3534FC5-33DE-F140-B59F-02D79EEE3EC9}" type="slidenum">
              <a:rPr lang="en-US"/>
              <a:pPr>
                <a:defRPr/>
              </a:pPr>
              <a:t>‹#›</a:t>
            </a:fld>
            <a:endParaRPr lang="en-US"/>
          </a:p>
        </p:txBody>
      </p:sp>
    </p:spTree>
    <p:extLst>
      <p:ext uri="{BB962C8B-B14F-4D97-AF65-F5344CB8AC3E}">
        <p14:creationId xmlns:p14="http://schemas.microsoft.com/office/powerpoint/2010/main" val="413560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8210550" y="282575"/>
            <a:ext cx="64135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Rectangle 5"/>
          <p:cNvSpPr/>
          <p:nvPr/>
        </p:nvSpPr>
        <p:spPr>
          <a:xfrm>
            <a:off x="8067675" y="282575"/>
            <a:ext cx="9207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399878" y="1985963"/>
            <a:ext cx="3657600"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8" name="Date Placeholder 4"/>
          <p:cNvSpPr>
            <a:spLocks noGrp="1"/>
          </p:cNvSpPr>
          <p:nvPr>
            <p:ph type="dt" sz="half" idx="10"/>
          </p:nvPr>
        </p:nvSpPr>
        <p:spPr/>
        <p:txBody>
          <a:bodyPr/>
          <a:lstStyle>
            <a:lvl1pPr>
              <a:defRPr/>
            </a:lvl1pPr>
          </a:lstStyle>
          <a:p>
            <a:pPr>
              <a:defRPr/>
            </a:pPr>
            <a:fld id="{8BF006B4-9F24-A14B-A973-A905C474C053}" type="datetimeFigureOut">
              <a:rPr lang="en-US"/>
              <a:pPr>
                <a:defRPr/>
              </a:pPr>
              <a:t>7/8/13</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D563FF98-0578-F743-B2CF-888BA88D9866}" type="slidenum">
              <a:rPr lang="en-US"/>
              <a:pPr>
                <a:defRPr/>
              </a:pPr>
              <a:t>‹#›</a:t>
            </a:fld>
            <a:endParaRPr lang="en-US"/>
          </a:p>
        </p:txBody>
      </p:sp>
    </p:spTree>
    <p:extLst>
      <p:ext uri="{BB962C8B-B14F-4D97-AF65-F5344CB8AC3E}">
        <p14:creationId xmlns:p14="http://schemas.microsoft.com/office/powerpoint/2010/main" val="3311990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TextBox 7"/>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6" name="Content Placeholder 5"/>
          <p:cNvSpPr>
            <a:spLocks noGrp="1"/>
          </p:cNvSpPr>
          <p:nvPr>
            <p:ph sz="quarter" idx="4"/>
          </p:nvPr>
        </p:nvSpPr>
        <p:spPr>
          <a:xfrm>
            <a:off x="4399878" y="2447365"/>
            <a:ext cx="3657600" cy="3678797"/>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Date Placeholder 6"/>
          <p:cNvSpPr>
            <a:spLocks noGrp="1"/>
          </p:cNvSpPr>
          <p:nvPr>
            <p:ph type="dt" sz="half" idx="10"/>
          </p:nvPr>
        </p:nvSpPr>
        <p:spPr/>
        <p:txBody>
          <a:bodyPr/>
          <a:lstStyle>
            <a:lvl1pPr>
              <a:defRPr/>
            </a:lvl1pPr>
          </a:lstStyle>
          <a:p>
            <a:pPr>
              <a:defRPr/>
            </a:pPr>
            <a:fld id="{A1527149-33F2-6F43-AAF3-16C5C79FB915}" type="datetimeFigureOut">
              <a:rPr lang="en-US"/>
              <a:pPr>
                <a:defRPr/>
              </a:pPr>
              <a:t>7/8/13</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F9C24165-C8D2-3647-8CFA-8FA2664B92FB}" type="slidenum">
              <a:rPr lang="en-US"/>
              <a:pPr>
                <a:defRPr/>
              </a:pPr>
              <a:t>‹#›</a:t>
            </a:fld>
            <a:endParaRPr lang="en-US"/>
          </a:p>
        </p:txBody>
      </p:sp>
    </p:spTree>
    <p:extLst>
      <p:ext uri="{BB962C8B-B14F-4D97-AF65-F5344CB8AC3E}">
        <p14:creationId xmlns:p14="http://schemas.microsoft.com/office/powerpoint/2010/main" val="1567603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4"/>
          </p:nvPr>
        </p:nvSpPr>
        <p:spPr>
          <a:xfrm>
            <a:off x="498517" y="4164965"/>
            <a:ext cx="7569157"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4"/>
          <p:cNvSpPr>
            <a:spLocks noGrp="1"/>
          </p:cNvSpPr>
          <p:nvPr>
            <p:ph type="dt" sz="half" idx="15"/>
          </p:nvPr>
        </p:nvSpPr>
        <p:spPr/>
        <p:txBody>
          <a:bodyPr/>
          <a:lstStyle>
            <a:lvl1pPr>
              <a:defRPr/>
            </a:lvl1pPr>
          </a:lstStyle>
          <a:p>
            <a:pPr>
              <a:defRPr/>
            </a:pPr>
            <a:fld id="{3A5717BA-7979-8B49-9A0E-81755B908AE4}" type="datetimeFigureOut">
              <a:rPr lang="en-US"/>
              <a:pPr>
                <a:defRPr/>
              </a:pPr>
              <a:t>7/8/13</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p>
        </p:txBody>
      </p:sp>
      <p:sp>
        <p:nvSpPr>
          <p:cNvPr id="9" name="Slide Number Placeholder 6"/>
          <p:cNvSpPr>
            <a:spLocks noGrp="1"/>
          </p:cNvSpPr>
          <p:nvPr>
            <p:ph type="sldNum" sz="quarter" idx="17"/>
          </p:nvPr>
        </p:nvSpPr>
        <p:spPr/>
        <p:txBody>
          <a:bodyPr/>
          <a:lstStyle>
            <a:lvl1pPr>
              <a:defRPr/>
            </a:lvl1pPr>
          </a:lstStyle>
          <a:p>
            <a:pPr>
              <a:defRPr/>
            </a:pPr>
            <a:fld id="{47A7ECB8-EDDB-9444-BD39-8FD384E86DA8}" type="slidenum">
              <a:rPr lang="en-US"/>
              <a:pPr>
                <a:defRPr/>
              </a:pPr>
              <a:t>‹#›</a:t>
            </a:fld>
            <a:endParaRPr lang="en-US"/>
          </a:p>
        </p:txBody>
      </p:sp>
    </p:spTree>
    <p:extLst>
      <p:ext uri="{BB962C8B-B14F-4D97-AF65-F5344CB8AC3E}">
        <p14:creationId xmlns:p14="http://schemas.microsoft.com/office/powerpoint/2010/main" val="68342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66100" y="282575"/>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TextBox 6"/>
          <p:cNvSpPr txBox="1">
            <a:spLocks noChangeArrowheads="1"/>
          </p:cNvSpPr>
          <p:nvPr/>
        </p:nvSpPr>
        <p:spPr bwMode="auto">
          <a:xfrm>
            <a:off x="223838" y="228600"/>
            <a:ext cx="260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Rockwell" charset="0"/>
                <a:ea typeface="ＭＳ Ｐゴシック" charset="0"/>
                <a:cs typeface="ＭＳ Ｐゴシック" charset="0"/>
              </a:defRPr>
            </a:lvl1pPr>
            <a:lvl2pPr marL="742950" indent="-285750">
              <a:defRPr>
                <a:solidFill>
                  <a:schemeClr val="tx1"/>
                </a:solidFill>
                <a:latin typeface="Rockwell" charset="0"/>
                <a:ea typeface="ＭＳ Ｐゴシック" charset="0"/>
              </a:defRPr>
            </a:lvl2pPr>
            <a:lvl3pPr marL="1143000" indent="-228600">
              <a:defRPr>
                <a:solidFill>
                  <a:schemeClr val="tx1"/>
                </a:solidFill>
                <a:latin typeface="Rockwell" charset="0"/>
                <a:ea typeface="ＭＳ Ｐゴシック" charset="0"/>
              </a:defRPr>
            </a:lvl3pPr>
            <a:lvl4pPr marL="1600200" indent="-228600">
              <a:defRPr>
                <a:solidFill>
                  <a:schemeClr val="tx1"/>
                </a:solidFill>
                <a:latin typeface="Rockwell" charset="0"/>
                <a:ea typeface="ＭＳ Ｐゴシック" charset="0"/>
              </a:defRPr>
            </a:lvl4pPr>
            <a:lvl5pPr marL="2057400" indent="-228600">
              <a:defRPr>
                <a:solidFill>
                  <a:schemeClr val="tx1"/>
                </a:solidFill>
                <a:latin typeface="Rockwell" charset="0"/>
                <a:ea typeface="ＭＳ Ｐゴシック" charset="0"/>
              </a:defRPr>
            </a:lvl5pPr>
            <a:lvl6pPr marL="2514600" indent="-228600" fontAlgn="base">
              <a:spcBef>
                <a:spcPct val="0"/>
              </a:spcBef>
              <a:spcAft>
                <a:spcPct val="0"/>
              </a:spcAft>
              <a:defRPr>
                <a:solidFill>
                  <a:schemeClr val="tx1"/>
                </a:solidFill>
                <a:latin typeface="Rockwell" charset="0"/>
                <a:ea typeface="ＭＳ Ｐゴシック" charset="0"/>
              </a:defRPr>
            </a:lvl6pPr>
            <a:lvl7pPr marL="2971800" indent="-228600" fontAlgn="base">
              <a:spcBef>
                <a:spcPct val="0"/>
              </a:spcBef>
              <a:spcAft>
                <a:spcPct val="0"/>
              </a:spcAft>
              <a:defRPr>
                <a:solidFill>
                  <a:schemeClr val="tx1"/>
                </a:solidFill>
                <a:latin typeface="Rockwell" charset="0"/>
                <a:ea typeface="ＭＳ Ｐゴシック" charset="0"/>
              </a:defRPr>
            </a:lvl7pPr>
            <a:lvl8pPr marL="3429000" indent="-228600" fontAlgn="base">
              <a:spcBef>
                <a:spcPct val="0"/>
              </a:spcBef>
              <a:spcAft>
                <a:spcPct val="0"/>
              </a:spcAft>
              <a:defRPr>
                <a:solidFill>
                  <a:schemeClr val="tx1"/>
                </a:solidFill>
                <a:latin typeface="Rockwell" charset="0"/>
                <a:ea typeface="ＭＳ Ｐゴシック" charset="0"/>
              </a:defRPr>
            </a:lvl8pPr>
            <a:lvl9pPr marL="3886200" indent="-228600" fontAlgn="base">
              <a:spcBef>
                <a:spcPct val="0"/>
              </a:spcBef>
              <a:spcAft>
                <a:spcPct val="0"/>
              </a:spcAft>
              <a:defRPr>
                <a:solidFill>
                  <a:schemeClr val="tx1"/>
                </a:solidFill>
                <a:latin typeface="Rockwell" charset="0"/>
                <a:ea typeface="ＭＳ Ｐゴシック" charset="0"/>
              </a:defRPr>
            </a:lvl9pPr>
          </a:lstStyle>
          <a:p>
            <a:pPr>
              <a:defRPr/>
            </a:pPr>
            <a:r>
              <a:rPr lang="en-US" sz="3600" b="1" smtClean="0">
                <a:solidFill>
                  <a:srgbClr val="8D9FA6"/>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5"/>
          </p:nvPr>
        </p:nvSpPr>
        <p:spPr>
          <a:xfrm>
            <a:off x="498518" y="1985963"/>
            <a:ext cx="3657600" cy="4140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3" name="Content Placeholder 2"/>
          <p:cNvSpPr>
            <a:spLocks noGrp="1"/>
          </p:cNvSpPr>
          <p:nvPr>
            <p:ph sz="half" idx="16"/>
          </p:nvPr>
        </p:nvSpPr>
        <p:spPr>
          <a:xfrm>
            <a:off x="4410075" y="4169664"/>
            <a:ext cx="3657600" cy="196596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8" name="Date Placeholder 4"/>
          <p:cNvSpPr>
            <a:spLocks noGrp="1"/>
          </p:cNvSpPr>
          <p:nvPr>
            <p:ph type="dt" sz="half" idx="17"/>
          </p:nvPr>
        </p:nvSpPr>
        <p:spPr/>
        <p:txBody>
          <a:bodyPr/>
          <a:lstStyle>
            <a:lvl1pPr>
              <a:defRPr/>
            </a:lvl1pPr>
          </a:lstStyle>
          <a:p>
            <a:pPr>
              <a:defRPr/>
            </a:pPr>
            <a:fld id="{3513660E-B1D3-2D46-8302-8B327EC4FFAB}" type="datetimeFigureOut">
              <a:rPr lang="en-US"/>
              <a:pPr>
                <a:defRPr/>
              </a:pPr>
              <a:t>7/8/13</a:t>
            </a:fld>
            <a:endParaRPr lang="en-US"/>
          </a:p>
        </p:txBody>
      </p:sp>
      <p:sp>
        <p:nvSpPr>
          <p:cNvPr id="9" name="Footer Placeholder 5"/>
          <p:cNvSpPr>
            <a:spLocks noGrp="1"/>
          </p:cNvSpPr>
          <p:nvPr>
            <p:ph type="ftr" sz="quarter" idx="18"/>
          </p:nvPr>
        </p:nvSpPr>
        <p:spPr/>
        <p:txBody>
          <a:bodyPr/>
          <a:lstStyle>
            <a:lvl1pPr>
              <a:defRPr/>
            </a:lvl1pPr>
          </a:lstStyle>
          <a:p>
            <a:pPr>
              <a:defRPr/>
            </a:pPr>
            <a:endParaRPr lang="en-US"/>
          </a:p>
        </p:txBody>
      </p:sp>
      <p:sp>
        <p:nvSpPr>
          <p:cNvPr id="10" name="Slide Number Placeholder 6"/>
          <p:cNvSpPr>
            <a:spLocks noGrp="1"/>
          </p:cNvSpPr>
          <p:nvPr>
            <p:ph type="sldNum" sz="quarter" idx="19"/>
          </p:nvPr>
        </p:nvSpPr>
        <p:spPr/>
        <p:txBody>
          <a:bodyPr/>
          <a:lstStyle>
            <a:lvl1pPr>
              <a:defRPr/>
            </a:lvl1pPr>
          </a:lstStyle>
          <a:p>
            <a:pPr>
              <a:defRPr/>
            </a:pPr>
            <a:fld id="{59B214AC-F5B8-944A-B4DB-AA0B69EACD86}" type="slidenum">
              <a:rPr lang="en-US"/>
              <a:pPr>
                <a:defRPr/>
              </a:pPr>
              <a:t>‹#›</a:t>
            </a:fld>
            <a:endParaRPr lang="en-US"/>
          </a:p>
        </p:txBody>
      </p:sp>
    </p:spTree>
    <p:extLst>
      <p:ext uri="{BB962C8B-B14F-4D97-AF65-F5344CB8AC3E}">
        <p14:creationId xmlns:p14="http://schemas.microsoft.com/office/powerpoint/2010/main" val="48109782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4841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498475" y="1981200"/>
            <a:ext cx="75565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94500" y="6423025"/>
            <a:ext cx="2133600" cy="365125"/>
          </a:xfrm>
          <a:prstGeom prst="rect">
            <a:avLst/>
          </a:prstGeom>
        </p:spPr>
        <p:txBody>
          <a:bodyPr vert="horz" lIns="91440" tIns="45720" rIns="91440" bIns="45720" rtlCol="0" anchor="ctr"/>
          <a:lstStyle>
            <a:lvl1pPr algn="r" fontAlgn="auto">
              <a:spcBef>
                <a:spcPts val="0"/>
              </a:spcBef>
              <a:spcAft>
                <a:spcPts val="0"/>
              </a:spcAft>
              <a:defRPr sz="1100">
                <a:solidFill>
                  <a:schemeClr val="tx1">
                    <a:lumMod val="65000"/>
                    <a:lumOff val="35000"/>
                  </a:schemeClr>
                </a:solidFill>
                <a:latin typeface="+mn-lt"/>
                <a:ea typeface="+mn-ea"/>
                <a:cs typeface="+mn-cs"/>
              </a:defRPr>
            </a:lvl1pPr>
          </a:lstStyle>
          <a:p>
            <a:pPr>
              <a:defRPr/>
            </a:pPr>
            <a:fld id="{AED8578F-8A29-4543-8538-4E0F7D794884}" type="datetimeFigureOut">
              <a:rPr lang="en-US"/>
              <a:pPr>
                <a:defRPr/>
              </a:pPr>
              <a:t>7/8/13</a:t>
            </a:fld>
            <a:endParaRPr lang="en-US"/>
          </a:p>
        </p:txBody>
      </p:sp>
      <p:sp>
        <p:nvSpPr>
          <p:cNvPr id="5" name="Footer Placeholder 4"/>
          <p:cNvSpPr>
            <a:spLocks noGrp="1"/>
          </p:cNvSpPr>
          <p:nvPr>
            <p:ph type="ftr" sz="quarter" idx="3"/>
          </p:nvPr>
        </p:nvSpPr>
        <p:spPr>
          <a:xfrm>
            <a:off x="201613" y="6423025"/>
            <a:ext cx="6122987"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lumMod val="65000"/>
                    <a:lumOff val="3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305800" y="242888"/>
            <a:ext cx="554038" cy="365125"/>
          </a:xfrm>
          <a:prstGeom prst="rect">
            <a:avLst/>
          </a:prstGeom>
        </p:spPr>
        <p:txBody>
          <a:bodyPr vert="horz" lIns="91440" tIns="45720" rIns="91440" bIns="45720" rtlCol="0" anchor="ctr"/>
          <a:lstStyle>
            <a:lvl1pPr algn="r" fontAlgn="auto">
              <a:spcBef>
                <a:spcPts val="0"/>
              </a:spcBef>
              <a:spcAft>
                <a:spcPts val="0"/>
              </a:spcAft>
              <a:defRPr sz="1400">
                <a:solidFill>
                  <a:schemeClr val="bg1"/>
                </a:solidFill>
                <a:latin typeface="+mn-lt"/>
                <a:ea typeface="+mn-ea"/>
                <a:cs typeface="+mn-cs"/>
              </a:defRPr>
            </a:lvl1pPr>
          </a:lstStyle>
          <a:p>
            <a:pPr>
              <a:defRPr/>
            </a:pPr>
            <a:fld id="{FBAB970C-8B56-424E-A91C-B37A087142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Lst>
  <p:txStyles>
    <p:titleStyle>
      <a:lvl1pPr algn="l" rtl="0" eaLnBrk="0" fontAlgn="base" hangingPunct="0">
        <a:spcBef>
          <a:spcPct val="0"/>
        </a:spcBef>
        <a:spcAft>
          <a:spcPct val="0"/>
        </a:spcAft>
        <a:defRPr sz="3600" kern="1200">
          <a:solidFill>
            <a:schemeClr val="accent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2pPr>
      <a:lvl3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3pPr>
      <a:lvl4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4pPr>
      <a:lvl5pPr algn="l" rtl="0" eaLnBrk="0" fontAlgn="base" hangingPunct="0">
        <a:spcBef>
          <a:spcPct val="0"/>
        </a:spcBef>
        <a:spcAft>
          <a:spcPct val="0"/>
        </a:spcAft>
        <a:defRPr sz="3600">
          <a:solidFill>
            <a:schemeClr val="accent1"/>
          </a:solidFill>
          <a:latin typeface="Rockwell" charset="0"/>
          <a:ea typeface="ＭＳ Ｐゴシック" charset="0"/>
          <a:cs typeface="ＭＳ Ｐゴシック" charset="0"/>
        </a:defRPr>
      </a:lvl5pPr>
      <a:lvl6pPr marL="457200" algn="l" rtl="0" fontAlgn="base">
        <a:spcBef>
          <a:spcPct val="0"/>
        </a:spcBef>
        <a:spcAft>
          <a:spcPct val="0"/>
        </a:spcAft>
        <a:defRPr sz="3600">
          <a:solidFill>
            <a:schemeClr val="accent1"/>
          </a:solidFill>
          <a:latin typeface="Rockwell"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Rockwell"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Rockwell"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Rockwell" charset="0"/>
          <a:ea typeface="ＭＳ Ｐゴシック" charset="0"/>
          <a:cs typeface="ＭＳ Ｐゴシック" charset="0"/>
        </a:defRPr>
      </a:lvl9pPr>
    </p:titleStyle>
    <p:bodyStyle>
      <a:lvl1pPr marL="228600" indent="-228600" algn="l" rtl="0" eaLnBrk="0" fontAlgn="base" hangingPunct="0">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8D9FA6"/>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8D9FA6"/>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hyperlink" Target="http://www.iupress.indiana.edu/catalog/806639" TargetMode="External"/><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1.jpeg"/><Relationship Id="rId1" Type="http://schemas.microsoft.com/office/2007/relationships/media" Target="../media/media1.mp4"/><Relationship Id="rId2" Type="http://schemas.openxmlformats.org/officeDocument/2006/relationships/video" Target="../media/media1.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ctrTitle"/>
          </p:nvPr>
        </p:nvSpPr>
        <p:spPr>
          <a:xfrm>
            <a:off x="265113" y="4624388"/>
            <a:ext cx="8574087" cy="933450"/>
          </a:xfrm>
        </p:spPr>
        <p:txBody>
          <a:bodyPr/>
          <a:lstStyle/>
          <a:p>
            <a:pPr algn="r" eaLnBrk="1" hangingPunct="1"/>
            <a:r>
              <a:rPr lang="en-US" dirty="0">
                <a:latin typeface="Rockwell" charset="0"/>
              </a:rPr>
              <a:t>Implicit Bias: U.S. &amp; Global Perspectives</a:t>
            </a:r>
          </a:p>
        </p:txBody>
      </p:sp>
      <p:pic>
        <p:nvPicPr>
          <p:cNvPr id="23554"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0988" y="4805363"/>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280988" y="6157913"/>
            <a:ext cx="8558212"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7" name="Subtitle 2"/>
          <p:cNvSpPr txBox="1">
            <a:spLocks/>
          </p:cNvSpPr>
          <p:nvPr/>
        </p:nvSpPr>
        <p:spPr>
          <a:xfrm>
            <a:off x="280988" y="5097463"/>
            <a:ext cx="8558212" cy="1616075"/>
          </a:xfrm>
          <a:prstGeom prst="rect">
            <a:avLst/>
          </a:prstGeom>
        </p:spPr>
        <p:txBody>
          <a:bodyPr>
            <a:normAutofit lnSpcReduction="10000"/>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60000"/>
                  <a:lumOff val="40000"/>
                </a:schemeClr>
              </a:buClr>
              <a:buSzPct val="75000"/>
              <a:buFont typeface="Wingdings" pitchFamily="2"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SzPct val="75000"/>
              <a:buFont typeface="Wingdings" pitchFamily="2"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algn="r" fontAlgn="auto">
              <a:spcAft>
                <a:spcPts val="0"/>
              </a:spcAft>
              <a:defRPr/>
            </a:pPr>
            <a:r>
              <a:rPr lang="en-US" dirty="0" smtClean="0">
                <a:solidFill>
                  <a:schemeClr val="tx1">
                    <a:lumMod val="50000"/>
                    <a:lumOff val="50000"/>
                  </a:schemeClr>
                </a:solidFill>
                <a:latin typeface="Constantia"/>
                <a:cs typeface="Constantia"/>
              </a:rPr>
              <a:t>Professor john a. powell</a:t>
            </a:r>
          </a:p>
          <a:p>
            <a:pPr algn="r" fontAlgn="auto">
              <a:spcAft>
                <a:spcPts val="0"/>
              </a:spcAft>
              <a:defRPr/>
            </a:pPr>
            <a:r>
              <a:rPr lang="en-US" dirty="0" smtClean="0">
                <a:solidFill>
                  <a:schemeClr val="tx1">
                    <a:lumMod val="50000"/>
                    <a:lumOff val="50000"/>
                  </a:schemeClr>
                </a:solidFill>
                <a:latin typeface="Constantia"/>
                <a:cs typeface="Constantia"/>
              </a:rPr>
              <a:t>Executive Director, Haas Institute for a Fair and Inclusive Society</a:t>
            </a:r>
          </a:p>
          <a:p>
            <a:pPr algn="r" fontAlgn="auto">
              <a:spcAft>
                <a:spcPts val="0"/>
              </a:spcAft>
              <a:defRPr/>
            </a:pPr>
            <a:r>
              <a:rPr lang="en-US" dirty="0" smtClean="0">
                <a:solidFill>
                  <a:schemeClr val="tx1">
                    <a:lumMod val="50000"/>
                    <a:lumOff val="50000"/>
                  </a:schemeClr>
                </a:solidFill>
                <a:latin typeface="Constantia"/>
                <a:cs typeface="Constantia"/>
              </a:rPr>
              <a:t>Robert D. Haas Chancellor’s Chair in Equity and Inclusion</a:t>
            </a:r>
          </a:p>
          <a:p>
            <a:pPr algn="r" fontAlgn="auto">
              <a:spcAft>
                <a:spcPts val="0"/>
              </a:spcAft>
              <a:defRPr/>
            </a:pPr>
            <a:r>
              <a:rPr lang="en-US" dirty="0" smtClean="0">
                <a:solidFill>
                  <a:schemeClr val="tx1">
                    <a:lumMod val="50000"/>
                    <a:lumOff val="50000"/>
                  </a:schemeClr>
                </a:solidFill>
                <a:latin typeface="Constantia"/>
                <a:cs typeface="Constantia"/>
              </a:rPr>
              <a:t>University of California, Berkeley</a:t>
            </a:r>
          </a:p>
          <a:p>
            <a:pPr algn="r" fontAlgn="auto">
              <a:spcAft>
                <a:spcPts val="0"/>
              </a:spcAft>
              <a:defRPr/>
            </a:pPr>
            <a:endParaRPr lang="en-US" dirty="0" smtClean="0"/>
          </a:p>
          <a:p>
            <a:pPr algn="r" fontAlgn="auto">
              <a:spcAft>
                <a:spcPts val="0"/>
              </a:spcAft>
              <a:defRPr/>
            </a:pPr>
            <a:r>
              <a:rPr lang="en-US" sz="1800" dirty="0" smtClean="0">
                <a:solidFill>
                  <a:schemeClr val="accent2"/>
                </a:solidFill>
              </a:rPr>
              <a:t>Healing History Conference| </a:t>
            </a:r>
            <a:r>
              <a:rPr lang="en-US" sz="1800" dirty="0" err="1" smtClean="0">
                <a:solidFill>
                  <a:schemeClr val="accent2"/>
                </a:solidFill>
              </a:rPr>
              <a:t>Caux</a:t>
            </a:r>
            <a:r>
              <a:rPr lang="en-US" sz="1800" dirty="0" smtClean="0">
                <a:solidFill>
                  <a:schemeClr val="accent2"/>
                </a:solidFill>
              </a:rPr>
              <a:t>, Switzerland — July 4, 2013</a:t>
            </a:r>
            <a:endParaRPr lang="en-US" sz="18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2235201"/>
            <a:ext cx="5054600" cy="2692399"/>
          </a:xfrm>
        </p:spPr>
        <p:txBody>
          <a:bodyPr>
            <a:noAutofit/>
          </a:bodyPr>
          <a:lstStyle/>
          <a:p>
            <a:r>
              <a:rPr lang="en-US" dirty="0" smtClean="0">
                <a:latin typeface="Constantia"/>
                <a:cs typeface="Constantia"/>
              </a:rPr>
              <a:t>Automatic categorization, learned associations, and “filling in the gaps” act in concert to comprise </a:t>
            </a:r>
            <a:r>
              <a:rPr lang="en-US" b="1" dirty="0" smtClean="0">
                <a:solidFill>
                  <a:schemeClr val="accent2"/>
                </a:solidFill>
                <a:latin typeface="Constantia"/>
                <a:cs typeface="Constantia"/>
              </a:rPr>
              <a:t>schemas</a:t>
            </a:r>
          </a:p>
          <a:p>
            <a:r>
              <a:rPr lang="en-US" dirty="0" smtClean="0">
                <a:latin typeface="Constantia"/>
                <a:cs typeface="Constantia"/>
              </a:rPr>
              <a:t>Schemas are like the </a:t>
            </a:r>
            <a:r>
              <a:rPr lang="en-US" b="1" dirty="0" smtClean="0">
                <a:solidFill>
                  <a:schemeClr val="accent2"/>
                </a:solidFill>
                <a:latin typeface="Constantia"/>
                <a:cs typeface="Constantia"/>
              </a:rPr>
              <a:t>filters</a:t>
            </a:r>
            <a:r>
              <a:rPr lang="en-US" dirty="0" smtClean="0">
                <a:latin typeface="Constantia"/>
                <a:cs typeface="Constantia"/>
              </a:rPr>
              <a:t> or </a:t>
            </a:r>
            <a:r>
              <a:rPr lang="en-US" b="1" dirty="0" smtClean="0">
                <a:solidFill>
                  <a:srgbClr val="9C5238"/>
                </a:solidFill>
                <a:latin typeface="Constantia"/>
                <a:cs typeface="Constantia"/>
              </a:rPr>
              <a:t>frames</a:t>
            </a:r>
            <a:r>
              <a:rPr lang="en-US" dirty="0" smtClean="0">
                <a:solidFill>
                  <a:srgbClr val="9C5238"/>
                </a:solidFill>
                <a:latin typeface="Constantia"/>
                <a:cs typeface="Constantia"/>
              </a:rPr>
              <a:t> </a:t>
            </a:r>
            <a:r>
              <a:rPr lang="en-US" dirty="0" smtClean="0">
                <a:latin typeface="Constantia"/>
                <a:cs typeface="Constantia"/>
              </a:rPr>
              <a:t>through which our subconscious manages the 11 million bits of information we receive every second</a:t>
            </a:r>
          </a:p>
          <a:p>
            <a:pPr marL="0" indent="0" algn="just">
              <a:buNone/>
            </a:pPr>
            <a:endParaRPr lang="en-US" dirty="0" smtClean="0">
              <a:latin typeface="Constantia"/>
              <a:cs typeface="Constantia"/>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0871" y="2235201"/>
            <a:ext cx="2125229" cy="2620904"/>
          </a:xfrm>
          <a:prstGeom prst="rect">
            <a:avLst/>
          </a:prstGeom>
          <a:ln w="3175" cmpd="sng">
            <a:solidFill>
              <a:schemeClr val="tx1"/>
            </a:solidFill>
          </a:ln>
        </p:spPr>
      </p:pic>
      <p:sp>
        <p:nvSpPr>
          <p:cNvPr id="6" name="Title 5"/>
          <p:cNvSpPr>
            <a:spLocks noGrp="1"/>
          </p:cNvSpPr>
          <p:nvPr>
            <p:ph type="title"/>
          </p:nvPr>
        </p:nvSpPr>
        <p:spPr/>
        <p:txBody>
          <a:bodyPr/>
          <a:lstStyle/>
          <a:p>
            <a:r>
              <a:rPr lang="en-US" dirty="0" smtClean="0"/>
              <a:t>Putting It All Together</a:t>
            </a:r>
            <a:endParaRPr lang="en-US" dirty="0"/>
          </a:p>
        </p:txBody>
      </p:sp>
      <p:sp>
        <p:nvSpPr>
          <p:cNvPr id="7" name="Content Placeholder 2"/>
          <p:cNvSpPr txBox="1">
            <a:spLocks/>
          </p:cNvSpPr>
          <p:nvPr/>
        </p:nvSpPr>
        <p:spPr>
          <a:xfrm>
            <a:off x="457199" y="5079999"/>
            <a:ext cx="7865533" cy="1507067"/>
          </a:xfrm>
          <a:prstGeom prst="rect">
            <a:avLst/>
          </a:prstGeom>
        </p:spPr>
        <p:txBody>
          <a:bodyPr vert="horz" lIns="91440" tIns="45720" rIns="91440" bIns="45720" rtlCol="0">
            <a:noAutofit/>
          </a:bodyPr>
          <a:lstStyle>
            <a:lvl1pPr marL="228600" indent="-228600" algn="l" rtl="0" eaLnBrk="0" fontAlgn="base" hangingPunct="0">
              <a:spcBef>
                <a:spcPts val="2000"/>
              </a:spcBef>
              <a:spcAft>
                <a:spcPct val="0"/>
              </a:spcAft>
              <a:buClr>
                <a:schemeClr val="accent1"/>
              </a:buClr>
              <a:buSzPct val="75000"/>
              <a:buFont typeface="Wingdings" charset="0"/>
              <a:buChar char="n"/>
              <a:defRPr sz="2000" kern="1200">
                <a:solidFill>
                  <a:srgbClr val="595959"/>
                </a:solidFill>
                <a:latin typeface="+mn-lt"/>
                <a:ea typeface="ＭＳ Ｐゴシック" charset="0"/>
                <a:cs typeface="ＭＳ Ｐゴシック" charset="0"/>
              </a:defRPr>
            </a:lvl1pPr>
            <a:lvl2pPr marL="457200" indent="-228600" algn="l" rtl="0" eaLnBrk="0" fontAlgn="base" hangingPunct="0">
              <a:spcBef>
                <a:spcPts val="600"/>
              </a:spcBef>
              <a:spcAft>
                <a:spcPct val="0"/>
              </a:spcAft>
              <a:buClr>
                <a:srgbClr val="8D9FA6"/>
              </a:buClr>
              <a:buSzPct val="75000"/>
              <a:buFont typeface="Wingdings" charset="0"/>
              <a:buChar char="n"/>
              <a:defRPr kern="1200">
                <a:solidFill>
                  <a:srgbClr val="595959"/>
                </a:solidFill>
                <a:latin typeface="+mn-lt"/>
                <a:ea typeface="ＭＳ Ｐゴシック" charset="0"/>
                <a:cs typeface="+mn-cs"/>
              </a:defRPr>
            </a:lvl2pPr>
            <a:lvl3pPr marL="6858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3pPr>
            <a:lvl4pPr marL="914400" indent="-228600" algn="l" rtl="0" eaLnBrk="0" fontAlgn="base" hangingPunct="0">
              <a:spcBef>
                <a:spcPts val="600"/>
              </a:spcBef>
              <a:spcAft>
                <a:spcPct val="0"/>
              </a:spcAft>
              <a:buClr>
                <a:srgbClr val="8D9FA6"/>
              </a:buClr>
              <a:buSzPct val="75000"/>
              <a:buFont typeface="Wingdings" charset="0"/>
              <a:buChar char="n"/>
              <a:defRPr kern="1200">
                <a:solidFill>
                  <a:srgbClr val="595959"/>
                </a:solidFill>
                <a:latin typeface="+mn-lt"/>
                <a:ea typeface="ＭＳ Ｐゴシック" charset="0"/>
                <a:cs typeface="+mn-cs"/>
              </a:defRPr>
            </a:lvl4pPr>
            <a:lvl5pPr marL="1143000" indent="-228600" algn="l" rtl="0" eaLnBrk="0" fontAlgn="base" hangingPunct="0">
              <a:spcBef>
                <a:spcPts val="600"/>
              </a:spcBef>
              <a:spcAft>
                <a:spcPct val="0"/>
              </a:spcAft>
              <a:buClr>
                <a:schemeClr val="accent1"/>
              </a:buClr>
              <a:buSzPct val="75000"/>
              <a:buFont typeface="Wingdings" charset="0"/>
              <a:buChar char="n"/>
              <a:defRPr kern="1200">
                <a:solidFill>
                  <a:srgbClr val="595959"/>
                </a:solidFill>
                <a:latin typeface="+mn-lt"/>
                <a:ea typeface="ＭＳ Ｐゴシック" charset="0"/>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gn="just"/>
            <a:r>
              <a:rPr lang="en-US" dirty="0" smtClean="0">
                <a:latin typeface="Constantia"/>
                <a:cs typeface="Constantia"/>
              </a:rPr>
              <a:t>They are </a:t>
            </a:r>
            <a:r>
              <a:rPr lang="en-US" b="1" dirty="0" smtClean="0">
                <a:solidFill>
                  <a:srgbClr val="9C5238"/>
                </a:solidFill>
                <a:latin typeface="Constantia"/>
                <a:cs typeface="Constantia"/>
              </a:rPr>
              <a:t>learned</a:t>
            </a:r>
            <a:r>
              <a:rPr lang="en-US" dirty="0" smtClean="0">
                <a:solidFill>
                  <a:srgbClr val="9C5238"/>
                </a:solidFill>
                <a:latin typeface="Constantia"/>
                <a:cs typeface="Constantia"/>
              </a:rPr>
              <a:t> </a:t>
            </a:r>
            <a:r>
              <a:rPr lang="en-US" dirty="0" smtClean="0">
                <a:latin typeface="Constantia"/>
                <a:cs typeface="Constantia"/>
              </a:rPr>
              <a:t>and </a:t>
            </a:r>
            <a:r>
              <a:rPr lang="en-US" b="1" dirty="0" smtClean="0">
                <a:solidFill>
                  <a:srgbClr val="9C5238"/>
                </a:solidFill>
                <a:latin typeface="Constantia"/>
                <a:cs typeface="Constantia"/>
              </a:rPr>
              <a:t>acquired</a:t>
            </a:r>
            <a:r>
              <a:rPr lang="en-US" dirty="0" smtClean="0">
                <a:latin typeface="Constantia"/>
                <a:cs typeface="Constantia"/>
              </a:rPr>
              <a:t> in childhood and in our adult lives</a:t>
            </a:r>
          </a:p>
          <a:p>
            <a:pPr algn="just"/>
            <a:r>
              <a:rPr lang="en-US" dirty="0" smtClean="0">
                <a:latin typeface="Constantia"/>
                <a:cs typeface="Constantia"/>
              </a:rPr>
              <a:t>When we encounter things that don’t fit within the schemas that we already have, we experience </a:t>
            </a:r>
            <a:r>
              <a:rPr lang="en-US" b="1" dirty="0" smtClean="0">
                <a:solidFill>
                  <a:srgbClr val="9C5238"/>
                </a:solidFill>
                <a:latin typeface="Constantia"/>
                <a:cs typeface="Constantia"/>
              </a:rPr>
              <a:t>cognitive dissonance</a:t>
            </a:r>
          </a:p>
        </p:txBody>
      </p:sp>
    </p:spTree>
    <p:extLst>
      <p:ext uri="{BB962C8B-B14F-4D97-AF65-F5344CB8AC3E}">
        <p14:creationId xmlns:p14="http://schemas.microsoft.com/office/powerpoint/2010/main" val="352175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512733" y="3175266"/>
            <a:ext cx="4334933" cy="3438724"/>
          </a:xfrm>
          <a:prstGeom prst="rect">
            <a:avLst/>
          </a:prstGeom>
        </p:spPr>
      </p:pic>
      <p:sp>
        <p:nvSpPr>
          <p:cNvPr id="3" name="Content Placeholder 2"/>
          <p:cNvSpPr>
            <a:spLocks noGrp="1"/>
          </p:cNvSpPr>
          <p:nvPr>
            <p:ph idx="1"/>
          </p:nvPr>
        </p:nvSpPr>
        <p:spPr>
          <a:xfrm>
            <a:off x="304800" y="1905000"/>
            <a:ext cx="8229600" cy="3564467"/>
          </a:xfrm>
        </p:spPr>
        <p:txBody>
          <a:bodyPr>
            <a:normAutofit/>
          </a:bodyPr>
          <a:lstStyle/>
          <a:p>
            <a:endParaRPr lang="en-US" dirty="0">
              <a:latin typeface="Constantia"/>
              <a:cs typeface="Constantia"/>
            </a:endParaRPr>
          </a:p>
          <a:p>
            <a:r>
              <a:rPr lang="en-US" dirty="0">
                <a:latin typeface="Constantia"/>
                <a:cs typeface="Constantia"/>
              </a:rPr>
              <a:t>Schemas are </a:t>
            </a:r>
            <a:r>
              <a:rPr lang="en-US" b="1" dirty="0">
                <a:solidFill>
                  <a:srgbClr val="9C5238"/>
                </a:solidFill>
                <a:latin typeface="Constantia"/>
                <a:cs typeface="Constantia"/>
              </a:rPr>
              <a:t>social</a:t>
            </a:r>
            <a:r>
              <a:rPr lang="en-US" dirty="0">
                <a:latin typeface="Constantia"/>
                <a:cs typeface="Constantia"/>
              </a:rPr>
              <a:t>.  They exist in our environment, language, metaphors, etc.</a:t>
            </a:r>
          </a:p>
          <a:p>
            <a:pPr lvl="1"/>
            <a:r>
              <a:rPr lang="en-US" dirty="0" smtClean="0">
                <a:latin typeface="Constantia"/>
                <a:cs typeface="Constantia"/>
              </a:rPr>
              <a:t>The </a:t>
            </a:r>
            <a:r>
              <a:rPr lang="en-US" dirty="0">
                <a:latin typeface="Constantia"/>
                <a:cs typeface="Constantia"/>
              </a:rPr>
              <a:t>unconscious is not just an </a:t>
            </a:r>
            <a:r>
              <a:rPr lang="en-US" dirty="0" smtClean="0">
                <a:latin typeface="Constantia"/>
                <a:cs typeface="Constantia"/>
              </a:rPr>
              <a:t>individual </a:t>
            </a:r>
            <a:r>
              <a:rPr lang="en-US" dirty="0">
                <a:latin typeface="Constantia"/>
                <a:cs typeface="Constantia"/>
              </a:rPr>
              <a:t>or internal </a:t>
            </a:r>
            <a:r>
              <a:rPr lang="en-US" dirty="0" smtClean="0">
                <a:latin typeface="Constantia"/>
                <a:cs typeface="Constantia"/>
              </a:rPr>
              <a:t>phenomenon</a:t>
            </a:r>
          </a:p>
          <a:p>
            <a:pPr lvl="1"/>
            <a:r>
              <a:rPr lang="en-US" dirty="0" smtClean="0">
                <a:latin typeface="Constantia"/>
                <a:cs typeface="Constantia"/>
              </a:rPr>
              <a:t>The unconscious is </a:t>
            </a:r>
            <a:r>
              <a:rPr lang="en-US" b="1" dirty="0" smtClean="0">
                <a:solidFill>
                  <a:srgbClr val="9C5238"/>
                </a:solidFill>
                <a:latin typeface="Constantia"/>
                <a:cs typeface="Constantia"/>
              </a:rPr>
              <a:t>social</a:t>
            </a:r>
            <a:r>
              <a:rPr lang="en-US" dirty="0" smtClean="0">
                <a:solidFill>
                  <a:srgbClr val="9C5238"/>
                </a:solidFill>
                <a:latin typeface="Constantia"/>
                <a:cs typeface="Constantia"/>
              </a:rPr>
              <a:t> </a:t>
            </a:r>
            <a:r>
              <a:rPr lang="en-US" dirty="0" smtClean="0">
                <a:latin typeface="Constantia"/>
                <a:cs typeface="Constantia"/>
              </a:rPr>
              <a:t>and </a:t>
            </a:r>
            <a:r>
              <a:rPr lang="en-US" b="1" dirty="0" smtClean="0">
                <a:solidFill>
                  <a:srgbClr val="9C5238"/>
                </a:solidFill>
                <a:latin typeface="Constantia"/>
                <a:cs typeface="Constantia"/>
              </a:rPr>
              <a:t>interacting with the environment </a:t>
            </a:r>
            <a:endParaRPr lang="en-US" b="1" dirty="0">
              <a:solidFill>
                <a:srgbClr val="9C5238"/>
              </a:solidFill>
              <a:latin typeface="Constantia"/>
              <a:cs typeface="Constantia"/>
            </a:endParaRPr>
          </a:p>
          <a:p>
            <a:r>
              <a:rPr lang="en-US" dirty="0" smtClean="0">
                <a:latin typeface="Constantia"/>
                <a:cs typeface="Constantia"/>
              </a:rPr>
              <a:t>Because we still live in a highly segregated nation, many of us have </a:t>
            </a:r>
            <a:r>
              <a:rPr lang="en-US" b="1" dirty="0" smtClean="0">
                <a:solidFill>
                  <a:srgbClr val="9C5238"/>
                </a:solidFill>
                <a:latin typeface="Constantia"/>
                <a:cs typeface="Constantia"/>
              </a:rPr>
              <a:t>limited social contact </a:t>
            </a:r>
            <a:r>
              <a:rPr lang="en-US" dirty="0" smtClean="0">
                <a:latin typeface="Constantia"/>
                <a:cs typeface="Constantia"/>
              </a:rPr>
              <a:t>with people of other races</a:t>
            </a:r>
          </a:p>
          <a:p>
            <a:pPr lvl="1"/>
            <a:r>
              <a:rPr lang="en-US" dirty="0" smtClean="0">
                <a:latin typeface="Constantia"/>
                <a:cs typeface="Constantia"/>
              </a:rPr>
              <a:t>The media—“local” news, television shows, radio, magazines—mediate many people’s experiences of other races</a:t>
            </a:r>
          </a:p>
          <a:p>
            <a:endParaRPr lang="en-US" dirty="0">
              <a:latin typeface="Constantia"/>
              <a:cs typeface="Constantia"/>
            </a:endParaRPr>
          </a:p>
        </p:txBody>
      </p:sp>
      <p:sp>
        <p:nvSpPr>
          <p:cNvPr id="6" name="Title 5"/>
          <p:cNvSpPr>
            <a:spLocks noGrp="1"/>
          </p:cNvSpPr>
          <p:nvPr>
            <p:ph type="title"/>
          </p:nvPr>
        </p:nvSpPr>
        <p:spPr/>
        <p:txBody>
          <a:bodyPr/>
          <a:lstStyle/>
          <a:p>
            <a:r>
              <a:rPr lang="en-US" dirty="0" smtClean="0"/>
              <a:t>Where Do Schemas Come From?</a:t>
            </a:r>
            <a:endParaRPr lang="en-US" dirty="0"/>
          </a:p>
        </p:txBody>
      </p:sp>
      <p:pic>
        <p:nvPicPr>
          <p:cNvPr id="7"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674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2">
            <a:alphaModFix amt="25000"/>
            <a:extLst>
              <a:ext uri="{28A0092B-C50C-407E-A947-70E740481C1C}">
                <a14:useLocalDpi xmlns:a14="http://schemas.microsoft.com/office/drawing/2010/main"/>
              </a:ext>
            </a:extLst>
          </a:blip>
          <a:srcRect/>
          <a:stretch>
            <a:fillRect/>
          </a:stretch>
        </p:blipFill>
        <p:spPr bwMode="auto">
          <a:xfrm>
            <a:off x="4423834" y="2959100"/>
            <a:ext cx="4279900" cy="3898900"/>
          </a:xfrm>
          <a:prstGeom prst="rect">
            <a:avLst/>
          </a:prstGeom>
          <a:noFill/>
          <a:ln>
            <a:noFill/>
          </a:ln>
          <a:extLst>
            <a:ext uri="{909E8E84-426E-40dd-AFC4-6F175D3DCCD1}">
              <a14:hiddenFill xmlns:a14="http://schemas.microsoft.com/office/drawing/2010/main">
                <a:solidFill>
                  <a:srgbClr val="FFFFFF">
                    <a:alpha val="2509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98475" y="2366963"/>
            <a:ext cx="7556500" cy="4296303"/>
          </a:xfrm>
        </p:spPr>
        <p:txBody>
          <a:bodyPr>
            <a:normAutofit/>
          </a:bodyPr>
          <a:lstStyle/>
          <a:p>
            <a:r>
              <a:rPr lang="en-US" sz="2400" b="1" dirty="0" smtClean="0">
                <a:solidFill>
                  <a:srgbClr val="9C5238"/>
                </a:solidFill>
                <a:latin typeface="Constantia"/>
                <a:cs typeface="Constantia"/>
              </a:rPr>
              <a:t>Social categories </a:t>
            </a:r>
            <a:r>
              <a:rPr lang="en-US" sz="2400" dirty="0" smtClean="0">
                <a:latin typeface="Constantia"/>
                <a:cs typeface="Constantia"/>
              </a:rPr>
              <a:t>(race, gender, nationality, religion, sexual orientation etc.) comprise some of the most powerful schemas operating at the subconscious level</a:t>
            </a:r>
          </a:p>
          <a:p>
            <a:r>
              <a:rPr lang="en-US" sz="2400" dirty="0" smtClean="0">
                <a:latin typeface="Constantia"/>
                <a:cs typeface="Constantia"/>
              </a:rPr>
              <a:t>These schemas give rise to </a:t>
            </a:r>
            <a:r>
              <a:rPr lang="en-US" sz="2400" b="1" dirty="0" smtClean="0">
                <a:solidFill>
                  <a:srgbClr val="9C5238"/>
                </a:solidFill>
                <a:latin typeface="Constantia"/>
                <a:cs typeface="Constantia"/>
              </a:rPr>
              <a:t>implicit bias</a:t>
            </a:r>
            <a:endParaRPr lang="en-US" sz="2400" dirty="0" smtClean="0">
              <a:latin typeface="Constantia"/>
              <a:cs typeface="Constantia"/>
            </a:endParaRPr>
          </a:p>
          <a:p>
            <a:endParaRPr lang="en-US" sz="2400" dirty="0">
              <a:latin typeface="Constantia"/>
              <a:cs typeface="Constantia"/>
            </a:endParaRPr>
          </a:p>
        </p:txBody>
      </p:sp>
      <p:sp>
        <p:nvSpPr>
          <p:cNvPr id="4" name="Title 3"/>
          <p:cNvSpPr>
            <a:spLocks noGrp="1"/>
          </p:cNvSpPr>
          <p:nvPr>
            <p:ph type="title"/>
          </p:nvPr>
        </p:nvSpPr>
        <p:spPr/>
        <p:txBody>
          <a:bodyPr/>
          <a:lstStyle/>
          <a:p>
            <a:r>
              <a:rPr lang="en-US" dirty="0" smtClean="0"/>
              <a:t>What Does This Have to Do with Racial Equity?</a:t>
            </a:r>
            <a:endParaRPr lang="en-US" dirty="0"/>
          </a:p>
        </p:txBody>
      </p:sp>
      <p:pic>
        <p:nvPicPr>
          <p:cNvPr id="7"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96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0466" y="2277533"/>
            <a:ext cx="5384800" cy="5638799"/>
          </a:xfrm>
        </p:spPr>
        <p:txBody>
          <a:bodyPr>
            <a:normAutofit/>
          </a:bodyPr>
          <a:lstStyle/>
          <a:p>
            <a:pPr algn="just"/>
            <a:r>
              <a:rPr lang="en-US" dirty="0" smtClean="0">
                <a:latin typeface="Constantia"/>
                <a:cs typeface="Constantia"/>
              </a:rPr>
              <a:t>The subconscious mind uses </a:t>
            </a:r>
            <a:r>
              <a:rPr lang="en-US" b="1" dirty="0" smtClean="0">
                <a:solidFill>
                  <a:srgbClr val="9C5238"/>
                </a:solidFill>
                <a:latin typeface="Constantia"/>
                <a:cs typeface="Constantia"/>
              </a:rPr>
              <a:t>three processes </a:t>
            </a:r>
            <a:r>
              <a:rPr lang="en-US" dirty="0" smtClean="0">
                <a:latin typeface="Constantia"/>
                <a:cs typeface="Constantia"/>
              </a:rPr>
              <a:t>to make sense of the millions of bits of information that we perceive</a:t>
            </a:r>
          </a:p>
          <a:p>
            <a:pPr marL="822960" lvl="1" indent="-457200" algn="just">
              <a:buFont typeface="+mj-lt"/>
              <a:buAutoNum type="arabicPeriod"/>
            </a:pPr>
            <a:r>
              <a:rPr lang="en-US" dirty="0" smtClean="0">
                <a:latin typeface="Constantia"/>
                <a:cs typeface="Constantia"/>
              </a:rPr>
              <a:t>Sorting into categories</a:t>
            </a:r>
          </a:p>
          <a:p>
            <a:pPr marL="822960" lvl="1" indent="-457200" algn="just">
              <a:buAutoNum type="arabicPeriod"/>
            </a:pPr>
            <a:r>
              <a:rPr lang="en-US" dirty="0" smtClean="0">
                <a:latin typeface="Constantia"/>
                <a:cs typeface="Constantia"/>
              </a:rPr>
              <a:t>Creating associations between things</a:t>
            </a:r>
          </a:p>
          <a:p>
            <a:pPr marL="822960" lvl="1" indent="-457200" algn="just">
              <a:buAutoNum type="arabicPeriod"/>
            </a:pPr>
            <a:r>
              <a:rPr lang="en-US" dirty="0" smtClean="0">
                <a:latin typeface="Constantia"/>
                <a:cs typeface="Constantia"/>
              </a:rPr>
              <a:t>Filling in the gaps when we only receive </a:t>
            </a:r>
          </a:p>
          <a:p>
            <a:pPr marL="365760" lvl="1" indent="0" algn="just">
              <a:buNone/>
            </a:pPr>
            <a:r>
              <a:rPr lang="en-US" dirty="0">
                <a:latin typeface="Constantia"/>
                <a:cs typeface="Constantia"/>
              </a:rPr>
              <a:t>	</a:t>
            </a:r>
            <a:r>
              <a:rPr lang="en-US" dirty="0" smtClean="0">
                <a:latin typeface="Constantia"/>
                <a:cs typeface="Constantia"/>
              </a:rPr>
              <a:t>partial information</a:t>
            </a:r>
          </a:p>
          <a:p>
            <a:pPr algn="just"/>
            <a:r>
              <a:rPr lang="en-US" dirty="0" smtClean="0">
                <a:latin typeface="Constantia"/>
                <a:cs typeface="Constantia"/>
              </a:rPr>
              <a:t>These three processes together add up to </a:t>
            </a:r>
            <a:r>
              <a:rPr lang="en-US" dirty="0" smtClean="0">
                <a:solidFill>
                  <a:schemeClr val="tx1">
                    <a:lumMod val="65000"/>
                    <a:lumOff val="35000"/>
                  </a:schemeClr>
                </a:solidFill>
                <a:latin typeface="Constantia"/>
                <a:cs typeface="Constantia"/>
              </a:rPr>
              <a:t>schemas</a:t>
            </a:r>
            <a:r>
              <a:rPr lang="en-US" dirty="0" smtClean="0">
                <a:latin typeface="Constantia"/>
                <a:cs typeface="Constantia"/>
              </a:rPr>
              <a:t>, which are the “</a:t>
            </a:r>
            <a:r>
              <a:rPr lang="en-US" b="1" dirty="0" smtClean="0">
                <a:solidFill>
                  <a:schemeClr val="accent2"/>
                </a:solidFill>
                <a:latin typeface="Constantia"/>
                <a:cs typeface="Constantia"/>
              </a:rPr>
              <a:t>frames</a:t>
            </a:r>
            <a:r>
              <a:rPr lang="en-US" dirty="0" smtClean="0">
                <a:latin typeface="Constantia"/>
                <a:cs typeface="Constantia"/>
              </a:rPr>
              <a:t>” through which our brains help us understand and navigate the world</a:t>
            </a:r>
          </a:p>
        </p:txBody>
      </p:sp>
      <p:pic>
        <p:nvPicPr>
          <p:cNvPr id="4098" name="Picture 2"/>
          <p:cNvPicPr>
            <a:picLocks noChangeAspect="1" noChangeArrowheads="1"/>
          </p:cNvPicPr>
          <p:nvPr/>
        </p:nvPicPr>
        <p:blipFill>
          <a:blip r:embed="rId3" cstate="print"/>
          <a:srcRect/>
          <a:stretch>
            <a:fillRect/>
          </a:stretch>
        </p:blipFill>
        <p:spPr bwMode="auto">
          <a:xfrm>
            <a:off x="498474" y="2861733"/>
            <a:ext cx="2253685" cy="2243668"/>
          </a:xfrm>
          <a:prstGeom prst="rect">
            <a:avLst/>
          </a:prstGeom>
          <a:noFill/>
          <a:ln w="3175" cmpd="sng">
            <a:solidFill>
              <a:schemeClr val="accent3"/>
            </a:solidFill>
            <a:miter lim="800000"/>
            <a:headEnd/>
            <a:tailEnd/>
          </a:ln>
          <a:effectLst/>
        </p:spPr>
      </p:pic>
      <p:sp>
        <p:nvSpPr>
          <p:cNvPr id="4" name="Title 3"/>
          <p:cNvSpPr>
            <a:spLocks noGrp="1"/>
          </p:cNvSpPr>
          <p:nvPr>
            <p:ph type="title"/>
          </p:nvPr>
        </p:nvSpPr>
        <p:spPr/>
        <p:txBody>
          <a:bodyPr/>
          <a:lstStyle/>
          <a:p>
            <a:r>
              <a:rPr lang="en-US" dirty="0" smtClean="0"/>
              <a:t>Reacting Before We Even Realize It</a:t>
            </a:r>
            <a:endParaRPr lang="en-US" dirty="0"/>
          </a:p>
        </p:txBody>
      </p:sp>
      <p:pic>
        <p:nvPicPr>
          <p:cNvPr id="6" name="Picture 5"/>
          <p:cNvPicPr>
            <a:picLocks noChangeAspect="1"/>
          </p:cNvPicPr>
          <p:nvPr/>
        </p:nvPicPr>
        <p:blipFill>
          <a:blip r:embed="rId4"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5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latin typeface="Rockwell" charset="0"/>
              </a:rPr>
              <a:t>Race in America:</a:t>
            </a:r>
            <a:br>
              <a:rPr lang="en-US" dirty="0">
                <a:latin typeface="Rockwell" charset="0"/>
              </a:rPr>
            </a:br>
            <a:r>
              <a:rPr lang="en-US" dirty="0">
                <a:latin typeface="Rockwell" charset="0"/>
              </a:rPr>
              <a:t>Implicit &amp; Explicit Bias</a:t>
            </a:r>
          </a:p>
        </p:txBody>
      </p:sp>
      <p:sp>
        <p:nvSpPr>
          <p:cNvPr id="28674" name="Content Placeholder 2"/>
          <p:cNvSpPr>
            <a:spLocks noGrp="1"/>
          </p:cNvSpPr>
          <p:nvPr>
            <p:ph idx="1"/>
          </p:nvPr>
        </p:nvSpPr>
        <p:spPr bwMode="auto">
          <a:xfrm>
            <a:off x="735013" y="2439988"/>
            <a:ext cx="7556500" cy="3243262"/>
          </a:xfrm>
        </p:spPr>
        <p:txBody>
          <a:bodyPr wrap="square" numCol="1" anchor="t" anchorCtr="0" compatLnSpc="1">
            <a:prstTxWarp prst="textNoShape">
              <a:avLst/>
            </a:prstTxWarp>
            <a:normAutofit lnSpcReduction="10000"/>
          </a:bodyPr>
          <a:lstStyle/>
          <a:p>
            <a:pPr marL="0" indent="0" algn="just" eaLnBrk="1" hangingPunct="1">
              <a:buFont typeface="Wingdings" charset="0"/>
              <a:buNone/>
              <a:defRPr/>
            </a:pPr>
            <a:r>
              <a:rPr lang="en-US" sz="2200" dirty="0">
                <a:latin typeface="Constantia" charset="0"/>
                <a:cs typeface="Constantia" charset="0"/>
              </a:rPr>
              <a:t>“More Americans have attitudes that are both </a:t>
            </a:r>
            <a:r>
              <a:rPr lang="en-US" sz="2200" b="1" dirty="0">
                <a:solidFill>
                  <a:srgbClr val="9C5238"/>
                </a:solidFill>
                <a:latin typeface="Constantia" charset="0"/>
                <a:cs typeface="Constantia" charset="0"/>
              </a:rPr>
              <a:t>implicit</a:t>
            </a:r>
            <a:r>
              <a:rPr lang="en-US" sz="2200" dirty="0">
                <a:solidFill>
                  <a:srgbClr val="9C5238"/>
                </a:solidFill>
                <a:latin typeface="Constantia" charset="0"/>
                <a:cs typeface="Constantia" charset="0"/>
              </a:rPr>
              <a:t> </a:t>
            </a:r>
            <a:r>
              <a:rPr lang="en-US" sz="2200" dirty="0">
                <a:latin typeface="Constantia" charset="0"/>
                <a:cs typeface="Constantia" charset="0"/>
              </a:rPr>
              <a:t>and </a:t>
            </a:r>
            <a:r>
              <a:rPr lang="en-US" sz="2200" b="1" dirty="0">
                <a:solidFill>
                  <a:srgbClr val="9C5238"/>
                </a:solidFill>
                <a:latin typeface="Constantia" charset="0"/>
                <a:cs typeface="Constantia" charset="0"/>
              </a:rPr>
              <a:t>explicitly</a:t>
            </a:r>
            <a:r>
              <a:rPr lang="en-US" sz="2200" dirty="0">
                <a:solidFill>
                  <a:srgbClr val="9C5238"/>
                </a:solidFill>
                <a:latin typeface="Constantia" charset="0"/>
                <a:cs typeface="Constantia" charset="0"/>
              </a:rPr>
              <a:t> </a:t>
            </a:r>
            <a:r>
              <a:rPr lang="en-US" sz="2200" dirty="0">
                <a:latin typeface="Constantia" charset="0"/>
                <a:cs typeface="Constantia" charset="0"/>
              </a:rPr>
              <a:t>racist than when the same survey was conducted four years ago…</a:t>
            </a:r>
          </a:p>
          <a:p>
            <a:pPr marL="0" indent="0" algn="just" eaLnBrk="1" hangingPunct="1">
              <a:buFont typeface="Wingdings" charset="0"/>
              <a:buNone/>
              <a:defRPr/>
            </a:pPr>
            <a:r>
              <a:rPr lang="en-US" sz="2200" dirty="0">
                <a:latin typeface="Constantia" charset="0"/>
                <a:cs typeface="Constantia" charset="0"/>
              </a:rPr>
              <a:t>When measured by an implicit racial attitudes test, the number of Americans with </a:t>
            </a:r>
            <a:r>
              <a:rPr lang="en-US" sz="2200" b="1" dirty="0">
                <a:solidFill>
                  <a:srgbClr val="9C5238"/>
                </a:solidFill>
                <a:latin typeface="Constantia" charset="0"/>
                <a:cs typeface="Constantia" charset="0"/>
              </a:rPr>
              <a:t>anti-black sentiments jumped </a:t>
            </a:r>
            <a:r>
              <a:rPr lang="en-US" sz="2200" b="1" dirty="0">
                <a:solidFill>
                  <a:schemeClr val="accent2"/>
                </a:solidFill>
                <a:latin typeface="Constantia" charset="0"/>
                <a:cs typeface="Constantia" charset="0"/>
              </a:rPr>
              <a:t>to </a:t>
            </a:r>
            <a:r>
              <a:rPr lang="en-US" sz="2200" b="1" dirty="0">
                <a:solidFill>
                  <a:srgbClr val="9C5238"/>
                </a:solidFill>
                <a:latin typeface="Constantia" charset="0"/>
                <a:cs typeface="Constantia" charset="0"/>
              </a:rPr>
              <a:t>56%, up from 49% during the last presidential election</a:t>
            </a:r>
            <a:r>
              <a:rPr lang="en-US" sz="2200" dirty="0">
                <a:latin typeface="Constantia" charset="0"/>
                <a:cs typeface="Constantia" charset="0"/>
              </a:rPr>
              <a:t>.”</a:t>
            </a:r>
          </a:p>
          <a:p>
            <a:pPr marL="0" indent="0" algn="r" eaLnBrk="1" hangingPunct="1">
              <a:buFont typeface="Wingdings" charset="0"/>
              <a:buNone/>
              <a:defRPr/>
            </a:pPr>
            <a:r>
              <a:rPr lang="en-US" sz="2200" dirty="0">
                <a:latin typeface="Constantia" charset="0"/>
                <a:cs typeface="Constantia" charset="0"/>
              </a:rPr>
              <a:t>— Paul Harris, </a:t>
            </a:r>
            <a:r>
              <a:rPr lang="en-US" sz="2200" i="1" dirty="0">
                <a:latin typeface="Constantia" charset="0"/>
                <a:cs typeface="Constantia" charset="0"/>
              </a:rPr>
              <a:t>The Huffington Post</a:t>
            </a:r>
            <a:r>
              <a:rPr lang="en-US" sz="2200" dirty="0">
                <a:latin typeface="Constantia" charset="0"/>
                <a:cs typeface="Constantia" charset="0"/>
              </a:rPr>
              <a:t> (2012)</a:t>
            </a:r>
          </a:p>
        </p:txBody>
      </p:sp>
      <p:pic>
        <p:nvPicPr>
          <p:cNvPr id="5"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8"/>
          <p:cNvPicPr>
            <a:picLocks noChangeAspect="1"/>
          </p:cNvPicPr>
          <p:nvPr/>
        </p:nvPicPr>
        <p:blipFill>
          <a:blip r:embed="rId3" cstate="email">
            <a:alphaModFix amt="20000"/>
            <a:extLst>
              <a:ext uri="{28A0092B-C50C-407E-A947-70E740481C1C}">
                <a14:useLocalDpi xmlns:a14="http://schemas.microsoft.com/office/drawing/2010/main"/>
              </a:ext>
            </a:extLst>
          </a:blip>
          <a:srcRect/>
          <a:stretch>
            <a:fillRect/>
          </a:stretch>
        </p:blipFill>
        <p:spPr bwMode="auto">
          <a:xfrm>
            <a:off x="4030663" y="2575457"/>
            <a:ext cx="4648200" cy="4265612"/>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itle 1"/>
          <p:cNvSpPr>
            <a:spLocks noGrp="1"/>
          </p:cNvSpPr>
          <p:nvPr>
            <p:ph type="title"/>
          </p:nvPr>
        </p:nvSpPr>
        <p:spPr/>
        <p:txBody>
          <a:bodyPr/>
          <a:lstStyle/>
          <a:p>
            <a:pPr eaLnBrk="1" hangingPunct="1"/>
            <a:r>
              <a:rPr lang="en-US">
                <a:latin typeface="Rockwell" charset="0"/>
              </a:rPr>
              <a:t>Global Perspectives on Gender:</a:t>
            </a:r>
            <a:br>
              <a:rPr lang="en-US">
                <a:latin typeface="Rockwell" charset="0"/>
              </a:rPr>
            </a:br>
            <a:r>
              <a:rPr lang="en-US">
                <a:latin typeface="Rockwell" charset="0"/>
              </a:rPr>
              <a:t>Implicit Bias cont.</a:t>
            </a:r>
          </a:p>
        </p:txBody>
      </p:sp>
      <p:sp>
        <p:nvSpPr>
          <p:cNvPr id="5" name="Content Placeholder 4"/>
          <p:cNvSpPr>
            <a:spLocks noGrp="1"/>
          </p:cNvSpPr>
          <p:nvPr>
            <p:ph idx="1"/>
          </p:nvPr>
        </p:nvSpPr>
        <p:spPr>
          <a:xfrm>
            <a:off x="498475" y="1981200"/>
            <a:ext cx="7739063" cy="4144963"/>
          </a:xfrm>
        </p:spPr>
        <p:txBody>
          <a:bodyPr/>
          <a:lstStyle/>
          <a:p>
            <a:pPr marL="0" indent="0" algn="just" eaLnBrk="1" fontAlgn="auto" hangingPunct="1">
              <a:spcAft>
                <a:spcPts val="0"/>
              </a:spcAft>
              <a:buFont typeface="Wingdings" pitchFamily="2" charset="2"/>
              <a:buNone/>
              <a:defRPr/>
            </a:pPr>
            <a:r>
              <a:rPr lang="en-US" b="1" dirty="0" smtClean="0">
                <a:solidFill>
                  <a:schemeClr val="accent2"/>
                </a:solidFill>
                <a:latin typeface="Constantia"/>
                <a:ea typeface="+mn-ea"/>
                <a:cs typeface="Constantia"/>
              </a:rPr>
              <a:t>Trends in International Mathematics and Science Study</a:t>
            </a:r>
            <a:r>
              <a:rPr lang="en-US" dirty="0">
                <a:solidFill>
                  <a:schemeClr val="accent2"/>
                </a:solidFill>
                <a:latin typeface="Constantia"/>
                <a:ea typeface="+mn-ea"/>
                <a:cs typeface="Constantia"/>
              </a:rPr>
              <a:t/>
            </a:r>
            <a:br>
              <a:rPr lang="en-US" dirty="0">
                <a:solidFill>
                  <a:schemeClr val="accent2"/>
                </a:solidFill>
                <a:latin typeface="Constantia"/>
                <a:ea typeface="+mn-ea"/>
                <a:cs typeface="Constantia"/>
              </a:rPr>
            </a:br>
            <a:r>
              <a:rPr lang="en-US" sz="1500" dirty="0" smtClean="0">
                <a:solidFill>
                  <a:schemeClr val="tx1">
                    <a:lumMod val="65000"/>
                    <a:lumOff val="35000"/>
                  </a:schemeClr>
                </a:solidFill>
                <a:latin typeface="Constantia"/>
                <a:ea typeface="+mn-ea"/>
                <a:cs typeface="Constantia"/>
              </a:rPr>
              <a:t>(National Academy of Sciences, 2009)</a:t>
            </a:r>
            <a:endParaRPr lang="en-US" sz="1500" b="1" dirty="0" smtClean="0">
              <a:solidFill>
                <a:schemeClr val="tx1">
                  <a:lumMod val="65000"/>
                  <a:lumOff val="35000"/>
                </a:schemeClr>
              </a:solidFill>
              <a:latin typeface="Constantia"/>
              <a:ea typeface="+mn-ea"/>
              <a:cs typeface="Constantia"/>
            </a:endParaRPr>
          </a:p>
          <a:p>
            <a:pPr algn="just" eaLnBrk="1" fontAlgn="auto" hangingPunct="1">
              <a:spcAft>
                <a:spcPts val="0"/>
              </a:spcAft>
              <a:buFont typeface="Wingdings" pitchFamily="2" charset="2"/>
              <a:buChar char="n"/>
              <a:defRPr/>
            </a:pPr>
            <a:r>
              <a:rPr lang="en-US" sz="1800" dirty="0" smtClean="0">
                <a:solidFill>
                  <a:schemeClr val="tx1">
                    <a:lumMod val="65000"/>
                    <a:lumOff val="35000"/>
                  </a:schemeClr>
                </a:solidFill>
                <a:latin typeface="Constantia"/>
                <a:ea typeface="+mn-ea"/>
                <a:cs typeface="Constantia"/>
              </a:rPr>
              <a:t>International study with more than half a million participants in 34 countries: </a:t>
            </a:r>
            <a:r>
              <a:rPr lang="en-US" sz="1800" b="1" dirty="0" smtClean="0">
                <a:solidFill>
                  <a:schemeClr val="accent2"/>
                </a:solidFill>
                <a:latin typeface="Constantia"/>
                <a:ea typeface="+mn-ea"/>
                <a:cs typeface="Constantia"/>
              </a:rPr>
              <a:t>70%</a:t>
            </a:r>
            <a:r>
              <a:rPr lang="en-US" sz="1800" dirty="0" smtClean="0">
                <a:solidFill>
                  <a:schemeClr val="tx1">
                    <a:lumMod val="65000"/>
                    <a:lumOff val="35000"/>
                  </a:schemeClr>
                </a:solidFill>
                <a:latin typeface="Constantia"/>
                <a:ea typeface="+mn-ea"/>
                <a:cs typeface="Constantia"/>
              </a:rPr>
              <a:t> harbor implicit stereotypes associating science with </a:t>
            </a:r>
            <a:r>
              <a:rPr lang="en-US" sz="1800" b="1" dirty="0" smtClean="0">
                <a:solidFill>
                  <a:srgbClr val="9C5238"/>
                </a:solidFill>
                <a:latin typeface="Constantia"/>
                <a:ea typeface="+mn-ea"/>
                <a:cs typeface="Constantia"/>
              </a:rPr>
              <a:t>males more than females</a:t>
            </a:r>
          </a:p>
          <a:p>
            <a:pPr lvl="1" algn="just" eaLnBrk="1" fontAlgn="auto" hangingPunct="1">
              <a:spcAft>
                <a:spcPts val="0"/>
              </a:spcAft>
              <a:buFont typeface="Wingdings" pitchFamily="2" charset="2"/>
              <a:buChar char="n"/>
              <a:defRPr/>
            </a:pPr>
            <a:r>
              <a:rPr lang="en-US" sz="1400" dirty="0" smtClean="0">
                <a:solidFill>
                  <a:schemeClr val="tx1">
                    <a:lumMod val="65000"/>
                    <a:lumOff val="35000"/>
                  </a:schemeClr>
                </a:solidFill>
                <a:latin typeface="Constantia"/>
                <a:ea typeface="+mn-ea"/>
                <a:cs typeface="Constantia"/>
              </a:rPr>
              <a:t>Highest in Mainland China, Romania, and the Netherlands</a:t>
            </a:r>
          </a:p>
          <a:p>
            <a:pPr algn="just" eaLnBrk="1" fontAlgn="auto" hangingPunct="1">
              <a:spcAft>
                <a:spcPts val="0"/>
              </a:spcAft>
              <a:buFont typeface="Wingdings" pitchFamily="2" charset="2"/>
              <a:buChar char="n"/>
              <a:defRPr/>
            </a:pPr>
            <a:r>
              <a:rPr lang="en-US" sz="1800" dirty="0" smtClean="0">
                <a:solidFill>
                  <a:schemeClr val="tx1">
                    <a:lumMod val="65000"/>
                    <a:lumOff val="35000"/>
                  </a:schemeClr>
                </a:solidFill>
                <a:latin typeface="Constantia"/>
                <a:ea typeface="+mn-ea"/>
                <a:cs typeface="Constantia"/>
              </a:rPr>
              <a:t>In countries whose citizens stereotyped most strongly, boys achieved at a </a:t>
            </a:r>
            <a:r>
              <a:rPr lang="en-US" sz="1800" b="1" dirty="0" smtClean="0">
                <a:solidFill>
                  <a:srgbClr val="9C5238"/>
                </a:solidFill>
                <a:latin typeface="Constantia"/>
                <a:ea typeface="+mn-ea"/>
                <a:cs typeface="Constantia"/>
              </a:rPr>
              <a:t>higher level </a:t>
            </a:r>
            <a:r>
              <a:rPr lang="en-US" sz="1800" dirty="0" smtClean="0">
                <a:solidFill>
                  <a:schemeClr val="tx1">
                    <a:lumMod val="65000"/>
                    <a:lumOff val="35000"/>
                  </a:schemeClr>
                </a:solidFill>
                <a:latin typeface="Constantia"/>
                <a:ea typeface="+mn-ea"/>
                <a:cs typeface="Constantia"/>
              </a:rPr>
              <a:t>in eighth-grade science and math</a:t>
            </a:r>
            <a:endParaRPr lang="en-US" sz="1600" dirty="0" smtClean="0">
              <a:solidFill>
                <a:schemeClr val="tx1">
                  <a:lumMod val="65000"/>
                  <a:lumOff val="35000"/>
                </a:schemeClr>
              </a:solidFill>
              <a:latin typeface="Constantia"/>
              <a:ea typeface="+mn-ea"/>
              <a:cs typeface="Constantia"/>
            </a:endParaRPr>
          </a:p>
          <a:p>
            <a:pPr algn="just" eaLnBrk="1" fontAlgn="auto" hangingPunct="1">
              <a:spcAft>
                <a:spcPts val="0"/>
              </a:spcAft>
              <a:buFont typeface="Wingdings" pitchFamily="2" charset="2"/>
              <a:buChar char="n"/>
              <a:defRPr/>
            </a:pPr>
            <a:r>
              <a:rPr lang="en-US" sz="1800" dirty="0" smtClean="0">
                <a:solidFill>
                  <a:schemeClr val="tx1">
                    <a:lumMod val="65000"/>
                    <a:lumOff val="35000"/>
                  </a:schemeClr>
                </a:solidFill>
                <a:latin typeface="Constantia"/>
                <a:ea typeface="+mn-ea"/>
                <a:cs typeface="Constantia"/>
              </a:rPr>
              <a:t>Implicit stereotypes may contribute to </a:t>
            </a:r>
            <a:r>
              <a:rPr lang="en-US" sz="1800" b="1" dirty="0" smtClean="0">
                <a:solidFill>
                  <a:srgbClr val="9C5238"/>
                </a:solidFill>
                <a:latin typeface="Constantia"/>
                <a:ea typeface="+mn-ea"/>
                <a:cs typeface="Constantia"/>
              </a:rPr>
              <a:t>continuing underachievement and under-participation among girls and women </a:t>
            </a:r>
            <a:r>
              <a:rPr lang="en-US" sz="1800" dirty="0" smtClean="0">
                <a:solidFill>
                  <a:schemeClr val="tx1">
                    <a:lumMod val="65000"/>
                    <a:lumOff val="35000"/>
                  </a:schemeClr>
                </a:solidFill>
                <a:latin typeface="Constantia"/>
                <a:ea typeface="+mn-ea"/>
                <a:cs typeface="Constantia"/>
              </a:rPr>
              <a:t>in science compared to their male peers</a:t>
            </a:r>
            <a:endParaRPr lang="en-US" sz="1800" dirty="0">
              <a:solidFill>
                <a:schemeClr val="tx1">
                  <a:lumMod val="65000"/>
                  <a:lumOff val="35000"/>
                </a:schemeClr>
              </a:solidFill>
              <a:latin typeface="Constantia"/>
              <a:ea typeface="+mn-ea"/>
              <a:cs typeface="Constantia"/>
            </a:endParaRPr>
          </a:p>
        </p:txBody>
      </p:sp>
      <p:pic>
        <p:nvPicPr>
          <p:cNvPr id="35845" name="Picture 14"/>
          <p:cNvPicPr>
            <a:picLocks noChangeAspect="1"/>
          </p:cNvPicPr>
          <p:nvPr/>
        </p:nvPicPr>
        <p:blipFill>
          <a:blip r:embed="rId4" cstate="email">
            <a:alphaModFix amt="15000"/>
            <a:extLst>
              <a:ext uri="{28A0092B-C50C-407E-A947-70E740481C1C}">
                <a14:useLocalDpi xmlns:a14="http://schemas.microsoft.com/office/drawing/2010/main"/>
              </a:ext>
            </a:extLst>
          </a:blip>
          <a:srcRect/>
          <a:stretch>
            <a:fillRect/>
          </a:stretch>
        </p:blipFill>
        <p:spPr bwMode="auto">
          <a:xfrm rot="-4904704">
            <a:off x="1520826" y="3328987"/>
            <a:ext cx="1833562" cy="1833563"/>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Stereotypes and Biases: </a:t>
            </a:r>
            <a:br>
              <a:rPr lang="en-US" dirty="0" smtClean="0">
                <a:ea typeface="+mj-ea"/>
                <a:cs typeface="+mj-cs"/>
              </a:rPr>
            </a:br>
            <a:r>
              <a:rPr lang="en-US" dirty="0" smtClean="0">
                <a:ea typeface="+mj-ea"/>
                <a:cs typeface="+mj-cs"/>
              </a:rPr>
              <a:t>Cognitively, We Cannot Avoid Them!</a:t>
            </a:r>
            <a:endParaRPr lang="en-US" dirty="0">
              <a:ea typeface="+mj-ea"/>
              <a:cs typeface="+mj-cs"/>
            </a:endParaRPr>
          </a:p>
        </p:txBody>
      </p:sp>
      <p:grpSp>
        <p:nvGrpSpPr>
          <p:cNvPr id="13" name="Group 12"/>
          <p:cNvGrpSpPr/>
          <p:nvPr/>
        </p:nvGrpSpPr>
        <p:grpSpPr>
          <a:xfrm>
            <a:off x="5198533" y="2547617"/>
            <a:ext cx="3286870" cy="3099650"/>
            <a:chOff x="355599" y="0"/>
            <a:chExt cx="2946400" cy="2946400"/>
          </a:xfrm>
          <a:solidFill>
            <a:schemeClr val="accent2">
              <a:lumMod val="75000"/>
            </a:schemeClr>
          </a:solidFill>
        </p:grpSpPr>
        <p:sp>
          <p:nvSpPr>
            <p:cNvPr id="20" name="Oval 19"/>
            <p:cNvSpPr/>
            <p:nvPr/>
          </p:nvSpPr>
          <p:spPr>
            <a:xfrm>
              <a:off x="355599" y="0"/>
              <a:ext cx="2946400" cy="2946400"/>
            </a:xfrm>
            <a:prstGeom prst="ellipse">
              <a:avLst/>
            </a:prstGeom>
            <a:grpFill/>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21" name="Oval 4"/>
            <p:cNvSpPr/>
            <p:nvPr/>
          </p:nvSpPr>
          <p:spPr>
            <a:xfrm>
              <a:off x="1176755" y="200655"/>
              <a:ext cx="1280159" cy="441960"/>
            </a:xfrm>
            <a:prstGeom prst="rect">
              <a:avLst/>
            </a:prstGeom>
            <a:grpFill/>
          </p:spPr>
          <p:style>
            <a:lnRef idx="0">
              <a:scrgbClr r="0" g="0" b="0"/>
            </a:lnRef>
            <a:fillRef idx="0">
              <a:scrgbClr r="0" g="0" b="0"/>
            </a:fillRef>
            <a:effectRef idx="0">
              <a:scrgbClr r="0" g="0" b="0"/>
            </a:effectRef>
            <a:fontRef idx="minor">
              <a:schemeClr val="lt1"/>
            </a:fontRef>
          </p:style>
          <p:txBody>
            <a:bodyPr lIns="92456" tIns="92456" rIns="92456" bIns="92456" spcCol="1270" anchor="ctr"/>
            <a:lstStyle/>
            <a:p>
              <a:pPr algn="ctr" defTabSz="577850" fontAlgn="auto">
                <a:lnSpc>
                  <a:spcPct val="90000"/>
                </a:lnSpc>
                <a:spcAft>
                  <a:spcPct val="35000"/>
                </a:spcAft>
                <a:defRPr/>
              </a:pPr>
              <a:r>
                <a:rPr lang="en-US" sz="1600" b="1" dirty="0">
                  <a:latin typeface="Constantia"/>
                  <a:cs typeface="Constantia"/>
                </a:rPr>
                <a:t>Structural </a:t>
              </a:r>
            </a:p>
          </p:txBody>
        </p:sp>
      </p:grpSp>
      <p:grpSp>
        <p:nvGrpSpPr>
          <p:cNvPr id="14" name="Group 13"/>
          <p:cNvGrpSpPr/>
          <p:nvPr/>
        </p:nvGrpSpPr>
        <p:grpSpPr>
          <a:xfrm>
            <a:off x="5651950" y="3284216"/>
            <a:ext cx="2465153" cy="2324738"/>
            <a:chOff x="723899" y="736599"/>
            <a:chExt cx="2209800" cy="2209800"/>
          </a:xfrm>
          <a:solidFill>
            <a:schemeClr val="accent2">
              <a:lumMod val="60000"/>
              <a:lumOff val="40000"/>
            </a:schemeClr>
          </a:solidFill>
        </p:grpSpPr>
        <p:sp>
          <p:nvSpPr>
            <p:cNvPr id="18" name="Oval 17"/>
            <p:cNvSpPr/>
            <p:nvPr/>
          </p:nvSpPr>
          <p:spPr>
            <a:xfrm>
              <a:off x="723899" y="736599"/>
              <a:ext cx="2209800" cy="2209800"/>
            </a:xfrm>
            <a:prstGeom prst="ellipse">
              <a:avLst/>
            </a:prstGeom>
            <a:grpFill/>
          </p:spPr>
          <p:style>
            <a:lnRef idx="0">
              <a:schemeClr val="lt1">
                <a:hueOff val="0"/>
                <a:satOff val="0"/>
                <a:lumOff val="0"/>
                <a:alphaOff val="0"/>
              </a:schemeClr>
            </a:lnRef>
            <a:fillRef idx="3">
              <a:schemeClr val="accent1">
                <a:shade val="80000"/>
                <a:hueOff val="-302085"/>
                <a:satOff val="1030"/>
                <a:lumOff val="16716"/>
                <a:alphaOff val="0"/>
              </a:schemeClr>
            </a:fillRef>
            <a:effectRef idx="2">
              <a:schemeClr val="accent1">
                <a:shade val="80000"/>
                <a:hueOff val="-302085"/>
                <a:satOff val="1030"/>
                <a:lumOff val="16716"/>
                <a:alphaOff val="0"/>
              </a:schemeClr>
            </a:effectRef>
            <a:fontRef idx="minor">
              <a:schemeClr val="lt1"/>
            </a:fontRef>
          </p:style>
        </p:sp>
        <p:sp>
          <p:nvSpPr>
            <p:cNvPr id="19" name="Oval 6"/>
            <p:cNvSpPr/>
            <p:nvPr/>
          </p:nvSpPr>
          <p:spPr>
            <a:xfrm>
              <a:off x="1092199" y="1028383"/>
              <a:ext cx="1473200" cy="414337"/>
            </a:xfrm>
            <a:prstGeom prst="rect">
              <a:avLst/>
            </a:prstGeom>
            <a:grpFill/>
          </p:spPr>
          <p:style>
            <a:lnRef idx="0">
              <a:scrgbClr r="0" g="0" b="0"/>
            </a:lnRef>
            <a:fillRef idx="0">
              <a:scrgbClr r="0" g="0" b="0"/>
            </a:fillRef>
            <a:effectRef idx="0">
              <a:scrgbClr r="0" g="0" b="0"/>
            </a:effectRef>
            <a:fontRef idx="minor">
              <a:schemeClr val="lt1"/>
            </a:fontRef>
          </p:style>
          <p:txBody>
            <a:bodyPr lIns="92456" tIns="92456" rIns="92456" bIns="92456" spcCol="1270" anchor="ctr"/>
            <a:lstStyle/>
            <a:p>
              <a:pPr algn="ctr" defTabSz="577850" fontAlgn="auto">
                <a:lnSpc>
                  <a:spcPct val="90000"/>
                </a:lnSpc>
                <a:spcAft>
                  <a:spcPct val="35000"/>
                </a:spcAft>
                <a:defRPr/>
              </a:pPr>
              <a:r>
                <a:rPr lang="en-US" sz="1400" b="1" dirty="0">
                  <a:latin typeface="Constantia"/>
                  <a:cs typeface="Constantia"/>
                </a:rPr>
                <a:t>Conscious </a:t>
              </a:r>
            </a:p>
          </p:txBody>
        </p:sp>
      </p:grpSp>
      <p:grpSp>
        <p:nvGrpSpPr>
          <p:cNvPr id="15" name="Group 14"/>
          <p:cNvGrpSpPr/>
          <p:nvPr/>
        </p:nvGrpSpPr>
        <p:grpSpPr>
          <a:xfrm>
            <a:off x="6105368" y="4020816"/>
            <a:ext cx="1643435" cy="1549825"/>
            <a:chOff x="1092199" y="1473200"/>
            <a:chExt cx="1473200" cy="1473200"/>
          </a:xfrm>
          <a:solidFill>
            <a:schemeClr val="accent2">
              <a:lumMod val="40000"/>
              <a:lumOff val="60000"/>
            </a:schemeClr>
          </a:solidFill>
        </p:grpSpPr>
        <p:sp>
          <p:nvSpPr>
            <p:cNvPr id="16" name="Oval 15"/>
            <p:cNvSpPr/>
            <p:nvPr/>
          </p:nvSpPr>
          <p:spPr>
            <a:xfrm>
              <a:off x="1092199" y="1473200"/>
              <a:ext cx="1473200" cy="1473200"/>
            </a:xfrm>
            <a:prstGeom prst="ellipse">
              <a:avLst/>
            </a:prstGeom>
            <a:grpFill/>
          </p:spPr>
          <p:style>
            <a:lnRef idx="0">
              <a:schemeClr val="lt1">
                <a:hueOff val="0"/>
                <a:satOff val="0"/>
                <a:lumOff val="0"/>
                <a:alphaOff val="0"/>
              </a:schemeClr>
            </a:lnRef>
            <a:fillRef idx="3">
              <a:schemeClr val="accent1">
                <a:shade val="80000"/>
                <a:hueOff val="-604171"/>
                <a:satOff val="2060"/>
                <a:lumOff val="33432"/>
                <a:alphaOff val="0"/>
              </a:schemeClr>
            </a:fillRef>
            <a:effectRef idx="2">
              <a:schemeClr val="accent1">
                <a:shade val="80000"/>
                <a:hueOff val="-604171"/>
                <a:satOff val="2060"/>
                <a:lumOff val="33432"/>
                <a:alphaOff val="0"/>
              </a:schemeClr>
            </a:effectRef>
            <a:fontRef idx="minor">
              <a:schemeClr val="lt1"/>
            </a:fontRef>
          </p:style>
        </p:sp>
        <p:sp>
          <p:nvSpPr>
            <p:cNvPr id="17" name="Oval 8"/>
            <p:cNvSpPr/>
            <p:nvPr/>
          </p:nvSpPr>
          <p:spPr>
            <a:xfrm>
              <a:off x="1176756" y="1841500"/>
              <a:ext cx="1280159" cy="736600"/>
            </a:xfrm>
            <a:prstGeom prst="rect">
              <a:avLst/>
            </a:prstGeom>
            <a:grpFill/>
          </p:spPr>
          <p:style>
            <a:lnRef idx="0">
              <a:scrgbClr r="0" g="0" b="0"/>
            </a:lnRef>
            <a:fillRef idx="0">
              <a:scrgbClr r="0" g="0" b="0"/>
            </a:fillRef>
            <a:effectRef idx="0">
              <a:scrgbClr r="0" g="0" b="0"/>
            </a:effectRef>
            <a:fontRef idx="minor">
              <a:schemeClr val="lt1"/>
            </a:fontRef>
          </p:style>
          <p:txBody>
            <a:bodyPr lIns="71120" tIns="71120" rIns="71120" bIns="71120" spcCol="1270" anchor="ctr"/>
            <a:lstStyle/>
            <a:p>
              <a:pPr algn="ctr" defTabSz="444500" fontAlgn="auto">
                <a:lnSpc>
                  <a:spcPct val="90000"/>
                </a:lnSpc>
                <a:spcAft>
                  <a:spcPct val="35000"/>
                </a:spcAft>
                <a:defRPr/>
              </a:pPr>
              <a:r>
                <a:rPr lang="en-US" sz="1200" b="1" dirty="0">
                  <a:latin typeface="Constantia"/>
                  <a:cs typeface="Constantia"/>
                </a:rPr>
                <a:t>Subconscious</a:t>
              </a:r>
            </a:p>
          </p:txBody>
        </p:sp>
      </p:grpSp>
      <p:sp>
        <p:nvSpPr>
          <p:cNvPr id="37893" name="Content Placeholder 2"/>
          <p:cNvSpPr>
            <a:spLocks noGrp="1"/>
          </p:cNvSpPr>
          <p:nvPr>
            <p:ph idx="1"/>
          </p:nvPr>
        </p:nvSpPr>
        <p:spPr bwMode="auto">
          <a:xfrm>
            <a:off x="498475" y="1981200"/>
            <a:ext cx="4337050" cy="4618038"/>
          </a:xfrm>
        </p:spPr>
        <p:txBody>
          <a:bodyPr wrap="square" numCol="1" anchor="t" anchorCtr="0" compatLnSpc="1">
            <a:prstTxWarp prst="textNoShape">
              <a:avLst/>
            </a:prstTxWarp>
          </a:bodyPr>
          <a:lstStyle/>
          <a:p>
            <a:pPr eaLnBrk="1" hangingPunct="1"/>
            <a:r>
              <a:rPr lang="en-US" sz="1800" dirty="0">
                <a:latin typeface="Constantia" charset="0"/>
                <a:cs typeface="Constantia" charset="0"/>
              </a:rPr>
              <a:t>Intelligence is </a:t>
            </a:r>
            <a:r>
              <a:rPr lang="en-US" sz="1800" b="1" dirty="0">
                <a:solidFill>
                  <a:srgbClr val="9C5238"/>
                </a:solidFill>
                <a:latin typeface="Constantia" charset="0"/>
                <a:cs typeface="Constantia" charset="0"/>
              </a:rPr>
              <a:t>associational</a:t>
            </a:r>
            <a:r>
              <a:rPr lang="en-US" sz="1800" dirty="0">
                <a:latin typeface="Constantia" charset="0"/>
                <a:cs typeface="Constantia" charset="0"/>
              </a:rPr>
              <a:t> and </a:t>
            </a:r>
            <a:r>
              <a:rPr lang="en-US" sz="1800" b="1" dirty="0">
                <a:solidFill>
                  <a:srgbClr val="9C5238"/>
                </a:solidFill>
                <a:latin typeface="Constantia" charset="0"/>
                <a:cs typeface="Constantia" charset="0"/>
              </a:rPr>
              <a:t>emotional</a:t>
            </a:r>
          </a:p>
          <a:p>
            <a:pPr eaLnBrk="1" hangingPunct="1"/>
            <a:r>
              <a:rPr lang="en-US" sz="1800" dirty="0">
                <a:latin typeface="Constantia" charset="0"/>
                <a:cs typeface="Constantia" charset="0"/>
              </a:rPr>
              <a:t>We cannot live without schemas</a:t>
            </a:r>
          </a:p>
          <a:p>
            <a:pPr eaLnBrk="1" hangingPunct="1"/>
            <a:r>
              <a:rPr lang="en-US" sz="1800" dirty="0">
                <a:latin typeface="Constantia" charset="0"/>
                <a:cs typeface="Constantia" charset="0"/>
              </a:rPr>
              <a:t>Having biases and stereotypes, however, do not make us racist; it makes us </a:t>
            </a:r>
            <a:r>
              <a:rPr lang="en-US" sz="1800" b="1" dirty="0">
                <a:solidFill>
                  <a:srgbClr val="9C5238"/>
                </a:solidFill>
                <a:latin typeface="Constantia" charset="0"/>
                <a:cs typeface="Constantia" charset="0"/>
              </a:rPr>
              <a:t>human</a:t>
            </a:r>
          </a:p>
          <a:p>
            <a:pPr eaLnBrk="1" hangingPunct="1"/>
            <a:r>
              <a:rPr lang="en-US" sz="1800" dirty="0">
                <a:latin typeface="Constantia" charset="0"/>
                <a:cs typeface="Constantia" charset="0"/>
              </a:rPr>
              <a:t>Working for </a:t>
            </a:r>
            <a:r>
              <a:rPr lang="en-US" sz="1800" b="1" dirty="0">
                <a:solidFill>
                  <a:srgbClr val="9C5238"/>
                </a:solidFill>
                <a:latin typeface="Constantia" charset="0"/>
                <a:cs typeface="Constantia" charset="0"/>
              </a:rPr>
              <a:t>equity </a:t>
            </a:r>
            <a:r>
              <a:rPr lang="en-US" sz="1800" dirty="0">
                <a:latin typeface="Constantia" charset="0"/>
                <a:cs typeface="Constantia" charset="0"/>
              </a:rPr>
              <a:t>and</a:t>
            </a:r>
            <a:r>
              <a:rPr lang="en-US" sz="1800" b="1" dirty="0">
                <a:latin typeface="Constantia" charset="0"/>
                <a:cs typeface="Constantia" charset="0"/>
              </a:rPr>
              <a:t> </a:t>
            </a:r>
            <a:r>
              <a:rPr lang="en-US" sz="1800" b="1" dirty="0">
                <a:solidFill>
                  <a:srgbClr val="9C5238"/>
                </a:solidFill>
                <a:latin typeface="Constantia" charset="0"/>
                <a:cs typeface="Constantia" charset="0"/>
              </a:rPr>
              <a:t>justice </a:t>
            </a:r>
            <a:r>
              <a:rPr lang="en-US" sz="1800" dirty="0">
                <a:latin typeface="Constantia" charset="0"/>
                <a:cs typeface="Constantia" charset="0"/>
              </a:rPr>
              <a:t>requires engaging at three levels:</a:t>
            </a:r>
          </a:p>
          <a:p>
            <a:pPr marL="571500" lvl="1" indent="-342900" eaLnBrk="1" hangingPunct="1">
              <a:buFont typeface="Rockwell" charset="0"/>
              <a:buAutoNum type="arabicPeriod"/>
            </a:pPr>
            <a:r>
              <a:rPr lang="en-US" sz="1600" dirty="0">
                <a:latin typeface="Constantia" charset="0"/>
                <a:cs typeface="Constantia" charset="0"/>
              </a:rPr>
              <a:t>The subconscious</a:t>
            </a:r>
          </a:p>
          <a:p>
            <a:pPr marL="571500" lvl="1" indent="-342900" eaLnBrk="1" hangingPunct="1">
              <a:buFont typeface="Rockwell" charset="0"/>
              <a:buAutoNum type="arabicPeriod"/>
            </a:pPr>
            <a:r>
              <a:rPr lang="en-US" sz="1600" dirty="0">
                <a:latin typeface="Constantia" charset="0"/>
                <a:cs typeface="Constantia" charset="0"/>
              </a:rPr>
              <a:t>The conscious</a:t>
            </a:r>
          </a:p>
          <a:p>
            <a:pPr marL="571500" lvl="1" indent="-342900" eaLnBrk="1" hangingPunct="1">
              <a:buFont typeface="Rockwell" charset="0"/>
              <a:buAutoNum type="arabicPeriod"/>
            </a:pPr>
            <a:r>
              <a:rPr lang="en-US" sz="1600" dirty="0" smtClean="0">
                <a:latin typeface="Constantia" charset="0"/>
                <a:cs typeface="Constantia" charset="0"/>
              </a:rPr>
              <a:t>Structural/environment </a:t>
            </a:r>
            <a:endParaRPr lang="en-US" sz="1600" dirty="0">
              <a:latin typeface="Constantia" charset="0"/>
              <a:cs typeface="Constantia" charset="0"/>
            </a:endParaRPr>
          </a:p>
        </p:txBody>
      </p:sp>
      <p:pic>
        <p:nvPicPr>
          <p:cNvPr id="22"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p:cNvSpPr/>
          <p:nvPr/>
        </p:nvSpPr>
        <p:spPr>
          <a:xfrm>
            <a:off x="990600" y="1295400"/>
            <a:ext cx="7391400" cy="3581400"/>
          </a:xfrm>
          <a:prstGeom prst="triangle">
            <a:avLst>
              <a:gd name="adj" fmla="val 5020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74008230"/>
              </p:ext>
            </p:extLst>
          </p:nvPr>
        </p:nvGraphicFramePr>
        <p:xfrm>
          <a:off x="838200" y="1498600"/>
          <a:ext cx="7315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3944938" y="3090863"/>
            <a:ext cx="2108200" cy="1143000"/>
          </a:xfrm>
        </p:spPr>
        <p:txBody>
          <a:bodyPr rtlCol="0">
            <a:normAutofit/>
          </a:bodyPr>
          <a:lstStyle/>
          <a:p>
            <a:pPr eaLnBrk="1" fontAlgn="auto" hangingPunct="1">
              <a:spcAft>
                <a:spcPts val="0"/>
              </a:spcAft>
              <a:defRPr/>
            </a:pPr>
            <a:r>
              <a:rPr lang="en-US" sz="3200" b="1" dirty="0" smtClean="0">
                <a:solidFill>
                  <a:schemeClr val="bg2"/>
                </a:solidFill>
                <a:effectLst>
                  <a:outerShdw blurRad="38100" dist="38100" dir="2700000" algn="tl">
                    <a:srgbClr val="000000">
                      <a:alpha val="43137"/>
                    </a:srgbClr>
                  </a:outerShdw>
                </a:effectLst>
                <a:latin typeface="Constantia"/>
                <a:ea typeface="+mj-ea"/>
                <a:cs typeface="Constantia"/>
              </a:rPr>
              <a:t>Impact</a:t>
            </a:r>
            <a:endParaRPr lang="en-US" sz="3200" b="1" dirty="0">
              <a:solidFill>
                <a:schemeClr val="bg2"/>
              </a:solidFill>
              <a:effectLst>
                <a:outerShdw blurRad="38100" dist="38100" dir="2700000" algn="tl">
                  <a:srgbClr val="000000">
                    <a:alpha val="43137"/>
                  </a:srgbClr>
                </a:outerShdw>
              </a:effectLst>
              <a:latin typeface="Constantia"/>
              <a:ea typeface="+mj-ea"/>
              <a:cs typeface="Constantia"/>
            </a:endParaRPr>
          </a:p>
        </p:txBody>
      </p:sp>
      <p:sp>
        <p:nvSpPr>
          <p:cNvPr id="8" name="Title 4"/>
          <p:cNvSpPr txBox="1">
            <a:spLocks/>
          </p:cNvSpPr>
          <p:nvPr/>
        </p:nvSpPr>
        <p:spPr>
          <a:xfrm>
            <a:off x="609600" y="457200"/>
            <a:ext cx="7918450" cy="788988"/>
          </a:xfrm>
          <a:prstGeom prst="rect">
            <a:avLst/>
          </a:prstGeom>
        </p:spPr>
        <p:txBody>
          <a:bodyPr/>
          <a:lstStyle/>
          <a:p>
            <a:pPr algn="ctr" fontAlgn="auto">
              <a:spcAft>
                <a:spcPts val="0"/>
              </a:spcAft>
              <a:defRPr/>
            </a:pPr>
            <a:r>
              <a:rPr lang="en-US" sz="3200" dirty="0">
                <a:solidFill>
                  <a:schemeClr val="accent1"/>
                </a:solidFill>
                <a:latin typeface="+mj-lt"/>
                <a:ea typeface="+mj-ea"/>
                <a:cs typeface="+mj-cs"/>
              </a:rPr>
              <a:t>Achieving Transformative Change</a:t>
            </a:r>
          </a:p>
        </p:txBody>
      </p:sp>
      <p:sp>
        <p:nvSpPr>
          <p:cNvPr id="6" name="TextBox 5"/>
          <p:cNvSpPr txBox="1"/>
          <p:nvPr/>
        </p:nvSpPr>
        <p:spPr>
          <a:xfrm>
            <a:off x="457200" y="5368925"/>
            <a:ext cx="8229600" cy="1200150"/>
          </a:xfrm>
          <a:prstGeom prst="rect">
            <a:avLst/>
          </a:prstGeom>
          <a:noFill/>
        </p:spPr>
        <p:txBody>
          <a:bodyPr>
            <a:spAutoFit/>
          </a:bodyPr>
          <a:lstStyle/>
          <a:p>
            <a:pPr algn="ctr" fontAlgn="auto">
              <a:spcBef>
                <a:spcPts val="0"/>
              </a:spcBef>
              <a:spcAft>
                <a:spcPts val="0"/>
              </a:spcAft>
              <a:defRPr/>
            </a:pPr>
            <a:r>
              <a:rPr lang="en-US" sz="2400" dirty="0">
                <a:solidFill>
                  <a:schemeClr val="tx1">
                    <a:lumMod val="65000"/>
                    <a:lumOff val="35000"/>
                  </a:schemeClr>
                </a:solidFill>
                <a:latin typeface="Constantia"/>
                <a:ea typeface="+mn-ea"/>
                <a:cs typeface="Constantia"/>
              </a:rPr>
              <a:t>How do we ensure that our everyday work it is </a:t>
            </a:r>
            <a:r>
              <a:rPr lang="en-US" sz="2400" b="1" dirty="0">
                <a:solidFill>
                  <a:schemeClr val="accent2"/>
                </a:solidFill>
                <a:latin typeface="Constantia"/>
                <a:ea typeface="+mn-ea"/>
                <a:cs typeface="Constantia"/>
              </a:rPr>
              <a:t>not hindering</a:t>
            </a:r>
            <a:r>
              <a:rPr lang="en-US" sz="2400" b="1" dirty="0">
                <a:solidFill>
                  <a:schemeClr val="tx1">
                    <a:lumMod val="65000"/>
                    <a:lumOff val="35000"/>
                  </a:schemeClr>
                </a:solidFill>
                <a:latin typeface="Constantia"/>
                <a:ea typeface="+mn-ea"/>
                <a:cs typeface="Constantia"/>
              </a:rPr>
              <a:t> </a:t>
            </a:r>
            <a:r>
              <a:rPr lang="en-US" sz="2400" dirty="0">
                <a:solidFill>
                  <a:schemeClr val="tx1">
                    <a:lumMod val="65000"/>
                    <a:lumOff val="35000"/>
                  </a:schemeClr>
                </a:solidFill>
                <a:latin typeface="Constantia"/>
                <a:ea typeface="+mn-ea"/>
                <a:cs typeface="Constantia"/>
              </a:rPr>
              <a:t>transformative change, but rather </a:t>
            </a:r>
            <a:r>
              <a:rPr lang="en-US" sz="2400" b="1" dirty="0">
                <a:solidFill>
                  <a:srgbClr val="9C5238"/>
                </a:solidFill>
                <a:latin typeface="Constantia"/>
                <a:ea typeface="+mn-ea"/>
                <a:cs typeface="Constantia"/>
              </a:rPr>
              <a:t>supporting</a:t>
            </a:r>
            <a:r>
              <a:rPr lang="en-US" sz="2400" b="1" dirty="0">
                <a:solidFill>
                  <a:schemeClr val="tx1">
                    <a:lumMod val="65000"/>
                    <a:lumOff val="35000"/>
                  </a:schemeClr>
                </a:solidFill>
                <a:latin typeface="Constantia"/>
                <a:ea typeface="+mn-ea"/>
                <a:cs typeface="Constantia"/>
              </a:rPr>
              <a:t> </a:t>
            </a:r>
            <a:r>
              <a:rPr lang="en-US" sz="2400" dirty="0">
                <a:solidFill>
                  <a:schemeClr val="tx1">
                    <a:lumMod val="65000"/>
                    <a:lumOff val="35000"/>
                  </a:schemeClr>
                </a:solidFill>
                <a:latin typeface="Constantia"/>
                <a:ea typeface="+mn-ea"/>
                <a:cs typeface="Constantia"/>
              </a:rPr>
              <a:t>it?  </a:t>
            </a:r>
          </a:p>
          <a:p>
            <a:pPr fontAlgn="auto">
              <a:spcBef>
                <a:spcPts val="0"/>
              </a:spcBef>
              <a:spcAft>
                <a:spcPts val="0"/>
              </a:spcAft>
              <a:defRPr/>
            </a:pPr>
            <a:endParaRPr lang="en-US" sz="2400" b="1" dirty="0">
              <a:solidFill>
                <a:schemeClr val="tx1">
                  <a:lumMod val="65000"/>
                  <a:lumOff val="35000"/>
                </a:schemeClr>
              </a:solidFill>
              <a:latin typeface="Constantia"/>
              <a:ea typeface="+mn-ea"/>
              <a:cs typeface="Constantia"/>
            </a:endParaRPr>
          </a:p>
        </p:txBody>
      </p:sp>
      <p:pic>
        <p:nvPicPr>
          <p:cNvPr id="10" name="Picture 6"/>
          <p:cNvPicPr>
            <a:picLocks noChangeAspect="1"/>
          </p:cNvPicPr>
          <p:nvPr/>
        </p:nvPicPr>
        <p:blipFill>
          <a:blip r:embed="rId7"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25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11500" y="844550"/>
            <a:ext cx="2895600" cy="46148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63538" y="5829300"/>
            <a:ext cx="8323262" cy="646113"/>
          </a:xfrm>
          <a:prstGeom prst="rect">
            <a:avLst/>
          </a:prstGeom>
        </p:spPr>
        <p:txBody>
          <a:bodyPr>
            <a:spAutoFit/>
          </a:bodyPr>
          <a:lstStyle/>
          <a:p>
            <a:pPr algn="ctr" fontAlgn="auto">
              <a:spcBef>
                <a:spcPts val="0"/>
              </a:spcBef>
              <a:spcAft>
                <a:spcPts val="0"/>
              </a:spcAft>
              <a:defRPr/>
            </a:pPr>
            <a:r>
              <a:rPr lang="en-US" b="1" dirty="0">
                <a:solidFill>
                  <a:schemeClr val="tx1">
                    <a:lumMod val="65000"/>
                    <a:lumOff val="35000"/>
                  </a:schemeClr>
                </a:solidFill>
                <a:latin typeface="Constantia"/>
                <a:ea typeface="+mn-ea"/>
                <a:cs typeface="Constantia"/>
              </a:rPr>
              <a:t>For more information, visit: </a:t>
            </a:r>
            <a:r>
              <a:rPr lang="en-US" b="1" dirty="0">
                <a:solidFill>
                  <a:schemeClr val="tx1">
                    <a:lumMod val="65000"/>
                    <a:lumOff val="35000"/>
                  </a:schemeClr>
                </a:solidFill>
                <a:latin typeface="Constantia"/>
                <a:ea typeface="+mn-ea"/>
                <a:cs typeface="Constantia"/>
                <a:hlinkClick r:id="rId3"/>
              </a:rPr>
              <a:t>http://www.iupress.indiana.edu/catalog/806639</a:t>
            </a:r>
          </a:p>
        </p:txBody>
      </p:sp>
      <p:pic>
        <p:nvPicPr>
          <p:cNvPr id="5" name="Picture 6"/>
          <p:cNvPicPr>
            <a:picLocks noChangeAspect="1"/>
          </p:cNvPicPr>
          <p:nvPr/>
        </p:nvPicPr>
        <p:blipFill>
          <a:blip r:embed="rId4"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3" name="Title 1"/>
          <p:cNvSpPr>
            <a:spLocks noGrp="1"/>
          </p:cNvSpPr>
          <p:nvPr>
            <p:ph type="title"/>
          </p:nvPr>
        </p:nvSpPr>
        <p:spPr/>
        <p:txBody>
          <a:bodyPr/>
          <a:lstStyle/>
          <a:p>
            <a:pPr eaLnBrk="1" hangingPunct="1"/>
            <a:r>
              <a:rPr lang="en-US" dirty="0">
                <a:latin typeface="Rockwell" charset="0"/>
              </a:rPr>
              <a:t>Global Perspectives on Race:</a:t>
            </a:r>
            <a:br>
              <a:rPr lang="en-US" dirty="0">
                <a:latin typeface="Rockwell" charset="0"/>
              </a:rPr>
            </a:br>
            <a:r>
              <a:rPr lang="en-US" dirty="0" smtClean="0">
                <a:latin typeface="Rockwell" charset="0"/>
              </a:rPr>
              <a:t>Implicit Bias &amp; </a:t>
            </a:r>
            <a:r>
              <a:rPr lang="en-US" dirty="0" err="1" smtClean="0">
                <a:latin typeface="Rockwell" charset="0"/>
              </a:rPr>
              <a:t>Othering</a:t>
            </a:r>
            <a:endParaRPr lang="en-US" dirty="0">
              <a:latin typeface="Rockwell" charset="0"/>
            </a:endParaRPr>
          </a:p>
        </p:txBody>
      </p:sp>
      <p:sp>
        <p:nvSpPr>
          <p:cNvPr id="33794" name="Content Placeholder 2"/>
          <p:cNvSpPr>
            <a:spLocks noGrp="1"/>
          </p:cNvSpPr>
          <p:nvPr>
            <p:ph idx="1"/>
          </p:nvPr>
        </p:nvSpPr>
        <p:spPr bwMode="auto">
          <a:xfrm>
            <a:off x="979488" y="2166938"/>
            <a:ext cx="8104187" cy="4543425"/>
          </a:xfrm>
        </p:spPr>
        <p:txBody>
          <a:bodyPr wrap="square" numCol="1" anchor="t" anchorCtr="0" compatLnSpc="1">
            <a:prstTxWarp prst="textNoShape">
              <a:avLst/>
            </a:prstTxWarp>
          </a:bodyPr>
          <a:lstStyle/>
          <a:p>
            <a:pPr marL="457200" indent="-457200" eaLnBrk="1" hangingPunct="1">
              <a:buFont typeface="Rockwell" charset="0"/>
              <a:buAutoNum type="arabicPeriod"/>
            </a:pPr>
            <a:r>
              <a:rPr lang="en-US" sz="1800" b="1">
                <a:solidFill>
                  <a:schemeClr val="accent2"/>
                </a:solidFill>
                <a:latin typeface="Constantia" charset="0"/>
                <a:cs typeface="Constantia" charset="0"/>
              </a:rPr>
              <a:t>Work-related prejudice against Arab-Muslims in Sweden </a:t>
            </a:r>
            <a:br>
              <a:rPr lang="en-US" sz="1800" b="1">
                <a:solidFill>
                  <a:schemeClr val="accent2"/>
                </a:solidFill>
                <a:latin typeface="Constantia" charset="0"/>
                <a:cs typeface="Constantia" charset="0"/>
              </a:rPr>
            </a:br>
            <a:r>
              <a:rPr lang="en-US" sz="1500">
                <a:latin typeface="Constantia" charset="0"/>
                <a:cs typeface="Constantia" charset="0"/>
              </a:rPr>
              <a:t>(Agerström &amp; Rooth 2008)</a:t>
            </a:r>
            <a:br>
              <a:rPr lang="en-US" sz="1500">
                <a:latin typeface="Constantia" charset="0"/>
                <a:cs typeface="Constantia" charset="0"/>
              </a:rPr>
            </a:br>
            <a:endParaRPr lang="en-US" sz="1800" b="1">
              <a:solidFill>
                <a:srgbClr val="9C5238"/>
              </a:solidFill>
              <a:latin typeface="Constantia" charset="0"/>
              <a:cs typeface="Constantia" charset="0"/>
            </a:endParaRPr>
          </a:p>
          <a:p>
            <a:pPr marL="457200" indent="-457200" eaLnBrk="1" hangingPunct="1">
              <a:buFont typeface="Rockwell" charset="0"/>
              <a:buAutoNum type="arabicPeriod"/>
            </a:pPr>
            <a:r>
              <a:rPr lang="en-US" sz="1800" b="1">
                <a:solidFill>
                  <a:srgbClr val="9C5238"/>
                </a:solidFill>
                <a:latin typeface="Constantia" charset="0"/>
                <a:cs typeface="Constantia" charset="0"/>
              </a:rPr>
              <a:t>Blaming tactics of the Greek financial crisis </a:t>
            </a:r>
            <a:r>
              <a:rPr lang="en-US" sz="1500">
                <a:latin typeface="Constantia" charset="0"/>
                <a:cs typeface="Constantia" charset="0"/>
              </a:rPr>
              <a:t>(Theodossopoulos 2013)</a:t>
            </a:r>
          </a:p>
          <a:p>
            <a:pPr lvl="2" eaLnBrk="1" hangingPunct="1"/>
            <a:r>
              <a:rPr lang="en-US" sz="1600">
                <a:latin typeface="Constantia" charset="0"/>
                <a:cs typeface="Constantia" charset="0"/>
              </a:rPr>
              <a:t>Greek Panamanians blame austerity measures on mainland Greeks for “lazing around” and “relying on subsidies”</a:t>
            </a:r>
          </a:p>
          <a:p>
            <a:pPr marL="457200" indent="-457200" eaLnBrk="1" hangingPunct="1">
              <a:buFont typeface="Rockwell" charset="0"/>
              <a:buAutoNum type="arabicPeriod"/>
            </a:pPr>
            <a:r>
              <a:rPr lang="en-US" sz="1800" b="1">
                <a:solidFill>
                  <a:schemeClr val="accent2"/>
                </a:solidFill>
                <a:latin typeface="Constantia" charset="0"/>
                <a:cs typeface="Constantia" charset="0"/>
              </a:rPr>
              <a:t>Prejudice against Italy’s Cécile Kyenge </a:t>
            </a:r>
            <a:r>
              <a:rPr lang="en-US" sz="1500">
                <a:latin typeface="Constantia" charset="0"/>
                <a:cs typeface="Constantia" charset="0"/>
              </a:rPr>
              <a:t>(Povoledo 2013)</a:t>
            </a:r>
          </a:p>
          <a:p>
            <a:pPr lvl="2" eaLnBrk="1" hangingPunct="1"/>
            <a:r>
              <a:rPr lang="en-US" sz="1600">
                <a:latin typeface="Constantia" charset="0"/>
                <a:cs typeface="Constantia" charset="0"/>
              </a:rPr>
              <a:t>Increasing multicultural nature of Italian society vs. undercurrent of racism/xenophobia (immigrants as scapegoats for high unemployment numbers)</a:t>
            </a:r>
          </a:p>
          <a:p>
            <a:pPr marL="457200" indent="-457200" eaLnBrk="1" hangingPunct="1">
              <a:buFont typeface="Rockwell" charset="0"/>
              <a:buAutoNum type="arabicPeriod"/>
            </a:pPr>
            <a:r>
              <a:rPr lang="en-US" b="1">
                <a:solidFill>
                  <a:srgbClr val="9C5238"/>
                </a:solidFill>
                <a:latin typeface="Constantia" charset="0"/>
                <a:cs typeface="Constantia" charset="0"/>
              </a:rPr>
              <a:t>Burma’s political debate over ethnicity and religion </a:t>
            </a:r>
            <a:r>
              <a:rPr lang="en-US" sz="1500">
                <a:solidFill>
                  <a:schemeClr val="accent1"/>
                </a:solidFill>
                <a:latin typeface="Constantia" charset="0"/>
                <a:cs typeface="Constantia" charset="0"/>
              </a:rPr>
              <a:t>(Latt 2013)</a:t>
            </a:r>
          </a:p>
          <a:p>
            <a:pPr lvl="2" eaLnBrk="1" hangingPunct="1"/>
            <a:r>
              <a:rPr lang="en-US" sz="1600">
                <a:solidFill>
                  <a:schemeClr val="accent1"/>
                </a:solidFill>
                <a:latin typeface="Constantia" charset="0"/>
                <a:cs typeface="Constantia" charset="0"/>
              </a:rPr>
              <a:t>“Mixed-blood” as default category for Burma’s Muslim population (4-10%) </a:t>
            </a:r>
          </a:p>
          <a:p>
            <a:pPr lvl="2" eaLnBrk="1" hangingPunct="1"/>
            <a:r>
              <a:rPr lang="en-US" sz="1600">
                <a:solidFill>
                  <a:schemeClr val="accent1"/>
                </a:solidFill>
                <a:latin typeface="Constantia" charset="0"/>
                <a:cs typeface="Constantia" charset="0"/>
              </a:rPr>
              <a:t>Demonized as “terrorists and troublemakers” who foment violence</a:t>
            </a:r>
          </a:p>
          <a:p>
            <a:pPr marL="685800" lvl="1" indent="-457200" eaLnBrk="1" hangingPunct="1">
              <a:buFont typeface="Rockwell" charset="0"/>
              <a:buAutoNum type="arabicPeriod"/>
            </a:pPr>
            <a:endParaRPr lang="en-US" sz="1300">
              <a:latin typeface="Constantia" charset="0"/>
              <a:cs typeface="Constantia" charset="0"/>
            </a:endParaRPr>
          </a:p>
          <a:p>
            <a:pPr marL="457200" indent="-457200" eaLnBrk="1" hangingPunct="1">
              <a:buFont typeface="Rockwell" charset="0"/>
              <a:buAutoNum type="arabicPeriod"/>
            </a:pPr>
            <a:endParaRPr lang="en-US">
              <a:latin typeface="Constantia" charset="0"/>
              <a:cs typeface="Constantia" charset="0"/>
            </a:endParaRPr>
          </a:p>
          <a:p>
            <a:pPr marL="457200" indent="-457200" eaLnBrk="1" hangingPunct="1">
              <a:buFont typeface="Rockwell" charset="0"/>
              <a:buAutoNum type="arabicPeriod"/>
            </a:pPr>
            <a:endParaRPr lang="en-US">
              <a:latin typeface="Constantia" charset="0"/>
              <a:cs typeface="Constantia" charset="0"/>
            </a:endParaRPr>
          </a:p>
        </p:txBody>
      </p:sp>
      <p:pic>
        <p:nvPicPr>
          <p:cNvPr id="3379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2875" y="2271713"/>
            <a:ext cx="1254125" cy="784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7"/>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2875" y="3284538"/>
            <a:ext cx="1254125" cy="85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8" name="Picture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2875" y="4408488"/>
            <a:ext cx="1254125" cy="8366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42875" y="5505450"/>
            <a:ext cx="1254125" cy="8366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p:txBody>
          <a:bodyPr/>
          <a:lstStyle/>
          <a:p>
            <a:pPr eaLnBrk="1" hangingPunct="1"/>
            <a:r>
              <a:rPr lang="en-US" dirty="0" smtClean="0">
                <a:latin typeface="Rockwell" charset="0"/>
              </a:rPr>
              <a:t>The Brain and </a:t>
            </a:r>
            <a:r>
              <a:rPr lang="en-US" dirty="0" err="1" smtClean="0">
                <a:latin typeface="Rockwell" charset="0"/>
              </a:rPr>
              <a:t>Othering</a:t>
            </a:r>
            <a:endParaRPr lang="en-US" dirty="0">
              <a:latin typeface="Rockwell" charset="0"/>
            </a:endParaRPr>
          </a:p>
        </p:txBody>
      </p:sp>
      <p:sp>
        <p:nvSpPr>
          <p:cNvPr id="24579" name="Content Placeholder 2"/>
          <p:cNvSpPr>
            <a:spLocks noGrp="1"/>
          </p:cNvSpPr>
          <p:nvPr>
            <p:ph idx="1"/>
          </p:nvPr>
        </p:nvSpPr>
        <p:spPr bwMode="auto">
          <a:xfrm>
            <a:off x="498475" y="2147359"/>
            <a:ext cx="4706938" cy="4727575"/>
          </a:xfrm>
        </p:spPr>
        <p:txBody>
          <a:bodyPr wrap="square" numCol="1" anchor="t" anchorCtr="0" compatLnSpc="1">
            <a:prstTxWarp prst="textNoShape">
              <a:avLst/>
            </a:prstTxWarp>
            <a:normAutofit/>
          </a:bodyPr>
          <a:lstStyle/>
          <a:p>
            <a:pPr eaLnBrk="1" hangingPunct="1"/>
            <a:r>
              <a:rPr lang="en-US" dirty="0">
                <a:latin typeface="Constantia" charset="0"/>
                <a:cs typeface="Constantia" charset="0"/>
              </a:rPr>
              <a:t>Human </a:t>
            </a:r>
            <a:r>
              <a:rPr lang="en-US" dirty="0" smtClean="0">
                <a:latin typeface="Constantia" charset="0"/>
                <a:cs typeface="Constantia" charset="0"/>
              </a:rPr>
              <a:t>brain: process </a:t>
            </a:r>
            <a:r>
              <a:rPr lang="en-US" b="1" dirty="0">
                <a:solidFill>
                  <a:schemeClr val="accent2"/>
                </a:solidFill>
                <a:latin typeface="Constantia" charset="0"/>
                <a:cs typeface="Constantia" charset="0"/>
              </a:rPr>
              <a:t>11 million </a:t>
            </a:r>
            <a:r>
              <a:rPr lang="en-US" b="1" dirty="0" smtClean="0">
                <a:solidFill>
                  <a:schemeClr val="accent2"/>
                </a:solidFill>
                <a:latin typeface="Constantia" charset="0"/>
                <a:cs typeface="Constantia" charset="0"/>
              </a:rPr>
              <a:t>bites </a:t>
            </a:r>
            <a:r>
              <a:rPr lang="en-US" dirty="0">
                <a:latin typeface="Constantia" charset="0"/>
                <a:cs typeface="Constantia" charset="0"/>
              </a:rPr>
              <a:t>of information in </a:t>
            </a:r>
            <a:r>
              <a:rPr lang="en-US" dirty="0" smtClean="0">
                <a:latin typeface="Constantia" charset="0"/>
                <a:cs typeface="Constantia" charset="0"/>
              </a:rPr>
              <a:t>a second</a:t>
            </a:r>
            <a:endParaRPr lang="en-US" dirty="0">
              <a:latin typeface="Constantia" charset="0"/>
              <a:cs typeface="Constantia" charset="0"/>
            </a:endParaRPr>
          </a:p>
          <a:p>
            <a:pPr lvl="1" eaLnBrk="1" hangingPunct="1"/>
            <a:r>
              <a:rPr lang="en-US" dirty="0">
                <a:latin typeface="Constantia" charset="0"/>
                <a:cs typeface="Constantia" charset="0"/>
              </a:rPr>
              <a:t>Consciously aware of any 40 of these, at best</a:t>
            </a:r>
          </a:p>
          <a:p>
            <a:pPr eaLnBrk="1" hangingPunct="1"/>
            <a:r>
              <a:rPr lang="en-US" dirty="0">
                <a:latin typeface="Constantia" charset="0"/>
                <a:cs typeface="Constantia" charset="0"/>
              </a:rPr>
              <a:t>Only </a:t>
            </a:r>
            <a:r>
              <a:rPr lang="en-US" b="1" dirty="0">
                <a:solidFill>
                  <a:srgbClr val="9C5238"/>
                </a:solidFill>
                <a:latin typeface="Constantia" charset="0"/>
                <a:cs typeface="Constantia" charset="0"/>
              </a:rPr>
              <a:t>2% of emotional cognition </a:t>
            </a:r>
            <a:r>
              <a:rPr lang="en-US" dirty="0">
                <a:latin typeface="Constantia" charset="0"/>
                <a:cs typeface="Constantia" charset="0"/>
              </a:rPr>
              <a:t>is available to us consciously</a:t>
            </a:r>
          </a:p>
          <a:p>
            <a:pPr eaLnBrk="1" hangingPunct="1"/>
            <a:r>
              <a:rPr lang="en-US" dirty="0" smtClean="0">
                <a:latin typeface="Constantia" charset="0"/>
                <a:cs typeface="Constantia" charset="0"/>
              </a:rPr>
              <a:t>Messages </a:t>
            </a:r>
            <a:r>
              <a:rPr lang="en-US" dirty="0">
                <a:latin typeface="Constantia" charset="0"/>
                <a:cs typeface="Constantia" charset="0"/>
              </a:rPr>
              <a:t>can be </a:t>
            </a:r>
            <a:r>
              <a:rPr lang="en-US" b="1" dirty="0">
                <a:solidFill>
                  <a:srgbClr val="9C5238"/>
                </a:solidFill>
                <a:latin typeface="Constantia" charset="0"/>
                <a:cs typeface="Constantia" charset="0"/>
              </a:rPr>
              <a:t>framed</a:t>
            </a:r>
            <a:r>
              <a:rPr lang="en-US" dirty="0">
                <a:latin typeface="Constantia" charset="0"/>
                <a:cs typeface="Constantia" charset="0"/>
              </a:rPr>
              <a:t> to speak to our </a:t>
            </a:r>
            <a:r>
              <a:rPr lang="en-US" dirty="0" smtClean="0">
                <a:latin typeface="Constantia" charset="0"/>
                <a:cs typeface="Constantia" charset="0"/>
              </a:rPr>
              <a:t>unconscious</a:t>
            </a:r>
          </a:p>
          <a:p>
            <a:pPr eaLnBrk="1" hangingPunct="1"/>
            <a:r>
              <a:rPr lang="en-US" dirty="0">
                <a:solidFill>
                  <a:schemeClr val="tx1">
                    <a:lumMod val="65000"/>
                    <a:lumOff val="35000"/>
                  </a:schemeClr>
                </a:solidFill>
                <a:latin typeface="Constantia" charset="0"/>
                <a:cs typeface="Constantia" charset="0"/>
              </a:rPr>
              <a:t>The process of </a:t>
            </a:r>
            <a:r>
              <a:rPr lang="en-US" b="1" dirty="0" err="1">
                <a:solidFill>
                  <a:schemeClr val="accent2"/>
                </a:solidFill>
                <a:latin typeface="Constantia" charset="0"/>
                <a:cs typeface="Constantia" charset="0"/>
              </a:rPr>
              <a:t>Othering</a:t>
            </a:r>
            <a:r>
              <a:rPr lang="en-US" dirty="0">
                <a:solidFill>
                  <a:schemeClr val="accent2"/>
                </a:solidFill>
                <a:latin typeface="Constantia" charset="0"/>
                <a:cs typeface="Constantia" charset="0"/>
              </a:rPr>
              <a:t> </a:t>
            </a:r>
            <a:r>
              <a:rPr lang="en-US" dirty="0">
                <a:solidFill>
                  <a:schemeClr val="tx1">
                    <a:lumMod val="65000"/>
                    <a:lumOff val="35000"/>
                  </a:schemeClr>
                </a:solidFill>
                <a:latin typeface="Constantia" charset="0"/>
                <a:cs typeface="Constantia" charset="0"/>
              </a:rPr>
              <a:t>occurs in our unconscious network: </a:t>
            </a:r>
            <a:r>
              <a:rPr lang="en-US" dirty="0" smtClean="0">
                <a:solidFill>
                  <a:schemeClr val="tx1">
                    <a:lumMod val="65000"/>
                    <a:lumOff val="35000"/>
                  </a:schemeClr>
                </a:solidFill>
                <a:latin typeface="Constantia" charset="0"/>
                <a:cs typeface="Constantia" charset="0"/>
              </a:rPr>
              <a:t>this can lead </a:t>
            </a:r>
            <a:r>
              <a:rPr lang="en-US" dirty="0">
                <a:solidFill>
                  <a:schemeClr val="tx1">
                    <a:lumMod val="65000"/>
                    <a:lumOff val="35000"/>
                  </a:schemeClr>
                </a:solidFill>
                <a:latin typeface="Constantia" charset="0"/>
                <a:cs typeface="Constantia" charset="0"/>
              </a:rPr>
              <a:t>to </a:t>
            </a:r>
            <a:r>
              <a:rPr lang="en-US" dirty="0" smtClean="0">
                <a:solidFill>
                  <a:schemeClr val="tx1">
                    <a:lumMod val="65000"/>
                    <a:lumOff val="35000"/>
                  </a:schemeClr>
                </a:solidFill>
                <a:latin typeface="Constantia" charset="0"/>
                <a:cs typeface="Constantia" charset="0"/>
              </a:rPr>
              <a:t>racial, ethnic, or language bias,</a:t>
            </a:r>
            <a:endParaRPr lang="en-US" dirty="0">
              <a:solidFill>
                <a:schemeClr val="tx1">
                  <a:lumMod val="65000"/>
                  <a:lumOff val="35000"/>
                </a:schemeClr>
              </a:solidFill>
              <a:latin typeface="Constantia" charset="0"/>
              <a:cs typeface="Constantia" charset="0"/>
            </a:endParaRPr>
          </a:p>
          <a:p>
            <a:pPr eaLnBrk="1" hangingPunct="1"/>
            <a:endParaRPr lang="en-US" dirty="0">
              <a:latin typeface="Constantia" charset="0"/>
              <a:cs typeface="Constantia" charset="0"/>
            </a:endParaRPr>
          </a:p>
        </p:txBody>
      </p:sp>
      <p:pic>
        <p:nvPicPr>
          <p:cNvPr id="24580" name="Content Placeholder 6" descr="psychology head.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11775" y="2165350"/>
            <a:ext cx="3256492" cy="416170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1" name="Rectangle 6"/>
          <p:cNvSpPr>
            <a:spLocks noChangeArrowheads="1"/>
          </p:cNvSpPr>
          <p:nvPr/>
        </p:nvSpPr>
        <p:spPr bwMode="auto">
          <a:xfrm>
            <a:off x="498475" y="6503988"/>
            <a:ext cx="80057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2000"/>
              </a:spcBef>
              <a:buClr>
                <a:srgbClr val="4B5A60"/>
              </a:buClr>
              <a:buSzPct val="75000"/>
            </a:pPr>
            <a:r>
              <a:rPr lang="en-US" sz="800">
                <a:solidFill>
                  <a:srgbClr val="595959"/>
                </a:solidFill>
                <a:latin typeface="Constantia" charset="0"/>
                <a:cs typeface="Constantia" charset="0"/>
              </a:rPr>
              <a:t>Brooks, David. </a:t>
            </a:r>
            <a:r>
              <a:rPr lang="en-US" sz="800" i="1">
                <a:solidFill>
                  <a:srgbClr val="595959"/>
                </a:solidFill>
                <a:latin typeface="Constantia" charset="0"/>
                <a:cs typeface="Constantia" charset="0"/>
              </a:rPr>
              <a:t>The Social Animal: A Story of How Success Happens.</a:t>
            </a:r>
            <a:r>
              <a:rPr lang="en-US" sz="800">
                <a:solidFill>
                  <a:srgbClr val="595959"/>
                </a:solidFill>
                <a:latin typeface="Constantia" charset="0"/>
                <a:cs typeface="Constantia" charset="0"/>
              </a:rPr>
              <a:t> http://www.guardian.co.uk/science/2011/may/08/david-brooks-key-to-success-interview.</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Appendix: Resources</a:t>
            </a:r>
            <a:endParaRPr lang="en-US" dirty="0"/>
          </a:p>
        </p:txBody>
      </p:sp>
      <p:sp>
        <p:nvSpPr>
          <p:cNvPr id="3" name="Content Placeholder 2"/>
          <p:cNvSpPr>
            <a:spLocks noGrp="1"/>
          </p:cNvSpPr>
          <p:nvPr>
            <p:ph idx="1"/>
          </p:nvPr>
        </p:nvSpPr>
        <p:spPr>
          <a:xfrm>
            <a:off x="498475" y="1981200"/>
            <a:ext cx="7925858" cy="4555067"/>
          </a:xfrm>
        </p:spPr>
        <p:txBody>
          <a:bodyPr>
            <a:normAutofit/>
          </a:bodyPr>
          <a:lstStyle/>
          <a:p>
            <a:pPr marL="0" marR="0">
              <a:spcBef>
                <a:spcPts val="0"/>
              </a:spcBef>
              <a:spcAft>
                <a:spcPts val="0"/>
              </a:spcAft>
              <a:tabLst>
                <a:tab pos="1109345" algn="l"/>
              </a:tabLst>
            </a:pPr>
            <a:r>
              <a:rPr lang="en-US" sz="2200" b="1" dirty="0" smtClean="0">
                <a:solidFill>
                  <a:srgbClr val="9C5238"/>
                </a:solidFill>
                <a:latin typeface="Constantia"/>
                <a:ea typeface="ＭＳ 明朝"/>
                <a:cs typeface="Times New Roman"/>
              </a:rPr>
              <a:t>Websites</a:t>
            </a:r>
            <a:r>
              <a:rPr lang="en-US" b="1" dirty="0" smtClean="0">
                <a:solidFill>
                  <a:srgbClr val="9C5238"/>
                </a:solidFill>
                <a:latin typeface="Constantia"/>
                <a:ea typeface="ＭＳ 明朝"/>
                <a:cs typeface="Times New Roman"/>
              </a:rPr>
              <a:t/>
            </a:r>
            <a:br>
              <a:rPr lang="en-US" b="1" dirty="0" smtClean="0">
                <a:solidFill>
                  <a:srgbClr val="9C5238"/>
                </a:solidFill>
                <a:latin typeface="Constantia"/>
                <a:ea typeface="ＭＳ 明朝"/>
                <a:cs typeface="Times New Roman"/>
              </a:rPr>
            </a:br>
            <a:endParaRPr lang="en-US" dirty="0">
              <a:solidFill>
                <a:srgbClr val="9C5238"/>
              </a:solidFill>
              <a:latin typeface="Cambria"/>
              <a:ea typeface="ＭＳ 明朝"/>
              <a:cs typeface="Times New Roman"/>
            </a:endParaRPr>
          </a:p>
          <a:p>
            <a:pPr marL="571500" lvl="1" indent="-342900">
              <a:spcBef>
                <a:spcPts val="0"/>
              </a:spcBef>
              <a:spcAft>
                <a:spcPts val="0"/>
              </a:spcAft>
              <a:buFont typeface="+mj-lt"/>
              <a:buAutoNum type="arabicPeriod"/>
              <a:tabLst>
                <a:tab pos="457200" algn="l"/>
              </a:tabLst>
            </a:pPr>
            <a:r>
              <a:rPr lang="en-US" b="1" dirty="0">
                <a:latin typeface="Constantia"/>
                <a:ea typeface="ＭＳ 明朝"/>
                <a:cs typeface="Times New Roman"/>
              </a:rPr>
              <a:t>Implicit Association Test</a:t>
            </a:r>
            <a:r>
              <a:rPr lang="en-US" dirty="0">
                <a:latin typeface="Constantia"/>
                <a:ea typeface="ＭＳ 明朝"/>
                <a:cs typeface="Times New Roman"/>
              </a:rPr>
              <a:t>: https://</a:t>
            </a:r>
            <a:r>
              <a:rPr lang="en-US" dirty="0" err="1">
                <a:latin typeface="Constantia"/>
                <a:ea typeface="ＭＳ 明朝"/>
                <a:cs typeface="Times New Roman"/>
              </a:rPr>
              <a:t>implicit.harvard.edu</a:t>
            </a:r>
            <a:r>
              <a:rPr lang="en-US" dirty="0">
                <a:latin typeface="Constantia"/>
                <a:ea typeface="ＭＳ 明朝"/>
                <a:cs typeface="Times New Roman"/>
              </a:rPr>
              <a:t>/implicit/</a:t>
            </a:r>
            <a:r>
              <a:rPr lang="en-US" dirty="0" smtClean="0">
                <a:latin typeface="Constantia"/>
                <a:ea typeface="ＭＳ 明朝"/>
                <a:cs typeface="Times New Roman"/>
              </a:rPr>
              <a:t>demo</a:t>
            </a:r>
            <a:br>
              <a:rPr lang="en-US" dirty="0" smtClean="0">
                <a:latin typeface="Constantia"/>
                <a:ea typeface="ＭＳ 明朝"/>
                <a:cs typeface="Times New Roman"/>
              </a:rPr>
            </a:br>
            <a:endParaRPr lang="en-US" sz="2000" dirty="0">
              <a:latin typeface="Cambria"/>
              <a:ea typeface="ＭＳ 明朝"/>
              <a:cs typeface="Times New Roman"/>
            </a:endParaRPr>
          </a:p>
          <a:p>
            <a:pPr marL="571500" lvl="1" indent="-342900">
              <a:spcBef>
                <a:spcPts val="0"/>
              </a:spcBef>
              <a:spcAft>
                <a:spcPts val="0"/>
              </a:spcAft>
              <a:buFont typeface="+mj-lt"/>
              <a:buAutoNum type="arabicPeriod"/>
              <a:tabLst>
                <a:tab pos="457200" algn="l"/>
              </a:tabLst>
            </a:pPr>
            <a:r>
              <a:rPr lang="en-US" b="1" dirty="0">
                <a:latin typeface="Constantia"/>
                <a:ea typeface="ＭＳ 明朝"/>
                <a:cs typeface="Times New Roman"/>
              </a:rPr>
              <a:t>Project Implicit</a:t>
            </a:r>
            <a:r>
              <a:rPr lang="en-US" dirty="0">
                <a:latin typeface="Constantia"/>
                <a:ea typeface="ＭＳ 明朝"/>
                <a:cs typeface="Times New Roman"/>
              </a:rPr>
              <a:t>: http://</a:t>
            </a:r>
            <a:r>
              <a:rPr lang="en-US" dirty="0" err="1" smtClean="0">
                <a:latin typeface="Constantia"/>
                <a:ea typeface="ＭＳ 明朝"/>
                <a:cs typeface="Times New Roman"/>
              </a:rPr>
              <a:t>www.projectimplicit.net</a:t>
            </a:r>
            <a:r>
              <a:rPr lang="en-US" dirty="0" smtClean="0">
                <a:latin typeface="Constantia"/>
                <a:ea typeface="ＭＳ 明朝"/>
                <a:cs typeface="Times New Roman"/>
              </a:rPr>
              <a:t/>
            </a:r>
            <a:br>
              <a:rPr lang="en-US" dirty="0" smtClean="0">
                <a:latin typeface="Constantia"/>
                <a:ea typeface="ＭＳ 明朝"/>
                <a:cs typeface="Times New Roman"/>
              </a:rPr>
            </a:br>
            <a:endParaRPr lang="en-US" sz="2000" dirty="0">
              <a:latin typeface="Cambria"/>
              <a:ea typeface="ＭＳ 明朝"/>
              <a:cs typeface="Times New Roman"/>
            </a:endParaRPr>
          </a:p>
          <a:p>
            <a:pPr marL="571500" lvl="1" indent="-342900">
              <a:spcBef>
                <a:spcPts val="0"/>
              </a:spcBef>
              <a:spcAft>
                <a:spcPts val="0"/>
              </a:spcAft>
              <a:buFont typeface="+mj-lt"/>
              <a:buAutoNum type="arabicPeriod"/>
              <a:tabLst>
                <a:tab pos="457200" algn="l"/>
              </a:tabLst>
            </a:pPr>
            <a:r>
              <a:rPr lang="en-US" b="1" dirty="0">
                <a:latin typeface="Constantia"/>
                <a:ea typeface="ＭＳ 明朝"/>
                <a:cs typeface="Times New Roman"/>
              </a:rPr>
              <a:t>Equal Justice Society</a:t>
            </a:r>
            <a:r>
              <a:rPr lang="en-US" dirty="0">
                <a:latin typeface="Constantia"/>
                <a:ea typeface="ＭＳ 明朝"/>
                <a:cs typeface="Times New Roman"/>
              </a:rPr>
              <a:t>: </a:t>
            </a:r>
            <a:r>
              <a:rPr lang="en-US" dirty="0" err="1">
                <a:latin typeface="Constantia"/>
                <a:ea typeface="ＭＳ 明朝"/>
                <a:cs typeface="Times New Roman"/>
              </a:rPr>
              <a:t>www.equaljusticesociety.org</a:t>
            </a:r>
            <a:r>
              <a:rPr lang="en-US" dirty="0">
                <a:latin typeface="Constantia"/>
                <a:ea typeface="ＭＳ 明朝"/>
                <a:cs typeface="Times New Roman"/>
              </a:rPr>
              <a:t>/law/</a:t>
            </a:r>
            <a:r>
              <a:rPr lang="en-US" dirty="0" err="1" smtClean="0">
                <a:latin typeface="Constantia"/>
                <a:ea typeface="ＭＳ 明朝"/>
                <a:cs typeface="Times New Roman"/>
              </a:rPr>
              <a:t>implicitbias</a:t>
            </a:r>
            <a:r>
              <a:rPr lang="en-US" dirty="0" smtClean="0">
                <a:latin typeface="Constantia"/>
                <a:ea typeface="ＭＳ 明朝"/>
                <a:cs typeface="Times New Roman"/>
              </a:rPr>
              <a:t/>
            </a:r>
            <a:br>
              <a:rPr lang="en-US" dirty="0" smtClean="0">
                <a:latin typeface="Constantia"/>
                <a:ea typeface="ＭＳ 明朝"/>
                <a:cs typeface="Times New Roman"/>
              </a:rPr>
            </a:br>
            <a:endParaRPr lang="en-US" sz="2000" dirty="0">
              <a:latin typeface="Cambria"/>
              <a:ea typeface="ＭＳ 明朝"/>
              <a:cs typeface="Times New Roman"/>
            </a:endParaRPr>
          </a:p>
          <a:p>
            <a:pPr marL="571500" lvl="1" indent="-342900">
              <a:spcBef>
                <a:spcPts val="0"/>
              </a:spcBef>
              <a:spcAft>
                <a:spcPts val="0"/>
              </a:spcAft>
              <a:buFont typeface="+mj-lt"/>
              <a:buAutoNum type="arabicPeriod"/>
              <a:tabLst>
                <a:tab pos="457200" algn="l"/>
              </a:tabLst>
            </a:pPr>
            <a:r>
              <a:rPr lang="en-US" b="1" dirty="0">
                <a:latin typeface="Constantia"/>
                <a:ea typeface="ＭＳ 明朝"/>
                <a:cs typeface="Times New Roman"/>
              </a:rPr>
              <a:t>Implicit Bias &amp; Philosophy International Research Project</a:t>
            </a:r>
            <a:r>
              <a:rPr lang="en-US" dirty="0">
                <a:latin typeface="Constantia"/>
                <a:ea typeface="ＭＳ 明朝"/>
                <a:cs typeface="Times New Roman"/>
              </a:rPr>
              <a:t>: </a:t>
            </a:r>
            <a:r>
              <a:rPr lang="en-US" dirty="0" smtClean="0">
                <a:latin typeface="Constantia"/>
                <a:ea typeface="ＭＳ 明朝"/>
                <a:cs typeface="Times New Roman"/>
              </a:rPr>
              <a:t/>
            </a:r>
            <a:br>
              <a:rPr lang="en-US" dirty="0" smtClean="0">
                <a:latin typeface="Constantia"/>
                <a:ea typeface="ＭＳ 明朝"/>
                <a:cs typeface="Times New Roman"/>
              </a:rPr>
            </a:br>
            <a:r>
              <a:rPr lang="en-US" dirty="0" smtClean="0">
                <a:latin typeface="Constantia"/>
                <a:ea typeface="ＭＳ 明朝"/>
                <a:cs typeface="Times New Roman"/>
              </a:rPr>
              <a:t>http</a:t>
            </a:r>
            <a:r>
              <a:rPr lang="en-US" dirty="0">
                <a:latin typeface="Constantia"/>
                <a:ea typeface="ＭＳ 明朝"/>
                <a:cs typeface="Times New Roman"/>
              </a:rPr>
              <a:t>://</a:t>
            </a:r>
            <a:r>
              <a:rPr lang="en-US" dirty="0" err="1">
                <a:latin typeface="Constantia"/>
                <a:ea typeface="ＭＳ 明朝"/>
                <a:cs typeface="Times New Roman"/>
              </a:rPr>
              <a:t>www.biasproject.org</a:t>
            </a:r>
            <a:endParaRPr lang="en-US" sz="3000" dirty="0">
              <a:latin typeface="Cambria"/>
              <a:ea typeface="ＭＳ 明朝"/>
              <a:cs typeface="Times New Roman"/>
            </a:endParaRPr>
          </a:p>
          <a:p>
            <a:endParaRPr lang="en-US" dirty="0"/>
          </a:p>
        </p:txBody>
      </p:sp>
    </p:spTree>
    <p:extLst>
      <p:ext uri="{BB962C8B-B14F-4D97-AF65-F5344CB8AC3E}">
        <p14:creationId xmlns:p14="http://schemas.microsoft.com/office/powerpoint/2010/main" val="227020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9667" y="2633133"/>
            <a:ext cx="7335308" cy="381000"/>
          </a:xfrm>
          <a:prstGeom prst="rect">
            <a:avLst/>
          </a:prstGeom>
          <a:solidFill>
            <a:schemeClr val="accent4">
              <a:lumMod val="60000"/>
              <a:lumOff val="4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n>
                <a:solidFill>
                  <a:schemeClr val="tx1"/>
                </a:solidFill>
              </a:ln>
            </a:endParaRPr>
          </a:p>
        </p:txBody>
      </p:sp>
      <p:sp>
        <p:nvSpPr>
          <p:cNvPr id="2" name="Title 1"/>
          <p:cNvSpPr>
            <a:spLocks noGrp="1"/>
          </p:cNvSpPr>
          <p:nvPr>
            <p:ph type="title"/>
          </p:nvPr>
        </p:nvSpPr>
        <p:spPr/>
        <p:txBody>
          <a:bodyPr/>
          <a:lstStyle/>
          <a:p>
            <a:r>
              <a:rPr lang="en-US" dirty="0" smtClean="0"/>
              <a:t>Appendix: Resources cont.</a:t>
            </a:r>
            <a:endParaRPr lang="en-US" dirty="0"/>
          </a:p>
        </p:txBody>
      </p:sp>
      <p:pic>
        <p:nvPicPr>
          <p:cNvPr id="4" name="Picture 6"/>
          <p:cNvPicPr>
            <a:picLocks noChangeAspect="1"/>
          </p:cNvPicPr>
          <p:nvPr/>
        </p:nvPicPr>
        <p:blipFill>
          <a:blip r:embed="rId2"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19667" y="5848349"/>
            <a:ext cx="7335308" cy="814917"/>
          </a:xfrm>
          <a:prstGeom prst="rect">
            <a:avLst/>
          </a:prstGeom>
          <a:solidFill>
            <a:schemeClr val="accent4">
              <a:lumMod val="60000"/>
              <a:lumOff val="40000"/>
            </a:schemeClr>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n>
                <a:solidFill>
                  <a:schemeClr val="tx1"/>
                </a:solidFill>
              </a:ln>
            </a:endParaRPr>
          </a:p>
        </p:txBody>
      </p:sp>
      <p:sp>
        <p:nvSpPr>
          <p:cNvPr id="3" name="Content Placeholder 2"/>
          <p:cNvSpPr>
            <a:spLocks noGrp="1"/>
          </p:cNvSpPr>
          <p:nvPr>
            <p:ph idx="1"/>
          </p:nvPr>
        </p:nvSpPr>
        <p:spPr/>
        <p:txBody>
          <a:bodyPr>
            <a:noAutofit/>
          </a:bodyPr>
          <a:lstStyle/>
          <a:p>
            <a:r>
              <a:rPr lang="en-US" sz="1200" b="1" dirty="0" smtClean="0">
                <a:solidFill>
                  <a:srgbClr val="9C5238"/>
                </a:solidFill>
                <a:latin typeface="Constantia"/>
                <a:cs typeface="Constantia"/>
              </a:rPr>
              <a:t>Bibliography: Implicit Bias Internationally</a:t>
            </a:r>
          </a:p>
          <a:p>
            <a:pPr marL="571500" lvl="1" indent="-342900">
              <a:buFont typeface="+mj-lt"/>
              <a:buAutoNum type="arabicPeriod"/>
            </a:pPr>
            <a:r>
              <a:rPr lang="en-US" sz="1000" dirty="0" smtClean="0">
                <a:latin typeface="Constantia"/>
                <a:cs typeface="Constantia"/>
              </a:rPr>
              <a:t>Baker</a:t>
            </a:r>
            <a:r>
              <a:rPr lang="en-US" sz="1000" dirty="0">
                <a:latin typeface="Constantia"/>
                <a:cs typeface="Constantia"/>
              </a:rPr>
              <a:t>, D. P., &amp; Jones, D. P. (1993). </a:t>
            </a:r>
            <a:r>
              <a:rPr lang="en-US" sz="1000" i="1" dirty="0">
                <a:latin typeface="Constantia"/>
                <a:cs typeface="Constantia"/>
              </a:rPr>
              <a:t>Creating gender equality: Cross-national gender stratification and </a:t>
            </a:r>
            <a:r>
              <a:rPr lang="en-US" sz="1000" i="1" dirty="0" smtClean="0">
                <a:latin typeface="Constantia"/>
                <a:cs typeface="Constantia"/>
              </a:rPr>
              <a:t>mathematical </a:t>
            </a:r>
            <a:r>
              <a:rPr lang="en-US" sz="1000" i="1" dirty="0">
                <a:latin typeface="Constantia"/>
                <a:cs typeface="Constantia"/>
              </a:rPr>
              <a:t>performance</a:t>
            </a:r>
            <a:r>
              <a:rPr lang="en-US" sz="1000" dirty="0">
                <a:latin typeface="Constantia"/>
                <a:cs typeface="Constantia"/>
              </a:rPr>
              <a:t>. </a:t>
            </a:r>
            <a:r>
              <a:rPr lang="en-US" sz="1000" i="1" dirty="0">
                <a:latin typeface="Constantia"/>
                <a:cs typeface="Constantia"/>
              </a:rPr>
              <a:t>Sociology of Education</a:t>
            </a:r>
            <a:r>
              <a:rPr lang="en-US" sz="1000" dirty="0">
                <a:latin typeface="Constantia"/>
                <a:cs typeface="Constantia"/>
              </a:rPr>
              <a:t>, 91-103</a:t>
            </a:r>
            <a:r>
              <a:rPr lang="en-US" sz="1000" dirty="0" smtClean="0">
                <a:latin typeface="Constantia"/>
                <a:cs typeface="Constantia"/>
              </a:rPr>
              <a:t>.</a:t>
            </a:r>
          </a:p>
          <a:p>
            <a:pPr marL="571500" lvl="1" indent="-342900">
              <a:buFont typeface="+mj-lt"/>
              <a:buAutoNum type="arabicPeriod"/>
            </a:pPr>
            <a:r>
              <a:rPr lang="en-US" sz="1000" dirty="0" err="1">
                <a:latin typeface="Constantia"/>
                <a:cs typeface="Constantia"/>
              </a:rPr>
              <a:t>Banaji</a:t>
            </a:r>
            <a:r>
              <a:rPr lang="en-US" sz="1000" dirty="0">
                <a:latin typeface="Constantia"/>
                <a:cs typeface="Constantia"/>
              </a:rPr>
              <a:t>, M. R. &amp; </a:t>
            </a:r>
            <a:r>
              <a:rPr lang="en-US" sz="1000" dirty="0" err="1">
                <a:latin typeface="Constantia"/>
                <a:cs typeface="Constantia"/>
              </a:rPr>
              <a:t>Heiphetz</a:t>
            </a:r>
            <a:r>
              <a:rPr lang="en-US" sz="1000" dirty="0">
                <a:latin typeface="Constantia"/>
                <a:cs typeface="Constantia"/>
              </a:rPr>
              <a:t>, L. (2010). Attitudes. In S. T. Fiske, D. T. Gilbert, &amp; G. </a:t>
            </a:r>
            <a:r>
              <a:rPr lang="en-US" sz="1000" dirty="0" err="1">
                <a:latin typeface="Constantia"/>
                <a:cs typeface="Constantia"/>
              </a:rPr>
              <a:t>Lindzey</a:t>
            </a:r>
            <a:r>
              <a:rPr lang="en-US" sz="1000" dirty="0">
                <a:latin typeface="Constantia"/>
                <a:cs typeface="Constantia"/>
              </a:rPr>
              <a:t> (Eds.), Handbook of Social Psychology (pp. 348-388). New York: John Wiley &amp; Sons</a:t>
            </a:r>
            <a:r>
              <a:rPr lang="en-US" sz="1000" dirty="0" smtClean="0">
                <a:latin typeface="Constantia"/>
                <a:cs typeface="Constantia"/>
              </a:rPr>
              <a:t>.</a:t>
            </a:r>
          </a:p>
          <a:p>
            <a:pPr marL="571500" lvl="1" indent="-342900">
              <a:buFont typeface="+mj-lt"/>
              <a:buAutoNum type="arabicPeriod"/>
            </a:pPr>
            <a:r>
              <a:rPr lang="en-US" sz="1000" dirty="0" smtClean="0">
                <a:latin typeface="Constantia"/>
                <a:cs typeface="Constantia"/>
              </a:rPr>
              <a:t>Binder</a:t>
            </a:r>
            <a:r>
              <a:rPr lang="en-US" sz="1000" dirty="0">
                <a:latin typeface="Constantia"/>
                <a:cs typeface="Constantia"/>
              </a:rPr>
              <a:t>, J., </a:t>
            </a:r>
            <a:r>
              <a:rPr lang="en-US" sz="1000" dirty="0" err="1">
                <a:latin typeface="Constantia"/>
                <a:cs typeface="Constantia"/>
              </a:rPr>
              <a:t>Zagefka</a:t>
            </a:r>
            <a:r>
              <a:rPr lang="en-US" sz="1000" dirty="0">
                <a:latin typeface="Constantia"/>
                <a:cs typeface="Constantia"/>
              </a:rPr>
              <a:t>, H., Brown, R., </a:t>
            </a:r>
            <a:r>
              <a:rPr lang="en-US" sz="1000" dirty="0" err="1">
                <a:latin typeface="Constantia"/>
                <a:cs typeface="Constantia"/>
              </a:rPr>
              <a:t>Funke</a:t>
            </a:r>
            <a:r>
              <a:rPr lang="en-US" sz="1000" dirty="0">
                <a:latin typeface="Constantia"/>
                <a:cs typeface="Constantia"/>
              </a:rPr>
              <a:t>, F., Kessler, T., </a:t>
            </a:r>
            <a:r>
              <a:rPr lang="en-US" sz="1000" dirty="0" err="1">
                <a:latin typeface="Constantia"/>
                <a:cs typeface="Constantia"/>
              </a:rPr>
              <a:t>Mummendey</a:t>
            </a:r>
            <a:r>
              <a:rPr lang="en-US" sz="1000" dirty="0">
                <a:latin typeface="Constantia"/>
                <a:cs typeface="Constantia"/>
              </a:rPr>
              <a:t>, A., et al. (2009). </a:t>
            </a:r>
            <a:r>
              <a:rPr lang="en-US" sz="1000" i="1" dirty="0">
                <a:latin typeface="Constantia"/>
                <a:cs typeface="Constantia"/>
              </a:rPr>
              <a:t>Does </a:t>
            </a:r>
            <a:r>
              <a:rPr lang="en-US" sz="1000" i="1" dirty="0" smtClean="0">
                <a:latin typeface="Constantia"/>
                <a:cs typeface="Constantia"/>
              </a:rPr>
              <a:t>contact </a:t>
            </a:r>
            <a:r>
              <a:rPr lang="en-US" sz="1000" i="1" dirty="0">
                <a:latin typeface="Constantia"/>
                <a:cs typeface="Constantia"/>
              </a:rPr>
              <a:t>reduce prejudice or does prejudice reduce contact? A longitudinal test of the </a:t>
            </a:r>
            <a:r>
              <a:rPr lang="en-US" sz="1000" i="1" dirty="0" smtClean="0">
                <a:latin typeface="Constantia"/>
                <a:cs typeface="Constantia"/>
              </a:rPr>
              <a:t>contact </a:t>
            </a:r>
            <a:r>
              <a:rPr lang="en-US" sz="1000" i="1" dirty="0">
                <a:latin typeface="Constantia"/>
                <a:cs typeface="Constantia"/>
              </a:rPr>
              <a:t>hypothesis among majority and minority groups in three European countries</a:t>
            </a:r>
            <a:r>
              <a:rPr lang="en-US" sz="1000" dirty="0">
                <a:latin typeface="Constantia"/>
                <a:cs typeface="Constantia"/>
              </a:rPr>
              <a:t>. Journal of Personality and Social Psychology, 96, 843-856</a:t>
            </a:r>
            <a:r>
              <a:rPr lang="en-US" sz="1000" dirty="0" smtClean="0">
                <a:latin typeface="Constantia"/>
                <a:cs typeface="Constantia"/>
              </a:rPr>
              <a:t>.</a:t>
            </a:r>
          </a:p>
          <a:p>
            <a:pPr marL="571500" lvl="1" indent="-342900">
              <a:buFont typeface="+mj-lt"/>
              <a:buAutoNum type="arabicPeriod"/>
            </a:pPr>
            <a:r>
              <a:rPr lang="en-US" sz="1000" dirty="0" smtClean="0">
                <a:latin typeface="Constantia"/>
                <a:cs typeface="Constantia"/>
              </a:rPr>
              <a:t>Dunham</a:t>
            </a:r>
            <a:r>
              <a:rPr lang="en-US" sz="1000" dirty="0">
                <a:latin typeface="Constantia"/>
                <a:cs typeface="Constantia"/>
              </a:rPr>
              <a:t>, Y., Baron, A. S., &amp; </a:t>
            </a:r>
            <a:r>
              <a:rPr lang="en-US" sz="1000" dirty="0" err="1">
                <a:latin typeface="Constantia"/>
                <a:cs typeface="Constantia"/>
              </a:rPr>
              <a:t>Banaji</a:t>
            </a:r>
            <a:r>
              <a:rPr lang="en-US" sz="1000" dirty="0">
                <a:latin typeface="Constantia"/>
                <a:cs typeface="Constantia"/>
              </a:rPr>
              <a:t>, M. R. (2006). </a:t>
            </a:r>
            <a:r>
              <a:rPr lang="en-US" sz="1000" i="1" dirty="0">
                <a:latin typeface="Constantia"/>
                <a:cs typeface="Constantia"/>
              </a:rPr>
              <a:t>From American city to Japanese village: A </a:t>
            </a:r>
            <a:r>
              <a:rPr lang="en-US" sz="1000" i="1" dirty="0" smtClean="0">
                <a:latin typeface="Constantia"/>
                <a:cs typeface="Constantia"/>
              </a:rPr>
              <a:t>cross</a:t>
            </a:r>
            <a:r>
              <a:rPr lang="en-US" sz="1000" i="1" dirty="0">
                <a:latin typeface="Constantia"/>
                <a:cs typeface="Constantia"/>
              </a:rPr>
              <a:t>-cultural investigation of implicit race attitudes</a:t>
            </a:r>
            <a:r>
              <a:rPr lang="en-US" sz="1000" dirty="0">
                <a:latin typeface="Constantia"/>
                <a:cs typeface="Constantia"/>
              </a:rPr>
              <a:t>. Child Development, 77, 1268-1281</a:t>
            </a:r>
            <a:r>
              <a:rPr lang="en-US" sz="1000" dirty="0" smtClean="0">
                <a:latin typeface="Constantia"/>
                <a:cs typeface="Constantia"/>
              </a:rPr>
              <a:t>.</a:t>
            </a:r>
          </a:p>
          <a:p>
            <a:pPr marL="571500" lvl="1" indent="-342900">
              <a:buFont typeface="+mj-lt"/>
              <a:buAutoNum type="arabicPeriod"/>
            </a:pPr>
            <a:r>
              <a:rPr lang="en-US" sz="1000" dirty="0" smtClean="0">
                <a:latin typeface="Constantia"/>
                <a:cs typeface="Constantia"/>
              </a:rPr>
              <a:t>Gonzales</a:t>
            </a:r>
            <a:r>
              <a:rPr lang="en-US" sz="1000" dirty="0">
                <a:latin typeface="Constantia"/>
                <a:cs typeface="Constantia"/>
              </a:rPr>
              <a:t>, P., et al. (2004). </a:t>
            </a:r>
            <a:r>
              <a:rPr lang="en-US" sz="1000" i="1" dirty="0">
                <a:latin typeface="Constantia"/>
                <a:cs typeface="Constantia"/>
              </a:rPr>
              <a:t>Highlights from the Trends in International Mathematics and </a:t>
            </a:r>
            <a:r>
              <a:rPr lang="en-US" sz="1000" i="1" dirty="0" smtClean="0">
                <a:latin typeface="Constantia"/>
                <a:cs typeface="Constantia"/>
              </a:rPr>
              <a:t>Science </a:t>
            </a:r>
            <a:r>
              <a:rPr lang="en-US" sz="1000" i="1" dirty="0">
                <a:latin typeface="Constantia"/>
                <a:cs typeface="Constantia"/>
              </a:rPr>
              <a:t>Study (TIMSS) 2003</a:t>
            </a:r>
            <a:r>
              <a:rPr lang="en-US" sz="1000" dirty="0">
                <a:latin typeface="Constantia"/>
                <a:cs typeface="Constantia"/>
              </a:rPr>
              <a:t> (US </a:t>
            </a:r>
            <a:r>
              <a:rPr lang="en-US" sz="1000" dirty="0" err="1">
                <a:latin typeface="Constantia"/>
                <a:cs typeface="Constantia"/>
              </a:rPr>
              <a:t>Dept</a:t>
            </a:r>
            <a:r>
              <a:rPr lang="en-US" sz="1000" dirty="0">
                <a:latin typeface="Constantia"/>
                <a:cs typeface="Constantia"/>
              </a:rPr>
              <a:t> of Ed., Washington, DC) (NCES no. 2005-005)</a:t>
            </a:r>
            <a:r>
              <a:rPr lang="en-US" sz="1000" dirty="0" smtClean="0">
                <a:latin typeface="Constantia"/>
                <a:cs typeface="Constantia"/>
              </a:rPr>
              <a:t>.</a:t>
            </a:r>
          </a:p>
          <a:p>
            <a:pPr marL="571500" lvl="1" indent="-342900">
              <a:buFont typeface="+mj-lt"/>
              <a:buAutoNum type="arabicPeriod"/>
            </a:pPr>
            <a:r>
              <a:rPr lang="en-US" sz="1000" dirty="0" err="1" smtClean="0">
                <a:latin typeface="Constantia"/>
                <a:cs typeface="Constantia"/>
              </a:rPr>
              <a:t>Guiso</a:t>
            </a:r>
            <a:r>
              <a:rPr lang="en-US" sz="1000" dirty="0">
                <a:latin typeface="Constantia"/>
                <a:cs typeface="Constantia"/>
              </a:rPr>
              <a:t>, L., Monte, F., </a:t>
            </a:r>
            <a:r>
              <a:rPr lang="en-US" sz="1000" dirty="0" err="1">
                <a:latin typeface="Constantia"/>
                <a:cs typeface="Constantia"/>
              </a:rPr>
              <a:t>Sapienza</a:t>
            </a:r>
            <a:r>
              <a:rPr lang="en-US" sz="1000" dirty="0">
                <a:latin typeface="Constantia"/>
                <a:cs typeface="Constantia"/>
              </a:rPr>
              <a:t>, P., &amp; </a:t>
            </a:r>
            <a:r>
              <a:rPr lang="en-US" sz="1000" dirty="0" err="1">
                <a:latin typeface="Constantia"/>
                <a:cs typeface="Constantia"/>
              </a:rPr>
              <a:t>Zingales</a:t>
            </a:r>
            <a:r>
              <a:rPr lang="en-US" sz="1000" dirty="0">
                <a:latin typeface="Constantia"/>
                <a:cs typeface="Constantia"/>
              </a:rPr>
              <a:t>, L. (2008). </a:t>
            </a:r>
            <a:r>
              <a:rPr lang="en-US" sz="1000" i="1" dirty="0">
                <a:latin typeface="Constantia"/>
                <a:cs typeface="Constantia"/>
              </a:rPr>
              <a:t>Culture, gender and math</a:t>
            </a:r>
            <a:r>
              <a:rPr lang="en-US" sz="1000" dirty="0">
                <a:latin typeface="Constantia"/>
                <a:cs typeface="Constantia"/>
              </a:rPr>
              <a:t>. </a:t>
            </a:r>
            <a:r>
              <a:rPr lang="en-US" sz="1000" i="1" dirty="0">
                <a:latin typeface="Constantia"/>
                <a:cs typeface="Constantia"/>
              </a:rPr>
              <a:t>Science</a:t>
            </a:r>
            <a:r>
              <a:rPr lang="en-US" sz="1000" dirty="0">
                <a:latin typeface="Constantia"/>
                <a:cs typeface="Constantia"/>
              </a:rPr>
              <a:t> </a:t>
            </a:r>
            <a:r>
              <a:rPr lang="en-US" sz="1000" dirty="0" smtClean="0">
                <a:latin typeface="Constantia"/>
                <a:cs typeface="Constantia"/>
              </a:rPr>
              <a:t>320</a:t>
            </a:r>
            <a:r>
              <a:rPr lang="en-US" sz="1000" dirty="0">
                <a:latin typeface="Constantia"/>
                <a:cs typeface="Constantia"/>
              </a:rPr>
              <a:t>: 1164-1165</a:t>
            </a:r>
            <a:r>
              <a:rPr lang="en-US" sz="1000" dirty="0" smtClean="0">
                <a:latin typeface="Constantia"/>
                <a:cs typeface="Constantia"/>
              </a:rPr>
              <a:t>.</a:t>
            </a:r>
            <a:endParaRPr lang="en-US" sz="1000" dirty="0">
              <a:latin typeface="Constantia"/>
              <a:cs typeface="Constantia"/>
            </a:endParaRPr>
          </a:p>
          <a:p>
            <a:pPr marL="571500" lvl="1" indent="-342900">
              <a:buFont typeface="+mj-lt"/>
              <a:buAutoNum type="arabicPeriod"/>
            </a:pPr>
            <a:r>
              <a:rPr lang="en-US" sz="1000" dirty="0" smtClean="0">
                <a:latin typeface="Constantia"/>
                <a:cs typeface="Constantia"/>
              </a:rPr>
              <a:t>Lummis</a:t>
            </a:r>
            <a:r>
              <a:rPr lang="en-US" sz="1000" dirty="0">
                <a:latin typeface="Constantia"/>
                <a:cs typeface="Constantia"/>
              </a:rPr>
              <a:t>, M., &amp; Stevenson, H. W. (1990). </a:t>
            </a:r>
            <a:r>
              <a:rPr lang="en-US" sz="1000" i="1" dirty="0">
                <a:latin typeface="Constantia"/>
                <a:cs typeface="Constantia"/>
              </a:rPr>
              <a:t>Gender differences in beliefs and achievement: A </a:t>
            </a:r>
            <a:r>
              <a:rPr lang="en-US" sz="1000" i="1" dirty="0" smtClean="0">
                <a:latin typeface="Constantia"/>
                <a:cs typeface="Constantia"/>
              </a:rPr>
              <a:t>cross</a:t>
            </a:r>
            <a:r>
              <a:rPr lang="en-US" sz="1000" i="1" dirty="0">
                <a:latin typeface="Constantia"/>
                <a:cs typeface="Constantia"/>
              </a:rPr>
              <a:t>-cultural study</a:t>
            </a:r>
            <a:r>
              <a:rPr lang="en-US" sz="1000" dirty="0">
                <a:latin typeface="Constantia"/>
                <a:cs typeface="Constantia"/>
              </a:rPr>
              <a:t>. Developmental Psychology, </a:t>
            </a:r>
            <a:r>
              <a:rPr lang="en-US" sz="1000" i="1" dirty="0">
                <a:latin typeface="Constantia"/>
                <a:cs typeface="Constantia"/>
              </a:rPr>
              <a:t>26</a:t>
            </a:r>
            <a:r>
              <a:rPr lang="en-US" sz="1000" dirty="0">
                <a:latin typeface="Constantia"/>
                <a:cs typeface="Constantia"/>
              </a:rPr>
              <a:t>(2), 254</a:t>
            </a:r>
            <a:r>
              <a:rPr lang="en-US" sz="1000" dirty="0" smtClean="0">
                <a:latin typeface="Constantia"/>
                <a:cs typeface="Constantia"/>
              </a:rPr>
              <a:t>.</a:t>
            </a:r>
          </a:p>
          <a:p>
            <a:pPr marL="571500" lvl="1" indent="-342900">
              <a:buFont typeface="+mj-lt"/>
              <a:buAutoNum type="arabicPeriod"/>
            </a:pPr>
            <a:r>
              <a:rPr lang="en-US" sz="1000" dirty="0" err="1" smtClean="0">
                <a:latin typeface="Constantia"/>
                <a:cs typeface="Constantia"/>
              </a:rPr>
              <a:t>McGrane</a:t>
            </a:r>
            <a:r>
              <a:rPr lang="en-US" sz="1000" dirty="0">
                <a:latin typeface="Constantia"/>
                <a:cs typeface="Constantia"/>
              </a:rPr>
              <a:t>, J. A. and White, F. A. (2007), Differences in Anglo and Asian Australians' explicit </a:t>
            </a:r>
            <a:r>
              <a:rPr lang="en-US" sz="1000" dirty="0" smtClean="0">
                <a:latin typeface="Constantia"/>
                <a:cs typeface="Constantia"/>
              </a:rPr>
              <a:t>and </a:t>
            </a:r>
            <a:r>
              <a:rPr lang="en-US" sz="1000" dirty="0">
                <a:latin typeface="Constantia"/>
                <a:cs typeface="Constantia"/>
              </a:rPr>
              <a:t>implicit prejudice and the attenuation of their implicit in-group bias. Asian Journal of Social Psychology, 10: 204–210. </a:t>
            </a:r>
            <a:r>
              <a:rPr lang="en-US" sz="1000" dirty="0" err="1">
                <a:latin typeface="Constantia"/>
                <a:cs typeface="Constantia"/>
              </a:rPr>
              <a:t>doi</a:t>
            </a:r>
            <a:r>
              <a:rPr lang="en-US" sz="1000" dirty="0">
                <a:latin typeface="Constantia"/>
                <a:cs typeface="Constantia"/>
              </a:rPr>
              <a:t>: 10.1111/j.1467-839X.2007.00228.</a:t>
            </a:r>
            <a:r>
              <a:rPr lang="en-US" sz="1000" dirty="0" smtClean="0">
                <a:latin typeface="Constantia"/>
                <a:cs typeface="Constantia"/>
              </a:rPr>
              <a:t>x</a:t>
            </a:r>
            <a:endParaRPr lang="en-US" sz="1000" dirty="0">
              <a:latin typeface="Constantia"/>
              <a:cs typeface="Constantia"/>
            </a:endParaRPr>
          </a:p>
          <a:p>
            <a:pPr marL="571500" lvl="1" indent="-342900">
              <a:buFont typeface="+mj-lt"/>
              <a:buAutoNum type="arabicPeriod"/>
            </a:pPr>
            <a:r>
              <a:rPr lang="en-US" sz="1000" dirty="0" err="1" smtClean="0">
                <a:latin typeface="Constantia"/>
                <a:cs typeface="Constantia"/>
              </a:rPr>
              <a:t>Nosek</a:t>
            </a:r>
            <a:r>
              <a:rPr lang="en-US" sz="1000" dirty="0">
                <a:latin typeface="Constantia"/>
                <a:cs typeface="Constantia"/>
              </a:rPr>
              <a:t>, B. A. &amp; </a:t>
            </a:r>
            <a:r>
              <a:rPr lang="en-US" sz="1000" dirty="0" err="1">
                <a:latin typeface="Constantia"/>
                <a:cs typeface="Constantia"/>
              </a:rPr>
              <a:t>Banaji</a:t>
            </a:r>
            <a:r>
              <a:rPr lang="en-US" sz="1000" dirty="0">
                <a:latin typeface="Constantia"/>
                <a:cs typeface="Constantia"/>
              </a:rPr>
              <a:t>, M. R. (2002). [Polish Language] </a:t>
            </a:r>
            <a:r>
              <a:rPr lang="en-US" sz="1000" i="1" dirty="0">
                <a:latin typeface="Constantia"/>
                <a:cs typeface="Constantia"/>
              </a:rPr>
              <a:t>(At least) two factors moderate the </a:t>
            </a:r>
            <a:r>
              <a:rPr lang="en-US" sz="1000" i="1" dirty="0" smtClean="0">
                <a:latin typeface="Constantia"/>
                <a:cs typeface="Constantia"/>
              </a:rPr>
              <a:t>relationship </a:t>
            </a:r>
            <a:r>
              <a:rPr lang="en-US" sz="1000" i="1" dirty="0">
                <a:latin typeface="Constantia"/>
                <a:cs typeface="Constantia"/>
              </a:rPr>
              <a:t>between implicit and explicit attitudes</a:t>
            </a:r>
            <a:r>
              <a:rPr lang="en-US" sz="1000" dirty="0">
                <a:latin typeface="Constantia"/>
                <a:cs typeface="Constantia"/>
              </a:rPr>
              <a:t>. In R.K. </a:t>
            </a:r>
            <a:r>
              <a:rPr lang="en-US" sz="1000" dirty="0" err="1">
                <a:latin typeface="Constantia"/>
                <a:cs typeface="Constantia"/>
              </a:rPr>
              <a:t>Ohme</a:t>
            </a:r>
            <a:r>
              <a:rPr lang="en-US" sz="1000" dirty="0">
                <a:latin typeface="Constantia"/>
                <a:cs typeface="Constantia"/>
              </a:rPr>
              <a:t> &amp; M. </a:t>
            </a:r>
            <a:r>
              <a:rPr lang="en-US" sz="1000" dirty="0" err="1">
                <a:latin typeface="Constantia"/>
                <a:cs typeface="Constantia"/>
              </a:rPr>
              <a:t>Jarymowicz</a:t>
            </a:r>
            <a:r>
              <a:rPr lang="en-US" sz="1000" dirty="0">
                <a:latin typeface="Constantia"/>
                <a:cs typeface="Constantia"/>
              </a:rPr>
              <a:t> (Eds.), </a:t>
            </a:r>
            <a:r>
              <a:rPr lang="en-US" sz="1000" dirty="0" err="1">
                <a:latin typeface="Constantia"/>
                <a:cs typeface="Constantia"/>
              </a:rPr>
              <a:t>Natura</a:t>
            </a:r>
            <a:r>
              <a:rPr lang="en-US" sz="1000" dirty="0">
                <a:latin typeface="Constantia"/>
                <a:cs typeface="Constantia"/>
              </a:rPr>
              <a:t> </a:t>
            </a:r>
            <a:r>
              <a:rPr lang="en-US" sz="1000" dirty="0" err="1">
                <a:latin typeface="Constantia"/>
                <a:cs typeface="Constantia"/>
              </a:rPr>
              <a:t>Automatyzmow</a:t>
            </a:r>
            <a:r>
              <a:rPr lang="en-US" sz="1000" dirty="0">
                <a:latin typeface="Constantia"/>
                <a:cs typeface="Constantia"/>
              </a:rPr>
              <a:t> (pp. 49-56), Warszawa: WIP PAN &amp; </a:t>
            </a:r>
            <a:r>
              <a:rPr lang="en-US" sz="1000" dirty="0" smtClean="0">
                <a:latin typeface="Constantia"/>
                <a:cs typeface="Constantia"/>
              </a:rPr>
              <a:t>SWPS.</a:t>
            </a:r>
          </a:p>
          <a:p>
            <a:pPr marL="571500" lvl="1" indent="-342900">
              <a:buFont typeface="+mj-lt"/>
              <a:buAutoNum type="arabicPeriod"/>
            </a:pPr>
            <a:r>
              <a:rPr lang="en-US" sz="1000" dirty="0" err="1" smtClean="0">
                <a:latin typeface="Constantia"/>
                <a:cs typeface="Constantia"/>
              </a:rPr>
              <a:t>Nosek</a:t>
            </a:r>
            <a:r>
              <a:rPr lang="en-US" sz="1000" dirty="0">
                <a:latin typeface="Constantia"/>
                <a:cs typeface="Constantia"/>
              </a:rPr>
              <a:t>, B. A., Smyth, F. L., </a:t>
            </a:r>
            <a:r>
              <a:rPr lang="en-US" sz="1000" dirty="0" err="1">
                <a:latin typeface="Constantia"/>
                <a:cs typeface="Constantia"/>
              </a:rPr>
              <a:t>Sriram</a:t>
            </a:r>
            <a:r>
              <a:rPr lang="en-US" sz="1000" dirty="0">
                <a:latin typeface="Constantia"/>
                <a:cs typeface="Constantia"/>
              </a:rPr>
              <a:t>, N., Lindner, N. M., </a:t>
            </a:r>
            <a:r>
              <a:rPr lang="en-US" sz="1000" dirty="0" err="1">
                <a:latin typeface="Constantia"/>
                <a:cs typeface="Constantia"/>
              </a:rPr>
              <a:t>Devos</a:t>
            </a:r>
            <a:r>
              <a:rPr lang="en-US" sz="1000" dirty="0">
                <a:latin typeface="Constantia"/>
                <a:cs typeface="Constantia"/>
              </a:rPr>
              <a:t>, T., Ayala, A., Bar-Anan, Y., </a:t>
            </a:r>
            <a:r>
              <a:rPr lang="en-US" sz="1000" dirty="0" smtClean="0">
                <a:latin typeface="Constantia"/>
                <a:cs typeface="Constantia"/>
              </a:rPr>
              <a:t>Bergh</a:t>
            </a:r>
            <a:r>
              <a:rPr lang="en-US" sz="1000" dirty="0">
                <a:latin typeface="Constantia"/>
                <a:cs typeface="Constantia"/>
              </a:rPr>
              <a:t>, R., </a:t>
            </a:r>
            <a:r>
              <a:rPr lang="en-US" sz="1000" dirty="0" err="1">
                <a:latin typeface="Constantia"/>
                <a:cs typeface="Constantia"/>
              </a:rPr>
              <a:t>Cai</a:t>
            </a:r>
            <a:r>
              <a:rPr lang="en-US" sz="1000" dirty="0">
                <a:latin typeface="Constantia"/>
                <a:cs typeface="Constantia"/>
              </a:rPr>
              <a:t>, H., </a:t>
            </a:r>
            <a:r>
              <a:rPr lang="en-US" sz="1000" dirty="0" err="1">
                <a:latin typeface="Constantia"/>
                <a:cs typeface="Constantia"/>
              </a:rPr>
              <a:t>Gonsalkorale</a:t>
            </a:r>
            <a:r>
              <a:rPr lang="en-US" sz="1000" dirty="0">
                <a:latin typeface="Constantia"/>
                <a:cs typeface="Constantia"/>
              </a:rPr>
              <a:t>, K., </a:t>
            </a:r>
            <a:r>
              <a:rPr lang="en-US" sz="1000" dirty="0" err="1">
                <a:latin typeface="Constantia"/>
                <a:cs typeface="Constantia"/>
              </a:rPr>
              <a:t>Kesebir</a:t>
            </a:r>
            <a:r>
              <a:rPr lang="en-US" sz="1000" dirty="0">
                <a:latin typeface="Constantia"/>
                <a:cs typeface="Constantia"/>
              </a:rPr>
              <a:t>, S., </a:t>
            </a:r>
            <a:r>
              <a:rPr lang="en-US" sz="1000" dirty="0" err="1">
                <a:latin typeface="Constantia"/>
                <a:cs typeface="Constantia"/>
              </a:rPr>
              <a:t>Maliszewski</a:t>
            </a:r>
            <a:r>
              <a:rPr lang="en-US" sz="1000" dirty="0">
                <a:latin typeface="Constantia"/>
                <a:cs typeface="Constantia"/>
              </a:rPr>
              <a:t>, N., </a:t>
            </a:r>
            <a:r>
              <a:rPr lang="en-US" sz="1000" dirty="0" err="1">
                <a:latin typeface="Constantia"/>
                <a:cs typeface="Constantia"/>
              </a:rPr>
              <a:t>Neto</a:t>
            </a:r>
            <a:r>
              <a:rPr lang="en-US" sz="1000" dirty="0">
                <a:latin typeface="Constantia"/>
                <a:cs typeface="Constantia"/>
              </a:rPr>
              <a:t>, F., Olli, E., Park, J., Schnabel, K., </a:t>
            </a:r>
            <a:r>
              <a:rPr lang="en-US" sz="1000" dirty="0" err="1">
                <a:latin typeface="Constantia"/>
                <a:cs typeface="Constantia"/>
              </a:rPr>
              <a:t>Shiomura</a:t>
            </a:r>
            <a:r>
              <a:rPr lang="en-US" sz="1000" dirty="0">
                <a:latin typeface="Constantia"/>
                <a:cs typeface="Constantia"/>
              </a:rPr>
              <a:t>, K., </a:t>
            </a:r>
            <a:r>
              <a:rPr lang="en-US" sz="1000" dirty="0" err="1">
                <a:latin typeface="Constantia"/>
                <a:cs typeface="Constantia"/>
              </a:rPr>
              <a:t>Tulbure</a:t>
            </a:r>
            <a:r>
              <a:rPr lang="en-US" sz="1000" dirty="0">
                <a:latin typeface="Constantia"/>
                <a:cs typeface="Constantia"/>
              </a:rPr>
              <a:t>, B., </a:t>
            </a:r>
            <a:r>
              <a:rPr lang="en-US" sz="1000" dirty="0" err="1">
                <a:latin typeface="Constantia"/>
                <a:cs typeface="Constantia"/>
              </a:rPr>
              <a:t>Wiers</a:t>
            </a:r>
            <a:r>
              <a:rPr lang="en-US" sz="1000" dirty="0">
                <a:latin typeface="Constantia"/>
                <a:cs typeface="Constantia"/>
              </a:rPr>
              <a:t>, R. W., </a:t>
            </a:r>
            <a:r>
              <a:rPr lang="en-US" sz="1000" dirty="0" err="1">
                <a:latin typeface="Constantia"/>
                <a:cs typeface="Constantia"/>
              </a:rPr>
              <a:t>Somogyi</a:t>
            </a:r>
            <a:r>
              <a:rPr lang="en-US" sz="1000" dirty="0">
                <a:latin typeface="Constantia"/>
                <a:cs typeface="Constantia"/>
              </a:rPr>
              <a:t>, M., </a:t>
            </a:r>
            <a:r>
              <a:rPr lang="en-US" sz="1000" dirty="0" err="1">
                <a:latin typeface="Constantia"/>
                <a:cs typeface="Constantia"/>
              </a:rPr>
              <a:t>Akrami</a:t>
            </a:r>
            <a:r>
              <a:rPr lang="en-US" sz="1000" dirty="0">
                <a:latin typeface="Constantia"/>
                <a:cs typeface="Constantia"/>
              </a:rPr>
              <a:t>, N., </a:t>
            </a:r>
            <a:r>
              <a:rPr lang="en-US" sz="1000" dirty="0" err="1">
                <a:latin typeface="Constantia"/>
                <a:cs typeface="Constantia"/>
              </a:rPr>
              <a:t>Ekehammar</a:t>
            </a:r>
            <a:r>
              <a:rPr lang="en-US" sz="1000" dirty="0">
                <a:latin typeface="Constantia"/>
                <a:cs typeface="Constantia"/>
              </a:rPr>
              <a:t>, B., </a:t>
            </a:r>
            <a:r>
              <a:rPr lang="en-US" sz="1000" dirty="0" err="1">
                <a:latin typeface="Constantia"/>
                <a:cs typeface="Constantia"/>
              </a:rPr>
              <a:t>Vianello</a:t>
            </a:r>
            <a:r>
              <a:rPr lang="en-US" sz="1000" dirty="0">
                <a:latin typeface="Constantia"/>
                <a:cs typeface="Constantia"/>
              </a:rPr>
              <a:t>, M., </a:t>
            </a:r>
            <a:r>
              <a:rPr lang="en-US" sz="1000" dirty="0" err="1">
                <a:latin typeface="Constantia"/>
                <a:cs typeface="Constantia"/>
              </a:rPr>
              <a:t>Banaji</a:t>
            </a:r>
            <a:r>
              <a:rPr lang="en-US" sz="1000" dirty="0">
                <a:latin typeface="Constantia"/>
                <a:cs typeface="Constantia"/>
              </a:rPr>
              <a:t>, M. R., &amp; Greenwald, A. G. (2009). </a:t>
            </a:r>
            <a:r>
              <a:rPr lang="en-US" sz="1000" i="1" dirty="0">
                <a:latin typeface="Constantia"/>
                <a:cs typeface="Constantia"/>
              </a:rPr>
              <a:t>National differences in gender-science stereotypes predict national sex differences in science and math achievement</a:t>
            </a:r>
            <a:r>
              <a:rPr lang="en-US" sz="1000" dirty="0">
                <a:latin typeface="Constantia"/>
                <a:cs typeface="Constantia"/>
              </a:rPr>
              <a:t>. Proceedings of the National Academy of Sciences, 106, 10593-10597</a:t>
            </a:r>
            <a:r>
              <a:rPr lang="en-US" sz="1000" dirty="0" smtClean="0">
                <a:latin typeface="Constantia"/>
                <a:cs typeface="Constantia"/>
              </a:rPr>
              <a:t>.</a:t>
            </a:r>
            <a:endParaRPr lang="en-US" sz="1000" dirty="0">
              <a:latin typeface="Constantia"/>
              <a:cs typeface="Constantia"/>
            </a:endParaRPr>
          </a:p>
        </p:txBody>
      </p:sp>
    </p:spTree>
    <p:extLst>
      <p:ext uri="{BB962C8B-B14F-4D97-AF65-F5344CB8AC3E}">
        <p14:creationId xmlns:p14="http://schemas.microsoft.com/office/powerpoint/2010/main" val="166902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52600" y="1600200"/>
            <a:ext cx="5257800" cy="396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76600" y="2286000"/>
            <a:ext cx="1752600" cy="381000"/>
          </a:xfrm>
          <a:prstGeom prst="rect">
            <a:avLst/>
          </a:prstGeom>
          <a:noFill/>
        </p:spPr>
        <p:txBody>
          <a:bodyPr wrap="square" rtlCol="0">
            <a:spAutoFit/>
          </a:bodyPr>
          <a:lstStyle/>
          <a:p>
            <a:r>
              <a:rPr lang="en-US" dirty="0" smtClean="0">
                <a:solidFill>
                  <a:schemeClr val="bg1"/>
                </a:solidFill>
              </a:rPr>
              <a:t>Citizens</a:t>
            </a:r>
            <a:endParaRPr lang="en-US" dirty="0">
              <a:solidFill>
                <a:schemeClr val="bg1"/>
              </a:solidFill>
            </a:endParaRPr>
          </a:p>
        </p:txBody>
      </p:sp>
      <p:sp>
        <p:nvSpPr>
          <p:cNvPr id="5" name="TextBox 4"/>
          <p:cNvSpPr txBox="1"/>
          <p:nvPr/>
        </p:nvSpPr>
        <p:spPr>
          <a:xfrm>
            <a:off x="228600" y="6096000"/>
            <a:ext cx="4038600" cy="369332"/>
          </a:xfrm>
          <a:prstGeom prst="rect">
            <a:avLst/>
          </a:prstGeom>
          <a:noFill/>
        </p:spPr>
        <p:txBody>
          <a:bodyPr wrap="square" rtlCol="0">
            <a:spAutoFit/>
          </a:bodyPr>
          <a:lstStyle/>
          <a:p>
            <a:r>
              <a:rPr lang="en-US" b="1" dirty="0" smtClean="0"/>
              <a:t>Non-public/non-private space</a:t>
            </a:r>
            <a:endParaRPr lang="en-US" b="1" dirty="0"/>
          </a:p>
        </p:txBody>
      </p:sp>
      <p:sp>
        <p:nvSpPr>
          <p:cNvPr id="6" name="TextBox 5"/>
          <p:cNvSpPr txBox="1"/>
          <p:nvPr/>
        </p:nvSpPr>
        <p:spPr>
          <a:xfrm>
            <a:off x="4343400" y="4038600"/>
            <a:ext cx="1752600" cy="381000"/>
          </a:xfrm>
          <a:prstGeom prst="rect">
            <a:avLst/>
          </a:prstGeom>
          <a:noFill/>
        </p:spPr>
        <p:txBody>
          <a:bodyPr wrap="square" rtlCol="0">
            <a:spAutoFit/>
          </a:bodyPr>
          <a:lstStyle/>
          <a:p>
            <a:r>
              <a:rPr lang="en-US" dirty="0" smtClean="0">
                <a:solidFill>
                  <a:schemeClr val="bg1"/>
                </a:solidFill>
              </a:rPr>
              <a:t>Elderly</a:t>
            </a:r>
            <a:endParaRPr lang="en-US" dirty="0">
              <a:solidFill>
                <a:schemeClr val="bg1"/>
              </a:solidFill>
            </a:endParaRPr>
          </a:p>
        </p:txBody>
      </p:sp>
      <p:sp>
        <p:nvSpPr>
          <p:cNvPr id="7" name="TextBox 6"/>
          <p:cNvSpPr txBox="1"/>
          <p:nvPr/>
        </p:nvSpPr>
        <p:spPr>
          <a:xfrm>
            <a:off x="2514600" y="3352800"/>
            <a:ext cx="1752600" cy="381000"/>
          </a:xfrm>
          <a:prstGeom prst="rect">
            <a:avLst/>
          </a:prstGeom>
          <a:noFill/>
        </p:spPr>
        <p:txBody>
          <a:bodyPr wrap="square" rtlCol="0">
            <a:spAutoFit/>
          </a:bodyPr>
          <a:lstStyle/>
          <a:p>
            <a:r>
              <a:rPr lang="en-US" dirty="0" smtClean="0">
                <a:solidFill>
                  <a:schemeClr val="bg1"/>
                </a:solidFill>
              </a:rPr>
              <a:t>Mothers</a:t>
            </a:r>
            <a:endParaRPr lang="en-US" dirty="0">
              <a:solidFill>
                <a:schemeClr val="bg1"/>
              </a:solidFill>
            </a:endParaRPr>
          </a:p>
        </p:txBody>
      </p:sp>
      <p:sp>
        <p:nvSpPr>
          <p:cNvPr id="8" name="TextBox 7"/>
          <p:cNvSpPr txBox="1"/>
          <p:nvPr/>
        </p:nvSpPr>
        <p:spPr>
          <a:xfrm>
            <a:off x="4572000" y="3124200"/>
            <a:ext cx="1752600" cy="381000"/>
          </a:xfrm>
          <a:prstGeom prst="rect">
            <a:avLst/>
          </a:prstGeom>
          <a:noFill/>
        </p:spPr>
        <p:txBody>
          <a:bodyPr wrap="square" rtlCol="0">
            <a:spAutoFit/>
          </a:bodyPr>
          <a:lstStyle/>
          <a:p>
            <a:r>
              <a:rPr lang="en-US" dirty="0" smtClean="0">
                <a:solidFill>
                  <a:schemeClr val="bg1"/>
                </a:solidFill>
              </a:rPr>
              <a:t>Children</a:t>
            </a:r>
            <a:endParaRPr lang="en-US" dirty="0">
              <a:solidFill>
                <a:schemeClr val="bg1"/>
              </a:solidFill>
            </a:endParaRPr>
          </a:p>
        </p:txBody>
      </p:sp>
      <p:sp>
        <p:nvSpPr>
          <p:cNvPr id="9" name="TextBox 8"/>
          <p:cNvSpPr txBox="1"/>
          <p:nvPr/>
        </p:nvSpPr>
        <p:spPr>
          <a:xfrm>
            <a:off x="7391400" y="2667000"/>
            <a:ext cx="1752600" cy="381000"/>
          </a:xfrm>
          <a:prstGeom prst="rect">
            <a:avLst/>
          </a:prstGeom>
          <a:noFill/>
        </p:spPr>
        <p:txBody>
          <a:bodyPr wrap="square" rtlCol="0">
            <a:spAutoFit/>
          </a:bodyPr>
          <a:lstStyle/>
          <a:p>
            <a:r>
              <a:rPr lang="en-US" dirty="0" smtClean="0"/>
              <a:t>Felons</a:t>
            </a:r>
            <a:endParaRPr lang="en-US" dirty="0"/>
          </a:p>
        </p:txBody>
      </p:sp>
      <p:sp>
        <p:nvSpPr>
          <p:cNvPr id="11" name="TextBox 10"/>
          <p:cNvSpPr txBox="1"/>
          <p:nvPr/>
        </p:nvSpPr>
        <p:spPr>
          <a:xfrm>
            <a:off x="0" y="4953000"/>
            <a:ext cx="2476500" cy="646331"/>
          </a:xfrm>
          <a:prstGeom prst="rect">
            <a:avLst/>
          </a:prstGeom>
          <a:noFill/>
        </p:spPr>
        <p:txBody>
          <a:bodyPr wrap="square" rtlCol="0">
            <a:spAutoFit/>
          </a:bodyPr>
          <a:lstStyle/>
          <a:p>
            <a:pPr algn="ctr"/>
            <a:r>
              <a:rPr lang="en-US" dirty="0" smtClean="0"/>
              <a:t>Undocumented immigrants</a:t>
            </a:r>
            <a:endParaRPr lang="en-US" dirty="0"/>
          </a:p>
        </p:txBody>
      </p:sp>
      <p:sp>
        <p:nvSpPr>
          <p:cNvPr id="12" name="TextBox 11"/>
          <p:cNvSpPr txBox="1"/>
          <p:nvPr/>
        </p:nvSpPr>
        <p:spPr>
          <a:xfrm>
            <a:off x="6553200" y="5029200"/>
            <a:ext cx="1950575" cy="369332"/>
          </a:xfrm>
          <a:prstGeom prst="rect">
            <a:avLst/>
          </a:prstGeom>
          <a:noFill/>
        </p:spPr>
        <p:txBody>
          <a:bodyPr wrap="square" rtlCol="0">
            <a:spAutoFit/>
          </a:bodyPr>
          <a:lstStyle/>
          <a:p>
            <a:r>
              <a:rPr lang="en-US" dirty="0" smtClean="0"/>
              <a:t>Black and Latinos </a:t>
            </a:r>
            <a:endParaRPr lang="en-US" dirty="0"/>
          </a:p>
        </p:txBody>
      </p:sp>
      <p:sp>
        <p:nvSpPr>
          <p:cNvPr id="14" name="TextBox 13"/>
          <p:cNvSpPr txBox="1"/>
          <p:nvPr/>
        </p:nvSpPr>
        <p:spPr>
          <a:xfrm>
            <a:off x="685800" y="2362200"/>
            <a:ext cx="1190047" cy="646331"/>
          </a:xfrm>
          <a:prstGeom prst="rect">
            <a:avLst/>
          </a:prstGeom>
          <a:noFill/>
        </p:spPr>
        <p:txBody>
          <a:bodyPr wrap="square" rtlCol="0">
            <a:spAutoFit/>
          </a:bodyPr>
          <a:lstStyle/>
          <a:p>
            <a:pPr algn="ctr"/>
            <a:r>
              <a:rPr lang="en-US" dirty="0" smtClean="0"/>
              <a:t>LGBTQ persons  </a:t>
            </a:r>
            <a:endParaRPr lang="en-US" dirty="0"/>
          </a:p>
        </p:txBody>
      </p:sp>
      <p:sp>
        <p:nvSpPr>
          <p:cNvPr id="16" name="Title 1"/>
          <p:cNvSpPr txBox="1">
            <a:spLocks/>
          </p:cNvSpPr>
          <p:nvPr/>
        </p:nvSpPr>
        <p:spPr>
          <a:xfrm>
            <a:off x="0" y="582706"/>
            <a:ext cx="9144000" cy="788894"/>
          </a:xfrm>
          <a:prstGeom prst="rect">
            <a:avLst/>
          </a:prstGeom>
        </p:spPr>
        <p:txBody>
          <a:bodyPr vert="horz" lIns="91440" tIns="45720" rIns="91440" bIns="45720" rtlCol="0" anchor="t"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chemeClr val="accent1"/>
                </a:solidFill>
                <a:effectLst/>
                <a:uLnTx/>
                <a:uFillTx/>
                <a:latin typeface="+mj-lt"/>
                <a:ea typeface="+mj-ea"/>
                <a:cs typeface="+mj-cs"/>
              </a:rPr>
              <a:t>The Circle of Human Concern</a:t>
            </a:r>
            <a:endParaRPr kumimoji="0" lang="en-US" sz="3800" b="0" i="0" u="none" strike="noStrike" kern="1200" cap="none" spc="0" normalizeH="0" baseline="0" noProof="0" dirty="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val="39846086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Implicit Bias or I/B</a:t>
            </a:r>
            <a:endParaRPr lang="en-US" dirty="0"/>
          </a:p>
        </p:txBody>
      </p:sp>
      <p:sp>
        <p:nvSpPr>
          <p:cNvPr id="3" name="Content Placeholder 2"/>
          <p:cNvSpPr>
            <a:spLocks noGrp="1"/>
          </p:cNvSpPr>
          <p:nvPr>
            <p:ph idx="1"/>
          </p:nvPr>
        </p:nvSpPr>
        <p:spPr>
          <a:xfrm>
            <a:off x="498475" y="1981200"/>
            <a:ext cx="7556500" cy="4724400"/>
          </a:xfrm>
        </p:spPr>
        <p:txBody>
          <a:bodyPr/>
          <a:lstStyle/>
          <a:p>
            <a:r>
              <a:rPr lang="en-US" sz="1500" dirty="0" smtClean="0">
                <a:latin typeface="Constantia"/>
                <a:cs typeface="Constantia"/>
              </a:rPr>
              <a:t>The mind naturally makes association:  </a:t>
            </a:r>
            <a:r>
              <a:rPr lang="en-US" sz="1500" dirty="0">
                <a:latin typeface="Constantia"/>
                <a:cs typeface="Constantia"/>
              </a:rPr>
              <a:t>t</a:t>
            </a:r>
            <a:r>
              <a:rPr lang="en-US" sz="1500" dirty="0" smtClean="0">
                <a:latin typeface="Constantia"/>
                <a:cs typeface="Constantia"/>
              </a:rPr>
              <a:t>his is intelligence and human</a:t>
            </a:r>
          </a:p>
          <a:p>
            <a:r>
              <a:rPr lang="en-US" sz="1500" b="1" dirty="0" smtClean="0">
                <a:solidFill>
                  <a:schemeClr val="accent2"/>
                </a:solidFill>
                <a:latin typeface="Constantia"/>
                <a:cs typeface="Constantia"/>
              </a:rPr>
              <a:t>I/B is negative associations that people unknowingly hold, which  can be inconsistent with conscious beliefs</a:t>
            </a:r>
          </a:p>
          <a:p>
            <a:pPr lvl="1"/>
            <a:r>
              <a:rPr lang="en-US" sz="1400" dirty="0" smtClean="0">
                <a:latin typeface="Constantia"/>
                <a:cs typeface="Constantia"/>
              </a:rPr>
              <a:t>Developed in 1995 by Anthony Greenwald and </a:t>
            </a:r>
            <a:r>
              <a:rPr lang="en-US" sz="1400" dirty="0" err="1" smtClean="0">
                <a:latin typeface="Constantia"/>
                <a:cs typeface="Constantia"/>
              </a:rPr>
              <a:t>Mahzarin</a:t>
            </a:r>
            <a:r>
              <a:rPr lang="en-US" sz="1400" dirty="0" smtClean="0">
                <a:latin typeface="Constantia"/>
                <a:cs typeface="Constantia"/>
              </a:rPr>
              <a:t> </a:t>
            </a:r>
            <a:r>
              <a:rPr lang="en-US" sz="1400" dirty="0" err="1" smtClean="0">
                <a:latin typeface="Constantia"/>
                <a:cs typeface="Constantia"/>
              </a:rPr>
              <a:t>Banaji</a:t>
            </a:r>
            <a:endParaRPr lang="en-US" sz="1400" dirty="0">
              <a:latin typeface="Constantia"/>
              <a:cs typeface="Constantia"/>
            </a:endParaRPr>
          </a:p>
          <a:p>
            <a:r>
              <a:rPr lang="en-US" sz="1500" b="1" dirty="0" smtClean="0">
                <a:solidFill>
                  <a:srgbClr val="9C5238"/>
                </a:solidFill>
                <a:latin typeface="Constantia"/>
                <a:cs typeface="Constantia"/>
              </a:rPr>
              <a:t>I/B </a:t>
            </a:r>
            <a:r>
              <a:rPr lang="en-US" sz="1500" dirty="0" smtClean="0">
                <a:solidFill>
                  <a:schemeClr val="tx1">
                    <a:lumMod val="65000"/>
                    <a:lumOff val="35000"/>
                  </a:schemeClr>
                </a:solidFill>
                <a:latin typeface="Constantia"/>
                <a:cs typeface="Constantia"/>
              </a:rPr>
              <a:t>influences our </a:t>
            </a:r>
            <a:r>
              <a:rPr lang="en-US" sz="1500" b="1" dirty="0" smtClean="0">
                <a:solidFill>
                  <a:srgbClr val="9C5238"/>
                </a:solidFill>
                <a:latin typeface="Constantia"/>
                <a:cs typeface="Constantia"/>
              </a:rPr>
              <a:t>feelings</a:t>
            </a:r>
            <a:r>
              <a:rPr lang="en-US" sz="1500" dirty="0" smtClean="0">
                <a:latin typeface="Constantia"/>
                <a:cs typeface="Constantia"/>
              </a:rPr>
              <a:t>,</a:t>
            </a:r>
            <a:r>
              <a:rPr lang="en-US" sz="1500" b="1" dirty="0" smtClean="0">
                <a:solidFill>
                  <a:srgbClr val="9C5238"/>
                </a:solidFill>
                <a:latin typeface="Constantia"/>
                <a:cs typeface="Constantia"/>
              </a:rPr>
              <a:t> judgments</a:t>
            </a:r>
            <a:r>
              <a:rPr lang="en-US" sz="1500" dirty="0" smtClean="0">
                <a:latin typeface="Constantia"/>
                <a:cs typeface="Constantia"/>
              </a:rPr>
              <a:t>, and </a:t>
            </a:r>
            <a:r>
              <a:rPr lang="en-US" sz="1500" b="1" dirty="0" smtClean="0">
                <a:solidFill>
                  <a:srgbClr val="9C5238"/>
                </a:solidFill>
                <a:latin typeface="Constantia"/>
                <a:cs typeface="Constantia"/>
              </a:rPr>
              <a:t>perceptions</a:t>
            </a:r>
          </a:p>
          <a:p>
            <a:r>
              <a:rPr lang="en-US" sz="1500" b="1" dirty="0" smtClean="0">
                <a:solidFill>
                  <a:srgbClr val="9C5238"/>
                </a:solidFill>
                <a:latin typeface="Constantia"/>
                <a:cs typeface="Constantia"/>
              </a:rPr>
              <a:t>Implicit Association Test (IAT) </a:t>
            </a:r>
            <a:r>
              <a:rPr lang="en-US" sz="1500" dirty="0" smtClean="0">
                <a:latin typeface="Constantia"/>
                <a:cs typeface="Constantia"/>
              </a:rPr>
              <a:t>introduced in 1998</a:t>
            </a:r>
          </a:p>
          <a:p>
            <a:r>
              <a:rPr lang="en-US" sz="1500" dirty="0" smtClean="0">
                <a:latin typeface="Constantia"/>
                <a:cs typeface="Constantia"/>
              </a:rPr>
              <a:t>Since 1998</a:t>
            </a:r>
            <a:r>
              <a:rPr lang="en-US" sz="1500" b="1" dirty="0" smtClean="0">
                <a:solidFill>
                  <a:srgbClr val="9C5238"/>
                </a:solidFill>
                <a:latin typeface="Constantia"/>
                <a:cs typeface="Constantia"/>
              </a:rPr>
              <a:t>, over 4.5 million people </a:t>
            </a:r>
            <a:r>
              <a:rPr lang="en-US" sz="1500" dirty="0" smtClean="0">
                <a:latin typeface="Constantia"/>
                <a:cs typeface="Constantia"/>
              </a:rPr>
              <a:t>have taken the IAT online in </a:t>
            </a:r>
            <a:r>
              <a:rPr lang="en-US" sz="1500" b="1" dirty="0" smtClean="0">
                <a:solidFill>
                  <a:srgbClr val="9C5238"/>
                </a:solidFill>
                <a:latin typeface="Constantia"/>
                <a:cs typeface="Constantia"/>
              </a:rPr>
              <a:t>34 different countries</a:t>
            </a:r>
          </a:p>
          <a:p>
            <a:pPr lvl="1"/>
            <a:r>
              <a:rPr lang="en-US" sz="1400" dirty="0" smtClean="0">
                <a:latin typeface="Constantia"/>
                <a:cs typeface="Constantia"/>
              </a:rPr>
              <a:t>Currently there are 15 IATs</a:t>
            </a:r>
          </a:p>
        </p:txBody>
      </p:sp>
      <p:graphicFrame>
        <p:nvGraphicFramePr>
          <p:cNvPr id="4" name="Diagram 3"/>
          <p:cNvGraphicFramePr/>
          <p:nvPr>
            <p:extLst>
              <p:ext uri="{D42A27DB-BD31-4B8C-83A1-F6EECF244321}">
                <p14:modId xmlns:p14="http://schemas.microsoft.com/office/powerpoint/2010/main" val="492703925"/>
              </p:ext>
            </p:extLst>
          </p:nvPr>
        </p:nvGraphicFramePr>
        <p:xfrm>
          <a:off x="498475" y="5435600"/>
          <a:ext cx="7556499" cy="113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112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Test</a:t>
            </a:r>
            <a:endParaRPr lang="en-US" dirty="0"/>
          </a:p>
        </p:txBody>
      </p:sp>
      <p:pic>
        <p:nvPicPr>
          <p:cNvPr id="4" name="Test Your Awareness_ Do The Tes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14475" y="1981200"/>
            <a:ext cx="5526088" cy="4144963"/>
          </a:xfrm>
        </p:spPr>
      </p:pic>
      <p:pic>
        <p:nvPicPr>
          <p:cNvPr id="5" name="Picture 6"/>
          <p:cNvPicPr>
            <a:picLocks noChangeAspect="1"/>
          </p:cNvPicPr>
          <p:nvPr/>
        </p:nvPicPr>
        <p:blipFill>
          <a:blip r:embed="rId5"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4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0" y="6248400"/>
            <a:ext cx="2667000" cy="365125"/>
          </a:xfrm>
          <a:prstGeom prst="rect">
            <a:avLst/>
          </a:prstGeom>
          <a:noFill/>
          <a:ln>
            <a:miter lim="800000"/>
            <a:headEnd/>
            <a:tailEnd/>
          </a:ln>
        </p:spPr>
        <p:txBody>
          <a:bodyPr lIns="64291" tIns="32146" rIns="64291" bIns="32146"/>
          <a:lstStyle/>
          <a:p>
            <a:pPr>
              <a:spcBef>
                <a:spcPts val="1687"/>
              </a:spcBef>
            </a:pPr>
            <a:r>
              <a:rPr lang="en-US" dirty="0" smtClean="0">
                <a:latin typeface="Arial" pitchFamily="34" charset="0"/>
              </a:rPr>
              <a:t>The Stroop Test </a:t>
            </a:r>
          </a:p>
        </p:txBody>
      </p:sp>
      <p:sp>
        <p:nvSpPr>
          <p:cNvPr id="6" name="Text Box 5"/>
          <p:cNvSpPr txBox="1">
            <a:spLocks noChangeArrowheads="1"/>
          </p:cNvSpPr>
          <p:nvPr/>
        </p:nvSpPr>
        <p:spPr bwMode="auto">
          <a:xfrm>
            <a:off x="1769884" y="2546975"/>
            <a:ext cx="752860"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6666FF"/>
                </a:solidFill>
                <a:latin typeface="+mj-lt"/>
              </a:rPr>
              <a:t>Blue</a:t>
            </a:r>
          </a:p>
          <a:p>
            <a:pPr algn="ctr">
              <a:spcBef>
                <a:spcPct val="0"/>
              </a:spcBef>
              <a:defRPr/>
            </a:pPr>
            <a:r>
              <a:rPr lang="en-GB" sz="2400" b="1" dirty="0" smtClean="0">
                <a:solidFill>
                  <a:srgbClr val="6666FF"/>
                </a:solidFill>
                <a:latin typeface="+mj-lt"/>
              </a:rPr>
              <a:t>Bleu</a:t>
            </a:r>
            <a:endParaRPr lang="en-US" sz="2400" b="1" dirty="0">
              <a:solidFill>
                <a:srgbClr val="6666FF"/>
              </a:solidFill>
              <a:latin typeface="+mj-lt"/>
            </a:endParaRPr>
          </a:p>
        </p:txBody>
      </p:sp>
      <p:sp>
        <p:nvSpPr>
          <p:cNvPr id="7" name="Text Box 6"/>
          <p:cNvSpPr txBox="1">
            <a:spLocks noChangeArrowheads="1"/>
          </p:cNvSpPr>
          <p:nvPr/>
        </p:nvSpPr>
        <p:spPr bwMode="auto">
          <a:xfrm>
            <a:off x="3351706" y="4392290"/>
            <a:ext cx="752860"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6666FF"/>
                </a:solidFill>
                <a:latin typeface="+mj-lt"/>
              </a:rPr>
              <a:t>Blue</a:t>
            </a:r>
          </a:p>
          <a:p>
            <a:pPr algn="ctr">
              <a:spcBef>
                <a:spcPct val="0"/>
              </a:spcBef>
              <a:defRPr/>
            </a:pPr>
            <a:r>
              <a:rPr lang="en-GB" sz="2400" b="1" dirty="0" smtClean="0">
                <a:solidFill>
                  <a:srgbClr val="6666FF"/>
                </a:solidFill>
                <a:latin typeface="+mj-lt"/>
              </a:rPr>
              <a:t>Bleu</a:t>
            </a:r>
            <a:endParaRPr lang="en-US" sz="2400" b="1" dirty="0">
              <a:solidFill>
                <a:srgbClr val="6666FF"/>
              </a:solidFill>
              <a:latin typeface="+mj-lt"/>
            </a:endParaRPr>
          </a:p>
        </p:txBody>
      </p:sp>
      <p:sp>
        <p:nvSpPr>
          <p:cNvPr id="8" name="Text Box 7"/>
          <p:cNvSpPr txBox="1">
            <a:spLocks noChangeArrowheads="1"/>
          </p:cNvSpPr>
          <p:nvPr/>
        </p:nvSpPr>
        <p:spPr bwMode="auto">
          <a:xfrm>
            <a:off x="1597852" y="5262247"/>
            <a:ext cx="1127662"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CC00"/>
                </a:solidFill>
                <a:latin typeface="+mj-lt"/>
              </a:rPr>
              <a:t>Green</a:t>
            </a:r>
          </a:p>
          <a:p>
            <a:pPr algn="ctr">
              <a:spcBef>
                <a:spcPct val="0"/>
              </a:spcBef>
              <a:defRPr/>
            </a:pPr>
            <a:r>
              <a:rPr lang="en-GB" sz="2400" b="1" dirty="0" err="1" smtClean="0">
                <a:solidFill>
                  <a:srgbClr val="00CC00"/>
                </a:solidFill>
                <a:latin typeface="+mj-lt"/>
              </a:rPr>
              <a:t>Vert</a:t>
            </a:r>
            <a:endParaRPr lang="en-US" sz="2400" b="1" dirty="0">
              <a:solidFill>
                <a:srgbClr val="00CC00"/>
              </a:solidFill>
              <a:latin typeface="+mj-lt"/>
            </a:endParaRPr>
          </a:p>
        </p:txBody>
      </p:sp>
      <p:sp>
        <p:nvSpPr>
          <p:cNvPr id="9" name="Text Box 8"/>
          <p:cNvSpPr txBox="1">
            <a:spLocks noChangeArrowheads="1"/>
          </p:cNvSpPr>
          <p:nvPr/>
        </p:nvSpPr>
        <p:spPr bwMode="auto">
          <a:xfrm>
            <a:off x="2382124" y="2017659"/>
            <a:ext cx="4442222" cy="461657"/>
          </a:xfrm>
          <a:prstGeom prst="rect">
            <a:avLst/>
          </a:prstGeom>
          <a:noFill/>
          <a:ln>
            <a:noFill/>
          </a:ln>
          <a:effectLst/>
          <a:extLst/>
        </p:spPr>
        <p:txBody>
          <a:bodyPr wrap="none" lIns="91430" tIns="45716" rIns="91430" bIns="45716">
            <a:spAutoFit/>
          </a:bodyPr>
          <a:lstStyle/>
          <a:p>
            <a:pPr algn="l">
              <a:spcBef>
                <a:spcPct val="0"/>
              </a:spcBef>
              <a:defRPr/>
            </a:pPr>
            <a:r>
              <a:rPr lang="en-GB" sz="2400" b="1" dirty="0">
                <a:latin typeface="+mj-lt"/>
              </a:rPr>
              <a:t>Please state the </a:t>
            </a:r>
            <a:r>
              <a:rPr lang="en-GB" sz="2400" b="1" i="1" dirty="0">
                <a:latin typeface="+mj-lt"/>
              </a:rPr>
              <a:t>color of the text</a:t>
            </a:r>
            <a:endParaRPr lang="en-US" sz="2400" b="1" dirty="0">
              <a:latin typeface="+mj-lt"/>
            </a:endParaRPr>
          </a:p>
        </p:txBody>
      </p:sp>
      <p:sp>
        <p:nvSpPr>
          <p:cNvPr id="10" name="Text Box 9"/>
          <p:cNvSpPr txBox="1">
            <a:spLocks noChangeArrowheads="1"/>
          </p:cNvSpPr>
          <p:nvPr/>
        </p:nvSpPr>
        <p:spPr bwMode="auto">
          <a:xfrm>
            <a:off x="6537920" y="3480581"/>
            <a:ext cx="86121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CC00"/>
                </a:solidFill>
                <a:latin typeface="+mj-lt"/>
              </a:rPr>
              <a:t>Black</a:t>
            </a:r>
          </a:p>
          <a:p>
            <a:pPr algn="ctr">
              <a:spcBef>
                <a:spcPct val="0"/>
              </a:spcBef>
              <a:defRPr/>
            </a:pPr>
            <a:r>
              <a:rPr lang="en-GB" sz="2400" b="1" dirty="0" smtClean="0">
                <a:solidFill>
                  <a:srgbClr val="00CC00"/>
                </a:solidFill>
                <a:latin typeface="+mj-lt"/>
              </a:rPr>
              <a:t>Noir</a:t>
            </a:r>
            <a:endParaRPr lang="en-US" sz="2400" b="1" dirty="0">
              <a:solidFill>
                <a:srgbClr val="00CC00"/>
              </a:solidFill>
              <a:latin typeface="+mj-lt"/>
            </a:endParaRPr>
          </a:p>
        </p:txBody>
      </p:sp>
      <p:sp>
        <p:nvSpPr>
          <p:cNvPr id="11" name="Text Box 10"/>
          <p:cNvSpPr txBox="1">
            <a:spLocks noChangeArrowheads="1"/>
          </p:cNvSpPr>
          <p:nvPr/>
        </p:nvSpPr>
        <p:spPr bwMode="auto">
          <a:xfrm>
            <a:off x="3187833" y="2532245"/>
            <a:ext cx="98940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FF0000"/>
                </a:solidFill>
                <a:latin typeface="+mj-lt"/>
              </a:rPr>
              <a:t>Red</a:t>
            </a:r>
          </a:p>
          <a:p>
            <a:pPr algn="ctr">
              <a:spcBef>
                <a:spcPct val="0"/>
              </a:spcBef>
              <a:defRPr/>
            </a:pPr>
            <a:r>
              <a:rPr lang="en-GB" sz="2400" b="1" dirty="0" smtClean="0">
                <a:solidFill>
                  <a:srgbClr val="FF0000"/>
                </a:solidFill>
                <a:latin typeface="+mj-lt"/>
              </a:rPr>
              <a:t>Rouge</a:t>
            </a:r>
            <a:endParaRPr lang="en-US" sz="2400" b="1" dirty="0">
              <a:solidFill>
                <a:srgbClr val="FF0000"/>
              </a:solidFill>
              <a:latin typeface="+mj-lt"/>
            </a:endParaRPr>
          </a:p>
        </p:txBody>
      </p:sp>
      <p:sp>
        <p:nvSpPr>
          <p:cNvPr id="12" name="Text Box 11"/>
          <p:cNvSpPr txBox="1">
            <a:spLocks noChangeArrowheads="1"/>
          </p:cNvSpPr>
          <p:nvPr/>
        </p:nvSpPr>
        <p:spPr bwMode="auto">
          <a:xfrm>
            <a:off x="3245531" y="5296421"/>
            <a:ext cx="965208"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FF0000"/>
                </a:solidFill>
                <a:latin typeface="+mj-lt"/>
              </a:rPr>
              <a:t>Green</a:t>
            </a:r>
          </a:p>
          <a:p>
            <a:pPr algn="ctr">
              <a:spcBef>
                <a:spcPct val="0"/>
              </a:spcBef>
              <a:defRPr/>
            </a:pPr>
            <a:r>
              <a:rPr lang="en-GB" sz="2400" b="1" dirty="0" err="1" smtClean="0">
                <a:solidFill>
                  <a:srgbClr val="FF0000"/>
                </a:solidFill>
                <a:latin typeface="+mj-lt"/>
              </a:rPr>
              <a:t>Vert</a:t>
            </a:r>
            <a:endParaRPr lang="en-US" sz="2400" b="1" dirty="0">
              <a:solidFill>
                <a:srgbClr val="FF0000"/>
              </a:solidFill>
              <a:latin typeface="+mj-lt"/>
            </a:endParaRPr>
          </a:p>
        </p:txBody>
      </p:sp>
      <p:sp>
        <p:nvSpPr>
          <p:cNvPr id="13" name="Text Box 12"/>
          <p:cNvSpPr txBox="1">
            <a:spLocks noChangeArrowheads="1"/>
          </p:cNvSpPr>
          <p:nvPr/>
        </p:nvSpPr>
        <p:spPr bwMode="auto">
          <a:xfrm>
            <a:off x="4972103" y="3531692"/>
            <a:ext cx="752860"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FF0000"/>
                </a:solidFill>
                <a:latin typeface="+mj-lt"/>
              </a:rPr>
              <a:t>Blue</a:t>
            </a:r>
          </a:p>
          <a:p>
            <a:pPr algn="ctr">
              <a:spcBef>
                <a:spcPct val="0"/>
              </a:spcBef>
              <a:defRPr/>
            </a:pPr>
            <a:r>
              <a:rPr lang="en-GB" sz="2400" b="1" dirty="0" smtClean="0">
                <a:solidFill>
                  <a:srgbClr val="FF0000"/>
                </a:solidFill>
                <a:latin typeface="+mj-lt"/>
              </a:rPr>
              <a:t>Bleu</a:t>
            </a:r>
            <a:endParaRPr lang="en-US" sz="2400" b="1" dirty="0">
              <a:solidFill>
                <a:srgbClr val="FF0000"/>
              </a:solidFill>
              <a:latin typeface="+mj-lt"/>
            </a:endParaRPr>
          </a:p>
        </p:txBody>
      </p:sp>
      <p:sp>
        <p:nvSpPr>
          <p:cNvPr id="14" name="Text Box 13"/>
          <p:cNvSpPr txBox="1">
            <a:spLocks noChangeArrowheads="1"/>
          </p:cNvSpPr>
          <p:nvPr/>
        </p:nvSpPr>
        <p:spPr bwMode="auto">
          <a:xfrm>
            <a:off x="1731076" y="4380908"/>
            <a:ext cx="86121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FF0000"/>
                </a:solidFill>
                <a:latin typeface="+mj-lt"/>
              </a:rPr>
              <a:t>Black</a:t>
            </a:r>
          </a:p>
          <a:p>
            <a:pPr algn="ctr">
              <a:spcBef>
                <a:spcPct val="0"/>
              </a:spcBef>
              <a:defRPr/>
            </a:pPr>
            <a:r>
              <a:rPr lang="en-GB" sz="2400" b="1" dirty="0" smtClean="0">
                <a:solidFill>
                  <a:srgbClr val="FF0000"/>
                </a:solidFill>
                <a:latin typeface="+mj-lt"/>
              </a:rPr>
              <a:t>Noir</a:t>
            </a:r>
            <a:endParaRPr lang="en-US" sz="2400" b="1" dirty="0">
              <a:solidFill>
                <a:srgbClr val="FF0000"/>
              </a:solidFill>
              <a:latin typeface="+mj-lt"/>
            </a:endParaRPr>
          </a:p>
        </p:txBody>
      </p:sp>
      <p:sp>
        <p:nvSpPr>
          <p:cNvPr id="15" name="Text Box 14"/>
          <p:cNvSpPr txBox="1">
            <a:spLocks noChangeArrowheads="1"/>
          </p:cNvSpPr>
          <p:nvPr/>
        </p:nvSpPr>
        <p:spPr bwMode="auto">
          <a:xfrm>
            <a:off x="6592096" y="5289969"/>
            <a:ext cx="752860"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0000"/>
                </a:solidFill>
                <a:latin typeface="+mj-lt"/>
              </a:rPr>
              <a:t>Blue</a:t>
            </a:r>
          </a:p>
          <a:p>
            <a:pPr algn="ctr">
              <a:spcBef>
                <a:spcPct val="0"/>
              </a:spcBef>
              <a:defRPr/>
            </a:pPr>
            <a:r>
              <a:rPr lang="en-GB" sz="2400" b="1" dirty="0" smtClean="0">
                <a:solidFill>
                  <a:srgbClr val="000000"/>
                </a:solidFill>
                <a:latin typeface="+mj-lt"/>
              </a:rPr>
              <a:t>Bleu</a:t>
            </a:r>
            <a:endParaRPr lang="en-US" sz="2400" b="1" dirty="0">
              <a:solidFill>
                <a:srgbClr val="000000"/>
              </a:solidFill>
              <a:latin typeface="+mj-lt"/>
            </a:endParaRPr>
          </a:p>
        </p:txBody>
      </p:sp>
      <p:sp>
        <p:nvSpPr>
          <p:cNvPr id="16" name="Text Box 15"/>
          <p:cNvSpPr txBox="1">
            <a:spLocks noChangeArrowheads="1"/>
          </p:cNvSpPr>
          <p:nvPr/>
        </p:nvSpPr>
        <p:spPr bwMode="auto">
          <a:xfrm>
            <a:off x="6537920" y="2546975"/>
            <a:ext cx="86121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0000"/>
                </a:solidFill>
                <a:latin typeface="+mj-lt"/>
              </a:rPr>
              <a:t>Black</a:t>
            </a:r>
          </a:p>
          <a:p>
            <a:pPr algn="ctr">
              <a:spcBef>
                <a:spcPct val="0"/>
              </a:spcBef>
              <a:defRPr/>
            </a:pPr>
            <a:r>
              <a:rPr lang="en-GB" sz="2400" b="1" dirty="0" smtClean="0">
                <a:solidFill>
                  <a:srgbClr val="000000"/>
                </a:solidFill>
                <a:latin typeface="+mj-lt"/>
              </a:rPr>
              <a:t>Noir</a:t>
            </a:r>
            <a:endParaRPr lang="en-US" sz="2400" b="1" dirty="0">
              <a:solidFill>
                <a:srgbClr val="000000"/>
              </a:solidFill>
              <a:latin typeface="+mj-lt"/>
            </a:endParaRPr>
          </a:p>
        </p:txBody>
      </p:sp>
      <p:sp>
        <p:nvSpPr>
          <p:cNvPr id="17" name="Text Box 16"/>
          <p:cNvSpPr txBox="1">
            <a:spLocks noChangeArrowheads="1"/>
          </p:cNvSpPr>
          <p:nvPr/>
        </p:nvSpPr>
        <p:spPr bwMode="auto">
          <a:xfrm>
            <a:off x="3187833" y="3531692"/>
            <a:ext cx="98940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0000"/>
                </a:solidFill>
                <a:latin typeface="+mj-lt"/>
              </a:rPr>
              <a:t>Red</a:t>
            </a:r>
          </a:p>
          <a:p>
            <a:pPr algn="ctr">
              <a:spcBef>
                <a:spcPct val="0"/>
              </a:spcBef>
              <a:defRPr/>
            </a:pPr>
            <a:r>
              <a:rPr lang="en-GB" sz="2400" b="1" dirty="0" smtClean="0">
                <a:solidFill>
                  <a:srgbClr val="000000"/>
                </a:solidFill>
                <a:latin typeface="+mj-lt"/>
              </a:rPr>
              <a:t>Rouge</a:t>
            </a:r>
            <a:endParaRPr lang="en-US" sz="2400" b="1" dirty="0">
              <a:solidFill>
                <a:srgbClr val="000000"/>
              </a:solidFill>
              <a:latin typeface="+mj-lt"/>
            </a:endParaRPr>
          </a:p>
        </p:txBody>
      </p:sp>
      <p:sp>
        <p:nvSpPr>
          <p:cNvPr id="18" name="Text Box 17"/>
          <p:cNvSpPr txBox="1">
            <a:spLocks noChangeArrowheads="1"/>
          </p:cNvSpPr>
          <p:nvPr/>
        </p:nvSpPr>
        <p:spPr bwMode="auto">
          <a:xfrm>
            <a:off x="4800194" y="4396699"/>
            <a:ext cx="1127662"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0000"/>
                </a:solidFill>
                <a:latin typeface="+mj-lt"/>
              </a:rPr>
              <a:t>Green</a:t>
            </a:r>
          </a:p>
          <a:p>
            <a:pPr algn="ctr">
              <a:spcBef>
                <a:spcPct val="0"/>
              </a:spcBef>
              <a:defRPr/>
            </a:pPr>
            <a:r>
              <a:rPr lang="en-GB" sz="2400" b="1" dirty="0" err="1" smtClean="0">
                <a:solidFill>
                  <a:srgbClr val="000000"/>
                </a:solidFill>
                <a:latin typeface="+mj-lt"/>
              </a:rPr>
              <a:t>Vert</a:t>
            </a:r>
            <a:endParaRPr lang="en-US" sz="2400" b="1" dirty="0">
              <a:solidFill>
                <a:srgbClr val="000000"/>
              </a:solidFill>
              <a:latin typeface="+mj-lt"/>
            </a:endParaRPr>
          </a:p>
        </p:txBody>
      </p:sp>
      <p:sp>
        <p:nvSpPr>
          <p:cNvPr id="19" name="Text Box 18"/>
          <p:cNvSpPr txBox="1">
            <a:spLocks noChangeArrowheads="1"/>
          </p:cNvSpPr>
          <p:nvPr/>
        </p:nvSpPr>
        <p:spPr bwMode="auto">
          <a:xfrm>
            <a:off x="4800195" y="2523753"/>
            <a:ext cx="1127662"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CC00"/>
                </a:solidFill>
                <a:latin typeface="+mj-lt"/>
              </a:rPr>
              <a:t>Green</a:t>
            </a:r>
          </a:p>
          <a:p>
            <a:pPr algn="ctr">
              <a:spcBef>
                <a:spcPct val="0"/>
              </a:spcBef>
              <a:defRPr/>
            </a:pPr>
            <a:r>
              <a:rPr lang="en-GB" sz="2400" b="1" dirty="0" err="1" smtClean="0">
                <a:solidFill>
                  <a:srgbClr val="00CC00"/>
                </a:solidFill>
                <a:latin typeface="+mj-lt"/>
              </a:rPr>
              <a:t>Vert</a:t>
            </a:r>
            <a:endParaRPr lang="en-US" sz="2400" b="1" dirty="0">
              <a:solidFill>
                <a:srgbClr val="00CC00"/>
              </a:solidFill>
              <a:latin typeface="+mj-lt"/>
            </a:endParaRPr>
          </a:p>
        </p:txBody>
      </p:sp>
      <p:sp>
        <p:nvSpPr>
          <p:cNvPr id="20" name="Text Box 19"/>
          <p:cNvSpPr txBox="1">
            <a:spLocks noChangeArrowheads="1"/>
          </p:cNvSpPr>
          <p:nvPr/>
        </p:nvSpPr>
        <p:spPr bwMode="auto">
          <a:xfrm>
            <a:off x="1597852" y="3497089"/>
            <a:ext cx="1127662"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CC00"/>
                </a:solidFill>
                <a:latin typeface="+mj-lt"/>
              </a:rPr>
              <a:t>Green</a:t>
            </a:r>
          </a:p>
          <a:p>
            <a:pPr algn="ctr">
              <a:spcBef>
                <a:spcPct val="0"/>
              </a:spcBef>
              <a:defRPr/>
            </a:pPr>
            <a:r>
              <a:rPr lang="en-GB" sz="2400" b="1" dirty="0" err="1" smtClean="0">
                <a:solidFill>
                  <a:srgbClr val="00CC00"/>
                </a:solidFill>
                <a:latin typeface="+mj-lt"/>
              </a:rPr>
              <a:t>Vert</a:t>
            </a:r>
            <a:endParaRPr lang="en-US" sz="2400" b="1" dirty="0">
              <a:solidFill>
                <a:srgbClr val="00CC00"/>
              </a:solidFill>
              <a:latin typeface="+mj-lt"/>
            </a:endParaRPr>
          </a:p>
        </p:txBody>
      </p:sp>
      <p:sp>
        <p:nvSpPr>
          <p:cNvPr id="21" name="Text Box 20"/>
          <p:cNvSpPr txBox="1">
            <a:spLocks noChangeArrowheads="1"/>
          </p:cNvSpPr>
          <p:nvPr/>
        </p:nvSpPr>
        <p:spPr bwMode="auto">
          <a:xfrm>
            <a:off x="6414516" y="4380909"/>
            <a:ext cx="1140436"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00CC00"/>
                </a:solidFill>
                <a:latin typeface="+mj-lt"/>
              </a:rPr>
              <a:t>Red</a:t>
            </a:r>
          </a:p>
          <a:p>
            <a:pPr algn="ctr">
              <a:spcBef>
                <a:spcPct val="0"/>
              </a:spcBef>
              <a:defRPr/>
            </a:pPr>
            <a:r>
              <a:rPr lang="en-GB" sz="2400" b="1" dirty="0" smtClean="0">
                <a:solidFill>
                  <a:srgbClr val="00CC00"/>
                </a:solidFill>
                <a:latin typeface="+mj-lt"/>
              </a:rPr>
              <a:t>Rouge</a:t>
            </a:r>
            <a:endParaRPr lang="en-US" sz="2400" b="1" dirty="0">
              <a:solidFill>
                <a:srgbClr val="00CC00"/>
              </a:solidFill>
              <a:latin typeface="+mj-lt"/>
            </a:endParaRPr>
          </a:p>
        </p:txBody>
      </p:sp>
      <p:sp>
        <p:nvSpPr>
          <p:cNvPr id="22" name="Text Box 21"/>
          <p:cNvSpPr txBox="1">
            <a:spLocks noChangeArrowheads="1"/>
          </p:cNvSpPr>
          <p:nvPr/>
        </p:nvSpPr>
        <p:spPr bwMode="auto">
          <a:xfrm>
            <a:off x="4990090" y="5289970"/>
            <a:ext cx="861213" cy="830989"/>
          </a:xfrm>
          <a:prstGeom prst="rect">
            <a:avLst/>
          </a:prstGeom>
          <a:noFill/>
          <a:ln>
            <a:noFill/>
          </a:ln>
          <a:effectLst/>
          <a:extLst/>
        </p:spPr>
        <p:txBody>
          <a:bodyPr wrap="none" lIns="91430" tIns="45716" rIns="91430" bIns="45716">
            <a:spAutoFit/>
          </a:bodyPr>
          <a:lstStyle/>
          <a:p>
            <a:pPr algn="ctr">
              <a:spcBef>
                <a:spcPct val="0"/>
              </a:spcBef>
              <a:defRPr/>
            </a:pPr>
            <a:r>
              <a:rPr lang="en-GB" sz="2400" b="1" dirty="0" smtClean="0">
                <a:solidFill>
                  <a:srgbClr val="6666FF"/>
                </a:solidFill>
                <a:latin typeface="+mj-lt"/>
              </a:rPr>
              <a:t>Black</a:t>
            </a:r>
          </a:p>
          <a:p>
            <a:pPr algn="ctr">
              <a:spcBef>
                <a:spcPct val="0"/>
              </a:spcBef>
              <a:defRPr/>
            </a:pPr>
            <a:r>
              <a:rPr lang="en-GB" sz="2400" b="1" dirty="0" smtClean="0">
                <a:solidFill>
                  <a:srgbClr val="6666FF"/>
                </a:solidFill>
                <a:latin typeface="+mj-lt"/>
              </a:rPr>
              <a:t>Noir</a:t>
            </a:r>
            <a:endParaRPr lang="en-US" sz="2400" b="1" dirty="0">
              <a:solidFill>
                <a:srgbClr val="6666FF"/>
              </a:solidFill>
              <a:latin typeface="+mj-lt"/>
            </a:endParaRPr>
          </a:p>
        </p:txBody>
      </p:sp>
      <p:sp>
        <p:nvSpPr>
          <p:cNvPr id="24" name="Title 1"/>
          <p:cNvSpPr>
            <a:spLocks noGrp="1"/>
          </p:cNvSpPr>
          <p:nvPr>
            <p:ph type="title"/>
          </p:nvPr>
        </p:nvSpPr>
        <p:spPr>
          <a:xfrm>
            <a:off x="685800" y="609600"/>
            <a:ext cx="7918450" cy="788894"/>
          </a:xfrm>
        </p:spPr>
        <p:txBody>
          <a:bodyPr>
            <a:normAutofit fontScale="90000"/>
          </a:bodyPr>
          <a:lstStyle/>
          <a:p>
            <a:r>
              <a:rPr lang="en-US" dirty="0" smtClean="0"/>
              <a:t>Our Brains in Action: Creating Associations</a:t>
            </a:r>
            <a:endParaRPr lang="en-US" dirty="0"/>
          </a:p>
        </p:txBody>
      </p:sp>
    </p:spTree>
    <p:extLst>
      <p:ext uri="{BB962C8B-B14F-4D97-AF65-F5344CB8AC3E}">
        <p14:creationId xmlns:p14="http://schemas.microsoft.com/office/powerpoint/2010/main" val="420056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1733" y="2743200"/>
            <a:ext cx="3848100" cy="32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Our Brains in Action:</a:t>
            </a:r>
            <a:br>
              <a:rPr lang="en-US" dirty="0" smtClean="0"/>
            </a:br>
            <a:r>
              <a:rPr lang="en-US" dirty="0" smtClean="0"/>
              <a:t>Filling in the Gaps</a:t>
            </a:r>
            <a:endParaRPr lang="en-US" dirty="0"/>
          </a:p>
        </p:txBody>
      </p:sp>
      <p:sp>
        <p:nvSpPr>
          <p:cNvPr id="7" name="Text Box 8"/>
          <p:cNvSpPr txBox="1">
            <a:spLocks noChangeArrowheads="1"/>
          </p:cNvSpPr>
          <p:nvPr/>
        </p:nvSpPr>
        <p:spPr bwMode="auto">
          <a:xfrm>
            <a:off x="2861733" y="2028718"/>
            <a:ext cx="3778779" cy="461657"/>
          </a:xfrm>
          <a:prstGeom prst="rect">
            <a:avLst/>
          </a:prstGeom>
          <a:noFill/>
          <a:ln>
            <a:noFill/>
          </a:ln>
          <a:effectLst/>
          <a:extLst/>
        </p:spPr>
        <p:txBody>
          <a:bodyPr wrap="none" lIns="91430" tIns="45716" rIns="91430" bIns="45716">
            <a:spAutoFit/>
          </a:bodyPr>
          <a:lstStyle/>
          <a:p>
            <a:pPr algn="l">
              <a:spcBef>
                <a:spcPct val="0"/>
              </a:spcBef>
              <a:defRPr/>
            </a:pPr>
            <a:r>
              <a:rPr lang="en-GB" sz="2400" b="1" dirty="0" smtClean="0">
                <a:solidFill>
                  <a:schemeClr val="tx1">
                    <a:lumMod val="65000"/>
                    <a:lumOff val="35000"/>
                  </a:schemeClr>
                </a:solidFill>
                <a:latin typeface="Constantia"/>
                <a:cs typeface="Constantia"/>
              </a:rPr>
              <a:t>What shapes do you see?</a:t>
            </a:r>
            <a:endParaRPr lang="en-US" sz="2400" b="1" dirty="0">
              <a:solidFill>
                <a:schemeClr val="tx1">
                  <a:lumMod val="65000"/>
                  <a:lumOff val="35000"/>
                </a:schemeClr>
              </a:solidFill>
              <a:latin typeface="Constantia"/>
              <a:cs typeface="Constantia"/>
            </a:endParaRPr>
          </a:p>
        </p:txBody>
      </p:sp>
      <p:pic>
        <p:nvPicPr>
          <p:cNvPr id="8" name="Picture 7"/>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26616"/>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6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2070101"/>
            <a:ext cx="7140575" cy="761999"/>
          </a:xfrm>
        </p:spPr>
        <p:txBody>
          <a:bodyPr/>
          <a:lstStyle/>
          <a:p>
            <a:pPr marL="0" indent="0" algn="ctr">
              <a:buNone/>
            </a:pPr>
            <a:r>
              <a:rPr lang="en-US" dirty="0" smtClean="0">
                <a:latin typeface="Constantia"/>
                <a:cs typeface="Constantia"/>
              </a:rPr>
              <a:t>Our </a:t>
            </a:r>
            <a:r>
              <a:rPr lang="en-US" b="1" dirty="0" smtClean="0">
                <a:solidFill>
                  <a:srgbClr val="9C5238"/>
                </a:solidFill>
                <a:latin typeface="Constantia"/>
                <a:cs typeface="Constantia"/>
              </a:rPr>
              <a:t>subconscious fills in the lines for us</a:t>
            </a:r>
            <a:r>
              <a:rPr lang="en-US" dirty="0" smtClean="0">
                <a:latin typeface="Constantia"/>
                <a:cs typeface="Constantia"/>
              </a:rPr>
              <a:t>, to form a shape we are </a:t>
            </a:r>
            <a:r>
              <a:rPr lang="en-US" b="1" dirty="0" smtClean="0">
                <a:solidFill>
                  <a:schemeClr val="accent2"/>
                </a:solidFill>
                <a:latin typeface="Constantia"/>
                <a:cs typeface="Constantia"/>
              </a:rPr>
              <a:t>familiar with</a:t>
            </a:r>
            <a:endParaRPr lang="en-US" b="1" dirty="0">
              <a:solidFill>
                <a:schemeClr val="accent2"/>
              </a:solidFill>
              <a:latin typeface="Constantia"/>
              <a:cs typeface="Constantia"/>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95600" y="2971800"/>
            <a:ext cx="3848100" cy="32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3901016" y="4089400"/>
            <a:ext cx="609600" cy="9144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180416" y="5575300"/>
            <a:ext cx="1267884"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flipV="1">
            <a:off x="5143500" y="4089400"/>
            <a:ext cx="609600" cy="914400"/>
          </a:xfrm>
          <a:prstGeom prst="line">
            <a:avLst/>
          </a:prstGeom>
        </p:spPr>
        <p:style>
          <a:lnRef idx="2">
            <a:schemeClr val="dk1"/>
          </a:lnRef>
          <a:fillRef idx="0">
            <a:schemeClr val="dk1"/>
          </a:fillRef>
          <a:effectRef idx="1">
            <a:schemeClr val="dk1"/>
          </a:effectRef>
          <a:fontRef idx="minor">
            <a:schemeClr val="tx1"/>
          </a:fontRef>
        </p:style>
      </p:cxnSp>
      <p:sp>
        <p:nvSpPr>
          <p:cNvPr id="4" name="Title 3"/>
          <p:cNvSpPr>
            <a:spLocks noGrp="1"/>
          </p:cNvSpPr>
          <p:nvPr>
            <p:ph type="title"/>
          </p:nvPr>
        </p:nvSpPr>
        <p:spPr/>
        <p:txBody>
          <a:bodyPr/>
          <a:lstStyle/>
          <a:p>
            <a:r>
              <a:rPr lang="en-US" dirty="0" smtClean="0"/>
              <a:t>Our Brains in Action:</a:t>
            </a:r>
            <a:br>
              <a:rPr lang="en-US" dirty="0" smtClean="0"/>
            </a:br>
            <a:r>
              <a:rPr lang="en-US" dirty="0" smtClean="0"/>
              <a:t>Filling in the Gaps</a:t>
            </a:r>
            <a:endParaRPr lang="en-US" dirty="0"/>
          </a:p>
        </p:txBody>
      </p:sp>
      <p:pic>
        <p:nvPicPr>
          <p:cNvPr id="10" name="Picture 9"/>
          <p:cNvPicPr>
            <a:picLocks noChangeAspect="1"/>
          </p:cNvPicPr>
          <p:nvPr/>
        </p:nvPicPr>
        <p:blipFill>
          <a:blip r:embed="rId3"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27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alphaModFix amt="27000"/>
            <a:extLst>
              <a:ext uri="{28A0092B-C50C-407E-A947-70E740481C1C}">
                <a14:useLocalDpi xmlns:a14="http://schemas.microsoft.com/office/drawing/2010/main"/>
              </a:ext>
            </a:extLst>
          </a:blip>
          <a:srcRect/>
          <a:stretch>
            <a:fillRect/>
          </a:stretch>
        </p:blipFill>
        <p:spPr bwMode="auto">
          <a:xfrm>
            <a:off x="84138" y="5543550"/>
            <a:ext cx="11858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606800" y="2489200"/>
            <a:ext cx="4724400" cy="2044700"/>
          </a:xfrm>
        </p:spPr>
        <p:txBody>
          <a:bodyPr>
            <a:noAutofit/>
          </a:bodyPr>
          <a:lstStyle/>
          <a:p>
            <a:pPr algn="just"/>
            <a:r>
              <a:rPr lang="en-US" b="1" dirty="0" smtClean="0">
                <a:solidFill>
                  <a:srgbClr val="9C5238"/>
                </a:solidFill>
                <a:latin typeface="Constantia"/>
                <a:cs typeface="Constantia"/>
              </a:rPr>
              <a:t>Habits</a:t>
            </a:r>
            <a:r>
              <a:rPr lang="en-US" dirty="0" smtClean="0">
                <a:solidFill>
                  <a:srgbClr val="9C5238"/>
                </a:solidFill>
                <a:latin typeface="Constantia"/>
                <a:cs typeface="Constantia"/>
              </a:rPr>
              <a:t> </a:t>
            </a:r>
            <a:r>
              <a:rPr lang="en-US" dirty="0" smtClean="0">
                <a:latin typeface="Constantia"/>
                <a:cs typeface="Constantia"/>
              </a:rPr>
              <a:t>(or mental pathways) are behaviors that we engage in without thinking</a:t>
            </a:r>
          </a:p>
          <a:p>
            <a:pPr algn="just"/>
            <a:r>
              <a:rPr lang="en-US" dirty="0" smtClean="0">
                <a:latin typeface="Constantia"/>
                <a:cs typeface="Constantia"/>
              </a:rPr>
              <a:t>Like schemas, individual habits are created and influenced by our </a:t>
            </a:r>
            <a:r>
              <a:rPr lang="en-US" b="1" dirty="0" smtClean="0">
                <a:solidFill>
                  <a:srgbClr val="9C5238"/>
                </a:solidFill>
                <a:latin typeface="Constantia"/>
                <a:cs typeface="Constantia"/>
              </a:rPr>
              <a:t>environment</a:t>
            </a:r>
            <a:endParaRPr lang="en-US" b="1" dirty="0">
              <a:solidFill>
                <a:srgbClr val="9C5238"/>
              </a:solidFill>
              <a:latin typeface="Constantia"/>
              <a:cs typeface="Constantia"/>
            </a:endParaRPr>
          </a:p>
        </p:txBody>
      </p:sp>
      <p:pic>
        <p:nvPicPr>
          <p:cNvPr id="4" name="Picture 3"/>
          <p:cNvPicPr>
            <a:picLocks noChangeAspect="1"/>
          </p:cNvPicPr>
          <p:nvPr/>
        </p:nvPicPr>
        <p:blipFill>
          <a:blip r:embed="rId3"/>
          <a:stretch>
            <a:fillRect/>
          </a:stretch>
        </p:blipFill>
        <p:spPr>
          <a:xfrm>
            <a:off x="381000" y="2286000"/>
            <a:ext cx="3048000" cy="2440829"/>
          </a:xfrm>
          <a:prstGeom prst="rect">
            <a:avLst/>
          </a:prstGeom>
          <a:ln w="3175" cmpd="sng">
            <a:solidFill>
              <a:schemeClr val="tx1"/>
            </a:solidFill>
          </a:ln>
        </p:spPr>
      </p:pic>
      <p:sp>
        <p:nvSpPr>
          <p:cNvPr id="5" name="TextBox 4"/>
          <p:cNvSpPr txBox="1"/>
          <p:nvPr/>
        </p:nvSpPr>
        <p:spPr>
          <a:xfrm>
            <a:off x="381000" y="5054600"/>
            <a:ext cx="8064500" cy="1107996"/>
          </a:xfrm>
          <a:prstGeom prst="rect">
            <a:avLst/>
          </a:prstGeom>
          <a:noFill/>
        </p:spPr>
        <p:txBody>
          <a:bodyPr wrap="square" rtlCol="0">
            <a:spAutoFit/>
          </a:bodyPr>
          <a:lstStyle/>
          <a:p>
            <a:pPr lvl="0" algn="ctr">
              <a:spcBef>
                <a:spcPct val="20000"/>
              </a:spcBef>
              <a:buClr>
                <a:srgbClr val="3885AD">
                  <a:lumMod val="60000"/>
                  <a:lumOff val="40000"/>
                </a:srgbClr>
              </a:buClr>
            </a:pPr>
            <a:r>
              <a:rPr lang="en-US" sz="2200" dirty="0" smtClean="0">
                <a:solidFill>
                  <a:schemeClr val="tx1">
                    <a:lumMod val="65000"/>
                    <a:lumOff val="35000"/>
                  </a:schemeClr>
                </a:solidFill>
                <a:latin typeface="Constantia"/>
                <a:cs typeface="Constantia"/>
              </a:rPr>
              <a:t>While habits can come from the structures &amp; systems we occupy, </a:t>
            </a:r>
            <a:r>
              <a:rPr lang="en-US" sz="2200" b="1" dirty="0" smtClean="0">
                <a:solidFill>
                  <a:srgbClr val="9C5238"/>
                </a:solidFill>
                <a:latin typeface="Constantia"/>
                <a:cs typeface="Constantia"/>
              </a:rPr>
              <a:t>those structures also have their own habits </a:t>
            </a:r>
            <a:r>
              <a:rPr lang="en-US" sz="2200" dirty="0" smtClean="0">
                <a:solidFill>
                  <a:srgbClr val="595959"/>
                </a:solidFill>
                <a:latin typeface="Constantia"/>
                <a:cs typeface="Constantia"/>
              </a:rPr>
              <a:t>– the “way things are done.” </a:t>
            </a:r>
            <a:endParaRPr lang="en-US" sz="2200" dirty="0">
              <a:solidFill>
                <a:srgbClr val="595959"/>
              </a:solidFill>
              <a:latin typeface="Constantia"/>
              <a:cs typeface="Constantia"/>
            </a:endParaRPr>
          </a:p>
        </p:txBody>
      </p:sp>
      <p:sp>
        <p:nvSpPr>
          <p:cNvPr id="6" name="Title 5"/>
          <p:cNvSpPr>
            <a:spLocks noGrp="1"/>
          </p:cNvSpPr>
          <p:nvPr>
            <p:ph type="title"/>
          </p:nvPr>
        </p:nvSpPr>
        <p:spPr/>
        <p:txBody>
          <a:bodyPr/>
          <a:lstStyle/>
          <a:p>
            <a:r>
              <a:rPr lang="en-US" dirty="0" smtClean="0"/>
              <a:t>Another Way to Think About the Unconscious Mind at Work: Habits</a:t>
            </a:r>
            <a:endParaRPr lang="en-US" dirty="0"/>
          </a:p>
        </p:txBody>
      </p:sp>
    </p:spTree>
    <p:extLst>
      <p:ext uri="{BB962C8B-B14F-4D97-AF65-F5344CB8AC3E}">
        <p14:creationId xmlns:p14="http://schemas.microsoft.com/office/powerpoint/2010/main" val="25910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Advantag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5023</TotalTime>
  <Words>2181</Words>
  <Application>Microsoft Macintosh PowerPoint</Application>
  <PresentationFormat>On-screen Show (4:3)</PresentationFormat>
  <Paragraphs>203</Paragraphs>
  <Slides>21</Slides>
  <Notes>9</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Advantage</vt:lpstr>
      <vt:lpstr>Implicit Bias: U.S. &amp; Global Perspectives</vt:lpstr>
      <vt:lpstr>The Brain and Othering</vt:lpstr>
      <vt:lpstr>PowerPoint Presentation</vt:lpstr>
      <vt:lpstr>Implicit Bias or I/B</vt:lpstr>
      <vt:lpstr>Awareness Test</vt:lpstr>
      <vt:lpstr>Our Brains in Action: Creating Associations</vt:lpstr>
      <vt:lpstr>Our Brains in Action: Filling in the Gaps</vt:lpstr>
      <vt:lpstr>Our Brains in Action: Filling in the Gaps</vt:lpstr>
      <vt:lpstr>Another Way to Think About the Unconscious Mind at Work: Habits</vt:lpstr>
      <vt:lpstr>Putting It All Together</vt:lpstr>
      <vt:lpstr>Where Do Schemas Come From?</vt:lpstr>
      <vt:lpstr>What Does This Have to Do with Racial Equity?</vt:lpstr>
      <vt:lpstr>Reacting Before We Even Realize It</vt:lpstr>
      <vt:lpstr>Race in America: Implicit &amp; Explicit Bias</vt:lpstr>
      <vt:lpstr>Global Perspectives on Gender: Implicit Bias cont.</vt:lpstr>
      <vt:lpstr>Stereotypes and Biases:  Cognitively, We Cannot Avoid Them!</vt:lpstr>
      <vt:lpstr>Impact</vt:lpstr>
      <vt:lpstr>PowerPoint Presentation</vt:lpstr>
      <vt:lpstr>Global Perspectives on Race: Implicit Bias &amp; Othering</vt:lpstr>
      <vt:lpstr>Appendix: Resources</vt:lpstr>
      <vt:lpstr>Appendix: Resources cont.</vt:lpstr>
    </vt:vector>
  </TitlesOfParts>
  <Company>University of California,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Bias: U.S. &amp; Global Perspectives</dc:title>
  <dc:creator>Darren Arquero</dc:creator>
  <cp:lastModifiedBy>Bryan Mayberry</cp:lastModifiedBy>
  <cp:revision>69</cp:revision>
  <dcterms:created xsi:type="dcterms:W3CDTF">2013-06-25T03:41:39Z</dcterms:created>
  <dcterms:modified xsi:type="dcterms:W3CDTF">2013-07-08T20:24:36Z</dcterms:modified>
</cp:coreProperties>
</file>