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99" r:id="rId3"/>
    <p:sldId id="303" r:id="rId4"/>
    <p:sldId id="305" r:id="rId5"/>
    <p:sldId id="290" r:id="rId6"/>
    <p:sldId id="306" r:id="rId7"/>
    <p:sldId id="292" r:id="rId8"/>
    <p:sldId id="291" r:id="rId9"/>
    <p:sldId id="293" r:id="rId10"/>
    <p:sldId id="302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03A"/>
    <a:srgbClr val="E2E7DB"/>
    <a:srgbClr val="EB6A60"/>
    <a:srgbClr val="66CCA1"/>
    <a:srgbClr val="52525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48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A526A-067E-40E7-B720-D9136676E4F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1FD8C-2BB2-4C17-A63C-25E1C3D4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6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92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D44DA6A-D936-8E3D-621F-C61113AB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>
            <a:extLst>
              <a:ext uri="{FF2B5EF4-FFF2-40B4-BE49-F238E27FC236}">
                <a16:creationId xmlns:a16="http://schemas.microsoft.com/office/drawing/2014/main" id="{0BA17714-0AB4-C480-94D0-9DE594E49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>
            <a:extLst>
              <a:ext uri="{FF2B5EF4-FFF2-40B4-BE49-F238E27FC236}">
                <a16:creationId xmlns:a16="http://schemas.microsoft.com/office/drawing/2014/main" id="{D11AE8E1-A8FA-004A-7A12-200B7ECEB0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60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41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73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28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51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7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96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3EB4484-711A-494B-BB79-61F1A369A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AD36C-B3D0-C148-8B93-2DFC81DB4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774" y="1266341"/>
            <a:ext cx="7639878" cy="3802615"/>
          </a:xfrm>
        </p:spPr>
        <p:txBody>
          <a:bodyPr anchor="ctr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9EF30-A866-C549-A6EE-7010E794D8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774" y="616226"/>
            <a:ext cx="2087814" cy="5061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160275-1CB7-3A44-8D60-97701D6B9EB5}"/>
              </a:ext>
            </a:extLst>
          </p:cNvPr>
          <p:cNvSpPr txBox="1"/>
          <p:nvPr userDrawn="1"/>
        </p:nvSpPr>
        <p:spPr>
          <a:xfrm>
            <a:off x="6096000" y="5207026"/>
            <a:ext cx="201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50" baseline="0" dirty="0">
                <a:solidFill>
                  <a:srgbClr val="EB6A60"/>
                </a:solidFill>
                <a:latin typeface="Halyard Text" pitchFamily="2" charset="77"/>
              </a:rPr>
              <a:t>AUTHORIAL 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DCD65-01C1-0A4B-BECD-52FC8E332EC2}"/>
              </a:ext>
            </a:extLst>
          </p:cNvPr>
          <p:cNvSpPr txBox="1"/>
          <p:nvPr userDrawn="1"/>
        </p:nvSpPr>
        <p:spPr>
          <a:xfrm>
            <a:off x="3496917" y="5216318"/>
            <a:ext cx="201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50" baseline="0" dirty="0">
                <a:solidFill>
                  <a:srgbClr val="EB6A60"/>
                </a:solidFill>
                <a:latin typeface="Halyard Text" pitchFamily="2" charset="77"/>
              </a:rPr>
              <a:t>PRESENTER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970D6-C33A-E04C-BEA3-A6C13D0F6BC2}"/>
              </a:ext>
            </a:extLst>
          </p:cNvPr>
          <p:cNvSpPr txBox="1"/>
          <p:nvPr userDrawn="1"/>
        </p:nvSpPr>
        <p:spPr>
          <a:xfrm>
            <a:off x="907774" y="5216318"/>
            <a:ext cx="201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50" baseline="0" dirty="0">
                <a:solidFill>
                  <a:srgbClr val="EB6A60"/>
                </a:solidFill>
                <a:latin typeface="Halyard Text" pitchFamily="2" charset="77"/>
              </a:rPr>
              <a:t>DATE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7A09C32-A315-3749-8189-69926B1C41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5473211"/>
            <a:ext cx="2451652" cy="5719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F793043-7CB6-B641-B2BD-923276AF9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6917" y="5473211"/>
            <a:ext cx="2451652" cy="5719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22802C4C-D7D7-184D-932F-56FD80D8B6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835" y="5484025"/>
            <a:ext cx="2451652" cy="5719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90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43D946-5C7D-1E41-9202-EA97CCDA61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FD971280-018F-2B4D-A4B4-BA15AAC88C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3102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655A-F76D-AD4B-84A5-59494752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969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B8EAF-5A9D-F14C-9EB0-3B80975F5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172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F2CDF-D6BE-1A42-83C9-EE1E82E57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9691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60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907774" y="1266341"/>
            <a:ext cx="7639878" cy="380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7200"/>
              <a:buFont typeface="Arial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774" y="616226"/>
            <a:ext cx="2087814" cy="506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/>
          <p:nvPr/>
        </p:nvSpPr>
        <p:spPr>
          <a:xfrm>
            <a:off x="3496917" y="5216318"/>
            <a:ext cx="20116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B6A60"/>
                </a:solidFill>
                <a:latin typeface="Arial"/>
                <a:ea typeface="Arial"/>
                <a:cs typeface="Arial"/>
                <a:sym typeface="Arial"/>
              </a:rPr>
              <a:t>PRESENTER</a:t>
            </a:r>
            <a:endParaRPr/>
          </a:p>
        </p:txBody>
      </p:sp>
      <p:sp>
        <p:nvSpPr>
          <p:cNvPr id="20" name="Google Shape;20;p18"/>
          <p:cNvSpPr txBox="1"/>
          <p:nvPr/>
        </p:nvSpPr>
        <p:spPr>
          <a:xfrm>
            <a:off x="907774" y="5216318"/>
            <a:ext cx="20116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6A60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3496917" y="5473211"/>
            <a:ext cx="2451652" cy="5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2"/>
          </p:nvPr>
        </p:nvSpPr>
        <p:spPr>
          <a:xfrm>
            <a:off x="897835" y="5484025"/>
            <a:ext cx="2451652" cy="5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82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3EB4484-711A-494B-BB79-61F1A369A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AD36C-B3D0-C148-8B93-2DFC81DB4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774" y="1266341"/>
            <a:ext cx="7639878" cy="3802615"/>
          </a:xfrm>
        </p:spPr>
        <p:txBody>
          <a:bodyPr anchor="ctr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9EF30-A866-C549-A6EE-7010E794D8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774" y="616226"/>
            <a:ext cx="2087814" cy="5061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8DCD65-01C1-0A4B-BECD-52FC8E332EC2}"/>
              </a:ext>
            </a:extLst>
          </p:cNvPr>
          <p:cNvSpPr txBox="1"/>
          <p:nvPr userDrawn="1"/>
        </p:nvSpPr>
        <p:spPr>
          <a:xfrm>
            <a:off x="3882474" y="5216318"/>
            <a:ext cx="2212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50" baseline="0" dirty="0">
                <a:solidFill>
                  <a:srgbClr val="EB6A60"/>
                </a:solidFill>
                <a:latin typeface="Halyard Text" pitchFamily="2" charset="77"/>
              </a:rPr>
              <a:t>PRESENTER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970D6-C33A-E04C-BEA3-A6C13D0F6BC2}"/>
              </a:ext>
            </a:extLst>
          </p:cNvPr>
          <p:cNvSpPr txBox="1"/>
          <p:nvPr userDrawn="1"/>
        </p:nvSpPr>
        <p:spPr>
          <a:xfrm>
            <a:off x="907774" y="5216318"/>
            <a:ext cx="201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50" baseline="0" dirty="0">
                <a:solidFill>
                  <a:srgbClr val="EB6A60"/>
                </a:solidFill>
                <a:latin typeface="Halyard Text" pitchFamily="2" charset="77"/>
              </a:rPr>
              <a:t>DATE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F793043-7CB6-B641-B2BD-923276AF9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6284" y="5473211"/>
            <a:ext cx="3448915" cy="5719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22802C4C-D7D7-184D-932F-56FD80D8B6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835" y="5484025"/>
            <a:ext cx="2451652" cy="5719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5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4423FD-FC81-684E-818A-FCCF6AFDC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B80857-3EA1-4D41-B28B-42DF3956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0200"/>
            <a:ext cx="6751707" cy="3657600"/>
          </a:xfrm>
        </p:spPr>
        <p:txBody>
          <a:bodyPr anchor="ctr"/>
          <a:lstStyle>
            <a:lvl1pPr>
              <a:defRPr sz="6000">
                <a:solidFill>
                  <a:srgbClr val="E2E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3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BB13B-C7E7-DD46-AFDF-F85C1AE54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89B5F-D7F9-854B-8489-BFE3316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1"/>
            <a:ext cx="10515600" cy="5068957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E2E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2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8B1FB-29BD-7841-B5FC-CD50CAD92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" y="0"/>
            <a:ext cx="121823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89B5F-D7F9-854B-8489-BFE3316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1"/>
            <a:ext cx="10515600" cy="5068957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2640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3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9E7F1A-BE9C-EF47-9E79-5119FB7A18A3}"/>
              </a:ext>
            </a:extLst>
          </p:cNvPr>
          <p:cNvSpPr/>
          <p:nvPr userDrawn="1"/>
        </p:nvSpPr>
        <p:spPr>
          <a:xfrm>
            <a:off x="7494103" y="0"/>
            <a:ext cx="4697895" cy="6858000"/>
          </a:xfrm>
          <a:prstGeom prst="rect">
            <a:avLst/>
          </a:prstGeom>
          <a:solidFill>
            <a:srgbClr val="E2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89B5F-D7F9-854B-8489-BFE3316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5617"/>
            <a:ext cx="5592418" cy="4790662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rgbClr val="2640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657C5-64CC-4045-9EE0-A53B87997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9867" y="0"/>
            <a:ext cx="4746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663D-DE46-4146-81C8-AF9A4E08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98BAD-3E52-E849-B4AE-600DF347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91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2285-303A-EB42-A764-33081B50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1A81-4366-914B-88A4-AF7B5E082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4B7E2-FDA8-DA43-808B-C63914477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4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0AAB-342A-BD4F-87AF-0AC65850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C43E5-8396-7940-89B2-E299377C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5849-C480-F04B-8B13-667F33BE2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1574B-A5EA-9B4C-A997-042E6AF38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546AD-5083-DF49-A837-AC81785D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60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1E36C2-E6C7-8940-A949-F1123B8B94BB}"/>
              </a:ext>
            </a:extLst>
          </p:cNvPr>
          <p:cNvSpPr/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rgbClr val="E2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B2FA3-EB92-EF41-93E5-CC3CEAB9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BAD1C-4BE2-9244-AC70-8DBF95F49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39008-2E04-E543-8934-941D55F30D8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1366" y="6316689"/>
            <a:ext cx="1656521" cy="401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8BEF4-E878-AC4B-A112-BB3B44395B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84565" y="6178176"/>
            <a:ext cx="1507435" cy="6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8" r:id="rId4"/>
    <p:sldLayoutId id="2147483660" r:id="rId5"/>
    <p:sldLayoutId id="2147483659" r:id="rId6"/>
    <p:sldLayoutId id="2147483650" r:id="rId7"/>
    <p:sldLayoutId id="2147483652" r:id="rId8"/>
    <p:sldLayoutId id="2147483653" r:id="rId9"/>
    <p:sldLayoutId id="2147483655" r:id="rId10"/>
    <p:sldLayoutId id="2147483657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rgbClr val="26403A"/>
          </a:solidFill>
          <a:latin typeface="Halyard Text Boo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6CCA1"/>
        </a:buClr>
        <a:buFont typeface="Arial" panose="020B0604020202020204" pitchFamily="34" charset="0"/>
        <a:buChar char="•"/>
        <a:defRPr sz="2800" b="0" i="0" kern="1200">
          <a:solidFill>
            <a:srgbClr val="26403A"/>
          </a:solidFill>
          <a:latin typeface="FreightText Pro Book" panose="02000603060000020004" pitchFamily="2" charset="-128"/>
          <a:ea typeface="FreightText Pro Book" panose="02000603060000020004" pitchFamily="2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CCA1"/>
        </a:buClr>
        <a:buFont typeface="Arial" panose="020B0604020202020204" pitchFamily="34" charset="0"/>
        <a:buChar char="•"/>
        <a:defRPr sz="2400" b="0" i="0" kern="1200">
          <a:solidFill>
            <a:srgbClr val="26403A"/>
          </a:solidFill>
          <a:latin typeface="FreightText Pro Book" panose="02000603060000020004" pitchFamily="2" charset="-128"/>
          <a:ea typeface="FreightText Pro Book" panose="02000603060000020004" pitchFamily="2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CCA1"/>
        </a:buClr>
        <a:buFont typeface="Arial" panose="020B0604020202020204" pitchFamily="34" charset="0"/>
        <a:buChar char="•"/>
        <a:defRPr sz="2000" b="0" i="0" kern="1200">
          <a:solidFill>
            <a:srgbClr val="26403A"/>
          </a:solidFill>
          <a:latin typeface="FreightText Pro Book" panose="02000603060000020004" pitchFamily="2" charset="-128"/>
          <a:ea typeface="FreightText Pro Book" panose="02000603060000020004" pitchFamily="2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CCA1"/>
        </a:buClr>
        <a:buFont typeface="Arial" panose="020B0604020202020204" pitchFamily="34" charset="0"/>
        <a:buChar char="•"/>
        <a:defRPr sz="1800" b="0" i="0" kern="1200">
          <a:solidFill>
            <a:srgbClr val="26403A"/>
          </a:solidFill>
          <a:latin typeface="FreightText Pro Book" panose="02000603060000020004" pitchFamily="2" charset="-128"/>
          <a:ea typeface="FreightText Pro Book" panose="02000603060000020004" pitchFamily="2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CCA1"/>
        </a:buClr>
        <a:buFont typeface="Arial" panose="020B0604020202020204" pitchFamily="34" charset="0"/>
        <a:buChar char="•"/>
        <a:defRPr sz="1800" b="0" i="0" kern="1200">
          <a:solidFill>
            <a:srgbClr val="26403A"/>
          </a:solidFill>
          <a:latin typeface="FreightText Pro Book" panose="02000603060000020004" pitchFamily="2" charset="-128"/>
          <a:ea typeface="FreightText Pro Book" panose="02000603060000020004" pitchFamily="2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elonging.gis-cdn.net/us_segregation_map/?year=20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longing.berkeley.edu/roots-structural-racis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907774" y="1266341"/>
            <a:ext cx="10926160" cy="380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2000"/>
              <a:buFont typeface="Arial"/>
              <a:buNone/>
            </a:pPr>
            <a:r>
              <a:rPr lang="en-US" sz="2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FreightText Pro Book" panose="02000603060000020004"/>
                <a:cs typeface="Arial" panose="020B0604020202020204" pitchFamily="34" charset="0"/>
              </a:rPr>
              <a:t>Panel 2: Innovative Equity Solutions with Data </a:t>
            </a:r>
            <a:br>
              <a:rPr lang="en-US" sz="5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FreightText Pro Book" panose="02000603060000020004"/>
                <a:cs typeface="Arial" panose="020B0604020202020204" pitchFamily="34" charset="0"/>
              </a:rPr>
            </a:br>
            <a:r>
              <a:rPr lang="en-US" sz="4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FreightText Pro Book" panose="02000603060000020004"/>
                <a:cs typeface="Arial" panose="020B0604020202020204" pitchFamily="34" charset="0"/>
              </a:rPr>
              <a:t>OBI’s data projects and impacts</a:t>
            </a:r>
            <a:endParaRPr sz="4400" b="1" dirty="0">
              <a:latin typeface="Arial" panose="020B0604020202020204" pitchFamily="34" charset="0"/>
              <a:ea typeface="FreightText Pro Book" panose="02000603060000020004"/>
              <a:cs typeface="Arial" panose="020B0604020202020204" pitchFamily="34" charset="0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3496916" y="5473211"/>
            <a:ext cx="4759578" cy="34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1" dirty="0"/>
              <a:t>Samir Gambhir</a:t>
            </a:r>
            <a:r>
              <a:rPr lang="en-US" dirty="0"/>
              <a:t>, Director, Equity Metrics Program</a:t>
            </a:r>
            <a:endParaRPr dirty="0"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2"/>
          </p:nvPr>
        </p:nvSpPr>
        <p:spPr>
          <a:xfrm>
            <a:off x="897835" y="5484025"/>
            <a:ext cx="2451652" cy="5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April 30,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196451"/>
            <a:ext cx="10515600" cy="10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/>
              <a:t>The Roots of Structural Racism</a:t>
            </a:r>
            <a:endParaRPr dirty="0"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838200" y="1238786"/>
            <a:ext cx="10515600" cy="484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b="1" dirty="0"/>
              <a:t>Neighborhood poverty rates are highest in segregated communities of color </a:t>
            </a:r>
            <a:r>
              <a:rPr lang="en-US" dirty="0"/>
              <a:t>(21 percent), which is three times higher than in segregated white neighborhoods (7 percent)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dirty="0"/>
              <a:t>Black children raised in integrated neighborhoods earn nearly </a:t>
            </a:r>
            <a:r>
              <a:rPr lang="en-US" b="1" dirty="0"/>
              <a:t>$1,000 more </a:t>
            </a:r>
            <a:r>
              <a:rPr lang="en-US" dirty="0"/>
              <a:t>as adults per year, and </a:t>
            </a:r>
            <a:r>
              <a:rPr lang="en-US" b="1" dirty="0"/>
              <a:t>$4,000 more </a:t>
            </a:r>
            <a:r>
              <a:rPr lang="en-US" dirty="0"/>
              <a:t>when raised in white neighborhoods, than those raised in highly segregated communities of color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dirty="0"/>
              <a:t>Latino children raised in integrated neighborhoods earn </a:t>
            </a:r>
            <a:r>
              <a:rPr lang="en-US" b="1" dirty="0"/>
              <a:t>$844 more </a:t>
            </a:r>
            <a:r>
              <a:rPr lang="en-US" dirty="0"/>
              <a:t>per year as adults, and </a:t>
            </a:r>
            <a:r>
              <a:rPr lang="en-US" b="1" dirty="0"/>
              <a:t>$5,000 more </a:t>
            </a:r>
            <a:r>
              <a:rPr lang="en-US" dirty="0"/>
              <a:t>when raised in white neighborhoods, than those raised in highly segregated communities of color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b="1" dirty="0"/>
              <a:t>Household incomes and home values in white neighborhoods are nearly twice as high </a:t>
            </a:r>
            <a:r>
              <a:rPr lang="en-US" dirty="0"/>
              <a:t>as those in segregated communities of color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b="1" dirty="0"/>
              <a:t>Homeownership is 77 percent </a:t>
            </a:r>
            <a:r>
              <a:rPr lang="en-US" dirty="0"/>
              <a:t>in highly segregated white neighborhoods, 59 percent in well-integrated neighborhoods, but just </a:t>
            </a:r>
            <a:r>
              <a:rPr lang="en-US" b="1" dirty="0"/>
              <a:t>46 percent </a:t>
            </a:r>
            <a:r>
              <a:rPr lang="en-US" dirty="0"/>
              <a:t>in highly segregated communities of color</a:t>
            </a:r>
          </a:p>
        </p:txBody>
      </p:sp>
    </p:spTree>
    <p:extLst>
      <p:ext uri="{BB962C8B-B14F-4D97-AF65-F5344CB8AC3E}">
        <p14:creationId xmlns:p14="http://schemas.microsoft.com/office/powerpoint/2010/main" val="266281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DAA7C889-C048-5E07-11E2-C7EDE029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CFD8BB31-7DCB-4E0B-1365-A25879C94D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451"/>
            <a:ext cx="10515600" cy="10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/>
              <a:t>Impacts</a:t>
            </a:r>
            <a:endParaRPr dirty="0"/>
          </a:p>
        </p:txBody>
      </p:sp>
      <p:sp>
        <p:nvSpPr>
          <p:cNvPr id="138" name="Google Shape;138;p7">
            <a:extLst>
              <a:ext uri="{FF2B5EF4-FFF2-40B4-BE49-F238E27FC236}">
                <a16:creationId xmlns:a16="http://schemas.microsoft.com/office/drawing/2014/main" id="{DA1206D1-8557-47B4-3FC3-DE734B6A45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38786"/>
            <a:ext cx="10515600" cy="484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dirty="0"/>
              <a:t>Wide coverage of the project in the media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dirty="0"/>
              <a:t>Used as an input into Opportunity Mapping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dirty="0"/>
              <a:t>Analyzed zoning output in relation to segregation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dirty="0"/>
              <a:t>Data available on request for researchers and scholars to </a:t>
            </a:r>
            <a:r>
              <a:rPr lang="en-US" dirty="0" err="1"/>
              <a:t>analyzeissues</a:t>
            </a:r>
            <a:r>
              <a:rPr lang="en-US" dirty="0"/>
              <a:t> areas in relation to segregation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r>
              <a:rPr lang="en-US" dirty="0"/>
              <a:t>Releasing the next version/update soon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ts val="3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6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609581" y="187327"/>
            <a:ext cx="10552289" cy="88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26403A"/>
              </a:buClr>
              <a:buSzPts val="5400"/>
            </a:pPr>
            <a:r>
              <a:rPr lang="en-US" sz="4400" dirty="0">
                <a:solidFill>
                  <a:schemeClr val="bg1"/>
                </a:solidFill>
                <a:latin typeface="FreightText Pro Book"/>
              </a:rPr>
              <a:t>Equity Metrics Program</a:t>
            </a:r>
            <a:endParaRPr sz="4400" dirty="0">
              <a:solidFill>
                <a:schemeClr val="bg1"/>
              </a:solidFill>
              <a:latin typeface="FreightText Pro Book"/>
            </a:endParaRPr>
          </a:p>
        </p:txBody>
      </p:sp>
      <p:sp>
        <p:nvSpPr>
          <p:cNvPr id="7" name="Google Shape;117;p4">
            <a:extLst>
              <a:ext uri="{FF2B5EF4-FFF2-40B4-BE49-F238E27FC236}">
                <a16:creationId xmlns:a16="http://schemas.microsoft.com/office/drawing/2014/main" id="{8E448828-079F-4492-91AD-E3BBBF6A479F}"/>
              </a:ext>
            </a:extLst>
          </p:cNvPr>
          <p:cNvSpPr txBox="1">
            <a:spLocks/>
          </p:cNvSpPr>
          <p:nvPr/>
        </p:nvSpPr>
        <p:spPr>
          <a:xfrm>
            <a:off x="636214" y="1075954"/>
            <a:ext cx="10744219" cy="525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40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2800"/>
            </a:pPr>
            <a:endParaRPr lang="en-US" sz="2200" dirty="0">
              <a:latin typeface="FreightText Pro Book"/>
            </a:endParaRPr>
          </a:p>
          <a:p>
            <a:pPr marL="0" marR="0" algn="l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effectLst/>
                <a:latin typeface="FreightText Pro Book"/>
                <a:ea typeface="Calibri" panose="020F0502020204030204" pitchFamily="34" charset="0"/>
                <a:cs typeface="Arial" panose="020B0604020202020204" pitchFamily="34" charset="0"/>
              </a:rPr>
              <a:t>The goals of Equity Metrics program are:</a:t>
            </a:r>
          </a:p>
          <a:p>
            <a:pPr marL="285750" marR="0" lvl="0" indent="-285750" algn="l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FreightText Pro Book"/>
                <a:ea typeface="Calibri" panose="020F0502020204030204" pitchFamily="34" charset="0"/>
                <a:cs typeface="Arial" panose="020B0604020202020204" pitchFamily="34" charset="0"/>
              </a:rPr>
              <a:t>To present analytics of social, environmental, and economic conditions in the built environment as they relate to inequity and social justice, drawing from empirical research, data, and surveys.</a:t>
            </a:r>
          </a:p>
          <a:p>
            <a:pPr marL="285750" marR="0" lvl="0" indent="-285750" algn="l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FreightText Pro Book"/>
                <a:ea typeface="Calibri" panose="020F0502020204030204" pitchFamily="34" charset="0"/>
                <a:cs typeface="Arial" panose="020B0604020202020204" pitchFamily="34" charset="0"/>
              </a:rPr>
              <a:t>To develop diagnostic tools and metrics to identify and measure socio-economic outcomes that reflect marginality and exclusion using available data sources, data science and mapping technologies.</a:t>
            </a:r>
          </a:p>
          <a:p>
            <a:pPr marL="285750" marR="0" lvl="0" indent="-285750" algn="l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FreightText Pro Book"/>
                <a:ea typeface="Calibri" panose="020F0502020204030204" pitchFamily="34" charset="0"/>
                <a:cs typeface="Arial" panose="020B0604020202020204" pitchFamily="34" charset="0"/>
              </a:rPr>
              <a:t>To provide potential solutions and framework for combating structural and institutional barriers towards belonging and inclusion, and to influence and support social justice work of other scholars.</a:t>
            </a:r>
          </a:p>
          <a:p>
            <a:pPr algn="l">
              <a:buSzPts val="2800"/>
            </a:pPr>
            <a:endParaRPr lang="en-US" sz="2200" dirty="0">
              <a:solidFill>
                <a:srgbClr val="26403A"/>
              </a:solidFill>
              <a:latin typeface="FreightText Pro Book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>
                <a:latin typeface="FreightText Pro Book"/>
              </a:rPr>
              <a:t>Equity Metrics Projects</a:t>
            </a:r>
            <a:endParaRPr dirty="0">
              <a:latin typeface="FreightText Pro Boo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E5769-3F21-D529-2BB9-01205A0B5094}"/>
              </a:ext>
            </a:extLst>
          </p:cNvPr>
          <p:cNvSpPr txBox="1"/>
          <p:nvPr/>
        </p:nvSpPr>
        <p:spPr>
          <a:xfrm>
            <a:off x="949569" y="1407460"/>
            <a:ext cx="10404231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Opportunity Mapping 2.0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https://belonging.berkeley.edu/opportunity-mapping-project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CTCAC Opportunity Mapping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…/ctcac-opportunity-mapping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Single Family Zoning Analysis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…/single-family-zoning-analysis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Zoning Reform Tracker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…/zoning-reform-tracker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Inclusiveness Index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…/inclusiveness-index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Analyzing Proposition-13 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Racial Disparities Dashboard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…/racial-disparities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California Zoning Atlas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…/california-zoning-atlas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San Jose AFFH Project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…/san-jose-affordable-housing-project</a:t>
            </a:r>
            <a:r>
              <a:rPr lang="en-US" sz="2000" dirty="0">
                <a:latin typeface="FreightText Pro Book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6CCA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eightText Pro Book"/>
              </a:rPr>
              <a:t>Racial Segregation Research </a:t>
            </a:r>
            <a:r>
              <a:rPr lang="en-US" sz="2000" dirty="0">
                <a:latin typeface="FreightText Pro Book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FreightText Pro Book"/>
              </a:rPr>
              <a:t>…/racial-segregation-research</a:t>
            </a:r>
            <a:r>
              <a:rPr lang="en-US" sz="2000" dirty="0">
                <a:latin typeface="FreightText Pro Boo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922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196450"/>
            <a:ext cx="10515600" cy="80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/>
              <a:t>Events</a:t>
            </a:r>
            <a:endParaRPr dirty="0"/>
          </a:p>
        </p:txBody>
      </p:sp>
      <p:pic>
        <p:nvPicPr>
          <p:cNvPr id="4" name="Picture 3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93A339B5-2BB8-4734-A127-405C8E6DA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24" y="1079181"/>
            <a:ext cx="2658318" cy="2658318"/>
          </a:xfrm>
          <a:prstGeom prst="rect">
            <a:avLst/>
          </a:prstGeom>
        </p:spPr>
      </p:pic>
      <p:pic>
        <p:nvPicPr>
          <p:cNvPr id="6" name="Picture 5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2FA7A38-B3C6-496A-A228-4BCA09ACA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460" y="1065882"/>
            <a:ext cx="2115152" cy="3168767"/>
          </a:xfrm>
          <a:prstGeom prst="rect">
            <a:avLst/>
          </a:prstGeom>
        </p:spPr>
      </p:pic>
      <p:pic>
        <p:nvPicPr>
          <p:cNvPr id="8" name="Picture 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01738613-4151-48DE-A6D4-9083E764B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60" y="3110203"/>
            <a:ext cx="2366601" cy="3155468"/>
          </a:xfrm>
          <a:prstGeom prst="rect">
            <a:avLst/>
          </a:prstGeom>
        </p:spPr>
      </p:pic>
      <p:pic>
        <p:nvPicPr>
          <p:cNvPr id="10" name="Picture 9" descr="A picture containing text, outdoor, sky, red&#10;&#10;Description automatically generated">
            <a:extLst>
              <a:ext uri="{FF2B5EF4-FFF2-40B4-BE49-F238E27FC236}">
                <a16:creationId xmlns:a16="http://schemas.microsoft.com/office/drawing/2014/main" id="{5024B203-808E-4E41-B2DA-765F4824A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744" y="3433643"/>
            <a:ext cx="3201264" cy="1476582"/>
          </a:xfrm>
          <a:prstGeom prst="rect">
            <a:avLst/>
          </a:prstGeom>
        </p:spPr>
      </p:pic>
      <p:pic>
        <p:nvPicPr>
          <p:cNvPr id="13" name="Picture 2" descr="http://www.parrypannozo.com/images/photo_shoot/extra_large/detroit_mi_old_slumpy_07_07_07_CRW_3709.jpg">
            <a:extLst>
              <a:ext uri="{FF2B5EF4-FFF2-40B4-BE49-F238E27FC236}">
                <a16:creationId xmlns:a16="http://schemas.microsoft.com/office/drawing/2014/main" id="{D959021C-4694-4094-9EF5-6304D053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6777" y="1079181"/>
            <a:ext cx="3165231" cy="211015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2050" name="Picture 2" descr="Person walking past a Black Lives Matter mural">
            <a:extLst>
              <a:ext uri="{FF2B5EF4-FFF2-40B4-BE49-F238E27FC236}">
                <a16:creationId xmlns:a16="http://schemas.microsoft.com/office/drawing/2014/main" id="{D1FFCFD7-81E4-4240-AA42-A024D978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25" y="3914730"/>
            <a:ext cx="2658318" cy="17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outdoor, city, town, several&#10;&#10;Description automatically generated">
            <a:extLst>
              <a:ext uri="{FF2B5EF4-FFF2-40B4-BE49-F238E27FC236}">
                <a16:creationId xmlns:a16="http://schemas.microsoft.com/office/drawing/2014/main" id="{DE64D6A2-C16D-3F2A-23E8-966AE949E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60" y="196450"/>
            <a:ext cx="1732061" cy="2658319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DB2B57-A36E-F92D-7579-27557BA75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5460" y="4511338"/>
            <a:ext cx="2115152" cy="1368628"/>
          </a:xfrm>
          <a:prstGeom prst="rect">
            <a:avLst/>
          </a:prstGeom>
        </p:spPr>
      </p:pic>
      <p:pic>
        <p:nvPicPr>
          <p:cNvPr id="5" name="Picture 2" descr="Protesters in Minneapolis demanding justice for George Floyd">
            <a:extLst>
              <a:ext uri="{FF2B5EF4-FFF2-40B4-BE49-F238E27FC236}">
                <a16:creationId xmlns:a16="http://schemas.microsoft.com/office/drawing/2014/main" id="{1130B677-4630-305B-78C7-FF25380C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44" y="5122199"/>
            <a:ext cx="3201264" cy="16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>
                <a:ea typeface="FreightText Pro Book" panose="02000603060000020004"/>
              </a:rPr>
              <a:t>Racial residential segregation</a:t>
            </a:r>
            <a:endParaRPr dirty="0">
              <a:ea typeface="FreightText Pro Book" panose="02000603060000020004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838200" y="1550894"/>
            <a:ext cx="10409808" cy="416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>
                <a:ea typeface="FreightText Pro Book" panose="02000603060000020004"/>
              </a:rPr>
              <a:t>Centrality of segregation</a:t>
            </a:r>
          </a:p>
          <a:p>
            <a:pPr marL="685800" lvl="1" indent="-228600">
              <a:spcBef>
                <a:spcPts val="1200"/>
              </a:spcBef>
              <a:buSzPts val="3200"/>
            </a:pPr>
            <a:r>
              <a:rPr lang="en-US" sz="2800" dirty="0">
                <a:ea typeface="FreightText Pro Book" panose="02000603060000020004"/>
              </a:rPr>
              <a:t>Current and historical events </a:t>
            </a:r>
          </a:p>
          <a:p>
            <a:pPr marL="685800" lvl="1" indent="-228600">
              <a:spcBef>
                <a:spcPts val="1200"/>
              </a:spcBef>
              <a:buSzPts val="3200"/>
            </a:pPr>
            <a:r>
              <a:rPr lang="en-US" sz="2800" dirty="0">
                <a:ea typeface="FreightText Pro Book" panose="02000603060000020004"/>
              </a:rPr>
              <a:t>Policies promoting inequities</a:t>
            </a:r>
          </a:p>
          <a:p>
            <a:pPr marL="685800" lvl="1" indent="-228600">
              <a:spcBef>
                <a:spcPts val="1200"/>
              </a:spcBef>
              <a:buSzPts val="3200"/>
            </a:pPr>
            <a:r>
              <a:rPr lang="en-US" sz="2800" dirty="0">
                <a:ea typeface="FreightText Pro Book" panose="02000603060000020004"/>
              </a:rPr>
              <a:t>Disparities in life outcomes</a:t>
            </a:r>
          </a:p>
          <a:p>
            <a:pPr marL="228600" indent="-228600">
              <a:spcBef>
                <a:spcPts val="1800"/>
              </a:spcBef>
              <a:buSzPts val="3200"/>
            </a:pPr>
            <a:r>
              <a:rPr lang="en-US" sz="3200" dirty="0">
                <a:ea typeface="FreightText Pro Book" panose="02000603060000020004"/>
              </a:rPr>
              <a:t>Housing as a mechanism</a:t>
            </a:r>
          </a:p>
          <a:p>
            <a:pPr marL="685800" lvl="1" indent="-228600">
              <a:spcBef>
                <a:spcPts val="1800"/>
              </a:spcBef>
              <a:buSzPts val="3200"/>
            </a:pPr>
            <a:r>
              <a:rPr lang="en-US" sz="2800" dirty="0">
                <a:ea typeface="FreightText Pro Book" panose="02000603060000020004"/>
              </a:rPr>
              <a:t>Where you live determines your life outcome</a:t>
            </a:r>
          </a:p>
        </p:txBody>
      </p:sp>
    </p:spTree>
    <p:extLst>
      <p:ext uri="{BB962C8B-B14F-4D97-AF65-F5344CB8AC3E}">
        <p14:creationId xmlns:p14="http://schemas.microsoft.com/office/powerpoint/2010/main" val="25068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/>
              <a:t>Segregation and neighborhood</a:t>
            </a:r>
            <a:endParaRPr dirty="0"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838200" y="1550894"/>
            <a:ext cx="10515600" cy="462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Where we live determines our life outcomes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Structures and institutions in our living environment  either limit or promote fair access to opportunity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These structures produce amenities/resources that can define neighborhoods as opportunity-rich or opportunity-poor and highlight spatial/racial inequities.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/>
              <a:t>Measures of Segregation</a:t>
            </a:r>
            <a:endParaRPr dirty="0"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838200" y="1550894"/>
            <a:ext cx="10409808" cy="416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Dissimilarity index, Exposure index, Isolation index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Location Quotient, Entropy score/index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Divergence index: </a:t>
            </a:r>
          </a:p>
          <a:p>
            <a:pPr marL="685800" lvl="1" indent="-228600">
              <a:spcBef>
                <a:spcPts val="1200"/>
              </a:spcBef>
              <a:buSzPts val="3200"/>
            </a:pPr>
            <a:r>
              <a:rPr lang="en-US" dirty="0"/>
              <a:t>Multi-race, small area measure</a:t>
            </a:r>
          </a:p>
          <a:p>
            <a:pPr marL="685800" lvl="1" indent="-228600">
              <a:lnSpc>
                <a:spcPct val="134000"/>
              </a:lnSpc>
              <a:spcBef>
                <a:spcPts val="1200"/>
              </a:spcBef>
              <a:buSzPts val="3200"/>
            </a:pP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ompares the relative proportions of racial groups at smaller and larger geographies, looking for the degree of “divergence” between the two geographies, such as between a census tract and a county.</a:t>
            </a:r>
          </a:p>
          <a:p>
            <a:pPr marL="685800" lvl="1" indent="-228600">
              <a:lnSpc>
                <a:spcPct val="134000"/>
              </a:lnSpc>
              <a:spcBef>
                <a:spcPts val="1200"/>
              </a:spcBef>
              <a:buSzPts val="3200"/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 is "0" when the demographics of a smaller geography does not differ, or diverge, from that of the larger geography, suggesting no segregation, whereas higher values suggest higher divergence, and hence higher segregation.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Technical appendix (</a:t>
            </a:r>
            <a:r>
              <a:rPr lang="en-US" dirty="0">
                <a:solidFill>
                  <a:schemeClr val="accent1"/>
                </a:solidFill>
              </a:rPr>
              <a:t>https://belonging.berkeley.edu/technical-appendix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635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C9AFF-415E-4ABE-AE0B-131287536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1" b="3689"/>
          <a:stretch/>
        </p:blipFill>
        <p:spPr>
          <a:xfrm>
            <a:off x="310547" y="230818"/>
            <a:ext cx="11467551" cy="5761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FBF5DD-D724-46EE-BDB0-E301A8286959}"/>
              </a:ext>
            </a:extLst>
          </p:cNvPr>
          <p:cNvSpPr txBox="1"/>
          <p:nvPr/>
        </p:nvSpPr>
        <p:spPr>
          <a:xfrm>
            <a:off x="2428891" y="6349006"/>
            <a:ext cx="7744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https://belonging.gis-cdn.net/us_segregation_map/?year=2020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016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Arial"/>
              <a:buNone/>
            </a:pPr>
            <a:r>
              <a:rPr lang="en-US" dirty="0"/>
              <a:t>The Roots of Structural Racism</a:t>
            </a:r>
            <a:endParaRPr dirty="0"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838200" y="1550894"/>
            <a:ext cx="10409808" cy="416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23.6% of metropolitan areas 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more segregated in 2020 than they were in 2010, and 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54% of metropolitan areas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were more segregated in 2020 than in 1990.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Out of roughly 120 large cities with population at or above 200,000, </a:t>
            </a:r>
            <a:r>
              <a:rPr lang="en-US" b="1" dirty="0"/>
              <a:t>only two cities </a:t>
            </a:r>
            <a:r>
              <a:rPr lang="en-US" dirty="0"/>
              <a:t>– Colorado Springs, CO and Port St. Lucie, FL – </a:t>
            </a:r>
            <a:r>
              <a:rPr lang="en-US" b="1" dirty="0"/>
              <a:t>turned out to be integrated</a:t>
            </a:r>
            <a:r>
              <a:rPr lang="en-US" dirty="0"/>
              <a:t> as per our functional segregation-integration measure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Link to the report: </a:t>
            </a:r>
            <a:r>
              <a:rPr lang="en-US" sz="2400" dirty="0">
                <a:hlinkClick r:id="rId3"/>
              </a:rPr>
              <a:t>https://belonging.berkeley.edu/roots-structural-racism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5413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BI 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I template FINAL .pptx" id="{BF661A72-7F12-4ECC-AC73-051D320F6820}" vid="{3D27C355-1966-433B-8113-DBBB5C863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OBI template</Template>
  <TotalTime>127</TotalTime>
  <Words>688</Words>
  <Application>Microsoft Office PowerPoint</Application>
  <PresentationFormat>Widescreen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FreightText Pro Book</vt:lpstr>
      <vt:lpstr>Halyard Text</vt:lpstr>
      <vt:lpstr>Halyard Text Book</vt:lpstr>
      <vt:lpstr>Office Theme</vt:lpstr>
      <vt:lpstr>Panel 2: Innovative Equity Solutions with Data  OBI’s data projects and impacts</vt:lpstr>
      <vt:lpstr>PowerPoint Presentation</vt:lpstr>
      <vt:lpstr>Equity Metrics Projects</vt:lpstr>
      <vt:lpstr>Events</vt:lpstr>
      <vt:lpstr>Racial residential segregation</vt:lpstr>
      <vt:lpstr>Segregation and neighborhood</vt:lpstr>
      <vt:lpstr>Measures of Segregation</vt:lpstr>
      <vt:lpstr>PowerPoint Presentation</vt:lpstr>
      <vt:lpstr>The Roots of Structural Racism</vt:lpstr>
      <vt:lpstr>The Roots of Structural Racism</vt:lpstr>
      <vt:lpstr>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Samir Gambhir</dc:creator>
  <cp:lastModifiedBy>Samir Gambhir</cp:lastModifiedBy>
  <cp:revision>4</cp:revision>
  <dcterms:created xsi:type="dcterms:W3CDTF">2025-04-28T02:31:43Z</dcterms:created>
  <dcterms:modified xsi:type="dcterms:W3CDTF">2025-04-28T04:44:51Z</dcterms:modified>
</cp:coreProperties>
</file>