
<file path=[Content_Types].xml><?xml version="1.0" encoding="utf-8"?>
<Types xmlns="http://schemas.openxmlformats.org/package/2006/content-types">
  <Default Extension="emf" ContentType="image/x-emf"/>
  <Default Extension="jpeg" ContentType="image/jpeg"/>
  <Default Extension="jpg" ContentType="image/jpeg"/>
  <Default Extension="mp4" ContentType="video/mp4"/>
  <Default Extension="png" ContentType="image/png"/>
  <Default Extension="rels" ContentType="application/vnd.openxmlformats-package.relationships+xml"/>
  <Default Extension="svg" ContentType="image/svg+xml"/>
  <Default Extension="tiff" ContentType="image/tiff"/>
  <Default Extension="xml" ContentType="application/xml"/>
  <Override PartName="/ppt/webextensions/taskpanes.xml" ContentType="application/vnd.ms-office.webextensiontaskpanes+xml"/>
  <Override PartName="/ppt/webextensions/webextension1.xml" ContentType="application/vnd.ms-office.webextens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officeDocument/2006/relationships/officeDocument" Target="ppt/presentation.xml"/><Relationship Id="rId1" Type="http://schemas.microsoft.com/office/2011/relationships/webextensiontaskpanes" Target="ppt/webextensions/taskpanes.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firstSlideNum="0" showSpecialPlsOnTitleSld="0" saveSubsetFonts="1">
  <p:sldMasterIdLst>
    <p:sldMasterId id="2147483648" r:id="rId4"/>
  </p:sldMasterIdLst>
  <p:notesMasterIdLst>
    <p:notesMasterId r:id="rId46"/>
  </p:notesMasterIdLst>
  <p:sldIdLst>
    <p:sldId id="256" r:id="rId5"/>
    <p:sldId id="1060" r:id="rId6"/>
    <p:sldId id="1127" r:id="rId7"/>
    <p:sldId id="1082" r:id="rId8"/>
    <p:sldId id="273" r:id="rId9"/>
    <p:sldId id="276" r:id="rId10"/>
    <p:sldId id="281" r:id="rId11"/>
    <p:sldId id="963" r:id="rId12"/>
    <p:sldId id="1112" r:id="rId13"/>
    <p:sldId id="1130" r:id="rId14"/>
    <p:sldId id="260" r:id="rId15"/>
    <p:sldId id="993" r:id="rId16"/>
    <p:sldId id="909" r:id="rId17"/>
    <p:sldId id="287" r:id="rId18"/>
    <p:sldId id="569" r:id="rId19"/>
    <p:sldId id="631" r:id="rId20"/>
    <p:sldId id="564" r:id="rId21"/>
    <p:sldId id="563" r:id="rId22"/>
    <p:sldId id="565" r:id="rId23"/>
    <p:sldId id="787" r:id="rId24"/>
    <p:sldId id="842" r:id="rId25"/>
    <p:sldId id="788" r:id="rId26"/>
    <p:sldId id="1113" r:id="rId27"/>
    <p:sldId id="1020" r:id="rId28"/>
    <p:sldId id="781" r:id="rId29"/>
    <p:sldId id="866" r:id="rId30"/>
    <p:sldId id="1146" r:id="rId31"/>
    <p:sldId id="975" r:id="rId32"/>
    <p:sldId id="952" r:id="rId33"/>
    <p:sldId id="1025" r:id="rId34"/>
    <p:sldId id="1115" r:id="rId35"/>
    <p:sldId id="1116" r:id="rId36"/>
    <p:sldId id="314" r:id="rId37"/>
    <p:sldId id="1058" r:id="rId38"/>
    <p:sldId id="1121" r:id="rId39"/>
    <p:sldId id="335" r:id="rId40"/>
    <p:sldId id="1133" r:id="rId41"/>
    <p:sldId id="1139" r:id="rId42"/>
    <p:sldId id="1141" r:id="rId43"/>
    <p:sldId id="994" r:id="rId44"/>
    <p:sldId id="1068" r:id="rId45"/>
  </p:sldIdLst>
  <p:sldSz cx="12192000" cy="6858000"/>
  <p:notesSz cx="6858000" cy="9144000"/>
  <p:defaultTex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83" userDrawn="1">
          <p15:clr>
            <a:srgbClr val="A4A3A4"/>
          </p15:clr>
        </p15:guide>
        <p15:guide id="2" pos="3817"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F9ED5"/>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Style moyen 2 - Accentuation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3B4B98B0-60AC-42C2-AFA5-B58CD77FA1E5}" styleName="Style léger 1 - Accentuation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 styleId="{9D7B26C5-4107-4FEC-AEDC-1716B250A1EF}" styleName="Style clair 1">
    <a:wholeTbl>
      <a:tcTxStyle>
        <a:fontRef idx="minor">
          <a:scrgbClr r="0" g="0" b="0"/>
        </a:fontRef>
        <a:schemeClr val="tx1"/>
      </a:tcTxStyle>
      <a:tcStyle>
        <a:tcBdr>
          <a:left>
            <a:ln>
              <a:noFill/>
            </a:ln>
          </a:left>
          <a:right>
            <a:ln>
              <a:noFill/>
            </a:ln>
          </a:right>
          <a:top>
            <a:ln w="12700" cmpd="sng">
              <a:solidFill>
                <a:schemeClr val="tx1"/>
              </a:solidFill>
            </a:ln>
          </a:top>
          <a:bottom>
            <a:ln w="12700" cmpd="sng">
              <a:solidFill>
                <a:schemeClr val="tx1"/>
              </a:solidFill>
            </a:ln>
          </a:bottom>
          <a:insideH>
            <a:ln>
              <a:noFill/>
            </a:ln>
          </a:insideH>
          <a:insideV>
            <a:ln>
              <a:noFill/>
            </a:ln>
          </a:insideV>
        </a:tcBdr>
        <a:fill>
          <a:noFill/>
        </a:fill>
      </a:tcStyle>
    </a:wholeTbl>
    <a:band1H>
      <a:tcStyle>
        <a:tcBdr/>
        <a:fill>
          <a:solidFill>
            <a:schemeClr val="tx1">
              <a:alpha val="20000"/>
            </a:schemeClr>
          </a:solidFill>
        </a:fill>
      </a:tcStyle>
    </a:band1H>
    <a:band2H>
      <a:tcStyle>
        <a:tcBdr/>
      </a:tcStyle>
    </a:band2H>
    <a:band1V>
      <a:tcStyle>
        <a:tcBdr/>
        <a:fill>
          <a:solidFill>
            <a:schemeClr val="tx1">
              <a:alpha val="20000"/>
            </a:schemeClr>
          </a:solidFill>
        </a:fill>
      </a:tcStyle>
    </a:band1V>
    <a:lastCol>
      <a:tcTxStyle b="on"/>
      <a:tcStyle>
        <a:tcBdr/>
      </a:tcStyle>
    </a:lastCol>
    <a:firstCol>
      <a:tcTxStyle b="on"/>
      <a:tcStyle>
        <a:tcBdr/>
      </a:tcStyle>
    </a:firstCol>
    <a:lastRow>
      <a:tcTxStyle b="on"/>
      <a:tcStyle>
        <a:tcBdr>
          <a:top>
            <a:ln w="12700" cmpd="sng">
              <a:solidFill>
                <a:schemeClr val="tx1"/>
              </a:solidFill>
            </a:ln>
          </a:top>
        </a:tcBdr>
        <a:fill>
          <a:noFill/>
        </a:fill>
      </a:tcStyle>
    </a:lastRow>
    <a:firstRow>
      <a:tcTxStyle b="on"/>
      <a:tcStyle>
        <a:tcBdr>
          <a:bottom>
            <a:ln w="12700" cmpd="sng">
              <a:solidFill>
                <a:schemeClr val="tx1"/>
              </a:solidFill>
            </a:ln>
          </a:bottom>
        </a:tcBdr>
        <a:fill>
          <a:noFill/>
        </a:fill>
      </a:tcStyle>
    </a:firstRow>
  </a:tblStyle>
  <a:tblStyle styleId="{00A15C55-8517-42AA-B614-E9B94910E393}" styleName="Medium Style 2 - Accent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69CF1AB2-1976-4502-BF36-3FF5EA218861}" styleName="Medium Style 4 - Accent 1">
    <a:wholeTbl>
      <a:tcTxStyle>
        <a:fontRef idx="minor">
          <a:scrgbClr r="0" g="0" b="0"/>
        </a:fontRef>
        <a:schemeClr val="dk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w="12700" cmpd="sng">
              <a:solidFill>
                <a:schemeClr val="accent1"/>
              </a:solidFill>
            </a:ln>
          </a:insideV>
        </a:tcBdr>
        <a:fill>
          <a:solidFill>
            <a:schemeClr val="accent1">
              <a:tint val="20000"/>
            </a:schemeClr>
          </a:solidFill>
        </a:fill>
      </a:tcStyle>
    </a:wholeTbl>
    <a:band1H>
      <a:tcStyle>
        <a:tcBdr/>
        <a:fill>
          <a:solidFill>
            <a:schemeClr val="accent1">
              <a:tint val="40000"/>
            </a:schemeClr>
          </a:solidFill>
        </a:fill>
      </a:tcStyle>
    </a:band1H>
    <a:band1V>
      <a:tcStyle>
        <a:tcBdr/>
        <a:fill>
          <a:solidFill>
            <a:schemeClr val="accent1">
              <a:tint val="40000"/>
            </a:schemeClr>
          </a:solidFill>
        </a:fill>
      </a:tcStyle>
    </a:band1V>
    <a:lastCol>
      <a:tcTxStyle b="on"/>
      <a:tcStyle>
        <a:tcBdr/>
      </a:tcStyle>
    </a:lastCol>
    <a:firstCol>
      <a:tcTxStyle b="on"/>
      <a:tcStyle>
        <a:tcBdr/>
      </a:tcStyle>
    </a:firstCol>
    <a:lastRow>
      <a:tcTxStyle b="on"/>
      <a:tcStyle>
        <a:tcBdr>
          <a:top>
            <a:ln w="25400" cmpd="sng">
              <a:solidFill>
                <a:schemeClr val="accent1"/>
              </a:solidFill>
            </a:ln>
          </a:top>
        </a:tcBdr>
        <a:fill>
          <a:solidFill>
            <a:schemeClr val="accent1">
              <a:tint val="20000"/>
            </a:schemeClr>
          </a:solidFill>
        </a:fill>
      </a:tcStyle>
    </a:lastRow>
    <a:firstRow>
      <a:tcTxStyle b="on"/>
      <a:tcStyle>
        <a:tcBdr/>
        <a:fill>
          <a:solidFill>
            <a:schemeClr val="accent1">
              <a:tint val="20000"/>
            </a:schemeClr>
          </a:solidFill>
        </a:fill>
      </a:tcStyle>
    </a:firstRow>
  </a:tblStyle>
  <a:tblStyle styleId="{C4B1156A-380E-4F78-BDF5-A606A8083BF9}" styleName="Medium Style 4 - Accent 4">
    <a:wholeTbl>
      <a:tcTxStyle>
        <a:fontRef idx="minor">
          <a:scrgbClr r="0" g="0" b="0"/>
        </a:fontRef>
        <a:schemeClr val="dk1"/>
      </a:tcTxStyle>
      <a:tcStyle>
        <a:tcBdr>
          <a:left>
            <a:ln w="12700" cmpd="sng">
              <a:solidFill>
                <a:schemeClr val="accent4"/>
              </a:solidFill>
            </a:ln>
          </a:left>
          <a:right>
            <a:ln w="12700" cmpd="sng">
              <a:solidFill>
                <a:schemeClr val="accent4"/>
              </a:solidFill>
            </a:ln>
          </a:right>
          <a:top>
            <a:ln w="12700" cmpd="sng">
              <a:solidFill>
                <a:schemeClr val="accent4"/>
              </a:solidFill>
            </a:ln>
          </a:top>
          <a:bottom>
            <a:ln w="12700" cmpd="sng">
              <a:solidFill>
                <a:schemeClr val="accent4"/>
              </a:solidFill>
            </a:ln>
          </a:bottom>
          <a:insideH>
            <a:ln w="12700" cmpd="sng">
              <a:solidFill>
                <a:schemeClr val="accent4"/>
              </a:solidFill>
            </a:ln>
          </a:insideH>
          <a:insideV>
            <a:ln w="12700" cmpd="sng">
              <a:solidFill>
                <a:schemeClr val="accent4"/>
              </a:solidFill>
            </a:ln>
          </a:insideV>
        </a:tcBdr>
        <a:fill>
          <a:solidFill>
            <a:schemeClr val="accent4">
              <a:tint val="20000"/>
            </a:schemeClr>
          </a:solidFill>
        </a:fill>
      </a:tcStyle>
    </a:wholeTbl>
    <a:band1H>
      <a:tcStyle>
        <a:tcBdr/>
        <a:fill>
          <a:solidFill>
            <a:schemeClr val="accent4">
              <a:tint val="40000"/>
            </a:schemeClr>
          </a:solidFill>
        </a:fill>
      </a:tcStyle>
    </a:band1H>
    <a:band1V>
      <a:tcStyle>
        <a:tcBdr/>
        <a:fill>
          <a:solidFill>
            <a:schemeClr val="accent4">
              <a:tint val="40000"/>
            </a:schemeClr>
          </a:solidFill>
        </a:fill>
      </a:tcStyle>
    </a:band1V>
    <a:lastCol>
      <a:tcTxStyle b="on"/>
      <a:tcStyle>
        <a:tcBdr/>
      </a:tcStyle>
    </a:lastCol>
    <a:firstCol>
      <a:tcTxStyle b="on"/>
      <a:tcStyle>
        <a:tcBdr/>
      </a:tcStyle>
    </a:firstCol>
    <a:lastRow>
      <a:tcTxStyle b="on"/>
      <a:tcStyle>
        <a:tcBdr>
          <a:top>
            <a:ln w="25400" cmpd="sng">
              <a:solidFill>
                <a:schemeClr val="accent4"/>
              </a:solidFill>
            </a:ln>
          </a:top>
        </a:tcBdr>
        <a:fill>
          <a:solidFill>
            <a:schemeClr val="accent4">
              <a:tint val="20000"/>
            </a:schemeClr>
          </a:solidFill>
        </a:fill>
      </a:tcStyle>
    </a:lastRow>
    <a:firstRow>
      <a:tcTxStyle b="on"/>
      <a:tcStyle>
        <a:tcBdr/>
        <a:fill>
          <a:solidFill>
            <a:schemeClr val="accent4">
              <a:tint val="20000"/>
            </a:schemeClr>
          </a:solidFill>
        </a:fill>
      </a:tcStyle>
    </a:firstRow>
  </a:tblStyle>
  <a:tblStyle styleId="{22838BEF-8BB2-4498-84A7-C5851F593DF1}" styleName="Medium Style 4 - Accent 5">
    <a:wholeTbl>
      <a:tcTxStyle>
        <a:fontRef idx="minor">
          <a:scrgbClr r="0" g="0" b="0"/>
        </a:fontRef>
        <a:schemeClr val="dk1"/>
      </a:tcTxStyle>
      <a:tcStyle>
        <a:tcBdr>
          <a:left>
            <a:ln w="12700" cmpd="sng">
              <a:solidFill>
                <a:schemeClr val="accent5"/>
              </a:solidFill>
            </a:ln>
          </a:left>
          <a:right>
            <a:ln w="12700" cmpd="sng">
              <a:solidFill>
                <a:schemeClr val="accent5"/>
              </a:solidFill>
            </a:ln>
          </a:right>
          <a:top>
            <a:ln w="12700" cmpd="sng">
              <a:solidFill>
                <a:schemeClr val="accent5"/>
              </a:solidFill>
            </a:ln>
          </a:top>
          <a:bottom>
            <a:ln w="12700" cmpd="sng">
              <a:solidFill>
                <a:schemeClr val="accent5"/>
              </a:solidFill>
            </a:ln>
          </a:bottom>
          <a:insideH>
            <a:ln w="12700" cmpd="sng">
              <a:solidFill>
                <a:schemeClr val="accent5"/>
              </a:solidFill>
            </a:ln>
          </a:insideH>
          <a:insideV>
            <a:ln w="12700" cmpd="sng">
              <a:solidFill>
                <a:schemeClr val="accent5"/>
              </a:solidFill>
            </a:ln>
          </a:insideV>
        </a:tcBdr>
        <a:fill>
          <a:solidFill>
            <a:schemeClr val="accent5">
              <a:tint val="20000"/>
            </a:schemeClr>
          </a:solidFill>
        </a:fill>
      </a:tcStyle>
    </a:wholeTbl>
    <a:band1H>
      <a:tcStyle>
        <a:tcBdr/>
        <a:fill>
          <a:solidFill>
            <a:schemeClr val="accent5">
              <a:tint val="40000"/>
            </a:schemeClr>
          </a:solidFill>
        </a:fill>
      </a:tcStyle>
    </a:band1H>
    <a:band1V>
      <a:tcStyle>
        <a:tcBdr/>
        <a:fill>
          <a:solidFill>
            <a:schemeClr val="accent5">
              <a:tint val="40000"/>
            </a:schemeClr>
          </a:solidFill>
        </a:fill>
      </a:tcStyle>
    </a:band1V>
    <a:lastCol>
      <a:tcTxStyle b="on"/>
      <a:tcStyle>
        <a:tcBdr/>
      </a:tcStyle>
    </a:lastCol>
    <a:firstCol>
      <a:tcTxStyle b="on"/>
      <a:tcStyle>
        <a:tcBdr/>
      </a:tcStyle>
    </a:firstCol>
    <a:lastRow>
      <a:tcTxStyle b="on"/>
      <a:tcStyle>
        <a:tcBdr>
          <a:top>
            <a:ln w="25400" cmpd="sng">
              <a:solidFill>
                <a:schemeClr val="accent5"/>
              </a:solidFill>
            </a:ln>
          </a:top>
        </a:tcBdr>
        <a:fill>
          <a:solidFill>
            <a:schemeClr val="accent5">
              <a:tint val="20000"/>
            </a:schemeClr>
          </a:solidFill>
        </a:fill>
      </a:tcStyle>
    </a:lastRow>
    <a:firstRow>
      <a:tcTxStyle b="on"/>
      <a:tcStyle>
        <a:tcBdr/>
        <a:fill>
          <a:solidFill>
            <a:schemeClr val="accent5">
              <a:tint val="20000"/>
            </a:schemeClr>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7116"/>
    <p:restoredTop sz="94789"/>
  </p:normalViewPr>
  <p:slideViewPr>
    <p:cSldViewPr snapToGrid="0" showGuides="1">
      <p:cViewPr varScale="1">
        <p:scale>
          <a:sx n="112" d="100"/>
          <a:sy n="112" d="100"/>
        </p:scale>
        <p:origin x="672" y="200"/>
      </p:cViewPr>
      <p:guideLst>
        <p:guide orient="horz" pos="2183"/>
        <p:guide pos="3817"/>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9" Type="http://schemas.openxmlformats.org/officeDocument/2006/relationships/slide" Target="slides/slide35.xml"/><Relationship Id="rId21" Type="http://schemas.openxmlformats.org/officeDocument/2006/relationships/slide" Target="slides/slide17.xml"/><Relationship Id="rId34" Type="http://schemas.openxmlformats.org/officeDocument/2006/relationships/slide" Target="slides/slide30.xml"/><Relationship Id="rId42" Type="http://schemas.openxmlformats.org/officeDocument/2006/relationships/slide" Target="slides/slide38.xml"/><Relationship Id="rId47" Type="http://schemas.openxmlformats.org/officeDocument/2006/relationships/presProps" Target="presProps.xml"/><Relationship Id="rId50" Type="http://schemas.openxmlformats.org/officeDocument/2006/relationships/tableStyles" Target="tableStyles.xml"/><Relationship Id="rId7" Type="http://schemas.openxmlformats.org/officeDocument/2006/relationships/slide" Target="slides/slide3.xml"/><Relationship Id="rId2" Type="http://schemas.openxmlformats.org/officeDocument/2006/relationships/customXml" Target="../customXml/item2.xml"/><Relationship Id="rId16" Type="http://schemas.openxmlformats.org/officeDocument/2006/relationships/slide" Target="slides/slide12.xml"/><Relationship Id="rId29" Type="http://schemas.openxmlformats.org/officeDocument/2006/relationships/slide" Target="slides/slide25.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slide" Target="slides/slide28.xml"/><Relationship Id="rId37" Type="http://schemas.openxmlformats.org/officeDocument/2006/relationships/slide" Target="slides/slide33.xml"/><Relationship Id="rId40" Type="http://schemas.openxmlformats.org/officeDocument/2006/relationships/slide" Target="slides/slide36.xml"/><Relationship Id="rId45" Type="http://schemas.openxmlformats.org/officeDocument/2006/relationships/slide" Target="slides/slide41.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36" Type="http://schemas.openxmlformats.org/officeDocument/2006/relationships/slide" Target="slides/slide32.xml"/><Relationship Id="rId49" Type="http://schemas.openxmlformats.org/officeDocument/2006/relationships/theme" Target="theme/theme1.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slide" Target="slides/slide27.xml"/><Relationship Id="rId44" Type="http://schemas.openxmlformats.org/officeDocument/2006/relationships/slide" Target="slides/slide40.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slide" Target="slides/slide26.xml"/><Relationship Id="rId35" Type="http://schemas.openxmlformats.org/officeDocument/2006/relationships/slide" Target="slides/slide31.xml"/><Relationship Id="rId43" Type="http://schemas.openxmlformats.org/officeDocument/2006/relationships/slide" Target="slides/slide39.xml"/><Relationship Id="rId48" Type="http://schemas.openxmlformats.org/officeDocument/2006/relationships/viewProps" Target="viewProps.xml"/><Relationship Id="rId8" Type="http://schemas.openxmlformats.org/officeDocument/2006/relationships/slide" Target="slides/slide4.xml"/><Relationship Id="rId3" Type="http://schemas.openxmlformats.org/officeDocument/2006/relationships/customXml" Target="../customXml/item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slide" Target="slides/slide29.xml"/><Relationship Id="rId38" Type="http://schemas.openxmlformats.org/officeDocument/2006/relationships/slide" Target="slides/slide34.xml"/><Relationship Id="rId46" Type="http://schemas.openxmlformats.org/officeDocument/2006/relationships/notesMaster" Target="notesMasters/notesMaster1.xml"/><Relationship Id="rId20" Type="http://schemas.openxmlformats.org/officeDocument/2006/relationships/slide" Target="slides/slide16.xml"/><Relationship Id="rId41" Type="http://schemas.openxmlformats.org/officeDocument/2006/relationships/slide" Target="slides/slide37.xml"/><Relationship Id="rId1" Type="http://schemas.openxmlformats.org/officeDocument/2006/relationships/customXml" Target="../customXml/item1.xml"/><Relationship Id="rId6" Type="http://schemas.openxmlformats.org/officeDocument/2006/relationships/slide" Target="slides/slide2.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e l'en-tête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fr-FR"/>
          </a:p>
        </p:txBody>
      </p:sp>
      <p:sp>
        <p:nvSpPr>
          <p:cNvPr id="3" name="Espace réservé de la date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7CCA42BC-156F-4DCB-B4AF-047128DA4445}" type="datetimeFigureOut">
              <a:rPr lang="fr-FR" smtClean="0"/>
              <a:t>30/04/2025</a:t>
            </a:fld>
            <a:endParaRPr lang="fr-FR"/>
          </a:p>
        </p:txBody>
      </p:sp>
      <p:sp>
        <p:nvSpPr>
          <p:cNvPr id="4" name="Espace réservé de l'image des diapositives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fr-FR"/>
          </a:p>
        </p:txBody>
      </p:sp>
      <p:sp>
        <p:nvSpPr>
          <p:cNvPr id="5" name="Espace réservé des notes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6" name="Espace réservé du pied de page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fr-FR"/>
          </a:p>
        </p:txBody>
      </p:sp>
      <p:sp>
        <p:nvSpPr>
          <p:cNvPr id="7" name="Espace réservé du numéro de diapositive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5687D659-21C3-4E86-A6F1-266C6D96C91B}" type="slidenum">
              <a:rPr lang="fr-FR" smtClean="0"/>
              <a:t>‹#›</a:t>
            </a:fld>
            <a:endParaRPr lang="fr-FR"/>
          </a:p>
        </p:txBody>
      </p:sp>
    </p:spTree>
    <p:extLst>
      <p:ext uri="{BB962C8B-B14F-4D97-AF65-F5344CB8AC3E}">
        <p14:creationId xmlns:p14="http://schemas.microsoft.com/office/powerpoint/2010/main" val="409041524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ctr">
              <a:spcAft>
                <a:spcPts val="1500"/>
              </a:spcAft>
            </a:pPr>
            <a:r>
              <a:rPr lang="en-CA" dirty="0" err="1">
                <a:effectLst/>
              </a:rPr>
              <a:t>Kanien:kehá:ka</a:t>
            </a:r>
            <a:r>
              <a:rPr lang="en-CA" dirty="0">
                <a:effectLst/>
              </a:rPr>
              <a:t> (</a:t>
            </a:r>
            <a:r>
              <a:rPr lang="en-CA" b="0" i="0" u="none" strike="noStrike" dirty="0">
                <a:solidFill>
                  <a:srgbClr val="EEF0FF"/>
                </a:solidFill>
                <a:effectLst/>
                <a:latin typeface="Google Sans"/>
              </a:rPr>
              <a:t>gah-NYEN-</a:t>
            </a:r>
            <a:r>
              <a:rPr lang="en-CA" b="0" i="0" u="none" strike="noStrike" dirty="0" err="1">
                <a:solidFill>
                  <a:srgbClr val="EEF0FF"/>
                </a:solidFill>
                <a:effectLst/>
                <a:latin typeface="Google Sans"/>
              </a:rPr>
              <a:t>geh</a:t>
            </a:r>
            <a:r>
              <a:rPr lang="en-CA" b="0" i="0" u="none" strike="noStrike" dirty="0">
                <a:solidFill>
                  <a:srgbClr val="EEF0FF"/>
                </a:solidFill>
                <a:effectLst/>
                <a:latin typeface="Google Sans"/>
              </a:rPr>
              <a:t>-hah-gah) </a:t>
            </a:r>
            <a:r>
              <a:rPr lang="en-CA" dirty="0">
                <a:effectLst/>
              </a:rPr>
              <a:t>is the Mohawk people's name for themselves, meaning "People of the Flint". They are one of the six nations of the Haudenosaunee (Iroquois) Confederacy, also known as the Iroquois Confederacy. The Mohawk are known for their language, culture, and history, and are located in several communities in Quebec, Ontario, and New York State. </a:t>
            </a:r>
          </a:p>
          <a:p>
            <a:br>
              <a:rPr lang="en-CA" dirty="0"/>
            </a:br>
            <a:endParaRPr lang="en-CA" dirty="0"/>
          </a:p>
        </p:txBody>
      </p:sp>
      <p:sp>
        <p:nvSpPr>
          <p:cNvPr id="4" name="Slide Number Placeholder 3"/>
          <p:cNvSpPr>
            <a:spLocks noGrp="1"/>
          </p:cNvSpPr>
          <p:nvPr>
            <p:ph type="sldNum" sz="quarter" idx="5"/>
          </p:nvPr>
        </p:nvSpPr>
        <p:spPr/>
        <p:txBody>
          <a:bodyPr/>
          <a:lstStyle/>
          <a:p>
            <a:fld id="{5687D659-21C3-4E86-A6F1-266C6D96C91B}" type="slidenum">
              <a:rPr lang="fr-FR" smtClean="0"/>
              <a:t>1</a:t>
            </a:fld>
            <a:endParaRPr lang="fr-FR"/>
          </a:p>
        </p:txBody>
      </p:sp>
    </p:spTree>
    <p:extLst>
      <p:ext uri="{BB962C8B-B14F-4D97-AF65-F5344CB8AC3E}">
        <p14:creationId xmlns:p14="http://schemas.microsoft.com/office/powerpoint/2010/main" val="413035706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31220A6-E9FA-2E65-DF52-D132A74D945A}"/>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1B17F2A1-96AB-8979-4DC9-3F656B4EA1CD}"/>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022B9AD9-DBAC-1352-33CC-95F9E628EFE6}"/>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6BBE7C35-3835-93D5-21E6-BEACB77509C9}"/>
              </a:ext>
            </a:extLst>
          </p:cNvPr>
          <p:cNvSpPr>
            <a:spLocks noGrp="1"/>
          </p:cNvSpPr>
          <p:nvPr>
            <p:ph type="sldNum" sz="quarter" idx="10"/>
          </p:nvPr>
        </p:nvSpPr>
        <p:spPr/>
        <p:txBody>
          <a:bodyPr/>
          <a:lstStyle/>
          <a:p>
            <a:pPr>
              <a:defRPr/>
            </a:pPr>
            <a:fld id="{00891A48-2829-0D4A-8348-CFE6DE096A1E}" type="slidenum">
              <a:rPr lang="en-US" smtClean="0"/>
              <a:pPr>
                <a:defRPr/>
              </a:pPr>
              <a:t>8</a:t>
            </a:fld>
            <a:endParaRPr lang="en-US"/>
          </a:p>
        </p:txBody>
      </p:sp>
    </p:spTree>
    <p:extLst>
      <p:ext uri="{BB962C8B-B14F-4D97-AF65-F5344CB8AC3E}">
        <p14:creationId xmlns:p14="http://schemas.microsoft.com/office/powerpoint/2010/main" val="114327348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CA" dirty="0"/>
          </a:p>
        </p:txBody>
      </p:sp>
      <p:sp>
        <p:nvSpPr>
          <p:cNvPr id="4" name="Slide Number Placeholder 3"/>
          <p:cNvSpPr>
            <a:spLocks noGrp="1"/>
          </p:cNvSpPr>
          <p:nvPr>
            <p:ph type="sldNum" sz="quarter" idx="5"/>
          </p:nvPr>
        </p:nvSpPr>
        <p:spPr/>
        <p:txBody>
          <a:bodyPr/>
          <a:lstStyle/>
          <a:p>
            <a:pPr>
              <a:defRPr/>
            </a:pPr>
            <a:fld id="{00891A48-2829-0D4A-8348-CFE6DE096A1E}" type="slidenum">
              <a:rPr lang="en-US" smtClean="0"/>
              <a:pPr>
                <a:defRPr/>
              </a:pPr>
              <a:t>11</a:t>
            </a:fld>
            <a:endParaRPr lang="en-US"/>
          </a:p>
        </p:txBody>
      </p:sp>
    </p:spTree>
    <p:extLst>
      <p:ext uri="{BB962C8B-B14F-4D97-AF65-F5344CB8AC3E}">
        <p14:creationId xmlns:p14="http://schemas.microsoft.com/office/powerpoint/2010/main" val="32377173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00891A48-2829-0D4A-8348-CFE6DE096A1E}" type="slidenum">
              <a:rPr lang="en-US" smtClean="0"/>
              <a:pPr>
                <a:defRPr/>
              </a:pPr>
              <a:t>15</a:t>
            </a:fld>
            <a:endParaRPr lang="en-US"/>
          </a:p>
        </p:txBody>
      </p:sp>
    </p:spTree>
    <p:extLst>
      <p:ext uri="{BB962C8B-B14F-4D97-AF65-F5344CB8AC3E}">
        <p14:creationId xmlns:p14="http://schemas.microsoft.com/office/powerpoint/2010/main" val="283568770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conclusion, </a:t>
            </a:r>
            <a:r>
              <a:rPr lang="en-US" sz="1200" dirty="0">
                <a:solidFill>
                  <a:srgbClr val="00FFFF"/>
                </a:solidFill>
                <a:latin typeface="+mn-lt"/>
                <a:ea typeface="ＭＳ Ｐゴシック" charset="0"/>
                <a:cs typeface="Calibri"/>
              </a:rPr>
              <a:t>developmental milestones </a:t>
            </a:r>
            <a:r>
              <a:rPr lang="en-US" sz="1200" dirty="0">
                <a:solidFill>
                  <a:srgbClr val="FFFFFF"/>
                </a:solidFill>
                <a:latin typeface="+mn-lt"/>
                <a:ea typeface="ＭＳ Ｐゴシック" charset="0"/>
                <a:cs typeface="Calibri"/>
              </a:rPr>
              <a:t>like successfully disclosing one</a:t>
            </a:r>
            <a:r>
              <a:rPr lang="en-CA" sz="1200" dirty="0">
                <a:solidFill>
                  <a:srgbClr val="FFFFFF"/>
                </a:solidFill>
                <a:latin typeface="+mn-lt"/>
                <a:ea typeface="ＭＳ Ｐゴシック" charset="0"/>
                <a:cs typeface="Calibri"/>
              </a:rPr>
              <a:t>’</a:t>
            </a:r>
            <a:r>
              <a:rPr lang="en-US" altLang="ja-JP" sz="1200" dirty="0">
                <a:solidFill>
                  <a:srgbClr val="FFFFFF"/>
                </a:solidFill>
                <a:latin typeface="+mn-lt"/>
                <a:ea typeface="ＭＳ Ｐゴシック" charset="0"/>
                <a:cs typeface="Calibri"/>
              </a:rPr>
              <a:t>s sexual orientation might </a:t>
            </a:r>
            <a:r>
              <a:rPr lang="en-US" sz="1200" dirty="0">
                <a:solidFill>
                  <a:srgbClr val="FFFFFF"/>
                </a:solidFill>
                <a:latin typeface="+mn-lt"/>
                <a:ea typeface="ＭＳ Ｐゴシック" charset="0"/>
                <a:cs typeface="Calibri"/>
              </a:rPr>
              <a:t>function as a </a:t>
            </a:r>
            <a:r>
              <a:rPr lang="en-US" sz="1200" dirty="0">
                <a:solidFill>
                  <a:srgbClr val="00FFFF"/>
                </a:solidFill>
                <a:latin typeface="+mn-lt"/>
                <a:ea typeface="ＭＳ Ｐゴシック" charset="0"/>
                <a:cs typeface="Calibri"/>
              </a:rPr>
              <a:t>coping process </a:t>
            </a:r>
            <a:r>
              <a:rPr lang="en-US" sz="1200" dirty="0">
                <a:solidFill>
                  <a:srgbClr val="FFFFFF"/>
                </a:solidFill>
                <a:latin typeface="+mn-lt"/>
                <a:ea typeface="ＭＳ Ｐゴシック" charset="0"/>
                <a:cs typeface="Calibri"/>
              </a:rPr>
              <a:t>that </a:t>
            </a:r>
            <a:r>
              <a:rPr lang="en-US" sz="1200" dirty="0">
                <a:solidFill>
                  <a:srgbClr val="00FFFF"/>
                </a:solidFill>
                <a:latin typeface="+mn-lt"/>
                <a:ea typeface="ＭＳ Ｐゴシック" charset="0"/>
                <a:cs typeface="Calibri"/>
              </a:rPr>
              <a:t>fosters resilience.</a:t>
            </a:r>
            <a:endParaRPr lang="en-US" dirty="0"/>
          </a:p>
        </p:txBody>
      </p:sp>
      <p:sp>
        <p:nvSpPr>
          <p:cNvPr id="4" name="Slide Number Placeholder 3"/>
          <p:cNvSpPr>
            <a:spLocks noGrp="1"/>
          </p:cNvSpPr>
          <p:nvPr>
            <p:ph type="sldNum" sz="quarter" idx="10"/>
          </p:nvPr>
        </p:nvSpPr>
        <p:spPr/>
        <p:txBody>
          <a:bodyPr/>
          <a:lstStyle/>
          <a:p>
            <a:pPr>
              <a:defRPr/>
            </a:pPr>
            <a:fld id="{00891A48-2829-0D4A-8348-CFE6DE096A1E}" type="slidenum">
              <a:rPr lang="en-US" smtClean="0"/>
              <a:pPr>
                <a:defRPr/>
              </a:pPr>
              <a:t>17</a:t>
            </a:fld>
            <a:endParaRPr lang="en-US"/>
          </a:p>
        </p:txBody>
      </p:sp>
    </p:spTree>
    <p:extLst>
      <p:ext uri="{BB962C8B-B14F-4D97-AF65-F5344CB8AC3E}">
        <p14:creationId xmlns:p14="http://schemas.microsoft.com/office/powerpoint/2010/main" val="295756756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00891A48-2829-0D4A-8348-CFE6DE096A1E}" type="slidenum">
              <a:rPr lang="en-US" smtClean="0"/>
              <a:pPr>
                <a:defRPr/>
              </a:pPr>
              <a:t>19</a:t>
            </a:fld>
            <a:endParaRPr lang="en-US"/>
          </a:p>
        </p:txBody>
      </p:sp>
    </p:spTree>
    <p:extLst>
      <p:ext uri="{BB962C8B-B14F-4D97-AF65-F5344CB8AC3E}">
        <p14:creationId xmlns:p14="http://schemas.microsoft.com/office/powerpoint/2010/main" val="317305327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00891A48-2829-0D4A-8348-CFE6DE096A1E}" type="slidenum">
              <a:rPr lang="en-US" smtClean="0"/>
              <a:pPr>
                <a:defRPr/>
              </a:pPr>
              <a:t>22</a:t>
            </a:fld>
            <a:endParaRPr lang="en-US"/>
          </a:p>
        </p:txBody>
      </p:sp>
    </p:spTree>
    <p:extLst>
      <p:ext uri="{BB962C8B-B14F-4D97-AF65-F5344CB8AC3E}">
        <p14:creationId xmlns:p14="http://schemas.microsoft.com/office/powerpoint/2010/main" val="282910641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00891A48-2829-0D4A-8348-CFE6DE096A1E}" type="slidenum">
              <a:rPr lang="en-US" smtClean="0"/>
              <a:pPr>
                <a:defRPr/>
              </a:pPr>
              <a:t>24</a:t>
            </a:fld>
            <a:endParaRPr lang="en-US"/>
          </a:p>
        </p:txBody>
      </p:sp>
    </p:spTree>
    <p:extLst>
      <p:ext uri="{BB962C8B-B14F-4D97-AF65-F5344CB8AC3E}">
        <p14:creationId xmlns:p14="http://schemas.microsoft.com/office/powerpoint/2010/main" val="77592729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00891A48-2829-0D4A-8348-CFE6DE096A1E}" type="slidenum">
              <a:rPr lang="en-US" smtClean="0"/>
              <a:pPr>
                <a:defRPr/>
              </a:pPr>
              <a:t>28</a:t>
            </a:fld>
            <a:endParaRPr lang="en-US"/>
          </a:p>
        </p:txBody>
      </p:sp>
    </p:spTree>
    <p:extLst>
      <p:ext uri="{BB962C8B-B14F-4D97-AF65-F5344CB8AC3E}">
        <p14:creationId xmlns:p14="http://schemas.microsoft.com/office/powerpoint/2010/main" val="287834597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Notre étude </a:t>
            </a:r>
            <a:r>
              <a:rPr lang="en-US" dirty="0" err="1"/>
              <a:t>est</a:t>
            </a:r>
            <a:r>
              <a:rPr lang="en-US" dirty="0"/>
              <a:t> un </a:t>
            </a:r>
            <a:r>
              <a:rPr lang="en-US" dirty="0" err="1"/>
              <a:t>projet</a:t>
            </a:r>
            <a:r>
              <a:rPr lang="en-US" dirty="0"/>
              <a:t> </a:t>
            </a:r>
            <a:r>
              <a:rPr lang="en-US" dirty="0" err="1"/>
              <a:t>communautaire</a:t>
            </a:r>
            <a:r>
              <a:rPr lang="en-US" dirty="0"/>
              <a:t> et </a:t>
            </a:r>
            <a:r>
              <a:rPr lang="en-US" dirty="0" err="1"/>
              <a:t>collaboratif</a:t>
            </a:r>
            <a:r>
              <a:rPr lang="en-US" dirty="0"/>
              <a:t> - nous </a:t>
            </a:r>
            <a:r>
              <a:rPr lang="en-US" dirty="0" err="1"/>
              <a:t>travaillons</a:t>
            </a:r>
            <a:r>
              <a:rPr lang="en-US" dirty="0"/>
              <a:t> avec </a:t>
            </a:r>
            <a:r>
              <a:rPr lang="en-US" dirty="0" err="1"/>
              <a:t>notre</a:t>
            </a:r>
            <a:r>
              <a:rPr lang="en-US" dirty="0"/>
              <a:t> conseil </a:t>
            </a:r>
            <a:r>
              <a:rPr lang="en-US" dirty="0" err="1"/>
              <a:t>consultatif</a:t>
            </a:r>
            <a:r>
              <a:rPr lang="en-US" dirty="0"/>
              <a:t> </a:t>
            </a:r>
            <a:r>
              <a:rPr lang="en-US" dirty="0" err="1"/>
              <a:t>communautaire</a:t>
            </a:r>
            <a:r>
              <a:rPr lang="en-US" dirty="0"/>
              <a:t> "trans collaborations" au Nebraska.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Mais </a:t>
            </a:r>
            <a:r>
              <a:rPr lang="en-US" dirty="0" err="1"/>
              <a:t>alors</a:t>
            </a:r>
            <a:r>
              <a:rPr lang="en-US" dirty="0"/>
              <a:t> que nous </a:t>
            </a:r>
            <a:r>
              <a:rPr lang="en-US" dirty="0" err="1"/>
              <a:t>étions</a:t>
            </a:r>
            <a:r>
              <a:rPr lang="en-US" dirty="0"/>
              <a:t> </a:t>
            </a:r>
            <a:r>
              <a:rPr lang="en-US" dirty="0" err="1"/>
              <a:t>en</a:t>
            </a:r>
            <a:r>
              <a:rPr lang="en-US" dirty="0"/>
              <a:t> plein milieu des </a:t>
            </a:r>
            <a:r>
              <a:rPr lang="en-US" dirty="0" err="1"/>
              <a:t>entretiens</a:t>
            </a:r>
            <a:r>
              <a:rPr lang="en-US" dirty="0"/>
              <a:t> de </a:t>
            </a:r>
            <a:r>
              <a:rPr lang="en-US" dirty="0" err="1"/>
              <a:t>référence</a:t>
            </a:r>
            <a:r>
              <a:rPr lang="en-US" dirty="0"/>
              <a:t> et de la </a:t>
            </a:r>
            <a:r>
              <a:rPr lang="en-US" dirty="0" err="1"/>
              <a:t>collecte</a:t>
            </a:r>
            <a:r>
              <a:rPr lang="en-US" dirty="0"/>
              <a:t> des </a:t>
            </a:r>
            <a:r>
              <a:rPr lang="en-US" dirty="0" err="1"/>
              <a:t>biomarqueurs</a:t>
            </a:r>
            <a:r>
              <a:rPr lang="en-US" dirty="0"/>
              <a:t>, COVID a </a:t>
            </a:r>
            <a:r>
              <a:rPr lang="en-US" dirty="0" err="1"/>
              <a:t>décidé</a:t>
            </a:r>
            <a:r>
              <a:rPr lang="en-US" dirty="0"/>
              <a:t> de </a:t>
            </a:r>
            <a:r>
              <a:rPr lang="en-US" dirty="0" err="1"/>
              <a:t>mettre</a:t>
            </a:r>
            <a:r>
              <a:rPr lang="en-US" dirty="0"/>
              <a:t> un </a:t>
            </a:r>
            <a:r>
              <a:rPr lang="en-US" dirty="0" err="1"/>
              <a:t>terme</a:t>
            </a:r>
            <a:r>
              <a:rPr lang="en-US" dirty="0"/>
              <a:t> au </a:t>
            </a:r>
            <a:r>
              <a:rPr lang="en-US" dirty="0" err="1"/>
              <a:t>recrutement</a:t>
            </a:r>
            <a:r>
              <a:rPr lang="en-US" dirty="0"/>
              <a:t> et de limiter le </a:t>
            </a:r>
            <a:r>
              <a:rPr lang="en-US" dirty="0" err="1"/>
              <a:t>nombre</a:t>
            </a:r>
            <a:r>
              <a:rPr lang="en-US" dirty="0"/>
              <a:t> de participants à 158 </a:t>
            </a:r>
            <a:r>
              <a:rPr lang="en-US" dirty="0" err="1"/>
              <a:t>en</a:t>
            </a:r>
            <a:r>
              <a:rPr lang="en-US" dirty="0"/>
              <a:t> mars 2020.</a:t>
            </a:r>
          </a:p>
        </p:txBody>
      </p:sp>
      <p:sp>
        <p:nvSpPr>
          <p:cNvPr id="4" name="Slide Number Placeholder 3"/>
          <p:cNvSpPr>
            <a:spLocks noGrp="1"/>
          </p:cNvSpPr>
          <p:nvPr>
            <p:ph type="sldNum" sz="quarter" idx="5"/>
          </p:nvPr>
        </p:nvSpPr>
        <p:spPr/>
        <p:txBody>
          <a:bodyPr/>
          <a:lstStyle/>
          <a:p>
            <a:fld id="{2AB83467-AF41-B141-8291-87D12E9A034F}" type="slidenum">
              <a:rPr lang="en-US" smtClean="0"/>
              <a:t>30</a:t>
            </a:fld>
            <a:endParaRPr lang="en-US"/>
          </a:p>
        </p:txBody>
      </p:sp>
    </p:spTree>
    <p:extLst>
      <p:ext uri="{BB962C8B-B14F-4D97-AF65-F5344CB8AC3E}">
        <p14:creationId xmlns:p14="http://schemas.microsoft.com/office/powerpoint/2010/main" val="3537071541"/>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CA" dirty="0"/>
          </a:p>
        </p:txBody>
      </p:sp>
      <p:sp>
        <p:nvSpPr>
          <p:cNvPr id="4" name="Slide Number Placeholder 3"/>
          <p:cNvSpPr>
            <a:spLocks noGrp="1"/>
          </p:cNvSpPr>
          <p:nvPr>
            <p:ph type="sldNum" sz="quarter" idx="5"/>
          </p:nvPr>
        </p:nvSpPr>
        <p:spPr/>
        <p:txBody>
          <a:bodyPr/>
          <a:lstStyle/>
          <a:p>
            <a:fld id="{5687D659-21C3-4E86-A6F1-266C6D96C91B}" type="slidenum">
              <a:rPr lang="fr-FR" smtClean="0"/>
              <a:t>31</a:t>
            </a:fld>
            <a:endParaRPr lang="fr-FR"/>
          </a:p>
        </p:txBody>
      </p:sp>
    </p:spTree>
    <p:extLst>
      <p:ext uri="{BB962C8B-B14F-4D97-AF65-F5344CB8AC3E}">
        <p14:creationId xmlns:p14="http://schemas.microsoft.com/office/powerpoint/2010/main" val="2203308361"/>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27FE743-BF33-9821-61FD-A85CDE88F084}"/>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6CA313AA-85BF-CDED-A456-FB159CBBF9DE}"/>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5516B982-6B6E-9DA9-D091-EE5A9A7C16CE}"/>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C871CF89-A766-76BA-1764-575F1A7746D6}"/>
              </a:ext>
            </a:extLst>
          </p:cNvPr>
          <p:cNvSpPr>
            <a:spLocks noGrp="1"/>
          </p:cNvSpPr>
          <p:nvPr>
            <p:ph type="sldNum" sz="quarter" idx="10"/>
          </p:nvPr>
        </p:nvSpPr>
        <p:spPr/>
        <p:txBody>
          <a:bodyPr/>
          <a:lstStyle/>
          <a:p>
            <a:pPr>
              <a:defRPr/>
            </a:pPr>
            <a:fld id="{00891A48-2829-0D4A-8348-CFE6DE096A1E}" type="slidenum">
              <a:rPr lang="en-US" smtClean="0"/>
              <a:pPr>
                <a:defRPr/>
              </a:pPr>
              <a:t>33</a:t>
            </a:fld>
            <a:endParaRPr lang="en-US"/>
          </a:p>
        </p:txBody>
      </p:sp>
    </p:spTree>
    <p:extLst>
      <p:ext uri="{BB962C8B-B14F-4D97-AF65-F5344CB8AC3E}">
        <p14:creationId xmlns:p14="http://schemas.microsoft.com/office/powerpoint/2010/main" val="190984149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e de titre">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07C1ABB2-1873-F2D0-8E08-DF28B217BE65}"/>
              </a:ext>
            </a:extLst>
          </p:cNvPr>
          <p:cNvSpPr>
            <a:spLocks noGrp="1"/>
          </p:cNvSpPr>
          <p:nvPr>
            <p:ph type="ctrTitle"/>
          </p:nvPr>
        </p:nvSpPr>
        <p:spPr>
          <a:xfrm>
            <a:off x="1524000" y="1122363"/>
            <a:ext cx="9144000" cy="2387600"/>
          </a:xfrm>
        </p:spPr>
        <p:txBody>
          <a:bodyPr anchor="b"/>
          <a:lstStyle>
            <a:lvl1pPr algn="ctr">
              <a:defRPr sz="6000"/>
            </a:lvl1pPr>
          </a:lstStyle>
          <a:p>
            <a:r>
              <a:rPr lang="fr-FR"/>
              <a:t>Modifiez le style du titre</a:t>
            </a:r>
          </a:p>
        </p:txBody>
      </p:sp>
      <p:sp>
        <p:nvSpPr>
          <p:cNvPr id="3" name="Sous-titre 2">
            <a:extLst>
              <a:ext uri="{FF2B5EF4-FFF2-40B4-BE49-F238E27FC236}">
                <a16:creationId xmlns:a16="http://schemas.microsoft.com/office/drawing/2014/main" id="{5569303F-4CE6-B581-F16D-F927C318DC5C}"/>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fr-FR"/>
              <a:t>Modifiez le style des sous-titres du masque</a:t>
            </a:r>
          </a:p>
        </p:txBody>
      </p:sp>
      <p:sp>
        <p:nvSpPr>
          <p:cNvPr id="4" name="Espace réservé de la date 3">
            <a:extLst>
              <a:ext uri="{FF2B5EF4-FFF2-40B4-BE49-F238E27FC236}">
                <a16:creationId xmlns:a16="http://schemas.microsoft.com/office/drawing/2014/main" id="{04297846-D2CA-5B91-D7ED-2A7D49CBBA48}"/>
              </a:ext>
            </a:extLst>
          </p:cNvPr>
          <p:cNvSpPr>
            <a:spLocks noGrp="1"/>
          </p:cNvSpPr>
          <p:nvPr>
            <p:ph type="dt" sz="half" idx="10"/>
          </p:nvPr>
        </p:nvSpPr>
        <p:spPr/>
        <p:txBody>
          <a:bodyPr/>
          <a:lstStyle/>
          <a:p>
            <a:fld id="{53E26DB5-BCCA-1D42-96AD-9A866FDD1DEA}" type="datetime1">
              <a:rPr lang="en-CA" smtClean="0"/>
              <a:t>2025-04-30</a:t>
            </a:fld>
            <a:endParaRPr lang="fr-FR"/>
          </a:p>
        </p:txBody>
      </p:sp>
      <p:sp>
        <p:nvSpPr>
          <p:cNvPr id="5" name="Espace réservé du pied de page 4">
            <a:extLst>
              <a:ext uri="{FF2B5EF4-FFF2-40B4-BE49-F238E27FC236}">
                <a16:creationId xmlns:a16="http://schemas.microsoft.com/office/drawing/2014/main" id="{44377C65-943B-EF10-9D7F-A1476BF91B34}"/>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8290FA69-815C-0102-5BD0-8945D99054F8}"/>
              </a:ext>
            </a:extLst>
          </p:cNvPr>
          <p:cNvSpPr>
            <a:spLocks noGrp="1"/>
          </p:cNvSpPr>
          <p:nvPr>
            <p:ph type="sldNum" sz="quarter" idx="12"/>
          </p:nvPr>
        </p:nvSpPr>
        <p:spPr/>
        <p:txBody>
          <a:bodyPr/>
          <a:lstStyle/>
          <a:p>
            <a:fld id="{C3883474-71E4-4357-80BC-5A86AD651ADC}" type="slidenum">
              <a:rPr lang="fr-FR" smtClean="0"/>
              <a:t>‹#›</a:t>
            </a:fld>
            <a:endParaRPr lang="fr-FR"/>
          </a:p>
        </p:txBody>
      </p:sp>
    </p:spTree>
    <p:extLst>
      <p:ext uri="{BB962C8B-B14F-4D97-AF65-F5344CB8AC3E}">
        <p14:creationId xmlns:p14="http://schemas.microsoft.com/office/powerpoint/2010/main" val="201325640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re et contenu">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FBE1B7E6-FA99-9406-8B4B-4AC9E4976059}"/>
              </a:ext>
            </a:extLst>
          </p:cNvPr>
          <p:cNvSpPr>
            <a:spLocks noGrp="1"/>
          </p:cNvSpPr>
          <p:nvPr>
            <p:ph type="title"/>
          </p:nvPr>
        </p:nvSpPr>
        <p:spPr/>
        <p:txBody>
          <a:bodyPr/>
          <a:lstStyle/>
          <a:p>
            <a:r>
              <a:rPr lang="fr-FR"/>
              <a:t>Modifiez le style du titre</a:t>
            </a:r>
          </a:p>
        </p:txBody>
      </p:sp>
      <p:sp>
        <p:nvSpPr>
          <p:cNvPr id="3" name="Espace réservé du contenu 2">
            <a:extLst>
              <a:ext uri="{FF2B5EF4-FFF2-40B4-BE49-F238E27FC236}">
                <a16:creationId xmlns:a16="http://schemas.microsoft.com/office/drawing/2014/main" id="{FBFF4A0D-AE5C-7B29-5ADD-D0C1DC4705BB}"/>
              </a:ext>
            </a:extLst>
          </p:cNvPr>
          <p:cNvSpPr>
            <a:spLocks noGrp="1"/>
          </p:cNvSpPr>
          <p:nvPr>
            <p:ph idx="1"/>
          </p:nvPr>
        </p:nvSpPr>
        <p:spPr/>
        <p:txBody>
          <a:body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a:extLst>
              <a:ext uri="{FF2B5EF4-FFF2-40B4-BE49-F238E27FC236}">
                <a16:creationId xmlns:a16="http://schemas.microsoft.com/office/drawing/2014/main" id="{D6B5ECCD-797E-2589-E74F-9039261C44BE}"/>
              </a:ext>
            </a:extLst>
          </p:cNvPr>
          <p:cNvSpPr>
            <a:spLocks noGrp="1"/>
          </p:cNvSpPr>
          <p:nvPr>
            <p:ph type="dt" sz="half" idx="10"/>
          </p:nvPr>
        </p:nvSpPr>
        <p:spPr/>
        <p:txBody>
          <a:bodyPr/>
          <a:lstStyle/>
          <a:p>
            <a:fld id="{6F68B798-6500-834C-AE83-4E8E6723ED08}" type="datetime1">
              <a:rPr lang="en-CA" smtClean="0"/>
              <a:t>2025-04-30</a:t>
            </a:fld>
            <a:endParaRPr lang="fr-FR"/>
          </a:p>
        </p:txBody>
      </p:sp>
      <p:sp>
        <p:nvSpPr>
          <p:cNvPr id="5" name="Espace réservé du pied de page 4">
            <a:extLst>
              <a:ext uri="{FF2B5EF4-FFF2-40B4-BE49-F238E27FC236}">
                <a16:creationId xmlns:a16="http://schemas.microsoft.com/office/drawing/2014/main" id="{8CC830BB-7D76-7820-27DD-1D0889377333}"/>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420604C2-DE14-8212-5F27-0D6D9253C42D}"/>
              </a:ext>
            </a:extLst>
          </p:cNvPr>
          <p:cNvSpPr>
            <a:spLocks noGrp="1"/>
          </p:cNvSpPr>
          <p:nvPr>
            <p:ph type="sldNum" sz="quarter" idx="12"/>
          </p:nvPr>
        </p:nvSpPr>
        <p:spPr/>
        <p:txBody>
          <a:bodyPr/>
          <a:lstStyle/>
          <a:p>
            <a:fld id="{C3883474-71E4-4357-80BC-5A86AD651ADC}" type="slidenum">
              <a:rPr lang="fr-FR" smtClean="0"/>
              <a:t>‹#›</a:t>
            </a:fld>
            <a:endParaRPr lang="fr-FR"/>
          </a:p>
        </p:txBody>
      </p:sp>
    </p:spTree>
    <p:extLst>
      <p:ext uri="{BB962C8B-B14F-4D97-AF65-F5344CB8AC3E}">
        <p14:creationId xmlns:p14="http://schemas.microsoft.com/office/powerpoint/2010/main" val="37445463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Titre de section">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43757603-1BE6-05D6-835D-1378C05E57E0}"/>
              </a:ext>
            </a:extLst>
          </p:cNvPr>
          <p:cNvSpPr>
            <a:spLocks noGrp="1"/>
          </p:cNvSpPr>
          <p:nvPr>
            <p:ph type="title"/>
          </p:nvPr>
        </p:nvSpPr>
        <p:spPr>
          <a:xfrm>
            <a:off x="831850" y="1709738"/>
            <a:ext cx="10515600" cy="2852737"/>
          </a:xfrm>
        </p:spPr>
        <p:txBody>
          <a:bodyPr anchor="b"/>
          <a:lstStyle>
            <a:lvl1pPr>
              <a:defRPr sz="6000"/>
            </a:lvl1pPr>
          </a:lstStyle>
          <a:p>
            <a:r>
              <a:rPr lang="fr-FR"/>
              <a:t>Modifiez le style du titre</a:t>
            </a:r>
          </a:p>
        </p:txBody>
      </p:sp>
      <p:sp>
        <p:nvSpPr>
          <p:cNvPr id="3" name="Espace réservé du texte 2">
            <a:extLst>
              <a:ext uri="{FF2B5EF4-FFF2-40B4-BE49-F238E27FC236}">
                <a16:creationId xmlns:a16="http://schemas.microsoft.com/office/drawing/2014/main" id="{C15709E5-0A23-7172-A876-560EA57CE53E}"/>
              </a:ext>
            </a:extLst>
          </p:cNvPr>
          <p:cNvSpPr>
            <a:spLocks noGrp="1"/>
          </p:cNvSpPr>
          <p:nvPr>
            <p:ph type="body" idx="1"/>
          </p:nvPr>
        </p:nvSpPr>
        <p:spPr>
          <a:xfrm>
            <a:off x="831850" y="4589463"/>
            <a:ext cx="10515600" cy="1500187"/>
          </a:xfrm>
        </p:spPr>
        <p:txBody>
          <a:bodyPr/>
          <a:lstStyle>
            <a:lvl1pPr marL="0" indent="0">
              <a:buNone/>
              <a:defRPr sz="2400">
                <a:solidFill>
                  <a:schemeClr val="tx1">
                    <a:tint val="82000"/>
                  </a:schemeClr>
                </a:solidFill>
              </a:defRPr>
            </a:lvl1pPr>
            <a:lvl2pPr marL="457200" indent="0">
              <a:buNone/>
              <a:defRPr sz="2000">
                <a:solidFill>
                  <a:schemeClr val="tx1">
                    <a:tint val="82000"/>
                  </a:schemeClr>
                </a:solidFill>
              </a:defRPr>
            </a:lvl2pPr>
            <a:lvl3pPr marL="914400" indent="0">
              <a:buNone/>
              <a:defRPr sz="1800">
                <a:solidFill>
                  <a:schemeClr val="tx1">
                    <a:tint val="82000"/>
                  </a:schemeClr>
                </a:solidFill>
              </a:defRPr>
            </a:lvl3pPr>
            <a:lvl4pPr marL="1371600" indent="0">
              <a:buNone/>
              <a:defRPr sz="1600">
                <a:solidFill>
                  <a:schemeClr val="tx1">
                    <a:tint val="82000"/>
                  </a:schemeClr>
                </a:solidFill>
              </a:defRPr>
            </a:lvl4pPr>
            <a:lvl5pPr marL="1828800" indent="0">
              <a:buNone/>
              <a:defRPr sz="1600">
                <a:solidFill>
                  <a:schemeClr val="tx1">
                    <a:tint val="82000"/>
                  </a:schemeClr>
                </a:solidFill>
              </a:defRPr>
            </a:lvl5pPr>
            <a:lvl6pPr marL="2286000" indent="0">
              <a:buNone/>
              <a:defRPr sz="1600">
                <a:solidFill>
                  <a:schemeClr val="tx1">
                    <a:tint val="82000"/>
                  </a:schemeClr>
                </a:solidFill>
              </a:defRPr>
            </a:lvl6pPr>
            <a:lvl7pPr marL="2743200" indent="0">
              <a:buNone/>
              <a:defRPr sz="1600">
                <a:solidFill>
                  <a:schemeClr val="tx1">
                    <a:tint val="82000"/>
                  </a:schemeClr>
                </a:solidFill>
              </a:defRPr>
            </a:lvl7pPr>
            <a:lvl8pPr marL="3200400" indent="0">
              <a:buNone/>
              <a:defRPr sz="1600">
                <a:solidFill>
                  <a:schemeClr val="tx1">
                    <a:tint val="82000"/>
                  </a:schemeClr>
                </a:solidFill>
              </a:defRPr>
            </a:lvl8pPr>
            <a:lvl9pPr marL="3657600" indent="0">
              <a:buNone/>
              <a:defRPr sz="1600">
                <a:solidFill>
                  <a:schemeClr val="tx1">
                    <a:tint val="82000"/>
                  </a:schemeClr>
                </a:solidFill>
              </a:defRPr>
            </a:lvl9pPr>
          </a:lstStyle>
          <a:p>
            <a:pPr lvl="0"/>
            <a:r>
              <a:rPr lang="fr-FR"/>
              <a:t>Cliquez pour modifier les styles du texte du masque</a:t>
            </a:r>
          </a:p>
        </p:txBody>
      </p:sp>
      <p:sp>
        <p:nvSpPr>
          <p:cNvPr id="4" name="Espace réservé de la date 3">
            <a:extLst>
              <a:ext uri="{FF2B5EF4-FFF2-40B4-BE49-F238E27FC236}">
                <a16:creationId xmlns:a16="http://schemas.microsoft.com/office/drawing/2014/main" id="{1A7290FD-804C-0464-C3FA-A070B929EAFE}"/>
              </a:ext>
            </a:extLst>
          </p:cNvPr>
          <p:cNvSpPr>
            <a:spLocks noGrp="1"/>
          </p:cNvSpPr>
          <p:nvPr>
            <p:ph type="dt" sz="half" idx="10"/>
          </p:nvPr>
        </p:nvSpPr>
        <p:spPr/>
        <p:txBody>
          <a:bodyPr/>
          <a:lstStyle/>
          <a:p>
            <a:fld id="{1870C849-0091-C344-A961-63B83C475454}" type="datetime1">
              <a:rPr lang="en-CA" smtClean="0"/>
              <a:t>2025-04-30</a:t>
            </a:fld>
            <a:endParaRPr lang="fr-FR"/>
          </a:p>
        </p:txBody>
      </p:sp>
      <p:sp>
        <p:nvSpPr>
          <p:cNvPr id="5" name="Espace réservé du pied de page 4">
            <a:extLst>
              <a:ext uri="{FF2B5EF4-FFF2-40B4-BE49-F238E27FC236}">
                <a16:creationId xmlns:a16="http://schemas.microsoft.com/office/drawing/2014/main" id="{6FB3FD05-E143-15B4-D820-92C9D17D5543}"/>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FDD21B41-6E4B-ABB5-FF0B-7F13F54B87D6}"/>
              </a:ext>
            </a:extLst>
          </p:cNvPr>
          <p:cNvSpPr>
            <a:spLocks noGrp="1"/>
          </p:cNvSpPr>
          <p:nvPr>
            <p:ph type="sldNum" sz="quarter" idx="12"/>
          </p:nvPr>
        </p:nvSpPr>
        <p:spPr/>
        <p:txBody>
          <a:bodyPr/>
          <a:lstStyle/>
          <a:p>
            <a:fld id="{C3883474-71E4-4357-80BC-5A86AD651ADC}" type="slidenum">
              <a:rPr lang="fr-FR" smtClean="0"/>
              <a:t>‹#›</a:t>
            </a:fld>
            <a:endParaRPr lang="fr-FR"/>
          </a:p>
        </p:txBody>
      </p:sp>
    </p:spTree>
    <p:extLst>
      <p:ext uri="{BB962C8B-B14F-4D97-AF65-F5344CB8AC3E}">
        <p14:creationId xmlns:p14="http://schemas.microsoft.com/office/powerpoint/2010/main" val="67946328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eux contenus">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9CC59D3D-6A13-B7D7-41B2-2F2540A2A20A}"/>
              </a:ext>
            </a:extLst>
          </p:cNvPr>
          <p:cNvSpPr>
            <a:spLocks noGrp="1"/>
          </p:cNvSpPr>
          <p:nvPr>
            <p:ph type="title"/>
          </p:nvPr>
        </p:nvSpPr>
        <p:spPr/>
        <p:txBody>
          <a:bodyPr/>
          <a:lstStyle/>
          <a:p>
            <a:r>
              <a:rPr lang="fr-FR"/>
              <a:t>Modifiez le style du titre</a:t>
            </a:r>
          </a:p>
        </p:txBody>
      </p:sp>
      <p:sp>
        <p:nvSpPr>
          <p:cNvPr id="3" name="Espace réservé du contenu 2">
            <a:extLst>
              <a:ext uri="{FF2B5EF4-FFF2-40B4-BE49-F238E27FC236}">
                <a16:creationId xmlns:a16="http://schemas.microsoft.com/office/drawing/2014/main" id="{2DBC14FC-36B4-EA46-87BE-4EB24D612073}"/>
              </a:ext>
            </a:extLst>
          </p:cNvPr>
          <p:cNvSpPr>
            <a:spLocks noGrp="1"/>
          </p:cNvSpPr>
          <p:nvPr>
            <p:ph sz="half" idx="1"/>
          </p:nvPr>
        </p:nvSpPr>
        <p:spPr>
          <a:xfrm>
            <a:off x="838200" y="1825625"/>
            <a:ext cx="5181600" cy="4351338"/>
          </a:xfrm>
        </p:spPr>
        <p:txBody>
          <a:body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u contenu 3">
            <a:extLst>
              <a:ext uri="{FF2B5EF4-FFF2-40B4-BE49-F238E27FC236}">
                <a16:creationId xmlns:a16="http://schemas.microsoft.com/office/drawing/2014/main" id="{FC67E400-80CD-2C0F-B35A-A39B9E37C7CA}"/>
              </a:ext>
            </a:extLst>
          </p:cNvPr>
          <p:cNvSpPr>
            <a:spLocks noGrp="1"/>
          </p:cNvSpPr>
          <p:nvPr>
            <p:ph sz="half" idx="2"/>
          </p:nvPr>
        </p:nvSpPr>
        <p:spPr>
          <a:xfrm>
            <a:off x="6172200" y="1825625"/>
            <a:ext cx="5181600" cy="4351338"/>
          </a:xfrm>
        </p:spPr>
        <p:txBody>
          <a:body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5" name="Espace réservé de la date 4">
            <a:extLst>
              <a:ext uri="{FF2B5EF4-FFF2-40B4-BE49-F238E27FC236}">
                <a16:creationId xmlns:a16="http://schemas.microsoft.com/office/drawing/2014/main" id="{A9EC1E5C-F92E-5CD8-B4CA-44301139ACD2}"/>
              </a:ext>
            </a:extLst>
          </p:cNvPr>
          <p:cNvSpPr>
            <a:spLocks noGrp="1"/>
          </p:cNvSpPr>
          <p:nvPr>
            <p:ph type="dt" sz="half" idx="10"/>
          </p:nvPr>
        </p:nvSpPr>
        <p:spPr/>
        <p:txBody>
          <a:bodyPr/>
          <a:lstStyle/>
          <a:p>
            <a:fld id="{EAA47A5D-8292-AD49-A4C4-A4ACDBD492C4}" type="datetime1">
              <a:rPr lang="en-CA" smtClean="0"/>
              <a:t>2025-04-30</a:t>
            </a:fld>
            <a:endParaRPr lang="fr-FR"/>
          </a:p>
        </p:txBody>
      </p:sp>
      <p:sp>
        <p:nvSpPr>
          <p:cNvPr id="6" name="Espace réservé du pied de page 5">
            <a:extLst>
              <a:ext uri="{FF2B5EF4-FFF2-40B4-BE49-F238E27FC236}">
                <a16:creationId xmlns:a16="http://schemas.microsoft.com/office/drawing/2014/main" id="{8B29FB5B-44C8-F2DB-E6AE-4CFB02421A7B}"/>
              </a:ext>
            </a:extLst>
          </p:cNvPr>
          <p:cNvSpPr>
            <a:spLocks noGrp="1"/>
          </p:cNvSpPr>
          <p:nvPr>
            <p:ph type="ftr" sz="quarter" idx="11"/>
          </p:nvPr>
        </p:nvSpPr>
        <p:spPr/>
        <p:txBody>
          <a:bodyPr/>
          <a:lstStyle/>
          <a:p>
            <a:endParaRPr lang="fr-FR"/>
          </a:p>
        </p:txBody>
      </p:sp>
      <p:sp>
        <p:nvSpPr>
          <p:cNvPr id="7" name="Espace réservé du numéro de diapositive 6">
            <a:extLst>
              <a:ext uri="{FF2B5EF4-FFF2-40B4-BE49-F238E27FC236}">
                <a16:creationId xmlns:a16="http://schemas.microsoft.com/office/drawing/2014/main" id="{D74EBF79-768F-4DDE-39D2-E5188905EB7F}"/>
              </a:ext>
            </a:extLst>
          </p:cNvPr>
          <p:cNvSpPr>
            <a:spLocks noGrp="1"/>
          </p:cNvSpPr>
          <p:nvPr>
            <p:ph type="sldNum" sz="quarter" idx="12"/>
          </p:nvPr>
        </p:nvSpPr>
        <p:spPr/>
        <p:txBody>
          <a:bodyPr/>
          <a:lstStyle/>
          <a:p>
            <a:fld id="{C3883474-71E4-4357-80BC-5A86AD651ADC}" type="slidenum">
              <a:rPr lang="fr-FR" smtClean="0"/>
              <a:t>‹#›</a:t>
            </a:fld>
            <a:endParaRPr lang="fr-FR"/>
          </a:p>
        </p:txBody>
      </p:sp>
    </p:spTree>
    <p:extLst>
      <p:ext uri="{BB962C8B-B14F-4D97-AF65-F5344CB8AC3E}">
        <p14:creationId xmlns:p14="http://schemas.microsoft.com/office/powerpoint/2010/main" val="346079000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aison">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CC18D17A-F6E0-DC64-DA90-9B29EE6B52B5}"/>
              </a:ext>
            </a:extLst>
          </p:cNvPr>
          <p:cNvSpPr>
            <a:spLocks noGrp="1"/>
          </p:cNvSpPr>
          <p:nvPr>
            <p:ph type="title"/>
          </p:nvPr>
        </p:nvSpPr>
        <p:spPr>
          <a:xfrm>
            <a:off x="839788" y="365125"/>
            <a:ext cx="10515600" cy="1325563"/>
          </a:xfrm>
        </p:spPr>
        <p:txBody>
          <a:bodyPr/>
          <a:lstStyle/>
          <a:p>
            <a:r>
              <a:rPr lang="fr-FR"/>
              <a:t>Modifiez le style du titre</a:t>
            </a:r>
          </a:p>
        </p:txBody>
      </p:sp>
      <p:sp>
        <p:nvSpPr>
          <p:cNvPr id="3" name="Espace réservé du texte 2">
            <a:extLst>
              <a:ext uri="{FF2B5EF4-FFF2-40B4-BE49-F238E27FC236}">
                <a16:creationId xmlns:a16="http://schemas.microsoft.com/office/drawing/2014/main" id="{D6EC7E65-7E89-581D-7DC2-C871E6A3E7E0}"/>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a:t>Cliquez pour modifier les styles du texte du masque</a:t>
            </a:r>
          </a:p>
        </p:txBody>
      </p:sp>
      <p:sp>
        <p:nvSpPr>
          <p:cNvPr id="4" name="Espace réservé du contenu 3">
            <a:extLst>
              <a:ext uri="{FF2B5EF4-FFF2-40B4-BE49-F238E27FC236}">
                <a16:creationId xmlns:a16="http://schemas.microsoft.com/office/drawing/2014/main" id="{67CB4B02-C007-5EC9-13DF-EFC95FD3AE16}"/>
              </a:ext>
            </a:extLst>
          </p:cNvPr>
          <p:cNvSpPr>
            <a:spLocks noGrp="1"/>
          </p:cNvSpPr>
          <p:nvPr>
            <p:ph sz="half" idx="2"/>
          </p:nvPr>
        </p:nvSpPr>
        <p:spPr>
          <a:xfrm>
            <a:off x="839788" y="2505075"/>
            <a:ext cx="5157787" cy="3684588"/>
          </a:xfrm>
        </p:spPr>
        <p:txBody>
          <a:body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5" name="Espace réservé du texte 4">
            <a:extLst>
              <a:ext uri="{FF2B5EF4-FFF2-40B4-BE49-F238E27FC236}">
                <a16:creationId xmlns:a16="http://schemas.microsoft.com/office/drawing/2014/main" id="{3B604C1A-5B61-7C49-E08C-E092BF64ADAE}"/>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a:t>Cliquez pour modifier les styles du texte du masque</a:t>
            </a:r>
          </a:p>
        </p:txBody>
      </p:sp>
      <p:sp>
        <p:nvSpPr>
          <p:cNvPr id="6" name="Espace réservé du contenu 5">
            <a:extLst>
              <a:ext uri="{FF2B5EF4-FFF2-40B4-BE49-F238E27FC236}">
                <a16:creationId xmlns:a16="http://schemas.microsoft.com/office/drawing/2014/main" id="{0564E3FC-8A81-741E-1416-C8A45170C51C}"/>
              </a:ext>
            </a:extLst>
          </p:cNvPr>
          <p:cNvSpPr>
            <a:spLocks noGrp="1"/>
          </p:cNvSpPr>
          <p:nvPr>
            <p:ph sz="quarter" idx="4"/>
          </p:nvPr>
        </p:nvSpPr>
        <p:spPr>
          <a:xfrm>
            <a:off x="6172200" y="2505075"/>
            <a:ext cx="5183188" cy="3684588"/>
          </a:xfrm>
        </p:spPr>
        <p:txBody>
          <a:body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7" name="Espace réservé de la date 6">
            <a:extLst>
              <a:ext uri="{FF2B5EF4-FFF2-40B4-BE49-F238E27FC236}">
                <a16:creationId xmlns:a16="http://schemas.microsoft.com/office/drawing/2014/main" id="{C1D272FC-0433-5266-A06A-8C5E40021BFB}"/>
              </a:ext>
            </a:extLst>
          </p:cNvPr>
          <p:cNvSpPr>
            <a:spLocks noGrp="1"/>
          </p:cNvSpPr>
          <p:nvPr>
            <p:ph type="dt" sz="half" idx="10"/>
          </p:nvPr>
        </p:nvSpPr>
        <p:spPr/>
        <p:txBody>
          <a:bodyPr/>
          <a:lstStyle/>
          <a:p>
            <a:fld id="{765D3F2F-513D-874A-9D90-D3510DE19B2C}" type="datetime1">
              <a:rPr lang="en-CA" smtClean="0"/>
              <a:t>2025-04-30</a:t>
            </a:fld>
            <a:endParaRPr lang="fr-FR"/>
          </a:p>
        </p:txBody>
      </p:sp>
      <p:sp>
        <p:nvSpPr>
          <p:cNvPr id="8" name="Espace réservé du pied de page 7">
            <a:extLst>
              <a:ext uri="{FF2B5EF4-FFF2-40B4-BE49-F238E27FC236}">
                <a16:creationId xmlns:a16="http://schemas.microsoft.com/office/drawing/2014/main" id="{7D6AA118-3FB7-C456-5DC4-55B157207DD9}"/>
              </a:ext>
            </a:extLst>
          </p:cNvPr>
          <p:cNvSpPr>
            <a:spLocks noGrp="1"/>
          </p:cNvSpPr>
          <p:nvPr>
            <p:ph type="ftr" sz="quarter" idx="11"/>
          </p:nvPr>
        </p:nvSpPr>
        <p:spPr/>
        <p:txBody>
          <a:bodyPr/>
          <a:lstStyle/>
          <a:p>
            <a:endParaRPr lang="fr-FR"/>
          </a:p>
        </p:txBody>
      </p:sp>
      <p:sp>
        <p:nvSpPr>
          <p:cNvPr id="9" name="Espace réservé du numéro de diapositive 8">
            <a:extLst>
              <a:ext uri="{FF2B5EF4-FFF2-40B4-BE49-F238E27FC236}">
                <a16:creationId xmlns:a16="http://schemas.microsoft.com/office/drawing/2014/main" id="{19ED0609-DD3A-2CD6-AE5D-747B5B7C7222}"/>
              </a:ext>
            </a:extLst>
          </p:cNvPr>
          <p:cNvSpPr>
            <a:spLocks noGrp="1"/>
          </p:cNvSpPr>
          <p:nvPr>
            <p:ph type="sldNum" sz="quarter" idx="12"/>
          </p:nvPr>
        </p:nvSpPr>
        <p:spPr/>
        <p:txBody>
          <a:bodyPr/>
          <a:lstStyle/>
          <a:p>
            <a:fld id="{C3883474-71E4-4357-80BC-5A86AD651ADC}" type="slidenum">
              <a:rPr lang="fr-FR" smtClean="0"/>
              <a:t>‹#›</a:t>
            </a:fld>
            <a:endParaRPr lang="fr-FR"/>
          </a:p>
        </p:txBody>
      </p:sp>
    </p:spTree>
    <p:extLst>
      <p:ext uri="{BB962C8B-B14F-4D97-AF65-F5344CB8AC3E}">
        <p14:creationId xmlns:p14="http://schemas.microsoft.com/office/powerpoint/2010/main" val="13152885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re seul">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5F8CC2C2-D87C-6715-F477-52F86CBC1F5C}"/>
              </a:ext>
            </a:extLst>
          </p:cNvPr>
          <p:cNvSpPr>
            <a:spLocks noGrp="1"/>
          </p:cNvSpPr>
          <p:nvPr>
            <p:ph type="title"/>
          </p:nvPr>
        </p:nvSpPr>
        <p:spPr/>
        <p:txBody>
          <a:bodyPr/>
          <a:lstStyle/>
          <a:p>
            <a:r>
              <a:rPr lang="fr-FR"/>
              <a:t>Modifiez le style du titre</a:t>
            </a:r>
          </a:p>
        </p:txBody>
      </p:sp>
      <p:sp>
        <p:nvSpPr>
          <p:cNvPr id="3" name="Espace réservé de la date 2">
            <a:extLst>
              <a:ext uri="{FF2B5EF4-FFF2-40B4-BE49-F238E27FC236}">
                <a16:creationId xmlns:a16="http://schemas.microsoft.com/office/drawing/2014/main" id="{41D09AAC-0DF9-F62F-FE2B-0E8C9063A37E}"/>
              </a:ext>
            </a:extLst>
          </p:cNvPr>
          <p:cNvSpPr>
            <a:spLocks noGrp="1"/>
          </p:cNvSpPr>
          <p:nvPr>
            <p:ph type="dt" sz="half" idx="10"/>
          </p:nvPr>
        </p:nvSpPr>
        <p:spPr/>
        <p:txBody>
          <a:bodyPr/>
          <a:lstStyle/>
          <a:p>
            <a:fld id="{3BD121CB-8903-B44F-8CA4-F3859AA6BBD2}" type="datetime1">
              <a:rPr lang="en-CA" smtClean="0"/>
              <a:t>2025-04-30</a:t>
            </a:fld>
            <a:endParaRPr lang="fr-FR"/>
          </a:p>
        </p:txBody>
      </p:sp>
      <p:sp>
        <p:nvSpPr>
          <p:cNvPr id="4" name="Espace réservé du pied de page 3">
            <a:extLst>
              <a:ext uri="{FF2B5EF4-FFF2-40B4-BE49-F238E27FC236}">
                <a16:creationId xmlns:a16="http://schemas.microsoft.com/office/drawing/2014/main" id="{CA0217D7-2599-EA23-BE82-B49B3D9B2796}"/>
              </a:ext>
            </a:extLst>
          </p:cNvPr>
          <p:cNvSpPr>
            <a:spLocks noGrp="1"/>
          </p:cNvSpPr>
          <p:nvPr>
            <p:ph type="ftr" sz="quarter" idx="11"/>
          </p:nvPr>
        </p:nvSpPr>
        <p:spPr/>
        <p:txBody>
          <a:bodyPr/>
          <a:lstStyle/>
          <a:p>
            <a:endParaRPr lang="fr-FR"/>
          </a:p>
        </p:txBody>
      </p:sp>
      <p:sp>
        <p:nvSpPr>
          <p:cNvPr id="5" name="Espace réservé du numéro de diapositive 4">
            <a:extLst>
              <a:ext uri="{FF2B5EF4-FFF2-40B4-BE49-F238E27FC236}">
                <a16:creationId xmlns:a16="http://schemas.microsoft.com/office/drawing/2014/main" id="{35BE1E4F-EB31-AF8E-D863-3D71D581B778}"/>
              </a:ext>
            </a:extLst>
          </p:cNvPr>
          <p:cNvSpPr>
            <a:spLocks noGrp="1"/>
          </p:cNvSpPr>
          <p:nvPr>
            <p:ph type="sldNum" sz="quarter" idx="12"/>
          </p:nvPr>
        </p:nvSpPr>
        <p:spPr/>
        <p:txBody>
          <a:bodyPr/>
          <a:lstStyle/>
          <a:p>
            <a:fld id="{C3883474-71E4-4357-80BC-5A86AD651ADC}" type="slidenum">
              <a:rPr lang="fr-FR" smtClean="0"/>
              <a:t>‹#›</a:t>
            </a:fld>
            <a:endParaRPr lang="fr-FR"/>
          </a:p>
        </p:txBody>
      </p:sp>
    </p:spTree>
    <p:extLst>
      <p:ext uri="{BB962C8B-B14F-4D97-AF65-F5344CB8AC3E}">
        <p14:creationId xmlns:p14="http://schemas.microsoft.com/office/powerpoint/2010/main" val="113911377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ide">
    <p:spTree>
      <p:nvGrpSpPr>
        <p:cNvPr id="1" name=""/>
        <p:cNvGrpSpPr/>
        <p:nvPr/>
      </p:nvGrpSpPr>
      <p:grpSpPr>
        <a:xfrm>
          <a:off x="0" y="0"/>
          <a:ext cx="0" cy="0"/>
          <a:chOff x="0" y="0"/>
          <a:chExt cx="0" cy="0"/>
        </a:xfrm>
      </p:grpSpPr>
      <p:sp>
        <p:nvSpPr>
          <p:cNvPr id="2" name="Espace réservé de la date 1">
            <a:extLst>
              <a:ext uri="{FF2B5EF4-FFF2-40B4-BE49-F238E27FC236}">
                <a16:creationId xmlns:a16="http://schemas.microsoft.com/office/drawing/2014/main" id="{D391E449-AE6E-F1B6-4C0B-D07B173BD75C}"/>
              </a:ext>
            </a:extLst>
          </p:cNvPr>
          <p:cNvSpPr>
            <a:spLocks noGrp="1"/>
          </p:cNvSpPr>
          <p:nvPr>
            <p:ph type="dt" sz="half" idx="10"/>
          </p:nvPr>
        </p:nvSpPr>
        <p:spPr/>
        <p:txBody>
          <a:bodyPr/>
          <a:lstStyle/>
          <a:p>
            <a:fld id="{60E5B584-6340-8141-88E3-6B4707AAE869}" type="datetime1">
              <a:rPr lang="en-CA" smtClean="0"/>
              <a:t>2025-04-30</a:t>
            </a:fld>
            <a:endParaRPr lang="fr-FR"/>
          </a:p>
        </p:txBody>
      </p:sp>
      <p:sp>
        <p:nvSpPr>
          <p:cNvPr id="3" name="Espace réservé du pied de page 2">
            <a:extLst>
              <a:ext uri="{FF2B5EF4-FFF2-40B4-BE49-F238E27FC236}">
                <a16:creationId xmlns:a16="http://schemas.microsoft.com/office/drawing/2014/main" id="{56D31889-74A5-288D-17DB-16825C587DA8}"/>
              </a:ext>
            </a:extLst>
          </p:cNvPr>
          <p:cNvSpPr>
            <a:spLocks noGrp="1"/>
          </p:cNvSpPr>
          <p:nvPr>
            <p:ph type="ftr" sz="quarter" idx="11"/>
          </p:nvPr>
        </p:nvSpPr>
        <p:spPr/>
        <p:txBody>
          <a:bodyPr/>
          <a:lstStyle/>
          <a:p>
            <a:endParaRPr lang="fr-FR"/>
          </a:p>
        </p:txBody>
      </p:sp>
      <p:sp>
        <p:nvSpPr>
          <p:cNvPr id="4" name="Espace réservé du numéro de diapositive 3">
            <a:extLst>
              <a:ext uri="{FF2B5EF4-FFF2-40B4-BE49-F238E27FC236}">
                <a16:creationId xmlns:a16="http://schemas.microsoft.com/office/drawing/2014/main" id="{B9CA3673-AEBA-D1E9-7BC5-3B345DC70826}"/>
              </a:ext>
            </a:extLst>
          </p:cNvPr>
          <p:cNvSpPr>
            <a:spLocks noGrp="1"/>
          </p:cNvSpPr>
          <p:nvPr>
            <p:ph type="sldNum" sz="quarter" idx="12"/>
          </p:nvPr>
        </p:nvSpPr>
        <p:spPr/>
        <p:txBody>
          <a:bodyPr/>
          <a:lstStyle/>
          <a:p>
            <a:fld id="{C3883474-71E4-4357-80BC-5A86AD651ADC}" type="slidenum">
              <a:rPr lang="fr-FR" smtClean="0"/>
              <a:t>‹#›</a:t>
            </a:fld>
            <a:endParaRPr lang="fr-FR"/>
          </a:p>
        </p:txBody>
      </p:sp>
    </p:spTree>
    <p:extLst>
      <p:ext uri="{BB962C8B-B14F-4D97-AF65-F5344CB8AC3E}">
        <p14:creationId xmlns:p14="http://schemas.microsoft.com/office/powerpoint/2010/main" val="233274683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 avec légende">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F705A383-810F-9A49-52DD-22979D7B075D}"/>
              </a:ext>
            </a:extLst>
          </p:cNvPr>
          <p:cNvSpPr>
            <a:spLocks noGrp="1"/>
          </p:cNvSpPr>
          <p:nvPr>
            <p:ph type="title"/>
          </p:nvPr>
        </p:nvSpPr>
        <p:spPr>
          <a:xfrm>
            <a:off x="839788" y="457200"/>
            <a:ext cx="3932237" cy="1600200"/>
          </a:xfrm>
        </p:spPr>
        <p:txBody>
          <a:bodyPr anchor="b"/>
          <a:lstStyle>
            <a:lvl1pPr>
              <a:defRPr sz="3200"/>
            </a:lvl1pPr>
          </a:lstStyle>
          <a:p>
            <a:r>
              <a:rPr lang="fr-FR"/>
              <a:t>Modifiez le style du titre</a:t>
            </a:r>
          </a:p>
        </p:txBody>
      </p:sp>
      <p:sp>
        <p:nvSpPr>
          <p:cNvPr id="3" name="Espace réservé du contenu 2">
            <a:extLst>
              <a:ext uri="{FF2B5EF4-FFF2-40B4-BE49-F238E27FC236}">
                <a16:creationId xmlns:a16="http://schemas.microsoft.com/office/drawing/2014/main" id="{45F09444-6FF3-4EE1-5261-18A15B2EAE30}"/>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u texte 3">
            <a:extLst>
              <a:ext uri="{FF2B5EF4-FFF2-40B4-BE49-F238E27FC236}">
                <a16:creationId xmlns:a16="http://schemas.microsoft.com/office/drawing/2014/main" id="{4486A35C-30AF-FD8A-89E6-1508123D0772}"/>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fr-FR"/>
              <a:t>Cliquez pour modifier les styles du texte du masque</a:t>
            </a:r>
          </a:p>
        </p:txBody>
      </p:sp>
      <p:sp>
        <p:nvSpPr>
          <p:cNvPr id="5" name="Espace réservé de la date 4">
            <a:extLst>
              <a:ext uri="{FF2B5EF4-FFF2-40B4-BE49-F238E27FC236}">
                <a16:creationId xmlns:a16="http://schemas.microsoft.com/office/drawing/2014/main" id="{5439ECCA-EE01-6404-1261-542EC09881F2}"/>
              </a:ext>
            </a:extLst>
          </p:cNvPr>
          <p:cNvSpPr>
            <a:spLocks noGrp="1"/>
          </p:cNvSpPr>
          <p:nvPr>
            <p:ph type="dt" sz="half" idx="10"/>
          </p:nvPr>
        </p:nvSpPr>
        <p:spPr/>
        <p:txBody>
          <a:bodyPr/>
          <a:lstStyle/>
          <a:p>
            <a:fld id="{7F3A668F-8F46-D44C-AC17-4878377F57A1}" type="datetime1">
              <a:rPr lang="en-CA" smtClean="0"/>
              <a:t>2025-04-30</a:t>
            </a:fld>
            <a:endParaRPr lang="fr-FR"/>
          </a:p>
        </p:txBody>
      </p:sp>
      <p:sp>
        <p:nvSpPr>
          <p:cNvPr id="6" name="Espace réservé du pied de page 5">
            <a:extLst>
              <a:ext uri="{FF2B5EF4-FFF2-40B4-BE49-F238E27FC236}">
                <a16:creationId xmlns:a16="http://schemas.microsoft.com/office/drawing/2014/main" id="{6347897E-E3CF-6317-6B6B-FB19BB0DD48B}"/>
              </a:ext>
            </a:extLst>
          </p:cNvPr>
          <p:cNvSpPr>
            <a:spLocks noGrp="1"/>
          </p:cNvSpPr>
          <p:nvPr>
            <p:ph type="ftr" sz="quarter" idx="11"/>
          </p:nvPr>
        </p:nvSpPr>
        <p:spPr/>
        <p:txBody>
          <a:bodyPr/>
          <a:lstStyle/>
          <a:p>
            <a:endParaRPr lang="fr-FR"/>
          </a:p>
        </p:txBody>
      </p:sp>
      <p:sp>
        <p:nvSpPr>
          <p:cNvPr id="7" name="Espace réservé du numéro de diapositive 6">
            <a:extLst>
              <a:ext uri="{FF2B5EF4-FFF2-40B4-BE49-F238E27FC236}">
                <a16:creationId xmlns:a16="http://schemas.microsoft.com/office/drawing/2014/main" id="{0A722013-A984-B5C0-82FF-798FF93F4AB1}"/>
              </a:ext>
            </a:extLst>
          </p:cNvPr>
          <p:cNvSpPr>
            <a:spLocks noGrp="1"/>
          </p:cNvSpPr>
          <p:nvPr>
            <p:ph type="sldNum" sz="quarter" idx="12"/>
          </p:nvPr>
        </p:nvSpPr>
        <p:spPr/>
        <p:txBody>
          <a:bodyPr/>
          <a:lstStyle/>
          <a:p>
            <a:fld id="{C3883474-71E4-4357-80BC-5A86AD651ADC}" type="slidenum">
              <a:rPr lang="fr-FR" smtClean="0"/>
              <a:t>‹#›</a:t>
            </a:fld>
            <a:endParaRPr lang="fr-FR"/>
          </a:p>
        </p:txBody>
      </p:sp>
    </p:spTree>
    <p:extLst>
      <p:ext uri="{BB962C8B-B14F-4D97-AF65-F5344CB8AC3E}">
        <p14:creationId xmlns:p14="http://schemas.microsoft.com/office/powerpoint/2010/main" val="413619773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age avec légende">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23DE90BB-F3FB-4518-C8F0-6B0515B4B682}"/>
              </a:ext>
            </a:extLst>
          </p:cNvPr>
          <p:cNvSpPr>
            <a:spLocks noGrp="1"/>
          </p:cNvSpPr>
          <p:nvPr>
            <p:ph type="title"/>
          </p:nvPr>
        </p:nvSpPr>
        <p:spPr>
          <a:xfrm>
            <a:off x="839788" y="457200"/>
            <a:ext cx="3932237" cy="1600200"/>
          </a:xfrm>
        </p:spPr>
        <p:txBody>
          <a:bodyPr anchor="b"/>
          <a:lstStyle>
            <a:lvl1pPr>
              <a:defRPr sz="3200"/>
            </a:lvl1pPr>
          </a:lstStyle>
          <a:p>
            <a:r>
              <a:rPr lang="fr-FR"/>
              <a:t>Modifiez le style du titre</a:t>
            </a:r>
          </a:p>
        </p:txBody>
      </p:sp>
      <p:sp>
        <p:nvSpPr>
          <p:cNvPr id="3" name="Espace réservé pour une image  2">
            <a:extLst>
              <a:ext uri="{FF2B5EF4-FFF2-40B4-BE49-F238E27FC236}">
                <a16:creationId xmlns:a16="http://schemas.microsoft.com/office/drawing/2014/main" id="{697EB2E5-5D6D-4ADF-7820-53008FC51899}"/>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fr-FR"/>
          </a:p>
        </p:txBody>
      </p:sp>
      <p:sp>
        <p:nvSpPr>
          <p:cNvPr id="4" name="Espace réservé du texte 3">
            <a:extLst>
              <a:ext uri="{FF2B5EF4-FFF2-40B4-BE49-F238E27FC236}">
                <a16:creationId xmlns:a16="http://schemas.microsoft.com/office/drawing/2014/main" id="{27B1E1BF-9B5D-FE54-CAFE-7584BF1DC003}"/>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fr-FR"/>
              <a:t>Cliquez pour modifier les styles du texte du masque</a:t>
            </a:r>
          </a:p>
        </p:txBody>
      </p:sp>
      <p:sp>
        <p:nvSpPr>
          <p:cNvPr id="5" name="Espace réservé de la date 4">
            <a:extLst>
              <a:ext uri="{FF2B5EF4-FFF2-40B4-BE49-F238E27FC236}">
                <a16:creationId xmlns:a16="http://schemas.microsoft.com/office/drawing/2014/main" id="{89BFE6F3-AA8B-3308-CEDE-85DD12FEE0AF}"/>
              </a:ext>
            </a:extLst>
          </p:cNvPr>
          <p:cNvSpPr>
            <a:spLocks noGrp="1"/>
          </p:cNvSpPr>
          <p:nvPr>
            <p:ph type="dt" sz="half" idx="10"/>
          </p:nvPr>
        </p:nvSpPr>
        <p:spPr/>
        <p:txBody>
          <a:bodyPr/>
          <a:lstStyle/>
          <a:p>
            <a:fld id="{031B7303-805E-B045-B918-D9F8506FCE79}" type="datetime1">
              <a:rPr lang="en-CA" smtClean="0"/>
              <a:t>2025-04-30</a:t>
            </a:fld>
            <a:endParaRPr lang="fr-FR"/>
          </a:p>
        </p:txBody>
      </p:sp>
      <p:sp>
        <p:nvSpPr>
          <p:cNvPr id="6" name="Espace réservé du pied de page 5">
            <a:extLst>
              <a:ext uri="{FF2B5EF4-FFF2-40B4-BE49-F238E27FC236}">
                <a16:creationId xmlns:a16="http://schemas.microsoft.com/office/drawing/2014/main" id="{31333E4B-A65D-1988-3BA6-B2595056EAD8}"/>
              </a:ext>
            </a:extLst>
          </p:cNvPr>
          <p:cNvSpPr>
            <a:spLocks noGrp="1"/>
          </p:cNvSpPr>
          <p:nvPr>
            <p:ph type="ftr" sz="quarter" idx="11"/>
          </p:nvPr>
        </p:nvSpPr>
        <p:spPr/>
        <p:txBody>
          <a:bodyPr/>
          <a:lstStyle/>
          <a:p>
            <a:endParaRPr lang="fr-FR"/>
          </a:p>
        </p:txBody>
      </p:sp>
      <p:sp>
        <p:nvSpPr>
          <p:cNvPr id="7" name="Espace réservé du numéro de diapositive 6">
            <a:extLst>
              <a:ext uri="{FF2B5EF4-FFF2-40B4-BE49-F238E27FC236}">
                <a16:creationId xmlns:a16="http://schemas.microsoft.com/office/drawing/2014/main" id="{1B8260C1-CF52-634B-98AF-83EBFF43780C}"/>
              </a:ext>
            </a:extLst>
          </p:cNvPr>
          <p:cNvSpPr>
            <a:spLocks noGrp="1"/>
          </p:cNvSpPr>
          <p:nvPr>
            <p:ph type="sldNum" sz="quarter" idx="12"/>
          </p:nvPr>
        </p:nvSpPr>
        <p:spPr/>
        <p:txBody>
          <a:bodyPr/>
          <a:lstStyle/>
          <a:p>
            <a:fld id="{C3883474-71E4-4357-80BC-5A86AD651ADC}" type="slidenum">
              <a:rPr lang="fr-FR" smtClean="0"/>
              <a:t>‹#›</a:t>
            </a:fld>
            <a:endParaRPr lang="fr-FR"/>
          </a:p>
        </p:txBody>
      </p:sp>
    </p:spTree>
    <p:extLst>
      <p:ext uri="{BB962C8B-B14F-4D97-AF65-F5344CB8AC3E}">
        <p14:creationId xmlns:p14="http://schemas.microsoft.com/office/powerpoint/2010/main" val="33304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re et texte vertical">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2C9C3CCD-8752-938E-43D8-45891EF11565}"/>
              </a:ext>
            </a:extLst>
          </p:cNvPr>
          <p:cNvSpPr>
            <a:spLocks noGrp="1"/>
          </p:cNvSpPr>
          <p:nvPr>
            <p:ph type="title"/>
          </p:nvPr>
        </p:nvSpPr>
        <p:spPr/>
        <p:txBody>
          <a:bodyPr/>
          <a:lstStyle/>
          <a:p>
            <a:r>
              <a:rPr lang="fr-FR"/>
              <a:t>Modifiez le style du titre</a:t>
            </a:r>
          </a:p>
        </p:txBody>
      </p:sp>
      <p:sp>
        <p:nvSpPr>
          <p:cNvPr id="3" name="Espace réservé du texte vertical 2">
            <a:extLst>
              <a:ext uri="{FF2B5EF4-FFF2-40B4-BE49-F238E27FC236}">
                <a16:creationId xmlns:a16="http://schemas.microsoft.com/office/drawing/2014/main" id="{57568826-9529-D665-CECA-EA36C959DE34}"/>
              </a:ext>
            </a:extLst>
          </p:cNvPr>
          <p:cNvSpPr>
            <a:spLocks noGrp="1"/>
          </p:cNvSpPr>
          <p:nvPr>
            <p:ph type="body" orient="vert" idx="1"/>
          </p:nvPr>
        </p:nvSpPr>
        <p:spPr/>
        <p:txBody>
          <a:bodyPr vert="eaVert"/>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a:extLst>
              <a:ext uri="{FF2B5EF4-FFF2-40B4-BE49-F238E27FC236}">
                <a16:creationId xmlns:a16="http://schemas.microsoft.com/office/drawing/2014/main" id="{97416317-122C-F5E8-6666-5CAAC3E8C420}"/>
              </a:ext>
            </a:extLst>
          </p:cNvPr>
          <p:cNvSpPr>
            <a:spLocks noGrp="1"/>
          </p:cNvSpPr>
          <p:nvPr>
            <p:ph type="dt" sz="half" idx="10"/>
          </p:nvPr>
        </p:nvSpPr>
        <p:spPr/>
        <p:txBody>
          <a:bodyPr/>
          <a:lstStyle/>
          <a:p>
            <a:fld id="{ADE94C35-EA70-754F-ADE6-F47AF1E5A683}" type="datetime1">
              <a:rPr lang="en-CA" smtClean="0"/>
              <a:t>2025-04-30</a:t>
            </a:fld>
            <a:endParaRPr lang="fr-FR"/>
          </a:p>
        </p:txBody>
      </p:sp>
      <p:sp>
        <p:nvSpPr>
          <p:cNvPr id="5" name="Espace réservé du pied de page 4">
            <a:extLst>
              <a:ext uri="{FF2B5EF4-FFF2-40B4-BE49-F238E27FC236}">
                <a16:creationId xmlns:a16="http://schemas.microsoft.com/office/drawing/2014/main" id="{2436DA52-942D-44C2-0AC1-59947355AFC1}"/>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E6C693DB-1EF6-EF5C-5DA7-8CFF0A120F99}"/>
              </a:ext>
            </a:extLst>
          </p:cNvPr>
          <p:cNvSpPr>
            <a:spLocks noGrp="1"/>
          </p:cNvSpPr>
          <p:nvPr>
            <p:ph type="sldNum" sz="quarter" idx="12"/>
          </p:nvPr>
        </p:nvSpPr>
        <p:spPr/>
        <p:txBody>
          <a:bodyPr/>
          <a:lstStyle/>
          <a:p>
            <a:fld id="{C3883474-71E4-4357-80BC-5A86AD651ADC}" type="slidenum">
              <a:rPr lang="fr-FR" smtClean="0"/>
              <a:t>‹#›</a:t>
            </a:fld>
            <a:endParaRPr lang="fr-FR"/>
          </a:p>
        </p:txBody>
      </p:sp>
    </p:spTree>
    <p:extLst>
      <p:ext uri="{BB962C8B-B14F-4D97-AF65-F5344CB8AC3E}">
        <p14:creationId xmlns:p14="http://schemas.microsoft.com/office/powerpoint/2010/main" val="46919712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itre vertical et texte">
    <p:spTree>
      <p:nvGrpSpPr>
        <p:cNvPr id="1" name=""/>
        <p:cNvGrpSpPr/>
        <p:nvPr/>
      </p:nvGrpSpPr>
      <p:grpSpPr>
        <a:xfrm>
          <a:off x="0" y="0"/>
          <a:ext cx="0" cy="0"/>
          <a:chOff x="0" y="0"/>
          <a:chExt cx="0" cy="0"/>
        </a:xfrm>
      </p:grpSpPr>
      <p:sp>
        <p:nvSpPr>
          <p:cNvPr id="2" name="Titre vertical 1">
            <a:extLst>
              <a:ext uri="{FF2B5EF4-FFF2-40B4-BE49-F238E27FC236}">
                <a16:creationId xmlns:a16="http://schemas.microsoft.com/office/drawing/2014/main" id="{4ADA51DF-0095-D782-B995-8F32C8F224F5}"/>
              </a:ext>
            </a:extLst>
          </p:cNvPr>
          <p:cNvSpPr>
            <a:spLocks noGrp="1"/>
          </p:cNvSpPr>
          <p:nvPr>
            <p:ph type="title" orient="vert"/>
          </p:nvPr>
        </p:nvSpPr>
        <p:spPr>
          <a:xfrm>
            <a:off x="8724900" y="365125"/>
            <a:ext cx="2628900" cy="5811838"/>
          </a:xfrm>
        </p:spPr>
        <p:txBody>
          <a:bodyPr vert="eaVert"/>
          <a:lstStyle/>
          <a:p>
            <a:r>
              <a:rPr lang="fr-FR"/>
              <a:t>Modifiez le style du titre</a:t>
            </a:r>
          </a:p>
        </p:txBody>
      </p:sp>
      <p:sp>
        <p:nvSpPr>
          <p:cNvPr id="3" name="Espace réservé du texte vertical 2">
            <a:extLst>
              <a:ext uri="{FF2B5EF4-FFF2-40B4-BE49-F238E27FC236}">
                <a16:creationId xmlns:a16="http://schemas.microsoft.com/office/drawing/2014/main" id="{9CC4F4D9-113E-7100-3404-062973F67D62}"/>
              </a:ext>
            </a:extLst>
          </p:cNvPr>
          <p:cNvSpPr>
            <a:spLocks noGrp="1"/>
          </p:cNvSpPr>
          <p:nvPr>
            <p:ph type="body" orient="vert" idx="1"/>
          </p:nvPr>
        </p:nvSpPr>
        <p:spPr>
          <a:xfrm>
            <a:off x="838200" y="365125"/>
            <a:ext cx="7734300" cy="5811838"/>
          </a:xfrm>
        </p:spPr>
        <p:txBody>
          <a:bodyPr vert="eaVert"/>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a:extLst>
              <a:ext uri="{FF2B5EF4-FFF2-40B4-BE49-F238E27FC236}">
                <a16:creationId xmlns:a16="http://schemas.microsoft.com/office/drawing/2014/main" id="{54DB27F8-6592-D366-719A-101CDA8263FE}"/>
              </a:ext>
            </a:extLst>
          </p:cNvPr>
          <p:cNvSpPr>
            <a:spLocks noGrp="1"/>
          </p:cNvSpPr>
          <p:nvPr>
            <p:ph type="dt" sz="half" idx="10"/>
          </p:nvPr>
        </p:nvSpPr>
        <p:spPr/>
        <p:txBody>
          <a:bodyPr/>
          <a:lstStyle/>
          <a:p>
            <a:fld id="{924D2F14-31FC-B94F-8470-39FC6AE60D86}" type="datetime1">
              <a:rPr lang="en-CA" smtClean="0"/>
              <a:t>2025-04-30</a:t>
            </a:fld>
            <a:endParaRPr lang="fr-FR"/>
          </a:p>
        </p:txBody>
      </p:sp>
      <p:sp>
        <p:nvSpPr>
          <p:cNvPr id="5" name="Espace réservé du pied de page 4">
            <a:extLst>
              <a:ext uri="{FF2B5EF4-FFF2-40B4-BE49-F238E27FC236}">
                <a16:creationId xmlns:a16="http://schemas.microsoft.com/office/drawing/2014/main" id="{996E6114-D78B-98B7-4315-FB697488AA88}"/>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1D332C0B-8758-10E6-1DB3-AF2F0A5F9A02}"/>
              </a:ext>
            </a:extLst>
          </p:cNvPr>
          <p:cNvSpPr>
            <a:spLocks noGrp="1"/>
          </p:cNvSpPr>
          <p:nvPr>
            <p:ph type="sldNum" sz="quarter" idx="12"/>
          </p:nvPr>
        </p:nvSpPr>
        <p:spPr/>
        <p:txBody>
          <a:bodyPr/>
          <a:lstStyle/>
          <a:p>
            <a:fld id="{C3883474-71E4-4357-80BC-5A86AD651ADC}" type="slidenum">
              <a:rPr lang="fr-FR" smtClean="0"/>
              <a:t>‹#›</a:t>
            </a:fld>
            <a:endParaRPr lang="fr-FR"/>
          </a:p>
        </p:txBody>
      </p:sp>
    </p:spTree>
    <p:extLst>
      <p:ext uri="{BB962C8B-B14F-4D97-AF65-F5344CB8AC3E}">
        <p14:creationId xmlns:p14="http://schemas.microsoft.com/office/powerpoint/2010/main" val="313838687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u titre 1">
            <a:extLst>
              <a:ext uri="{FF2B5EF4-FFF2-40B4-BE49-F238E27FC236}">
                <a16:creationId xmlns:a16="http://schemas.microsoft.com/office/drawing/2014/main" id="{9307640B-A1D5-76AC-3AE2-F5EE3786D1B5}"/>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fr-FR"/>
              <a:t>Modifiez le style du titre</a:t>
            </a:r>
          </a:p>
        </p:txBody>
      </p:sp>
      <p:sp>
        <p:nvSpPr>
          <p:cNvPr id="3" name="Espace réservé du texte 2">
            <a:extLst>
              <a:ext uri="{FF2B5EF4-FFF2-40B4-BE49-F238E27FC236}">
                <a16:creationId xmlns:a16="http://schemas.microsoft.com/office/drawing/2014/main" id="{97055543-DB22-91B1-B0DA-143BD611291C}"/>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a:extLst>
              <a:ext uri="{FF2B5EF4-FFF2-40B4-BE49-F238E27FC236}">
                <a16:creationId xmlns:a16="http://schemas.microsoft.com/office/drawing/2014/main" id="{395AF6CA-9B52-7800-0A33-CF0E09B114D2}"/>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82000"/>
                  </a:schemeClr>
                </a:solidFill>
              </a:defRPr>
            </a:lvl1pPr>
          </a:lstStyle>
          <a:p>
            <a:fld id="{2C70E534-AA2F-6943-8E3C-EFBAD65989E0}" type="datetime1">
              <a:rPr lang="en-CA" smtClean="0"/>
              <a:t>2025-04-30</a:t>
            </a:fld>
            <a:endParaRPr lang="fr-FR"/>
          </a:p>
        </p:txBody>
      </p:sp>
      <p:sp>
        <p:nvSpPr>
          <p:cNvPr id="5" name="Espace réservé du pied de page 4">
            <a:extLst>
              <a:ext uri="{FF2B5EF4-FFF2-40B4-BE49-F238E27FC236}">
                <a16:creationId xmlns:a16="http://schemas.microsoft.com/office/drawing/2014/main" id="{F07CE5FC-0D47-8F66-57AE-A443BCD54AFA}"/>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82000"/>
                  </a:schemeClr>
                </a:solidFill>
              </a:defRPr>
            </a:lvl1pPr>
          </a:lstStyle>
          <a:p>
            <a:endParaRPr lang="fr-FR"/>
          </a:p>
        </p:txBody>
      </p:sp>
      <p:sp>
        <p:nvSpPr>
          <p:cNvPr id="6" name="Espace réservé du numéro de diapositive 5">
            <a:extLst>
              <a:ext uri="{FF2B5EF4-FFF2-40B4-BE49-F238E27FC236}">
                <a16:creationId xmlns:a16="http://schemas.microsoft.com/office/drawing/2014/main" id="{1EE29639-5984-714D-CCF7-53945F7DEA21}"/>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82000"/>
                  </a:schemeClr>
                </a:solidFill>
              </a:defRPr>
            </a:lvl1pPr>
          </a:lstStyle>
          <a:p>
            <a:fld id="{C3883474-71E4-4357-80BC-5A86AD651ADC}" type="slidenum">
              <a:rPr lang="fr-FR" smtClean="0"/>
              <a:t>‹#›</a:t>
            </a:fld>
            <a:endParaRPr lang="fr-FR"/>
          </a:p>
        </p:txBody>
      </p:sp>
    </p:spTree>
    <p:extLst>
      <p:ext uri="{BB962C8B-B14F-4D97-AF65-F5344CB8AC3E}">
        <p14:creationId xmlns:p14="http://schemas.microsoft.com/office/powerpoint/2010/main" val="3715192965"/>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image" Target="../media/image1.png"/><Relationship Id="rId1" Type="http://schemas.openxmlformats.org/officeDocument/2006/relationships/slideLayout" Target="../slideLayouts/slideLayout1.xml"/><Relationship Id="rId6" Type="http://schemas.openxmlformats.org/officeDocument/2006/relationships/image" Target="../media/image5.png"/><Relationship Id="rId5" Type="http://schemas.openxmlformats.org/officeDocument/2006/relationships/image" Target="../media/image4.png"/><Relationship Id="rId4" Type="http://schemas.openxmlformats.org/officeDocument/2006/relationships/image" Target="../media/image3.emf"/></Relationships>
</file>

<file path=ppt/slides/_rels/slide2.xml.rels><?xml version="1.0" encoding="UTF-8" standalone="yes"?>
<Relationships xmlns="http://schemas.openxmlformats.org/package/2006/relationships"><Relationship Id="rId3" Type="http://schemas.openxmlformats.org/officeDocument/2006/relationships/image" Target="../media/image6.tiff"/><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emf"/><Relationship Id="rId1" Type="http://schemas.openxmlformats.org/officeDocument/2006/relationships/slideLayout" Target="../slideLayouts/slideLayout4.xml"/><Relationship Id="rId6" Type="http://schemas.openxmlformats.org/officeDocument/2006/relationships/image" Target="../media/image11.jpeg"/><Relationship Id="rId5" Type="http://schemas.openxmlformats.org/officeDocument/2006/relationships/image" Target="../media/image10.png"/><Relationship Id="rId4" Type="http://schemas.openxmlformats.org/officeDocument/2006/relationships/image" Target="../media/image9.png"/></Relationships>
</file>

<file path=ppt/slides/_rels/slide4.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1.mp4"/><Relationship Id="rId1" Type="http://schemas.microsoft.com/office/2007/relationships/media" Target="../media/media1.mp4"/><Relationship Id="rId4" Type="http://schemas.openxmlformats.org/officeDocument/2006/relationships/image" Target="../media/image12.jpeg"/></Relationships>
</file>

<file path=ppt/slides/_rels/slide5.xml.rels><?xml version="1.0" encoding="UTF-8" standalone="yes"?>
<Relationships xmlns="http://schemas.openxmlformats.org/package/2006/relationships"><Relationship Id="rId8" Type="http://schemas.openxmlformats.org/officeDocument/2006/relationships/image" Target="../media/image19.png"/><Relationship Id="rId3" Type="http://schemas.openxmlformats.org/officeDocument/2006/relationships/image" Target="../media/image14.png"/><Relationship Id="rId7" Type="http://schemas.openxmlformats.org/officeDocument/2006/relationships/image" Target="../media/image18.jpeg"/><Relationship Id="rId2" Type="http://schemas.openxmlformats.org/officeDocument/2006/relationships/image" Target="../media/image13.tiff"/><Relationship Id="rId1" Type="http://schemas.openxmlformats.org/officeDocument/2006/relationships/slideLayout" Target="../slideLayouts/slideLayout2.xml"/><Relationship Id="rId6" Type="http://schemas.openxmlformats.org/officeDocument/2006/relationships/image" Target="../media/image17.png"/><Relationship Id="rId5" Type="http://schemas.openxmlformats.org/officeDocument/2006/relationships/image" Target="../media/image16.png"/><Relationship Id="rId4" Type="http://schemas.openxmlformats.org/officeDocument/2006/relationships/image" Target="../media/image15.png"/><Relationship Id="rId9" Type="http://schemas.openxmlformats.org/officeDocument/2006/relationships/image" Target="../media/image20.png"/></Relationships>
</file>

<file path=ppt/slides/_rels/slide6.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21.jpeg"/><Relationship Id="rId1" Type="http://schemas.openxmlformats.org/officeDocument/2006/relationships/slideLayout" Target="../slideLayouts/slideLayout2.xml"/><Relationship Id="rId4" Type="http://schemas.openxmlformats.org/officeDocument/2006/relationships/image" Target="../media/image23.png"/></Relationships>
</file>

<file path=ppt/slides/_rels/slide7.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image" Target="../media/image24.jpeg"/><Relationship Id="rId1" Type="http://schemas.openxmlformats.org/officeDocument/2006/relationships/slideLayout" Target="../slideLayouts/slideLayout2.xml"/><Relationship Id="rId4" Type="http://schemas.openxmlformats.org/officeDocument/2006/relationships/image" Target="../media/image26.jpeg"/></Relationships>
</file>

<file path=ppt/slides/_rels/slide8.xml.rels><?xml version="1.0" encoding="UTF-8" standalone="yes"?>
<Relationships xmlns="http://schemas.openxmlformats.org/package/2006/relationships"><Relationship Id="rId2" Type="http://schemas.openxmlformats.org/officeDocument/2006/relationships/image" Target="../media/image27.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8" Type="http://schemas.openxmlformats.org/officeDocument/2006/relationships/image" Target="../media/image33.tiff"/><Relationship Id="rId3" Type="http://schemas.openxmlformats.org/officeDocument/2006/relationships/image" Target="../media/image28.png"/><Relationship Id="rId7" Type="http://schemas.openxmlformats.org/officeDocument/2006/relationships/image" Target="../media/image32.jpeg"/><Relationship Id="rId2" Type="http://schemas.openxmlformats.org/officeDocument/2006/relationships/notesSlide" Target="../notesSlides/notesSlide2.xml"/><Relationship Id="rId1" Type="http://schemas.openxmlformats.org/officeDocument/2006/relationships/slideLayout" Target="../slideLayouts/slideLayout1.xml"/><Relationship Id="rId6" Type="http://schemas.openxmlformats.org/officeDocument/2006/relationships/image" Target="../media/image31.jpeg"/><Relationship Id="rId5" Type="http://schemas.openxmlformats.org/officeDocument/2006/relationships/image" Target="../media/image30.jpeg"/><Relationship Id="rId10" Type="http://schemas.openxmlformats.org/officeDocument/2006/relationships/image" Target="../media/image35.png"/><Relationship Id="rId4" Type="http://schemas.openxmlformats.org/officeDocument/2006/relationships/image" Target="../media/image29.png"/><Relationship Id="rId9" Type="http://schemas.openxmlformats.org/officeDocument/2006/relationships/image" Target="../media/image34.tiff"/></Relationships>
</file>

<file path=ppt/slides/_rels/slide10.xml.rels><?xml version="1.0" encoding="UTF-8" standalone="yes"?>
<Relationships xmlns="http://schemas.openxmlformats.org/package/2006/relationships"><Relationship Id="rId2" Type="http://schemas.openxmlformats.org/officeDocument/2006/relationships/image" Target="../media/image31.jpe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image" Target="../media/image36.png"/><Relationship Id="rId1" Type="http://schemas.openxmlformats.org/officeDocument/2006/relationships/slideLayout" Target="../slideLayouts/slideLayout2.xml"/><Relationship Id="rId4" Type="http://schemas.openxmlformats.org/officeDocument/2006/relationships/image" Target="../media/image38.png"/></Relationships>
</file>

<file path=ppt/slides/_rels/slide12.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image" Target="../media/image42.png"/><Relationship Id="rId5" Type="http://schemas.openxmlformats.org/officeDocument/2006/relationships/image" Target="../media/image41.png"/><Relationship Id="rId4" Type="http://schemas.openxmlformats.org/officeDocument/2006/relationships/image" Target="../media/image40.png"/></Relationships>
</file>

<file path=ppt/slides/_rels/slide13.xml.rels><?xml version="1.0" encoding="UTF-8" standalone="yes"?>
<Relationships xmlns="http://schemas.openxmlformats.org/package/2006/relationships"><Relationship Id="rId8" Type="http://schemas.openxmlformats.org/officeDocument/2006/relationships/image" Target="../media/image49.svg"/><Relationship Id="rId3" Type="http://schemas.openxmlformats.org/officeDocument/2006/relationships/image" Target="../media/image44.png"/><Relationship Id="rId7" Type="http://schemas.openxmlformats.org/officeDocument/2006/relationships/image" Target="../media/image48.png"/><Relationship Id="rId12" Type="http://schemas.openxmlformats.org/officeDocument/2006/relationships/image" Target="../media/image53.svg"/><Relationship Id="rId2" Type="http://schemas.openxmlformats.org/officeDocument/2006/relationships/image" Target="../media/image43.png"/><Relationship Id="rId1" Type="http://schemas.openxmlformats.org/officeDocument/2006/relationships/slideLayout" Target="../slideLayouts/slideLayout2.xml"/><Relationship Id="rId6" Type="http://schemas.openxmlformats.org/officeDocument/2006/relationships/image" Target="../media/image47.svg"/><Relationship Id="rId11" Type="http://schemas.openxmlformats.org/officeDocument/2006/relationships/image" Target="../media/image52.png"/><Relationship Id="rId5" Type="http://schemas.openxmlformats.org/officeDocument/2006/relationships/image" Target="../media/image46.png"/><Relationship Id="rId10" Type="http://schemas.openxmlformats.org/officeDocument/2006/relationships/image" Target="../media/image51.svg"/><Relationship Id="rId4" Type="http://schemas.openxmlformats.org/officeDocument/2006/relationships/image" Target="../media/image45.svg"/><Relationship Id="rId9" Type="http://schemas.openxmlformats.org/officeDocument/2006/relationships/image" Target="../media/image50.png"/></Relationships>
</file>

<file path=ppt/slides/_rels/slide14.xml.rels><?xml version="1.0" encoding="UTF-8" standalone="yes"?>
<Relationships xmlns="http://schemas.openxmlformats.org/package/2006/relationships"><Relationship Id="rId3" Type="http://schemas.openxmlformats.org/officeDocument/2006/relationships/image" Target="../media/image55.png"/><Relationship Id="rId2" Type="http://schemas.openxmlformats.org/officeDocument/2006/relationships/image" Target="../media/image54.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56.png"/><Relationship Id="rId2" Type="http://schemas.openxmlformats.org/officeDocument/2006/relationships/notesSlide" Target="../notesSlides/notesSlide4.xml"/><Relationship Id="rId1" Type="http://schemas.openxmlformats.org/officeDocument/2006/relationships/slideLayout" Target="../slideLayouts/slideLayout6.xml"/></Relationships>
</file>

<file path=ppt/slides/_rels/slide17.xml.rels><?xml version="1.0" encoding="UTF-8" standalone="yes"?>
<Relationships xmlns="http://schemas.openxmlformats.org/package/2006/relationships"><Relationship Id="rId2" Type="http://schemas.openxmlformats.org/officeDocument/2006/relationships/image" Target="../media/image57.png"/><Relationship Id="rId1" Type="http://schemas.openxmlformats.org/officeDocument/2006/relationships/slideLayout" Target="../slideLayouts/slideLayout6.xml"/></Relationships>
</file>

<file path=ppt/slides/_rels/slide18.xml.rels><?xml version="1.0" encoding="UTF-8" standalone="yes"?>
<Relationships xmlns="http://schemas.openxmlformats.org/package/2006/relationships"><Relationship Id="rId3" Type="http://schemas.openxmlformats.org/officeDocument/2006/relationships/image" Target="../media/image58.png"/><Relationship Id="rId2" Type="http://schemas.openxmlformats.org/officeDocument/2006/relationships/notesSlide" Target="../notesSlides/notesSlide5.xml"/><Relationship Id="rId1" Type="http://schemas.openxmlformats.org/officeDocument/2006/relationships/slideLayout" Target="../slideLayouts/slideLayout6.xml"/></Relationships>
</file>

<file path=ppt/slides/_rels/slide19.xml.rels><?xml version="1.0" encoding="UTF-8" standalone="yes"?>
<Relationships xmlns="http://schemas.openxmlformats.org/package/2006/relationships"><Relationship Id="rId2" Type="http://schemas.openxmlformats.org/officeDocument/2006/relationships/image" Target="../media/image59.png"/><Relationship Id="rId1" Type="http://schemas.openxmlformats.org/officeDocument/2006/relationships/slideLayout" Target="../slideLayouts/slideLayout6.xml"/></Relationships>
</file>

<file path=ppt/slides/_rels/slide20.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notesSlide" Target="../notesSlides/notesSlide6.xml"/><Relationship Id="rId1" Type="http://schemas.openxmlformats.org/officeDocument/2006/relationships/slideLayout" Target="../slideLayouts/slideLayout2.xml"/><Relationship Id="rId5" Type="http://schemas.openxmlformats.org/officeDocument/2006/relationships/image" Target="../media/image62.png"/><Relationship Id="rId4" Type="http://schemas.openxmlformats.org/officeDocument/2006/relationships/image" Target="../media/image61.png"/></Relationships>
</file>

<file path=ppt/slides/_rels/slide21.xml.rels><?xml version="1.0" encoding="UTF-8" standalone="yes"?>
<Relationships xmlns="http://schemas.openxmlformats.org/package/2006/relationships"><Relationship Id="rId2" Type="http://schemas.openxmlformats.org/officeDocument/2006/relationships/image" Target="../media/image63.jpg"/><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3" Type="http://schemas.openxmlformats.org/officeDocument/2006/relationships/image" Target="../media/image65.jpeg"/><Relationship Id="rId2" Type="http://schemas.openxmlformats.org/officeDocument/2006/relationships/image" Target="../media/image64.emf"/><Relationship Id="rId1" Type="http://schemas.openxmlformats.org/officeDocument/2006/relationships/slideLayout" Target="../slideLayouts/slideLayout6.xml"/><Relationship Id="rId4" Type="http://schemas.openxmlformats.org/officeDocument/2006/relationships/image" Target="../media/image66.jpeg"/></Relationships>
</file>

<file path=ppt/slides/_rels/slide23.xml.rels><?xml version="1.0" encoding="UTF-8" standalone="yes"?>
<Relationships xmlns="http://schemas.openxmlformats.org/package/2006/relationships"><Relationship Id="rId3" Type="http://schemas.openxmlformats.org/officeDocument/2006/relationships/image" Target="../media/image67.emf"/><Relationship Id="rId2" Type="http://schemas.openxmlformats.org/officeDocument/2006/relationships/notesSlide" Target="../notesSlides/notesSlide7.xml"/><Relationship Id="rId1" Type="http://schemas.openxmlformats.org/officeDocument/2006/relationships/slideLayout" Target="../slideLayouts/slideLayout7.xml"/><Relationship Id="rId4" Type="http://schemas.openxmlformats.org/officeDocument/2006/relationships/image" Target="../media/image65.jpeg"/></Relationships>
</file>

<file path=ppt/slides/_rels/slide24.xml.rels><?xml version="1.0" encoding="UTF-8" standalone="yes"?>
<Relationships xmlns="http://schemas.openxmlformats.org/package/2006/relationships"><Relationship Id="rId2" Type="http://schemas.openxmlformats.org/officeDocument/2006/relationships/image" Target="../media/image68.png"/><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3" Type="http://schemas.openxmlformats.org/officeDocument/2006/relationships/image" Target="../media/image69.png"/><Relationship Id="rId2" Type="http://schemas.openxmlformats.org/officeDocument/2006/relationships/notesSlide" Target="../notesSlides/notesSlide8.xml"/><Relationship Id="rId1" Type="http://schemas.openxmlformats.org/officeDocument/2006/relationships/slideLayout" Target="../slideLayouts/slideLayout7.xml"/><Relationship Id="rId6" Type="http://schemas.openxmlformats.org/officeDocument/2006/relationships/image" Target="../media/image72.jpeg"/><Relationship Id="rId5" Type="http://schemas.openxmlformats.org/officeDocument/2006/relationships/image" Target="../media/image71.png"/><Relationship Id="rId4" Type="http://schemas.openxmlformats.org/officeDocument/2006/relationships/image" Target="../media/image70.png"/></Relationships>
</file>

<file path=ppt/slides/_rels/slide26.xml.rels><?xml version="1.0" encoding="UTF-8" standalone="yes"?>
<Relationships xmlns="http://schemas.openxmlformats.org/package/2006/relationships"><Relationship Id="rId3" Type="http://schemas.openxmlformats.org/officeDocument/2006/relationships/image" Target="../media/image73.png"/><Relationship Id="rId2" Type="http://schemas.openxmlformats.org/officeDocument/2006/relationships/image" Target="../media/image65.jpeg"/><Relationship Id="rId1" Type="http://schemas.openxmlformats.org/officeDocument/2006/relationships/slideLayout" Target="../slideLayouts/slideLayout6.xml"/></Relationships>
</file>

<file path=ppt/slides/_rels/slide27.xml.rels><?xml version="1.0" encoding="UTF-8" standalone="yes"?>
<Relationships xmlns="http://schemas.openxmlformats.org/package/2006/relationships"><Relationship Id="rId3" Type="http://schemas.openxmlformats.org/officeDocument/2006/relationships/image" Target="../media/image75.png"/><Relationship Id="rId2" Type="http://schemas.openxmlformats.org/officeDocument/2006/relationships/image" Target="../media/image74.png"/><Relationship Id="rId1" Type="http://schemas.openxmlformats.org/officeDocument/2006/relationships/slideLayout" Target="../slideLayouts/slideLayout7.xml"/><Relationship Id="rId5" Type="http://schemas.openxmlformats.org/officeDocument/2006/relationships/image" Target="../media/image77.png"/><Relationship Id="rId4" Type="http://schemas.openxmlformats.org/officeDocument/2006/relationships/image" Target="../media/image76.png"/></Relationships>
</file>

<file path=ppt/slides/_rels/slide28.xml.rels><?xml version="1.0" encoding="UTF-8" standalone="yes"?>
<Relationships xmlns="http://schemas.openxmlformats.org/package/2006/relationships"><Relationship Id="rId2" Type="http://schemas.openxmlformats.org/officeDocument/2006/relationships/image" Target="../media/image30.jpe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78.png"/><Relationship Id="rId2" Type="http://schemas.openxmlformats.org/officeDocument/2006/relationships/notesSlide" Target="../notesSlides/notesSlide9.xml"/><Relationship Id="rId1" Type="http://schemas.openxmlformats.org/officeDocument/2006/relationships/slideLayout" Target="../slideLayouts/slideLayout1.xml"/><Relationship Id="rId6" Type="http://schemas.openxmlformats.org/officeDocument/2006/relationships/image" Target="../media/image81.tiff"/><Relationship Id="rId5" Type="http://schemas.openxmlformats.org/officeDocument/2006/relationships/image" Target="../media/image80.tiff"/><Relationship Id="rId4" Type="http://schemas.openxmlformats.org/officeDocument/2006/relationships/image" Target="../media/image79.png"/></Relationships>
</file>

<file path=ppt/slides/_rels/slide30.xml.rels><?xml version="1.0" encoding="UTF-8" standalone="yes"?>
<Relationships xmlns="http://schemas.openxmlformats.org/package/2006/relationships"><Relationship Id="rId8" Type="http://schemas.openxmlformats.org/officeDocument/2006/relationships/image" Target="../media/image88.svg"/><Relationship Id="rId3" Type="http://schemas.openxmlformats.org/officeDocument/2006/relationships/image" Target="../media/image83.png"/><Relationship Id="rId7" Type="http://schemas.openxmlformats.org/officeDocument/2006/relationships/image" Target="../media/image87.png"/><Relationship Id="rId2" Type="http://schemas.openxmlformats.org/officeDocument/2006/relationships/image" Target="../media/image82.png"/><Relationship Id="rId1" Type="http://schemas.openxmlformats.org/officeDocument/2006/relationships/slideLayout" Target="../slideLayouts/slideLayout7.xml"/><Relationship Id="rId6" Type="http://schemas.openxmlformats.org/officeDocument/2006/relationships/image" Target="../media/image86.svg"/><Relationship Id="rId5" Type="http://schemas.openxmlformats.org/officeDocument/2006/relationships/image" Target="../media/image85.png"/><Relationship Id="rId10" Type="http://schemas.openxmlformats.org/officeDocument/2006/relationships/image" Target="../media/image90.svg"/><Relationship Id="rId4" Type="http://schemas.openxmlformats.org/officeDocument/2006/relationships/image" Target="../media/image84.png"/><Relationship Id="rId9" Type="http://schemas.openxmlformats.org/officeDocument/2006/relationships/image" Target="../media/image89.png"/></Relationships>
</file>

<file path=ppt/slides/_rels/slide31.xml.rels><?xml version="1.0" encoding="UTF-8" standalone="yes"?>
<Relationships xmlns="http://schemas.openxmlformats.org/package/2006/relationships"><Relationship Id="rId8" Type="http://schemas.openxmlformats.org/officeDocument/2006/relationships/image" Target="../media/image96.jpeg"/><Relationship Id="rId3" Type="http://schemas.openxmlformats.org/officeDocument/2006/relationships/image" Target="../media/image91.png"/><Relationship Id="rId7" Type="http://schemas.openxmlformats.org/officeDocument/2006/relationships/image" Target="../media/image95.jpeg"/><Relationship Id="rId2" Type="http://schemas.openxmlformats.org/officeDocument/2006/relationships/notesSlide" Target="../notesSlides/notesSlide10.xml"/><Relationship Id="rId1" Type="http://schemas.openxmlformats.org/officeDocument/2006/relationships/slideLayout" Target="../slideLayouts/slideLayout4.xml"/><Relationship Id="rId6" Type="http://schemas.openxmlformats.org/officeDocument/2006/relationships/image" Target="../media/image94.png"/><Relationship Id="rId11" Type="http://schemas.openxmlformats.org/officeDocument/2006/relationships/image" Target="../media/image99.png"/><Relationship Id="rId5" Type="http://schemas.openxmlformats.org/officeDocument/2006/relationships/image" Target="../media/image93.png"/><Relationship Id="rId10" Type="http://schemas.openxmlformats.org/officeDocument/2006/relationships/image" Target="../media/image98.png"/><Relationship Id="rId4" Type="http://schemas.openxmlformats.org/officeDocument/2006/relationships/image" Target="../media/image92.png"/><Relationship Id="rId9" Type="http://schemas.openxmlformats.org/officeDocument/2006/relationships/image" Target="../media/image97.jpeg"/></Relationships>
</file>

<file path=ppt/slides/_rels/slide32.xml.rels><?xml version="1.0" encoding="UTF-8" standalone="yes"?>
<Relationships xmlns="http://schemas.openxmlformats.org/package/2006/relationships"><Relationship Id="rId3" Type="http://schemas.openxmlformats.org/officeDocument/2006/relationships/image" Target="../media/image100.png"/><Relationship Id="rId2" Type="http://schemas.openxmlformats.org/officeDocument/2006/relationships/notesSlide" Target="../notesSlides/notesSlide11.xml"/><Relationship Id="rId1" Type="http://schemas.openxmlformats.org/officeDocument/2006/relationships/slideLayout" Target="../slideLayouts/slideLayout7.xml"/></Relationships>
</file>

<file path=ppt/slides/_rels/slide33.xml.rels><?xml version="1.0" encoding="UTF-8" standalone="yes"?>
<Relationships xmlns="http://schemas.openxmlformats.org/package/2006/relationships"><Relationship Id="rId3" Type="http://schemas.openxmlformats.org/officeDocument/2006/relationships/image" Target="../media/image34.tiff"/><Relationship Id="rId2" Type="http://schemas.openxmlformats.org/officeDocument/2006/relationships/image" Target="../media/image101.jp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image" Target="../media/image102.png"/><Relationship Id="rId2" Type="http://schemas.openxmlformats.org/officeDocument/2006/relationships/notesSlide" Target="../notesSlides/notesSlide12.xml"/><Relationship Id="rId1" Type="http://schemas.openxmlformats.org/officeDocument/2006/relationships/slideLayout" Target="../slideLayouts/slideLayout1.xml"/><Relationship Id="rId5" Type="http://schemas.openxmlformats.org/officeDocument/2006/relationships/image" Target="../media/image34.tiff"/><Relationship Id="rId4" Type="http://schemas.openxmlformats.org/officeDocument/2006/relationships/image" Target="../media/image103.jpeg"/></Relationships>
</file>

<file path=ppt/slides/_rels/slide35.xml.rels><?xml version="1.0" encoding="UTF-8" standalone="yes"?>
<Relationships xmlns="http://schemas.openxmlformats.org/package/2006/relationships"><Relationship Id="rId3" Type="http://schemas.openxmlformats.org/officeDocument/2006/relationships/image" Target="../media/image105.png"/><Relationship Id="rId7" Type="http://schemas.openxmlformats.org/officeDocument/2006/relationships/image" Target="../media/image109.jpeg"/><Relationship Id="rId2" Type="http://schemas.openxmlformats.org/officeDocument/2006/relationships/image" Target="../media/image104.png"/><Relationship Id="rId1" Type="http://schemas.openxmlformats.org/officeDocument/2006/relationships/slideLayout" Target="../slideLayouts/slideLayout7.xml"/><Relationship Id="rId6" Type="http://schemas.openxmlformats.org/officeDocument/2006/relationships/image" Target="../media/image108.jpeg"/><Relationship Id="rId5" Type="http://schemas.openxmlformats.org/officeDocument/2006/relationships/image" Target="../media/image107.png"/><Relationship Id="rId4" Type="http://schemas.openxmlformats.org/officeDocument/2006/relationships/image" Target="../media/image106.png"/></Relationships>
</file>

<file path=ppt/slides/_rels/slide36.xml.rels><?xml version="1.0" encoding="UTF-8" standalone="yes"?>
<Relationships xmlns="http://schemas.openxmlformats.org/package/2006/relationships"><Relationship Id="rId3" Type="http://schemas.openxmlformats.org/officeDocument/2006/relationships/image" Target="../media/image111.jpeg"/><Relationship Id="rId2" Type="http://schemas.openxmlformats.org/officeDocument/2006/relationships/image" Target="../media/image110.jpe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3" Type="http://schemas.openxmlformats.org/officeDocument/2006/relationships/image" Target="../media/image113.png"/><Relationship Id="rId2" Type="http://schemas.openxmlformats.org/officeDocument/2006/relationships/image" Target="../media/image112.jpeg"/><Relationship Id="rId1" Type="http://schemas.openxmlformats.org/officeDocument/2006/relationships/slideLayout" Target="../slideLayouts/slideLayout7.xml"/></Relationships>
</file>

<file path=ppt/slides/_rels/slide38.xml.rels><?xml version="1.0" encoding="UTF-8" standalone="yes"?>
<Relationships xmlns="http://schemas.openxmlformats.org/package/2006/relationships"><Relationship Id="rId3" Type="http://schemas.openxmlformats.org/officeDocument/2006/relationships/image" Target="../media/image115.png"/><Relationship Id="rId2" Type="http://schemas.openxmlformats.org/officeDocument/2006/relationships/image" Target="../media/image114.emf"/><Relationship Id="rId1" Type="http://schemas.openxmlformats.org/officeDocument/2006/relationships/slideLayout" Target="../slideLayouts/slideLayout7.xml"/><Relationship Id="rId5" Type="http://schemas.openxmlformats.org/officeDocument/2006/relationships/image" Target="../media/image117.png"/><Relationship Id="rId4" Type="http://schemas.openxmlformats.org/officeDocument/2006/relationships/image" Target="../media/image116.png"/></Relationships>
</file>

<file path=ppt/slides/_rels/slide39.xml.rels><?xml version="1.0" encoding="UTF-8" standalone="yes"?>
<Relationships xmlns="http://schemas.openxmlformats.org/package/2006/relationships"><Relationship Id="rId2" Type="http://schemas.openxmlformats.org/officeDocument/2006/relationships/image" Target="../media/image118.png"/><Relationship Id="rId1" Type="http://schemas.openxmlformats.org/officeDocument/2006/relationships/slideLayout" Target="../slideLayouts/slideLayout7.xml"/></Relationships>
</file>

<file path=ppt/slides/_rels/slide40.xml.rels><?xml version="1.0" encoding="UTF-8" standalone="yes"?>
<Relationships xmlns="http://schemas.openxmlformats.org/package/2006/relationships"><Relationship Id="rId8" Type="http://schemas.openxmlformats.org/officeDocument/2006/relationships/image" Target="../media/image124.png"/><Relationship Id="rId13" Type="http://schemas.openxmlformats.org/officeDocument/2006/relationships/image" Target="../media/image129.jpeg"/><Relationship Id="rId18" Type="http://schemas.openxmlformats.org/officeDocument/2006/relationships/image" Target="../media/image134.jpeg"/><Relationship Id="rId3" Type="http://schemas.openxmlformats.org/officeDocument/2006/relationships/image" Target="../media/image111.jpeg"/><Relationship Id="rId21" Type="http://schemas.openxmlformats.org/officeDocument/2006/relationships/image" Target="../media/image136.jpeg"/><Relationship Id="rId7" Type="http://schemas.openxmlformats.org/officeDocument/2006/relationships/image" Target="../media/image123.png"/><Relationship Id="rId12" Type="http://schemas.openxmlformats.org/officeDocument/2006/relationships/image" Target="../media/image128.jpeg"/><Relationship Id="rId17" Type="http://schemas.openxmlformats.org/officeDocument/2006/relationships/image" Target="../media/image133.jpeg"/><Relationship Id="rId2" Type="http://schemas.openxmlformats.org/officeDocument/2006/relationships/image" Target="../media/image119.png"/><Relationship Id="rId16" Type="http://schemas.openxmlformats.org/officeDocument/2006/relationships/image" Target="../media/image132.jpeg"/><Relationship Id="rId20" Type="http://schemas.openxmlformats.org/officeDocument/2006/relationships/image" Target="../media/image1.png"/><Relationship Id="rId1" Type="http://schemas.openxmlformats.org/officeDocument/2006/relationships/slideLayout" Target="../slideLayouts/slideLayout7.xml"/><Relationship Id="rId6" Type="http://schemas.openxmlformats.org/officeDocument/2006/relationships/image" Target="../media/image122.png"/><Relationship Id="rId11" Type="http://schemas.openxmlformats.org/officeDocument/2006/relationships/image" Target="../media/image127.png"/><Relationship Id="rId24" Type="http://schemas.openxmlformats.org/officeDocument/2006/relationships/image" Target="../media/image139.jpeg"/><Relationship Id="rId5" Type="http://schemas.openxmlformats.org/officeDocument/2006/relationships/image" Target="../media/image121.jpeg"/><Relationship Id="rId15" Type="http://schemas.openxmlformats.org/officeDocument/2006/relationships/image" Target="../media/image131.jpeg"/><Relationship Id="rId23" Type="http://schemas.openxmlformats.org/officeDocument/2006/relationships/image" Target="../media/image138.jpg"/><Relationship Id="rId10" Type="http://schemas.openxmlformats.org/officeDocument/2006/relationships/image" Target="../media/image126.jpg"/><Relationship Id="rId19" Type="http://schemas.openxmlformats.org/officeDocument/2006/relationships/image" Target="../media/image135.png"/><Relationship Id="rId4" Type="http://schemas.openxmlformats.org/officeDocument/2006/relationships/image" Target="../media/image120.png"/><Relationship Id="rId9" Type="http://schemas.openxmlformats.org/officeDocument/2006/relationships/image" Target="../media/image125.png"/><Relationship Id="rId14" Type="http://schemas.openxmlformats.org/officeDocument/2006/relationships/image" Target="../media/image130.jpeg"/><Relationship Id="rId22" Type="http://schemas.openxmlformats.org/officeDocument/2006/relationships/image" Target="../media/image137.jpeg"/></Relationships>
</file>

<file path=ppt/slides/_rels/slide41.xml.rels><?xml version="1.0" encoding="UTF-8" standalone="yes"?>
<Relationships xmlns="http://schemas.openxmlformats.org/package/2006/relationships"><Relationship Id="rId8" Type="http://schemas.openxmlformats.org/officeDocument/2006/relationships/image" Target="../media/image146.png"/><Relationship Id="rId3" Type="http://schemas.openxmlformats.org/officeDocument/2006/relationships/image" Target="../media/image141.png"/><Relationship Id="rId7" Type="http://schemas.openxmlformats.org/officeDocument/2006/relationships/image" Target="../media/image145.png"/><Relationship Id="rId12" Type="http://schemas.openxmlformats.org/officeDocument/2006/relationships/image" Target="../media/image150.png"/><Relationship Id="rId2" Type="http://schemas.openxmlformats.org/officeDocument/2006/relationships/image" Target="../media/image140.jpeg"/><Relationship Id="rId1" Type="http://schemas.openxmlformats.org/officeDocument/2006/relationships/slideLayout" Target="../slideLayouts/slideLayout7.xml"/><Relationship Id="rId6" Type="http://schemas.openxmlformats.org/officeDocument/2006/relationships/image" Target="../media/image144.jpeg"/><Relationship Id="rId11" Type="http://schemas.openxmlformats.org/officeDocument/2006/relationships/image" Target="../media/image149.png"/><Relationship Id="rId5" Type="http://schemas.openxmlformats.org/officeDocument/2006/relationships/image" Target="../media/image143.png"/><Relationship Id="rId10" Type="http://schemas.openxmlformats.org/officeDocument/2006/relationships/image" Target="../media/image148.png"/><Relationship Id="rId4" Type="http://schemas.openxmlformats.org/officeDocument/2006/relationships/image" Target="../media/image142.png"/><Relationship Id="rId9" Type="http://schemas.openxmlformats.org/officeDocument/2006/relationships/image" Target="../media/image147.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Title 1">
            <a:extLst>
              <a:ext uri="{FF2B5EF4-FFF2-40B4-BE49-F238E27FC236}">
                <a16:creationId xmlns:a16="http://schemas.microsoft.com/office/drawing/2014/main" id="{F495F87D-1319-2F89-333D-369F9697E03C}"/>
              </a:ext>
            </a:extLst>
          </p:cNvPr>
          <p:cNvSpPr>
            <a:spLocks noGrp="1"/>
          </p:cNvSpPr>
          <p:nvPr>
            <p:ph type="ctrTitle"/>
          </p:nvPr>
        </p:nvSpPr>
        <p:spPr>
          <a:xfrm>
            <a:off x="0" y="316740"/>
            <a:ext cx="12192000" cy="3685731"/>
          </a:xfrm>
        </p:spPr>
        <p:txBody>
          <a:bodyPr anchor="t">
            <a:noAutofit/>
          </a:bodyPr>
          <a:lstStyle/>
          <a:p>
            <a:r>
              <a:rPr lang="en-CA" sz="4000" b="1" dirty="0">
                <a:effectLst>
                  <a:glow rad="228600">
                    <a:schemeClr val="accent5">
                      <a:satMod val="175000"/>
                      <a:alpha val="40000"/>
                    </a:schemeClr>
                  </a:glow>
                </a:effectLst>
              </a:rPr>
              <a:t>Sex &amp; Gender Considerations in </a:t>
            </a:r>
            <a:br>
              <a:rPr lang="en-CA" sz="4000" b="1" dirty="0">
                <a:effectLst>
                  <a:glow rad="228600">
                    <a:schemeClr val="accent5">
                      <a:satMod val="175000"/>
                      <a:alpha val="40000"/>
                    </a:schemeClr>
                  </a:glow>
                </a:effectLst>
              </a:rPr>
            </a:br>
            <a:r>
              <a:rPr lang="en-CA" sz="4000" b="1" dirty="0">
                <a:effectLst>
                  <a:glow rad="228600">
                    <a:schemeClr val="accent5">
                      <a:satMod val="175000"/>
                      <a:alpha val="40000"/>
                    </a:schemeClr>
                  </a:glow>
                </a:effectLst>
              </a:rPr>
              <a:t>Stress &amp; Health-Equity Research</a:t>
            </a:r>
            <a:br>
              <a:rPr lang="en-CA" sz="4000" b="1" dirty="0">
                <a:effectLst>
                  <a:glow rad="228600">
                    <a:schemeClr val="accent5">
                      <a:satMod val="175000"/>
                      <a:alpha val="40000"/>
                    </a:schemeClr>
                  </a:glow>
                </a:effectLst>
              </a:rPr>
            </a:br>
            <a:br>
              <a:rPr lang="en-CA" sz="4000" b="1" dirty="0">
                <a:effectLst>
                  <a:glow rad="228600">
                    <a:schemeClr val="accent5">
                      <a:satMod val="175000"/>
                      <a:alpha val="40000"/>
                    </a:schemeClr>
                  </a:glow>
                </a:effectLst>
              </a:rPr>
            </a:br>
            <a:br>
              <a:rPr lang="en-CA" sz="4000" b="1" dirty="0">
                <a:effectLst>
                  <a:glow rad="228600">
                    <a:schemeClr val="accent5">
                      <a:satMod val="175000"/>
                      <a:alpha val="40000"/>
                    </a:schemeClr>
                  </a:glow>
                </a:effectLst>
              </a:rPr>
            </a:br>
            <a:br>
              <a:rPr lang="en-CA" sz="4000" b="1" dirty="0">
                <a:effectLst>
                  <a:glow rad="228600">
                    <a:schemeClr val="accent5">
                      <a:satMod val="175000"/>
                      <a:alpha val="40000"/>
                    </a:schemeClr>
                  </a:glow>
                </a:effectLst>
              </a:rPr>
            </a:br>
            <a:br>
              <a:rPr lang="en-CA" sz="4000" b="1" dirty="0">
                <a:effectLst>
                  <a:glow rad="228600">
                    <a:schemeClr val="accent5">
                      <a:satMod val="175000"/>
                      <a:alpha val="40000"/>
                    </a:schemeClr>
                  </a:glow>
                </a:effectLst>
              </a:rPr>
            </a:br>
            <a:br>
              <a:rPr lang="en-CA" sz="4000" b="1" dirty="0">
                <a:effectLst>
                  <a:glow rad="228600">
                    <a:schemeClr val="accent5">
                      <a:satMod val="175000"/>
                      <a:alpha val="40000"/>
                    </a:schemeClr>
                  </a:glow>
                </a:effectLst>
              </a:rPr>
            </a:br>
            <a:br>
              <a:rPr lang="en-CA" sz="4000" b="1" dirty="0">
                <a:effectLst>
                  <a:glow rad="228600">
                    <a:schemeClr val="accent5">
                      <a:satMod val="175000"/>
                      <a:alpha val="40000"/>
                    </a:schemeClr>
                  </a:glow>
                </a:effectLst>
              </a:rPr>
            </a:br>
            <a:br>
              <a:rPr lang="en-CA" sz="4000" b="1" dirty="0">
                <a:effectLst>
                  <a:glow rad="228600">
                    <a:schemeClr val="accent5">
                      <a:satMod val="175000"/>
                      <a:alpha val="40000"/>
                    </a:schemeClr>
                  </a:glow>
                </a:effectLst>
              </a:rPr>
            </a:br>
            <a:br>
              <a:rPr lang="en-CA" sz="4000" b="1" dirty="0">
                <a:effectLst>
                  <a:glow rad="228600">
                    <a:schemeClr val="accent5">
                      <a:satMod val="175000"/>
                      <a:alpha val="40000"/>
                    </a:schemeClr>
                  </a:glow>
                </a:effectLst>
              </a:rPr>
            </a:br>
            <a:br>
              <a:rPr lang="en-CA" sz="4000" b="1" dirty="0">
                <a:effectLst>
                  <a:glow rad="228600">
                    <a:schemeClr val="accent5">
                      <a:satMod val="175000"/>
                      <a:alpha val="40000"/>
                    </a:schemeClr>
                  </a:glow>
                </a:effectLst>
              </a:rPr>
            </a:br>
            <a:br>
              <a:rPr lang="en-CA" sz="4000" b="1" dirty="0">
                <a:effectLst>
                  <a:glow rad="228600">
                    <a:schemeClr val="accent5">
                      <a:satMod val="175000"/>
                      <a:alpha val="40000"/>
                    </a:schemeClr>
                  </a:glow>
                </a:effectLst>
              </a:rPr>
            </a:br>
            <a:br>
              <a:rPr lang="en-CA" sz="4000" b="1" dirty="0">
                <a:effectLst>
                  <a:glow rad="228600">
                    <a:schemeClr val="accent5">
                      <a:satMod val="175000"/>
                      <a:alpha val="40000"/>
                    </a:schemeClr>
                  </a:glow>
                </a:effectLst>
              </a:rPr>
            </a:br>
            <a:endParaRPr lang="en-CA" sz="4000" b="1" dirty="0">
              <a:effectLst>
                <a:glow rad="228600">
                  <a:schemeClr val="accent5">
                    <a:satMod val="175000"/>
                    <a:alpha val="40000"/>
                  </a:schemeClr>
                </a:glow>
              </a:effectLst>
            </a:endParaRPr>
          </a:p>
        </p:txBody>
      </p:sp>
      <p:sp>
        <p:nvSpPr>
          <p:cNvPr id="19" name="Sous-titre 2">
            <a:extLst>
              <a:ext uri="{FF2B5EF4-FFF2-40B4-BE49-F238E27FC236}">
                <a16:creationId xmlns:a16="http://schemas.microsoft.com/office/drawing/2014/main" id="{D651F5C1-AEBC-B0EB-2FD9-BB9EEDD666B3}"/>
              </a:ext>
            </a:extLst>
          </p:cNvPr>
          <p:cNvSpPr>
            <a:spLocks noGrp="1"/>
          </p:cNvSpPr>
          <p:nvPr>
            <p:ph type="subTitle" idx="1"/>
          </p:nvPr>
        </p:nvSpPr>
        <p:spPr>
          <a:xfrm>
            <a:off x="2948334" y="316740"/>
            <a:ext cx="6295332" cy="1866390"/>
          </a:xfrm>
        </p:spPr>
        <p:txBody>
          <a:bodyPr anchor="b">
            <a:normAutofit/>
          </a:bodyPr>
          <a:lstStyle/>
          <a:p>
            <a:endParaRPr lang="fr-FR" sz="3000" b="1" dirty="0"/>
          </a:p>
          <a:p>
            <a:r>
              <a:rPr lang="fr-FR" sz="3000" b="1" dirty="0"/>
              <a:t>Robert-Paul Juster, </a:t>
            </a:r>
            <a:r>
              <a:rPr lang="fr-FR" sz="3000" b="1" i="1" dirty="0"/>
              <a:t>PhD</a:t>
            </a:r>
          </a:p>
        </p:txBody>
      </p:sp>
      <p:pic>
        <p:nvPicPr>
          <p:cNvPr id="17" name="Picture 16">
            <a:extLst>
              <a:ext uri="{FF2B5EF4-FFF2-40B4-BE49-F238E27FC236}">
                <a16:creationId xmlns:a16="http://schemas.microsoft.com/office/drawing/2014/main" id="{C7E88D2A-57B3-2D1E-06B3-3638E2321234}"/>
              </a:ext>
            </a:extLst>
          </p:cNvPr>
          <p:cNvPicPr>
            <a:picLocks noChangeAspect="1"/>
          </p:cNvPicPr>
          <p:nvPr/>
        </p:nvPicPr>
        <p:blipFill>
          <a:blip r:embed="rId2"/>
          <a:stretch>
            <a:fillRect/>
          </a:stretch>
        </p:blipFill>
        <p:spPr>
          <a:xfrm>
            <a:off x="3428967" y="2530503"/>
            <a:ext cx="4375114" cy="1613771"/>
          </a:xfrm>
          <a:prstGeom prst="rect">
            <a:avLst/>
          </a:prstGeom>
        </p:spPr>
      </p:pic>
      <p:pic>
        <p:nvPicPr>
          <p:cNvPr id="18" name="Picture 17">
            <a:extLst>
              <a:ext uri="{FF2B5EF4-FFF2-40B4-BE49-F238E27FC236}">
                <a16:creationId xmlns:a16="http://schemas.microsoft.com/office/drawing/2014/main" id="{E11AA7C3-3B32-FBEC-49A2-AC98F0CDD966}"/>
              </a:ext>
            </a:extLst>
          </p:cNvPr>
          <p:cNvPicPr>
            <a:picLocks noChangeAspect="1"/>
          </p:cNvPicPr>
          <p:nvPr/>
        </p:nvPicPr>
        <p:blipFill>
          <a:blip r:embed="rId3"/>
          <a:stretch>
            <a:fillRect/>
          </a:stretch>
        </p:blipFill>
        <p:spPr>
          <a:xfrm>
            <a:off x="-767642" y="1121188"/>
            <a:ext cx="5054909" cy="3832480"/>
          </a:xfrm>
          <a:prstGeom prst="rect">
            <a:avLst/>
          </a:prstGeom>
        </p:spPr>
      </p:pic>
      <p:pic>
        <p:nvPicPr>
          <p:cNvPr id="16" name="Picture 15">
            <a:extLst>
              <a:ext uri="{FF2B5EF4-FFF2-40B4-BE49-F238E27FC236}">
                <a16:creationId xmlns:a16="http://schemas.microsoft.com/office/drawing/2014/main" id="{EBF85C0F-E5BE-8E54-48D5-407732A9D5BE}"/>
              </a:ext>
            </a:extLst>
          </p:cNvPr>
          <p:cNvPicPr>
            <a:picLocks noChangeAspect="1"/>
          </p:cNvPicPr>
          <p:nvPr/>
        </p:nvPicPr>
        <p:blipFill>
          <a:blip r:embed="rId4"/>
          <a:stretch>
            <a:fillRect/>
          </a:stretch>
        </p:blipFill>
        <p:spPr>
          <a:xfrm>
            <a:off x="8162593" y="2473543"/>
            <a:ext cx="3749405" cy="1437982"/>
          </a:xfrm>
          <a:prstGeom prst="rect">
            <a:avLst/>
          </a:prstGeom>
          <a:solidFill>
            <a:srgbClr val="0F9ED5"/>
          </a:solidFill>
        </p:spPr>
      </p:pic>
      <p:pic>
        <p:nvPicPr>
          <p:cNvPr id="4" name="Picture 3">
            <a:extLst>
              <a:ext uri="{FF2B5EF4-FFF2-40B4-BE49-F238E27FC236}">
                <a16:creationId xmlns:a16="http://schemas.microsoft.com/office/drawing/2014/main" id="{E759A23A-79D0-7543-5CCE-E959321F8B70}"/>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287266" y="4738844"/>
            <a:ext cx="6549423" cy="2119156"/>
          </a:xfrm>
          <a:prstGeom prst="rect">
            <a:avLst/>
          </a:prstGeom>
        </p:spPr>
      </p:pic>
      <p:pic>
        <p:nvPicPr>
          <p:cNvPr id="8" name="Picture 7" descr="A logo with text and circles&#10;&#10;Description automatically generated with medium confidence">
            <a:extLst>
              <a:ext uri="{FF2B5EF4-FFF2-40B4-BE49-F238E27FC236}">
                <a16:creationId xmlns:a16="http://schemas.microsoft.com/office/drawing/2014/main" id="{FAD81DCF-B8D4-9333-925F-A628DD20FC6F}"/>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91072" y="4953668"/>
            <a:ext cx="3503068" cy="1734529"/>
          </a:xfrm>
          <a:prstGeom prst="rect">
            <a:avLst/>
          </a:prstGeom>
        </p:spPr>
      </p:pic>
    </p:spTree>
    <p:extLst>
      <p:ext uri="{BB962C8B-B14F-4D97-AF65-F5344CB8AC3E}">
        <p14:creationId xmlns:p14="http://schemas.microsoft.com/office/powerpoint/2010/main" val="165420665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C8ED343E-E1E3-A31F-D448-EBE6D64CE862}"/>
              </a:ext>
            </a:extLst>
          </p:cNvPr>
          <p:cNvSpPr txBox="1"/>
          <p:nvPr/>
        </p:nvSpPr>
        <p:spPr>
          <a:xfrm>
            <a:off x="2120349" y="291548"/>
            <a:ext cx="8164897" cy="1477328"/>
          </a:xfrm>
          <a:prstGeom prst="rect">
            <a:avLst/>
          </a:prstGeom>
          <a:noFill/>
        </p:spPr>
        <p:txBody>
          <a:bodyPr wrap="square" rtlCol="0">
            <a:spAutoFit/>
          </a:bodyPr>
          <a:lstStyle/>
          <a:p>
            <a:pPr algn="ctr"/>
            <a:r>
              <a:rPr lang="en-CA" sz="3000" dirty="0">
                <a:latin typeface="Calibri" panose="020F0502020204030204" pitchFamily="34" charset="0"/>
                <a:cs typeface="Calibri" panose="020F0502020204030204" pitchFamily="34" charset="0"/>
              </a:rPr>
              <a:t>I respectfully acknowledge that I live, work and play, in </a:t>
            </a:r>
            <a:r>
              <a:rPr lang="en-CA" sz="3000" dirty="0" err="1">
                <a:latin typeface="Calibri" panose="020F0502020204030204" pitchFamily="34" charset="0"/>
                <a:cs typeface="Calibri" panose="020F0502020204030204" pitchFamily="34" charset="0"/>
              </a:rPr>
              <a:t>Tiohtià:ke</a:t>
            </a:r>
            <a:r>
              <a:rPr lang="en-CA" sz="3000" dirty="0">
                <a:latin typeface="Calibri" panose="020F0502020204030204" pitchFamily="34" charset="0"/>
                <a:cs typeface="Calibri" panose="020F0502020204030204" pitchFamily="34" charset="0"/>
              </a:rPr>
              <a:t>/Montréal, Québec, Canada on the unceded lands of the </a:t>
            </a:r>
            <a:r>
              <a:rPr lang="en-CA" sz="3000" dirty="0" err="1">
                <a:latin typeface="Calibri" panose="020F0502020204030204" pitchFamily="34" charset="0"/>
                <a:cs typeface="Calibri" panose="020F0502020204030204" pitchFamily="34" charset="0"/>
              </a:rPr>
              <a:t>Kanien'kehà:ka</a:t>
            </a:r>
            <a:endParaRPr lang="en-CA" sz="3000" dirty="0">
              <a:latin typeface="Calibri" panose="020F0502020204030204" pitchFamily="34" charset="0"/>
              <a:cs typeface="Calibri" panose="020F0502020204030204" pitchFamily="34" charset="0"/>
            </a:endParaRPr>
          </a:p>
        </p:txBody>
      </p:sp>
      <p:pic>
        <p:nvPicPr>
          <p:cNvPr id="4" name="Picture 3">
            <a:extLst>
              <a:ext uri="{FF2B5EF4-FFF2-40B4-BE49-F238E27FC236}">
                <a16:creationId xmlns:a16="http://schemas.microsoft.com/office/drawing/2014/main" id="{20CEC4D4-4543-8E34-F572-F9310145E535}"/>
              </a:ext>
            </a:extLst>
          </p:cNvPr>
          <p:cNvPicPr>
            <a:picLocks noChangeAspect="1"/>
          </p:cNvPicPr>
          <p:nvPr/>
        </p:nvPicPr>
        <p:blipFill>
          <a:blip r:embed="rId3"/>
          <a:stretch>
            <a:fillRect/>
          </a:stretch>
        </p:blipFill>
        <p:spPr>
          <a:xfrm>
            <a:off x="1958391" y="2030406"/>
            <a:ext cx="8275219" cy="4536046"/>
          </a:xfrm>
          <a:prstGeom prst="rect">
            <a:avLst/>
          </a:prstGeom>
          <a:ln>
            <a:noFill/>
          </a:ln>
        </p:spPr>
      </p:pic>
    </p:spTree>
    <p:extLst>
      <p:ext uri="{BB962C8B-B14F-4D97-AF65-F5344CB8AC3E}">
        <p14:creationId xmlns:p14="http://schemas.microsoft.com/office/powerpoint/2010/main" val="344293114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1EFD3F4-AE03-44DE-D3EB-E9ED8D3FC32B}"/>
            </a:ext>
          </a:extLst>
        </p:cNvPr>
        <p:cNvGrpSpPr/>
        <p:nvPr/>
      </p:nvGrpSpPr>
      <p:grpSpPr>
        <a:xfrm>
          <a:off x="0" y="0"/>
          <a:ext cx="0" cy="0"/>
          <a:chOff x="0" y="0"/>
          <a:chExt cx="0" cy="0"/>
        </a:xfrm>
      </p:grpSpPr>
      <p:pic>
        <p:nvPicPr>
          <p:cNvPr id="12" name="Picture 11">
            <a:extLst>
              <a:ext uri="{FF2B5EF4-FFF2-40B4-BE49-F238E27FC236}">
                <a16:creationId xmlns:a16="http://schemas.microsoft.com/office/drawing/2014/main" id="{1B25AF81-7528-BF16-45DA-CDE8B2A8D564}"/>
              </a:ext>
            </a:extLst>
          </p:cNvPr>
          <p:cNvPicPr>
            <a:picLocks noChangeAspect="1"/>
          </p:cNvPicPr>
          <p:nvPr/>
        </p:nvPicPr>
        <p:blipFill>
          <a:blip r:embed="rId2"/>
          <a:stretch>
            <a:fillRect/>
          </a:stretch>
        </p:blipFill>
        <p:spPr>
          <a:xfrm>
            <a:off x="3446318" y="0"/>
            <a:ext cx="5299364" cy="6858000"/>
          </a:xfrm>
          <a:prstGeom prst="rect">
            <a:avLst/>
          </a:prstGeom>
        </p:spPr>
      </p:pic>
      <p:sp>
        <p:nvSpPr>
          <p:cNvPr id="3" name="Content Placeholder 2">
            <a:extLst>
              <a:ext uri="{FF2B5EF4-FFF2-40B4-BE49-F238E27FC236}">
                <a16:creationId xmlns:a16="http://schemas.microsoft.com/office/drawing/2014/main" id="{8379EF1B-D2AA-5328-9577-DF40C9B0D4FB}"/>
              </a:ext>
            </a:extLst>
          </p:cNvPr>
          <p:cNvSpPr>
            <a:spLocks noGrp="1"/>
          </p:cNvSpPr>
          <p:nvPr>
            <p:ph sz="half" idx="1"/>
          </p:nvPr>
        </p:nvSpPr>
        <p:spPr>
          <a:xfrm>
            <a:off x="367347" y="264455"/>
            <a:ext cx="2462561" cy="4351338"/>
          </a:xfrm>
        </p:spPr>
        <p:txBody>
          <a:bodyPr>
            <a:normAutofit fontScale="85000" lnSpcReduction="20000"/>
          </a:bodyPr>
          <a:lstStyle/>
          <a:p>
            <a:pPr marL="0" indent="0">
              <a:lnSpc>
                <a:spcPct val="90000"/>
              </a:lnSpc>
              <a:spcAft>
                <a:spcPts val="600"/>
              </a:spcAft>
              <a:buNone/>
            </a:pPr>
            <a:r>
              <a:rPr lang="en-US" b="1" dirty="0">
                <a:latin typeface="+mn-lt"/>
                <a:ea typeface="+mn-ea"/>
                <a:cs typeface="+mn-cs"/>
              </a:rPr>
              <a:t>GENDER</a:t>
            </a:r>
          </a:p>
          <a:p>
            <a:pPr marL="0" indent="0">
              <a:lnSpc>
                <a:spcPct val="90000"/>
              </a:lnSpc>
              <a:spcAft>
                <a:spcPts val="600"/>
              </a:spcAft>
              <a:buNone/>
            </a:pPr>
            <a:endParaRPr lang="en-US" b="1" dirty="0">
              <a:latin typeface="+mn-lt"/>
              <a:ea typeface="+mn-ea"/>
              <a:cs typeface="+mn-cs"/>
            </a:endParaRPr>
          </a:p>
          <a:p>
            <a:pPr marL="0" indent="0">
              <a:lnSpc>
                <a:spcPct val="90000"/>
              </a:lnSpc>
              <a:spcAft>
                <a:spcPts val="600"/>
              </a:spcAft>
              <a:buNone/>
            </a:pPr>
            <a:r>
              <a:rPr lang="en-US" dirty="0">
                <a:latin typeface="+mn-lt"/>
                <a:ea typeface="+mn-ea"/>
                <a:cs typeface="+mn-cs"/>
              </a:rPr>
              <a:t>Roles, </a:t>
            </a:r>
            <a:r>
              <a:rPr lang="en-US" dirty="0" err="1">
                <a:latin typeface="+mn-lt"/>
                <a:ea typeface="+mn-ea"/>
                <a:cs typeface="+mn-cs"/>
              </a:rPr>
              <a:t>behaviours</a:t>
            </a:r>
            <a:r>
              <a:rPr lang="en-US" dirty="0">
                <a:latin typeface="+mn-lt"/>
                <a:ea typeface="+mn-ea"/>
                <a:cs typeface="+mn-cs"/>
              </a:rPr>
              <a:t>, expressions and identities of men, women, boys, girls and people of gender diversity, based on social and cultural constructs.</a:t>
            </a:r>
          </a:p>
          <a:p>
            <a:pPr marL="0" indent="0">
              <a:lnSpc>
                <a:spcPct val="90000"/>
              </a:lnSpc>
              <a:spcAft>
                <a:spcPts val="600"/>
              </a:spcAft>
              <a:buNone/>
            </a:pPr>
            <a:endParaRPr lang="en-US" b="1" dirty="0">
              <a:latin typeface="+mn-lt"/>
              <a:ea typeface="+mn-ea"/>
              <a:cs typeface="+mn-cs"/>
            </a:endParaRPr>
          </a:p>
        </p:txBody>
      </p:sp>
      <p:sp>
        <p:nvSpPr>
          <p:cNvPr id="4" name="Content Placeholder 3">
            <a:extLst>
              <a:ext uri="{FF2B5EF4-FFF2-40B4-BE49-F238E27FC236}">
                <a16:creationId xmlns:a16="http://schemas.microsoft.com/office/drawing/2014/main" id="{0E2CD0BF-6C75-7B25-EE74-7A12ECE38A14}"/>
              </a:ext>
            </a:extLst>
          </p:cNvPr>
          <p:cNvSpPr>
            <a:spLocks noGrp="1"/>
          </p:cNvSpPr>
          <p:nvPr>
            <p:ph sz="half" idx="2"/>
          </p:nvPr>
        </p:nvSpPr>
        <p:spPr>
          <a:xfrm>
            <a:off x="9300117" y="264455"/>
            <a:ext cx="2443976" cy="4351338"/>
          </a:xfrm>
        </p:spPr>
        <p:txBody>
          <a:bodyPr>
            <a:normAutofit fontScale="85000" lnSpcReduction="20000"/>
          </a:bodyPr>
          <a:lstStyle/>
          <a:p>
            <a:pPr marL="0" indent="0">
              <a:lnSpc>
                <a:spcPct val="90000"/>
              </a:lnSpc>
              <a:spcAft>
                <a:spcPts val="600"/>
              </a:spcAft>
              <a:buNone/>
            </a:pPr>
            <a:r>
              <a:rPr lang="en-US" sz="2800" b="1" dirty="0">
                <a:latin typeface="+mn-lt"/>
                <a:ea typeface="+mn-ea"/>
                <a:cs typeface="+mn-cs"/>
              </a:rPr>
              <a:t>SEX </a:t>
            </a:r>
          </a:p>
          <a:p>
            <a:pPr marL="0" indent="0">
              <a:lnSpc>
                <a:spcPct val="90000"/>
              </a:lnSpc>
              <a:spcAft>
                <a:spcPts val="600"/>
              </a:spcAft>
              <a:buNone/>
            </a:pPr>
            <a:endParaRPr lang="en-US" sz="2800" b="1" dirty="0">
              <a:latin typeface="+mn-lt"/>
              <a:ea typeface="+mn-ea"/>
              <a:cs typeface="+mn-cs"/>
            </a:endParaRPr>
          </a:p>
          <a:p>
            <a:pPr marL="0" indent="0">
              <a:lnSpc>
                <a:spcPct val="90000"/>
              </a:lnSpc>
              <a:spcAft>
                <a:spcPts val="600"/>
              </a:spcAft>
              <a:buNone/>
            </a:pPr>
            <a:r>
              <a:rPr lang="en-US" sz="2800" dirty="0">
                <a:latin typeface="+mn-lt"/>
                <a:ea typeface="+mn-ea"/>
                <a:cs typeface="+mn-cs"/>
              </a:rPr>
              <a:t>A set of biological characteristics of humans and animals, including physical traits, chromosomes, gene expression, hormones and anatomy. </a:t>
            </a:r>
          </a:p>
          <a:p>
            <a:pPr marL="0" indent="0">
              <a:lnSpc>
                <a:spcPct val="90000"/>
              </a:lnSpc>
              <a:spcAft>
                <a:spcPts val="600"/>
              </a:spcAft>
              <a:buNone/>
            </a:pPr>
            <a:endParaRPr lang="en-US" sz="2800" b="1" dirty="0" err="1">
              <a:latin typeface="+mn-lt"/>
              <a:ea typeface="+mn-ea"/>
              <a:cs typeface="+mn-cs"/>
            </a:endParaRPr>
          </a:p>
        </p:txBody>
      </p:sp>
      <p:pic>
        <p:nvPicPr>
          <p:cNvPr id="3074" name="Picture 2" descr="Emerging Leaders Webinar and Workshop Series from the CIHR-Institute of  Musculoskeletal Health and Arthritis - News- NMD4C">
            <a:extLst>
              <a:ext uri="{FF2B5EF4-FFF2-40B4-BE49-F238E27FC236}">
                <a16:creationId xmlns:a16="http://schemas.microsoft.com/office/drawing/2014/main" id="{4F0808A9-8475-8CF6-FA87-A6120821664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027841" y="4222501"/>
            <a:ext cx="2988528" cy="2027638"/>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a:extLst>
              <a:ext uri="{FF2B5EF4-FFF2-40B4-BE49-F238E27FC236}">
                <a16:creationId xmlns:a16="http://schemas.microsoft.com/office/drawing/2014/main" id="{AD9B926B-1F73-3A29-FF07-867B46BA4A7C}"/>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5942775"/>
            <a:ext cx="2829908" cy="792561"/>
          </a:xfrm>
          <a:prstGeom prst="rect">
            <a:avLst/>
          </a:prstGeom>
        </p:spPr>
      </p:pic>
      <p:pic>
        <p:nvPicPr>
          <p:cNvPr id="9" name="Picture 8" descr="A logo with a circular design&#10;&#10;Description automatically generated with medium confidence">
            <a:extLst>
              <a:ext uri="{FF2B5EF4-FFF2-40B4-BE49-F238E27FC236}">
                <a16:creationId xmlns:a16="http://schemas.microsoft.com/office/drawing/2014/main" id="{6C5F4AB6-20A4-E209-04DA-182C8507FF70}"/>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6126" y="4466663"/>
            <a:ext cx="1639873" cy="1539315"/>
          </a:xfrm>
          <a:prstGeom prst="rect">
            <a:avLst/>
          </a:prstGeom>
        </p:spPr>
      </p:pic>
      <p:pic>
        <p:nvPicPr>
          <p:cNvPr id="2" name="Picture 1" descr="Icon&#10;&#10;Description automatically generated with low confidence">
            <a:extLst>
              <a:ext uri="{FF2B5EF4-FFF2-40B4-BE49-F238E27FC236}">
                <a16:creationId xmlns:a16="http://schemas.microsoft.com/office/drawing/2014/main" id="{41263EAD-E119-61AC-1EF4-FD9E09EC4475}"/>
              </a:ext>
            </a:extLst>
          </p:cNvPr>
          <p:cNvPicPr>
            <a:picLocks noChangeAspect="1"/>
          </p:cNvPicPr>
          <p:nvPr/>
        </p:nvPicPr>
        <p:blipFill>
          <a:blip r:embed="rId6"/>
          <a:stretch>
            <a:fillRect/>
          </a:stretch>
        </p:blipFill>
        <p:spPr>
          <a:xfrm>
            <a:off x="4160548" y="4632615"/>
            <a:ext cx="3552669" cy="1617524"/>
          </a:xfrm>
          <a:prstGeom prst="rect">
            <a:avLst/>
          </a:prstGeom>
        </p:spPr>
      </p:pic>
      <p:sp>
        <p:nvSpPr>
          <p:cNvPr id="8" name="Slide Number Placeholder 7">
            <a:extLst>
              <a:ext uri="{FF2B5EF4-FFF2-40B4-BE49-F238E27FC236}">
                <a16:creationId xmlns:a16="http://schemas.microsoft.com/office/drawing/2014/main" id="{6B0D8757-1144-8CAF-8797-2918AAAA89B8}"/>
              </a:ext>
            </a:extLst>
          </p:cNvPr>
          <p:cNvSpPr>
            <a:spLocks noGrp="1"/>
          </p:cNvSpPr>
          <p:nvPr>
            <p:ph type="sldNum" sz="quarter" idx="12"/>
          </p:nvPr>
        </p:nvSpPr>
        <p:spPr/>
        <p:txBody>
          <a:bodyPr/>
          <a:lstStyle/>
          <a:p>
            <a:fld id="{C3883474-71E4-4357-80BC-5A86AD651ADC}" type="slidenum">
              <a:rPr lang="fr-FR" smtClean="0"/>
              <a:t>2</a:t>
            </a:fld>
            <a:endParaRPr lang="fr-FR"/>
          </a:p>
        </p:txBody>
      </p:sp>
    </p:spTree>
    <p:extLst>
      <p:ext uri="{BB962C8B-B14F-4D97-AF65-F5344CB8AC3E}">
        <p14:creationId xmlns:p14="http://schemas.microsoft.com/office/powerpoint/2010/main" val="91079588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87BD543-70C7-7BA4-9084-C1297DC90AE9}"/>
            </a:ext>
          </a:extLst>
        </p:cNvPr>
        <p:cNvGrpSpPr/>
        <p:nvPr/>
      </p:nvGrpSpPr>
      <p:grpSpPr>
        <a:xfrm>
          <a:off x="0" y="0"/>
          <a:ext cx="0" cy="0"/>
          <a:chOff x="0" y="0"/>
          <a:chExt cx="0" cy="0"/>
        </a:xfrm>
      </p:grpSpPr>
      <p:pic>
        <p:nvPicPr>
          <p:cNvPr id="2" name="Picture 2">
            <a:hlinkClick r:id="" action="ppaction://media"/>
            <a:extLst>
              <a:ext uri="{FF2B5EF4-FFF2-40B4-BE49-F238E27FC236}">
                <a16:creationId xmlns:a16="http://schemas.microsoft.com/office/drawing/2014/main" id="{B553E8E2-7844-29C3-88C6-2AE31AFA5655}"/>
              </a:ext>
            </a:extLst>
          </p:cNvPr>
          <p:cNvPicPr>
            <a:picLocks noChangeAspect="1"/>
          </p:cNvPicPr>
          <p:nvPr>
            <a:videoFile r:link="rId2"/>
            <p:extLst>
              <p:ext uri="{DAA4B4D4-6D71-4841-9C94-3DE7FCFB9230}">
                <p14:media xmlns:p14="http://schemas.microsoft.com/office/powerpoint/2010/main" r:embed="rId1"/>
              </p:ext>
            </p:extLst>
          </p:nvPr>
        </p:nvPicPr>
        <p:blipFill>
          <a:blip r:embed="rId4"/>
          <a:srcRect/>
          <a:stretch>
            <a:fillRect/>
          </a:stretch>
        </p:blipFill>
        <p:spPr>
          <a:xfrm>
            <a:off x="-98738" y="-141667"/>
            <a:ext cx="12389476" cy="7012546"/>
          </a:xfrm>
          <a:prstGeom prst="rect">
            <a:avLst/>
          </a:prstGeom>
          <a:ln>
            <a:solidFill>
              <a:srgbClr val="00FFFF"/>
            </a:solidFill>
          </a:ln>
        </p:spPr>
      </p:pic>
    </p:spTree>
    <p:extLst>
      <p:ext uri="{BB962C8B-B14F-4D97-AF65-F5344CB8AC3E}">
        <p14:creationId xmlns:p14="http://schemas.microsoft.com/office/powerpoint/2010/main" val="406303625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3700"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100000">
                <p:cTn id="7" fill="hold" display="0">
                  <p:stCondLst>
                    <p:cond delay="indefinite"/>
                  </p:stCondLst>
                </p:cTn>
                <p:tgtEl>
                  <p:spTgt spid="2"/>
                </p:tgtEl>
              </p:cMediaNode>
            </p:video>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BB82482C-B003-6AB2-5879-C4C48FFAF1A5}"/>
              </a:ext>
            </a:extLst>
          </p:cNvPr>
          <p:cNvSpPr>
            <a:spLocks noGrp="1"/>
          </p:cNvSpPr>
          <p:nvPr>
            <p:ph type="title"/>
          </p:nvPr>
        </p:nvSpPr>
        <p:spPr>
          <a:xfrm>
            <a:off x="838200" y="-146338"/>
            <a:ext cx="10515600" cy="1325563"/>
          </a:xfrm>
        </p:spPr>
        <p:txBody>
          <a:bodyPr/>
          <a:lstStyle/>
          <a:p>
            <a:r>
              <a:rPr lang="fr-FR" dirty="0" err="1">
                <a:latin typeface="+mn-lt"/>
              </a:rPr>
              <a:t>What</a:t>
            </a:r>
            <a:r>
              <a:rPr lang="fr-FR" dirty="0">
                <a:latin typeface="+mn-lt"/>
              </a:rPr>
              <a:t> </a:t>
            </a:r>
            <a:r>
              <a:rPr lang="fr-FR" dirty="0" err="1">
                <a:latin typeface="+mn-lt"/>
              </a:rPr>
              <a:t>is</a:t>
            </a:r>
            <a:r>
              <a:rPr lang="fr-FR" dirty="0">
                <a:latin typeface="+mn-lt"/>
              </a:rPr>
              <a:t> stress?</a:t>
            </a:r>
          </a:p>
        </p:txBody>
      </p:sp>
      <p:pic>
        <p:nvPicPr>
          <p:cNvPr id="4" name="Picture 1">
            <a:extLst>
              <a:ext uri="{FF2B5EF4-FFF2-40B4-BE49-F238E27FC236}">
                <a16:creationId xmlns:a16="http://schemas.microsoft.com/office/drawing/2014/main" id="{4F9D4D1C-8C98-EBC1-C00C-DABBA6BF94B2}"/>
              </a:ext>
            </a:extLst>
          </p:cNvPr>
          <p:cNvPicPr>
            <a:picLocks noChangeAspect="1"/>
          </p:cNvPicPr>
          <p:nvPr/>
        </p:nvPicPr>
        <p:blipFill>
          <a:blip r:embed="rId2"/>
          <a:stretch>
            <a:fillRect/>
          </a:stretch>
        </p:blipFill>
        <p:spPr>
          <a:xfrm>
            <a:off x="7542277" y="1869899"/>
            <a:ext cx="2861074" cy="2119672"/>
          </a:xfrm>
          <a:prstGeom prst="rect">
            <a:avLst/>
          </a:prstGeom>
          <a:ln>
            <a:solidFill>
              <a:schemeClr val="tx1"/>
            </a:solidFill>
          </a:ln>
        </p:spPr>
      </p:pic>
      <p:pic>
        <p:nvPicPr>
          <p:cNvPr id="5" name="Picture 21">
            <a:extLst>
              <a:ext uri="{FF2B5EF4-FFF2-40B4-BE49-F238E27FC236}">
                <a16:creationId xmlns:a16="http://schemas.microsoft.com/office/drawing/2014/main" id="{F920B715-9205-9405-742F-D6F9C320AB1D}"/>
              </a:ext>
            </a:extLst>
          </p:cNvPr>
          <p:cNvPicPr>
            <a:picLocks noChangeAspect="1"/>
          </p:cNvPicPr>
          <p:nvPr/>
        </p:nvPicPr>
        <p:blipFill>
          <a:blip r:embed="rId3"/>
          <a:srcRect/>
          <a:stretch>
            <a:fillRect/>
          </a:stretch>
        </p:blipFill>
        <p:spPr bwMode="auto">
          <a:xfrm>
            <a:off x="1788649" y="1853567"/>
            <a:ext cx="2861074" cy="2069703"/>
          </a:xfrm>
          <a:prstGeom prst="rect">
            <a:avLst/>
          </a:prstGeom>
          <a:noFill/>
          <a:ln w="9525">
            <a:solidFill>
              <a:schemeClr val="tx1"/>
            </a:solidFill>
            <a:miter lim="800000"/>
            <a:headEnd/>
            <a:tailEnd/>
          </a:ln>
        </p:spPr>
      </p:pic>
      <p:pic>
        <p:nvPicPr>
          <p:cNvPr id="6" name="Picture 24">
            <a:extLst>
              <a:ext uri="{FF2B5EF4-FFF2-40B4-BE49-F238E27FC236}">
                <a16:creationId xmlns:a16="http://schemas.microsoft.com/office/drawing/2014/main" id="{31313544-54A4-7C55-C8A8-0B7377807F40}"/>
              </a:ext>
            </a:extLst>
          </p:cNvPr>
          <p:cNvPicPr>
            <a:picLocks noChangeAspect="1"/>
          </p:cNvPicPr>
          <p:nvPr/>
        </p:nvPicPr>
        <p:blipFill>
          <a:blip r:embed="rId4"/>
          <a:srcRect/>
          <a:stretch>
            <a:fillRect/>
          </a:stretch>
        </p:blipFill>
        <p:spPr bwMode="auto">
          <a:xfrm>
            <a:off x="4312920" y="1116371"/>
            <a:ext cx="3566160" cy="1234259"/>
          </a:xfrm>
          <a:prstGeom prst="rect">
            <a:avLst/>
          </a:prstGeom>
          <a:noFill/>
          <a:ln w="9525">
            <a:solidFill>
              <a:schemeClr val="tx1"/>
            </a:solidFill>
            <a:miter lim="800000"/>
            <a:headEnd/>
            <a:tailEnd/>
          </a:ln>
        </p:spPr>
      </p:pic>
      <p:pic>
        <p:nvPicPr>
          <p:cNvPr id="7" name="Picture 28">
            <a:extLst>
              <a:ext uri="{FF2B5EF4-FFF2-40B4-BE49-F238E27FC236}">
                <a16:creationId xmlns:a16="http://schemas.microsoft.com/office/drawing/2014/main" id="{E4937C14-1CE0-179D-AC5B-4734E353BF1F}"/>
              </a:ext>
            </a:extLst>
          </p:cNvPr>
          <p:cNvPicPr>
            <a:picLocks noChangeAspect="1"/>
          </p:cNvPicPr>
          <p:nvPr/>
        </p:nvPicPr>
        <p:blipFill>
          <a:blip r:embed="rId5"/>
          <a:srcRect/>
          <a:stretch>
            <a:fillRect/>
          </a:stretch>
        </p:blipFill>
        <p:spPr bwMode="auto">
          <a:xfrm>
            <a:off x="2063608" y="4128238"/>
            <a:ext cx="1387075" cy="1181298"/>
          </a:xfrm>
          <a:prstGeom prst="rect">
            <a:avLst/>
          </a:prstGeom>
          <a:noFill/>
          <a:ln w="9525">
            <a:solidFill>
              <a:schemeClr val="tx1"/>
            </a:solidFill>
            <a:miter lim="800000"/>
            <a:headEnd/>
            <a:tailEnd/>
          </a:ln>
        </p:spPr>
      </p:pic>
      <p:pic>
        <p:nvPicPr>
          <p:cNvPr id="8" name="Picture 29">
            <a:extLst>
              <a:ext uri="{FF2B5EF4-FFF2-40B4-BE49-F238E27FC236}">
                <a16:creationId xmlns:a16="http://schemas.microsoft.com/office/drawing/2014/main" id="{8C5937C8-E5D1-729F-3495-82C39577648D}"/>
              </a:ext>
            </a:extLst>
          </p:cNvPr>
          <p:cNvPicPr>
            <a:picLocks noChangeAspect="1"/>
          </p:cNvPicPr>
          <p:nvPr/>
        </p:nvPicPr>
        <p:blipFill>
          <a:blip r:embed="rId6"/>
          <a:srcRect/>
          <a:stretch>
            <a:fillRect/>
          </a:stretch>
        </p:blipFill>
        <p:spPr bwMode="auto">
          <a:xfrm>
            <a:off x="8793568" y="4076462"/>
            <a:ext cx="1259301" cy="1831578"/>
          </a:xfrm>
          <a:prstGeom prst="rect">
            <a:avLst/>
          </a:prstGeom>
          <a:noFill/>
          <a:ln w="9525">
            <a:solidFill>
              <a:schemeClr val="tx1"/>
            </a:solidFill>
            <a:miter lim="800000"/>
            <a:headEnd/>
            <a:tailEnd/>
          </a:ln>
        </p:spPr>
      </p:pic>
      <p:pic>
        <p:nvPicPr>
          <p:cNvPr id="9" name="Picture 2" descr="http://www.skillkick.com/Images/training/courses/personal-development/stress-management.jpg">
            <a:extLst>
              <a:ext uri="{FF2B5EF4-FFF2-40B4-BE49-F238E27FC236}">
                <a16:creationId xmlns:a16="http://schemas.microsoft.com/office/drawing/2014/main" id="{A6DC3DC3-EAF1-FA7A-CCB3-AD7A9D84ED45}"/>
              </a:ext>
            </a:extLst>
          </p:cNvPr>
          <p:cNvPicPr>
            <a:picLocks noChangeAspect="1" noChangeArrowheads="1"/>
          </p:cNvPicPr>
          <p:nvPr/>
        </p:nvPicPr>
        <p:blipFill>
          <a:blip r:embed="rId7"/>
          <a:srcRect/>
          <a:stretch>
            <a:fillRect/>
          </a:stretch>
        </p:blipFill>
        <p:spPr bwMode="auto">
          <a:xfrm>
            <a:off x="4929775" y="2762074"/>
            <a:ext cx="2302234" cy="2410463"/>
          </a:xfrm>
          <a:prstGeom prst="rect">
            <a:avLst/>
          </a:prstGeom>
          <a:noFill/>
          <a:ln w="9525">
            <a:solidFill>
              <a:schemeClr val="tx1"/>
            </a:solidFill>
            <a:miter lim="800000"/>
            <a:headEnd/>
            <a:tailEnd/>
          </a:ln>
        </p:spPr>
      </p:pic>
      <p:pic>
        <p:nvPicPr>
          <p:cNvPr id="10" name="Picture 26">
            <a:extLst>
              <a:ext uri="{FF2B5EF4-FFF2-40B4-BE49-F238E27FC236}">
                <a16:creationId xmlns:a16="http://schemas.microsoft.com/office/drawing/2014/main" id="{73FE6B15-B40E-6763-0DD4-F92AF1A8D699}"/>
              </a:ext>
            </a:extLst>
          </p:cNvPr>
          <p:cNvPicPr>
            <a:picLocks noChangeAspect="1"/>
          </p:cNvPicPr>
          <p:nvPr/>
        </p:nvPicPr>
        <p:blipFill>
          <a:blip r:embed="rId8"/>
          <a:srcRect/>
          <a:stretch>
            <a:fillRect/>
          </a:stretch>
        </p:blipFill>
        <p:spPr bwMode="auto">
          <a:xfrm>
            <a:off x="3712005" y="4647962"/>
            <a:ext cx="1448670" cy="1005840"/>
          </a:xfrm>
          <a:prstGeom prst="rect">
            <a:avLst/>
          </a:prstGeom>
          <a:noFill/>
          <a:ln w="9525">
            <a:solidFill>
              <a:schemeClr val="tx1"/>
            </a:solidFill>
            <a:miter lim="800000"/>
            <a:headEnd/>
            <a:tailEnd/>
          </a:ln>
        </p:spPr>
      </p:pic>
      <p:pic>
        <p:nvPicPr>
          <p:cNvPr id="11" name="Picture 23">
            <a:extLst>
              <a:ext uri="{FF2B5EF4-FFF2-40B4-BE49-F238E27FC236}">
                <a16:creationId xmlns:a16="http://schemas.microsoft.com/office/drawing/2014/main" id="{FC2982A1-FE27-557C-2AB1-0B9AC6D19697}"/>
              </a:ext>
            </a:extLst>
          </p:cNvPr>
          <p:cNvPicPr>
            <a:picLocks noChangeAspect="1"/>
          </p:cNvPicPr>
          <p:nvPr/>
        </p:nvPicPr>
        <p:blipFill>
          <a:blip r:embed="rId9"/>
          <a:srcRect/>
          <a:stretch>
            <a:fillRect/>
          </a:stretch>
        </p:blipFill>
        <p:spPr bwMode="auto">
          <a:xfrm>
            <a:off x="7070397" y="4726766"/>
            <a:ext cx="1264444" cy="891540"/>
          </a:xfrm>
          <a:prstGeom prst="rect">
            <a:avLst/>
          </a:prstGeom>
          <a:noFill/>
          <a:ln w="9525">
            <a:solidFill>
              <a:schemeClr val="tx1"/>
            </a:solidFill>
            <a:miter lim="800000"/>
            <a:headEnd/>
            <a:tailEnd/>
          </a:ln>
        </p:spPr>
      </p:pic>
      <p:sp>
        <p:nvSpPr>
          <p:cNvPr id="12" name="TextBox 3">
            <a:extLst>
              <a:ext uri="{FF2B5EF4-FFF2-40B4-BE49-F238E27FC236}">
                <a16:creationId xmlns:a16="http://schemas.microsoft.com/office/drawing/2014/main" id="{58F05681-3D72-D114-3180-73825D9DFC9E}"/>
              </a:ext>
            </a:extLst>
          </p:cNvPr>
          <p:cNvSpPr txBox="1"/>
          <p:nvPr/>
        </p:nvSpPr>
        <p:spPr>
          <a:xfrm>
            <a:off x="1641216" y="5952415"/>
            <a:ext cx="8879351" cy="615553"/>
          </a:xfrm>
          <a:prstGeom prst="rect">
            <a:avLst/>
          </a:prstGeom>
          <a:noFill/>
        </p:spPr>
        <p:txBody>
          <a:bodyPr wrap="square" rtlCol="0">
            <a:spAutoFit/>
          </a:bodyPr>
          <a:lstStyle/>
          <a:p>
            <a:r>
              <a:rPr lang="en-US" sz="1700" dirty="0"/>
              <a:t>McEwen’s definition: Stress is defined as a real or perceived threat to a person's physical and/or psychological integrity, leading to biological and </a:t>
            </a:r>
            <a:r>
              <a:rPr lang="en-US" sz="1700" dirty="0" err="1"/>
              <a:t>behavioural</a:t>
            </a:r>
            <a:r>
              <a:rPr lang="en-US" sz="1700" dirty="0"/>
              <a:t> reactions.</a:t>
            </a:r>
          </a:p>
        </p:txBody>
      </p:sp>
      <p:cxnSp>
        <p:nvCxnSpPr>
          <p:cNvPr id="14" name="Connecteur droit 13">
            <a:extLst>
              <a:ext uri="{FF2B5EF4-FFF2-40B4-BE49-F238E27FC236}">
                <a16:creationId xmlns:a16="http://schemas.microsoft.com/office/drawing/2014/main" id="{808AD7DF-8A76-A5B3-CA2F-900B80168118}"/>
              </a:ext>
            </a:extLst>
          </p:cNvPr>
          <p:cNvCxnSpPr/>
          <p:nvPr/>
        </p:nvCxnSpPr>
        <p:spPr>
          <a:xfrm>
            <a:off x="838200" y="927749"/>
            <a:ext cx="5529228" cy="0"/>
          </a:xfrm>
          <a:prstGeom prst="line">
            <a:avLst/>
          </a:prstGeom>
          <a:ln>
            <a:solidFill>
              <a:schemeClr val="accent1">
                <a:lumMod val="60000"/>
                <a:lumOff val="40000"/>
              </a:schemeClr>
            </a:solidFill>
          </a:ln>
        </p:spPr>
        <p:style>
          <a:lnRef idx="2">
            <a:schemeClr val="accent1"/>
          </a:lnRef>
          <a:fillRef idx="0">
            <a:schemeClr val="accent1"/>
          </a:fillRef>
          <a:effectRef idx="1">
            <a:schemeClr val="accent1"/>
          </a:effectRef>
          <a:fontRef idx="minor">
            <a:schemeClr val="tx1"/>
          </a:fontRef>
        </p:style>
      </p:cxnSp>
      <p:sp>
        <p:nvSpPr>
          <p:cNvPr id="13" name="Slide Number Placeholder 12">
            <a:extLst>
              <a:ext uri="{FF2B5EF4-FFF2-40B4-BE49-F238E27FC236}">
                <a16:creationId xmlns:a16="http://schemas.microsoft.com/office/drawing/2014/main" id="{FF5204AE-1C2B-B25C-A2ED-3EB0CFB69235}"/>
              </a:ext>
            </a:extLst>
          </p:cNvPr>
          <p:cNvSpPr>
            <a:spLocks noGrp="1"/>
          </p:cNvSpPr>
          <p:nvPr>
            <p:ph type="sldNum" sz="quarter" idx="12"/>
          </p:nvPr>
        </p:nvSpPr>
        <p:spPr/>
        <p:txBody>
          <a:bodyPr/>
          <a:lstStyle/>
          <a:p>
            <a:fld id="{C3883474-71E4-4357-80BC-5A86AD651ADC}" type="slidenum">
              <a:rPr lang="fr-FR" smtClean="0"/>
              <a:t>4</a:t>
            </a:fld>
            <a:endParaRPr lang="fr-FR" dirty="0"/>
          </a:p>
        </p:txBody>
      </p:sp>
    </p:spTree>
    <p:extLst>
      <p:ext uri="{BB962C8B-B14F-4D97-AF65-F5344CB8AC3E}">
        <p14:creationId xmlns:p14="http://schemas.microsoft.com/office/powerpoint/2010/main" val="297599730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081EA652-8C6A-4E69-BEB9-17080947455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ight Triangle 9">
            <a:extLst>
              <a:ext uri="{FF2B5EF4-FFF2-40B4-BE49-F238E27FC236}">
                <a16:creationId xmlns:a16="http://schemas.microsoft.com/office/drawing/2014/main" id="{5298780A-33B9-4EA2-8F67-DE68AD62841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8576720" y="3335867"/>
            <a:ext cx="3291840" cy="3200400"/>
          </a:xfrm>
          <a:prstGeom prst="rtTriangle">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2" name="Rectangle 11">
            <a:extLst>
              <a:ext uri="{FF2B5EF4-FFF2-40B4-BE49-F238E27FC236}">
                <a16:creationId xmlns:a16="http://schemas.microsoft.com/office/drawing/2014/main" id="{7F488E8B-4E1E-4402-8935-D4E6C02615C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1774" y="623275"/>
            <a:ext cx="10905053" cy="5607882"/>
          </a:xfrm>
          <a:prstGeom prst="rect">
            <a:avLst/>
          </a:prstGeom>
          <a:noFill/>
          <a:ln w="19050">
            <a:solidFill>
              <a:schemeClr val="tx1">
                <a:lumMod val="75000"/>
                <a:lumOff val="2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re 1">
            <a:extLst>
              <a:ext uri="{FF2B5EF4-FFF2-40B4-BE49-F238E27FC236}">
                <a16:creationId xmlns:a16="http://schemas.microsoft.com/office/drawing/2014/main" id="{F869739E-A6CC-1A68-A792-B9CC440D38DF}"/>
              </a:ext>
            </a:extLst>
          </p:cNvPr>
          <p:cNvSpPr>
            <a:spLocks noGrp="1"/>
          </p:cNvSpPr>
          <p:nvPr>
            <p:ph type="title"/>
          </p:nvPr>
        </p:nvSpPr>
        <p:spPr>
          <a:xfrm>
            <a:off x="2058592" y="287318"/>
            <a:ext cx="8074815" cy="1618489"/>
          </a:xfrm>
        </p:spPr>
        <p:txBody>
          <a:bodyPr anchor="ctr">
            <a:normAutofit/>
          </a:bodyPr>
          <a:lstStyle/>
          <a:p>
            <a:pPr algn="ctr"/>
            <a:r>
              <a:rPr lang="fr-FR" sz="4000" dirty="0" err="1">
                <a:latin typeface="+mn-lt"/>
              </a:rPr>
              <a:t>Physiological</a:t>
            </a:r>
            <a:r>
              <a:rPr lang="fr-FR" sz="4000" dirty="0">
                <a:latin typeface="+mn-lt"/>
              </a:rPr>
              <a:t> Stress</a:t>
            </a:r>
          </a:p>
        </p:txBody>
      </p:sp>
      <p:cxnSp>
        <p:nvCxnSpPr>
          <p:cNvPr id="4" name="Connecteur droit avec flèche 3">
            <a:extLst>
              <a:ext uri="{FF2B5EF4-FFF2-40B4-BE49-F238E27FC236}">
                <a16:creationId xmlns:a16="http://schemas.microsoft.com/office/drawing/2014/main" id="{4BB41F49-96F5-D17D-B87D-C8324B4211D5}"/>
              </a:ext>
            </a:extLst>
          </p:cNvPr>
          <p:cNvCxnSpPr>
            <a:cxnSpLocks/>
          </p:cNvCxnSpPr>
          <p:nvPr/>
        </p:nvCxnSpPr>
        <p:spPr>
          <a:xfrm>
            <a:off x="3597645" y="4896454"/>
            <a:ext cx="0" cy="394324"/>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5" name="ZoneTexte 4">
            <a:extLst>
              <a:ext uri="{FF2B5EF4-FFF2-40B4-BE49-F238E27FC236}">
                <a16:creationId xmlns:a16="http://schemas.microsoft.com/office/drawing/2014/main" id="{A6E1358F-1A08-43DB-488E-A54AB8038EC4}"/>
              </a:ext>
            </a:extLst>
          </p:cNvPr>
          <p:cNvSpPr txBox="1"/>
          <p:nvPr/>
        </p:nvSpPr>
        <p:spPr>
          <a:xfrm>
            <a:off x="2710222" y="5379361"/>
            <a:ext cx="1712328" cy="369332"/>
          </a:xfrm>
          <a:prstGeom prst="rect">
            <a:avLst/>
          </a:prstGeom>
          <a:noFill/>
        </p:spPr>
        <p:txBody>
          <a:bodyPr wrap="none" rtlCol="0">
            <a:spAutoFit/>
          </a:bodyPr>
          <a:lstStyle/>
          <a:p>
            <a:r>
              <a:rPr lang="fr-CA" dirty="0"/>
              <a:t>Diurnal cortisol</a:t>
            </a:r>
            <a:endParaRPr lang="en-US" dirty="0"/>
          </a:p>
        </p:txBody>
      </p:sp>
      <p:sp>
        <p:nvSpPr>
          <p:cNvPr id="6" name="ZoneTexte 5">
            <a:extLst>
              <a:ext uri="{FF2B5EF4-FFF2-40B4-BE49-F238E27FC236}">
                <a16:creationId xmlns:a16="http://schemas.microsoft.com/office/drawing/2014/main" id="{794F582F-9BCE-074A-3CFE-BFEB0B1FCBD1}"/>
              </a:ext>
            </a:extLst>
          </p:cNvPr>
          <p:cNvSpPr txBox="1"/>
          <p:nvPr/>
        </p:nvSpPr>
        <p:spPr>
          <a:xfrm>
            <a:off x="7775279" y="5379361"/>
            <a:ext cx="1844736" cy="369332"/>
          </a:xfrm>
          <a:prstGeom prst="rect">
            <a:avLst/>
          </a:prstGeom>
          <a:noFill/>
        </p:spPr>
        <p:txBody>
          <a:bodyPr wrap="none" rtlCol="0">
            <a:spAutoFit/>
          </a:bodyPr>
          <a:lstStyle/>
          <a:p>
            <a:r>
              <a:rPr lang="fr-CA" dirty="0" err="1"/>
              <a:t>Reactive</a:t>
            </a:r>
            <a:r>
              <a:rPr lang="fr-CA" dirty="0"/>
              <a:t> cortisol</a:t>
            </a:r>
            <a:endParaRPr lang="en-US" dirty="0"/>
          </a:p>
        </p:txBody>
      </p:sp>
      <p:sp>
        <p:nvSpPr>
          <p:cNvPr id="7" name="ZoneTexte 6">
            <a:extLst>
              <a:ext uri="{FF2B5EF4-FFF2-40B4-BE49-F238E27FC236}">
                <a16:creationId xmlns:a16="http://schemas.microsoft.com/office/drawing/2014/main" id="{2C7E3C3E-EEDC-73D9-EB5C-85E8F1512A03}"/>
              </a:ext>
            </a:extLst>
          </p:cNvPr>
          <p:cNvSpPr txBox="1"/>
          <p:nvPr/>
        </p:nvSpPr>
        <p:spPr>
          <a:xfrm flipH="1">
            <a:off x="3107586" y="5954158"/>
            <a:ext cx="5976827" cy="276999"/>
          </a:xfrm>
          <a:prstGeom prst="rect">
            <a:avLst/>
          </a:prstGeom>
          <a:noFill/>
        </p:spPr>
        <p:txBody>
          <a:bodyPr wrap="square" rtlCol="0">
            <a:spAutoFit/>
          </a:bodyPr>
          <a:lstStyle/>
          <a:p>
            <a:r>
              <a:rPr lang="fr-CA" sz="1200" dirty="0" err="1"/>
              <a:t>Kirschbaum</a:t>
            </a:r>
            <a:r>
              <a:rPr lang="fr-CA" sz="1200" dirty="0"/>
              <a:t> &amp; </a:t>
            </a:r>
            <a:r>
              <a:rPr lang="fr-CA" sz="1200" dirty="0" err="1"/>
              <a:t>Hellhammer</a:t>
            </a:r>
            <a:r>
              <a:rPr lang="fr-CA" sz="1200" dirty="0"/>
              <a:t>, 1989; </a:t>
            </a:r>
            <a:r>
              <a:rPr lang="fr-CA" sz="1200" dirty="0" err="1"/>
              <a:t>Pruessner</a:t>
            </a:r>
            <a:r>
              <a:rPr lang="fr-CA" sz="1200" dirty="0"/>
              <a:t> et al., 1997; </a:t>
            </a:r>
            <a:r>
              <a:rPr lang="fr-CA" sz="1200" dirty="0" err="1"/>
              <a:t>Kirschbaum</a:t>
            </a:r>
            <a:r>
              <a:rPr lang="fr-CA" sz="1200" dirty="0"/>
              <a:t> et al., 1993</a:t>
            </a:r>
            <a:endParaRPr lang="en-US" sz="1200" dirty="0"/>
          </a:p>
        </p:txBody>
      </p:sp>
      <p:cxnSp>
        <p:nvCxnSpPr>
          <p:cNvPr id="9" name="Connecteur droit avec flèche 8">
            <a:extLst>
              <a:ext uri="{FF2B5EF4-FFF2-40B4-BE49-F238E27FC236}">
                <a16:creationId xmlns:a16="http://schemas.microsoft.com/office/drawing/2014/main" id="{CD9A1D81-D468-180E-BE36-F1AD7998BFF8}"/>
              </a:ext>
            </a:extLst>
          </p:cNvPr>
          <p:cNvCxnSpPr>
            <a:cxnSpLocks/>
          </p:cNvCxnSpPr>
          <p:nvPr/>
        </p:nvCxnSpPr>
        <p:spPr>
          <a:xfrm>
            <a:off x="8892888" y="4419511"/>
            <a:ext cx="0" cy="394324"/>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11" name="ZoneTexte 10">
            <a:extLst>
              <a:ext uri="{FF2B5EF4-FFF2-40B4-BE49-F238E27FC236}">
                <a16:creationId xmlns:a16="http://schemas.microsoft.com/office/drawing/2014/main" id="{F6B9DA2A-3166-0B50-8DFD-1483CB9DE6FE}"/>
              </a:ext>
            </a:extLst>
          </p:cNvPr>
          <p:cNvSpPr txBox="1"/>
          <p:nvPr/>
        </p:nvSpPr>
        <p:spPr>
          <a:xfrm>
            <a:off x="581438" y="1478376"/>
            <a:ext cx="3055580" cy="369332"/>
          </a:xfrm>
          <a:prstGeom prst="rect">
            <a:avLst/>
          </a:prstGeom>
          <a:noFill/>
        </p:spPr>
        <p:txBody>
          <a:bodyPr wrap="none" rtlCol="0">
            <a:spAutoFit/>
          </a:bodyPr>
          <a:lstStyle/>
          <a:p>
            <a:r>
              <a:rPr lang="fr-CA" dirty="0"/>
              <a:t>Cortisol </a:t>
            </a:r>
            <a:r>
              <a:rPr lang="fr-CA" dirty="0" err="1"/>
              <a:t>awakening</a:t>
            </a:r>
            <a:r>
              <a:rPr lang="fr-CA" dirty="0"/>
              <a:t> </a:t>
            </a:r>
            <a:r>
              <a:rPr lang="fr-CA" dirty="0" err="1"/>
              <a:t>response</a:t>
            </a:r>
            <a:endParaRPr lang="en-US" dirty="0"/>
          </a:p>
        </p:txBody>
      </p:sp>
      <p:pic>
        <p:nvPicPr>
          <p:cNvPr id="13" name="Picture 4">
            <a:extLst>
              <a:ext uri="{FF2B5EF4-FFF2-40B4-BE49-F238E27FC236}">
                <a16:creationId xmlns:a16="http://schemas.microsoft.com/office/drawing/2014/main" id="{EE373F06-5782-5246-9B11-961AE713997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58311" y="2317614"/>
            <a:ext cx="4474659" cy="2491266"/>
          </a:xfrm>
          <a:prstGeom prst="rect">
            <a:avLst/>
          </a:prstGeom>
          <a:noFill/>
          <a:ln>
            <a:noFill/>
          </a:ln>
          <a:effectLst/>
          <a:extLst>
            <a:ext uri="{909E8E84-426E-40DD-AFC4-6F175D3DCCD1}">
              <a14:hiddenFill xmlns:a14="http://schemas.microsoft.com/office/drawing/2010/main">
                <a:blipFill dpi="0" rotWithShape="0">
                  <a:blip/>
                  <a:srcRect/>
                  <a:stretch>
                    <a:fillRect/>
                  </a:stretch>
                </a:blipFill>
              </a14:hiddenFill>
            </a:ext>
            <a:ext uri="{91240B29-F687-4F45-9708-019B960494DF}">
              <a14:hiddenLine xmlns:a14="http://schemas.microsoft.com/office/drawing/2010/main" w="9525" cap="flat">
                <a:solidFill>
                  <a:srgbClr val="00000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cxnSp>
        <p:nvCxnSpPr>
          <p:cNvPr id="14" name="Connecteur droit avec flèche 13">
            <a:extLst>
              <a:ext uri="{FF2B5EF4-FFF2-40B4-BE49-F238E27FC236}">
                <a16:creationId xmlns:a16="http://schemas.microsoft.com/office/drawing/2014/main" id="{FF433DCB-8941-623F-0B64-75386C1E2E9A}"/>
              </a:ext>
            </a:extLst>
          </p:cNvPr>
          <p:cNvCxnSpPr>
            <a:cxnSpLocks/>
          </p:cNvCxnSpPr>
          <p:nvPr/>
        </p:nvCxnSpPr>
        <p:spPr>
          <a:xfrm>
            <a:off x="1979968" y="1923290"/>
            <a:ext cx="368949" cy="1021246"/>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pic>
        <p:nvPicPr>
          <p:cNvPr id="15" name="Image 14">
            <a:extLst>
              <a:ext uri="{FF2B5EF4-FFF2-40B4-BE49-F238E27FC236}">
                <a16:creationId xmlns:a16="http://schemas.microsoft.com/office/drawing/2014/main" id="{85D1A5E9-EA12-D6EA-66E1-07DE964C305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659032" y="1659072"/>
            <a:ext cx="3286584" cy="3143689"/>
          </a:xfrm>
          <a:prstGeom prst="rect">
            <a:avLst/>
          </a:prstGeom>
        </p:spPr>
      </p:pic>
      <p:pic>
        <p:nvPicPr>
          <p:cNvPr id="16" name="Image 15">
            <a:extLst>
              <a:ext uri="{FF2B5EF4-FFF2-40B4-BE49-F238E27FC236}">
                <a16:creationId xmlns:a16="http://schemas.microsoft.com/office/drawing/2014/main" id="{0773BA06-AB0D-A1EA-CAEB-8D5F47B657C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843085" y="2062386"/>
            <a:ext cx="1495634" cy="743054"/>
          </a:xfrm>
          <a:prstGeom prst="rect">
            <a:avLst/>
          </a:prstGeom>
        </p:spPr>
      </p:pic>
      <p:cxnSp>
        <p:nvCxnSpPr>
          <p:cNvPr id="17" name="Connecteur droit avec flèche 16">
            <a:extLst>
              <a:ext uri="{FF2B5EF4-FFF2-40B4-BE49-F238E27FC236}">
                <a16:creationId xmlns:a16="http://schemas.microsoft.com/office/drawing/2014/main" id="{D3C73496-AA6F-EB67-DC4F-3B4E65BCCE7A}"/>
              </a:ext>
            </a:extLst>
          </p:cNvPr>
          <p:cNvCxnSpPr>
            <a:cxnSpLocks/>
          </p:cNvCxnSpPr>
          <p:nvPr/>
        </p:nvCxnSpPr>
        <p:spPr>
          <a:xfrm>
            <a:off x="8733105" y="4896454"/>
            <a:ext cx="0" cy="394324"/>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18" name="Slide Number Placeholder 17">
            <a:extLst>
              <a:ext uri="{FF2B5EF4-FFF2-40B4-BE49-F238E27FC236}">
                <a16:creationId xmlns:a16="http://schemas.microsoft.com/office/drawing/2014/main" id="{3A1B97E2-6F07-CDFE-2351-8BB9E3D091B3}"/>
              </a:ext>
            </a:extLst>
          </p:cNvPr>
          <p:cNvSpPr>
            <a:spLocks noGrp="1"/>
          </p:cNvSpPr>
          <p:nvPr>
            <p:ph type="sldNum" sz="quarter" idx="12"/>
          </p:nvPr>
        </p:nvSpPr>
        <p:spPr/>
        <p:txBody>
          <a:bodyPr/>
          <a:lstStyle/>
          <a:p>
            <a:fld id="{C3883474-71E4-4357-80BC-5A86AD651ADC}" type="slidenum">
              <a:rPr lang="fr-FR" smtClean="0"/>
              <a:t>5</a:t>
            </a:fld>
            <a:endParaRPr lang="fr-FR"/>
          </a:p>
        </p:txBody>
      </p:sp>
    </p:spTree>
    <p:extLst>
      <p:ext uri="{BB962C8B-B14F-4D97-AF65-F5344CB8AC3E}">
        <p14:creationId xmlns:p14="http://schemas.microsoft.com/office/powerpoint/2010/main" val="141851715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0F9539F1-C7AC-D34F-75F6-B0E734DAB682}"/>
              </a:ext>
            </a:extLst>
          </p:cNvPr>
          <p:cNvSpPr>
            <a:spLocks noGrp="1"/>
          </p:cNvSpPr>
          <p:nvPr>
            <p:ph type="title"/>
          </p:nvPr>
        </p:nvSpPr>
        <p:spPr/>
        <p:txBody>
          <a:bodyPr/>
          <a:lstStyle/>
          <a:p>
            <a:r>
              <a:rPr lang="fr-FR" dirty="0" err="1">
                <a:latin typeface="+mn-lt"/>
              </a:rPr>
              <a:t>Allostatic</a:t>
            </a:r>
            <a:r>
              <a:rPr lang="fr-FR" dirty="0">
                <a:latin typeface="+mn-lt"/>
              </a:rPr>
              <a:t> </a:t>
            </a:r>
            <a:r>
              <a:rPr lang="fr-FR" dirty="0" err="1">
                <a:latin typeface="+mn-lt"/>
              </a:rPr>
              <a:t>Load</a:t>
            </a:r>
            <a:endParaRPr lang="fr-FR" dirty="0">
              <a:latin typeface="+mn-lt"/>
            </a:endParaRPr>
          </a:p>
        </p:txBody>
      </p:sp>
      <p:pic>
        <p:nvPicPr>
          <p:cNvPr id="4" name="Picture 2" descr="Bruce S. McEwen – Association for Psychological Science – APS">
            <a:extLst>
              <a:ext uri="{FF2B5EF4-FFF2-40B4-BE49-F238E27FC236}">
                <a16:creationId xmlns:a16="http://schemas.microsoft.com/office/drawing/2014/main" id="{B63C2809-9C7F-BE60-E53F-82D297B2D45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202377" y="2461884"/>
            <a:ext cx="1611859" cy="1934231"/>
          </a:xfrm>
          <a:prstGeom prst="rect">
            <a:avLst/>
          </a:prstGeom>
          <a:noFill/>
          <a:extLst>
            <a:ext uri="{909E8E84-426E-40DD-AFC4-6F175D3DCCD1}">
              <a14:hiddenFill xmlns:a14="http://schemas.microsoft.com/office/drawing/2010/main">
                <a:solidFill>
                  <a:srgbClr val="FFFFFF"/>
                </a:solidFill>
              </a14:hiddenFill>
            </a:ext>
          </a:extLst>
        </p:spPr>
      </p:pic>
      <p:pic>
        <p:nvPicPr>
          <p:cNvPr id="5" name="Image 4">
            <a:extLst>
              <a:ext uri="{FF2B5EF4-FFF2-40B4-BE49-F238E27FC236}">
                <a16:creationId xmlns:a16="http://schemas.microsoft.com/office/drawing/2014/main" id="{C6B2D67F-706B-E795-E92F-94F5D8470652}"/>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136688" y="1690688"/>
            <a:ext cx="7151366" cy="5005956"/>
          </a:xfrm>
          <a:prstGeom prst="rect">
            <a:avLst/>
          </a:prstGeom>
        </p:spPr>
      </p:pic>
      <p:sp>
        <p:nvSpPr>
          <p:cNvPr id="6" name="ZoneTexte 5">
            <a:extLst>
              <a:ext uri="{FF2B5EF4-FFF2-40B4-BE49-F238E27FC236}">
                <a16:creationId xmlns:a16="http://schemas.microsoft.com/office/drawing/2014/main" id="{69D26080-001A-2FC0-6988-55C18E8633C2}"/>
              </a:ext>
            </a:extLst>
          </p:cNvPr>
          <p:cNvSpPr txBox="1"/>
          <p:nvPr/>
        </p:nvSpPr>
        <p:spPr>
          <a:xfrm>
            <a:off x="943558" y="4396115"/>
            <a:ext cx="2035044" cy="307777"/>
          </a:xfrm>
          <a:prstGeom prst="rect">
            <a:avLst/>
          </a:prstGeom>
          <a:noFill/>
        </p:spPr>
        <p:txBody>
          <a:bodyPr wrap="none" rtlCol="0">
            <a:spAutoFit/>
          </a:bodyPr>
          <a:lstStyle/>
          <a:p>
            <a:r>
              <a:rPr lang="fr-CA" sz="1400" dirty="0"/>
              <a:t>Bruce S. McEwen, Ph.D.</a:t>
            </a:r>
            <a:endParaRPr lang="en-US" sz="1400" dirty="0"/>
          </a:p>
        </p:txBody>
      </p:sp>
      <p:sp>
        <p:nvSpPr>
          <p:cNvPr id="7" name="ZoneTexte 6">
            <a:extLst>
              <a:ext uri="{FF2B5EF4-FFF2-40B4-BE49-F238E27FC236}">
                <a16:creationId xmlns:a16="http://schemas.microsoft.com/office/drawing/2014/main" id="{309E8361-B8D0-E296-1926-71C8A626C956}"/>
              </a:ext>
            </a:extLst>
          </p:cNvPr>
          <p:cNvSpPr txBox="1"/>
          <p:nvPr/>
        </p:nvSpPr>
        <p:spPr>
          <a:xfrm>
            <a:off x="105187" y="6499623"/>
            <a:ext cx="2772682" cy="276999"/>
          </a:xfrm>
          <a:prstGeom prst="rect">
            <a:avLst/>
          </a:prstGeom>
          <a:noFill/>
        </p:spPr>
        <p:txBody>
          <a:bodyPr wrap="none" rtlCol="0">
            <a:spAutoFit/>
          </a:bodyPr>
          <a:lstStyle/>
          <a:p>
            <a:r>
              <a:rPr lang="fr-CA" sz="1200" dirty="0"/>
              <a:t>McEwen &amp; </a:t>
            </a:r>
            <a:r>
              <a:rPr lang="fr-CA" sz="1200" dirty="0" err="1"/>
              <a:t>Stellar</a:t>
            </a:r>
            <a:r>
              <a:rPr lang="fr-CA" sz="1200" dirty="0"/>
              <a:t>, 1993; McEwen, 1998</a:t>
            </a:r>
            <a:endParaRPr lang="en-US" sz="1200" dirty="0"/>
          </a:p>
        </p:txBody>
      </p:sp>
      <p:cxnSp>
        <p:nvCxnSpPr>
          <p:cNvPr id="8" name="Connecteur droit 7">
            <a:extLst>
              <a:ext uri="{FF2B5EF4-FFF2-40B4-BE49-F238E27FC236}">
                <a16:creationId xmlns:a16="http://schemas.microsoft.com/office/drawing/2014/main" id="{CA035436-D9D6-9300-9644-60D45721A754}"/>
              </a:ext>
            </a:extLst>
          </p:cNvPr>
          <p:cNvCxnSpPr>
            <a:cxnSpLocks/>
          </p:cNvCxnSpPr>
          <p:nvPr/>
        </p:nvCxnSpPr>
        <p:spPr>
          <a:xfrm>
            <a:off x="838200" y="1523386"/>
            <a:ext cx="4609289" cy="0"/>
          </a:xfrm>
          <a:prstGeom prst="line">
            <a:avLst/>
          </a:prstGeom>
          <a:ln w="28575">
            <a:solidFill>
              <a:srgbClr val="0F9ED5"/>
            </a:solidFill>
          </a:ln>
        </p:spPr>
        <p:style>
          <a:lnRef idx="2">
            <a:schemeClr val="accent1"/>
          </a:lnRef>
          <a:fillRef idx="0">
            <a:schemeClr val="accent1"/>
          </a:fillRef>
          <a:effectRef idx="1">
            <a:schemeClr val="accent1"/>
          </a:effectRef>
          <a:fontRef idx="minor">
            <a:schemeClr val="tx1"/>
          </a:fontRef>
        </p:style>
      </p:cxnSp>
      <p:pic>
        <p:nvPicPr>
          <p:cNvPr id="3" name="Picture 2" descr="The Last Straw | zendictive">
            <a:extLst>
              <a:ext uri="{FF2B5EF4-FFF2-40B4-BE49-F238E27FC236}">
                <a16:creationId xmlns:a16="http://schemas.microsoft.com/office/drawing/2014/main" id="{AAB28621-3154-D941-3EC7-DBEB86A3C313}"/>
              </a:ext>
            </a:extLst>
          </p:cNvPr>
          <p:cNvPicPr>
            <a:picLocks noChangeAspect="1" noChangeArrowheads="1"/>
          </p:cNvPicPr>
          <p:nvPr/>
        </p:nvPicPr>
        <p:blipFill rotWithShape="1">
          <a:blip r:embed="rId4">
            <a:extLst>
              <a:ext uri="{28A0092B-C50C-407E-A947-70E740481C1C}">
                <a14:useLocalDpi xmlns:a14="http://schemas.microsoft.com/office/drawing/2010/main" val="0"/>
              </a:ext>
            </a:extLst>
          </a:blip>
          <a:srcRect r="1099" b="-3"/>
          <a:stretch/>
        </p:blipFill>
        <p:spPr bwMode="auto">
          <a:xfrm>
            <a:off x="10178794" y="36451"/>
            <a:ext cx="1973937" cy="2494908"/>
          </a:xfrm>
          <a:prstGeom prst="rect">
            <a:avLst/>
          </a:prstGeom>
          <a:noFill/>
          <a:extLst>
            <a:ext uri="{909E8E84-426E-40DD-AFC4-6F175D3DCCD1}">
              <a14:hiddenFill xmlns:a14="http://schemas.microsoft.com/office/drawing/2010/main">
                <a:solidFill>
                  <a:srgbClr val="FFFFFF"/>
                </a:solidFill>
              </a14:hiddenFill>
            </a:ext>
          </a:extLst>
        </p:spPr>
      </p:pic>
      <p:sp>
        <p:nvSpPr>
          <p:cNvPr id="10" name="Slide Number Placeholder 9">
            <a:extLst>
              <a:ext uri="{FF2B5EF4-FFF2-40B4-BE49-F238E27FC236}">
                <a16:creationId xmlns:a16="http://schemas.microsoft.com/office/drawing/2014/main" id="{F4B38CFE-5907-CE46-282C-47CD9E68B499}"/>
              </a:ext>
            </a:extLst>
          </p:cNvPr>
          <p:cNvSpPr>
            <a:spLocks noGrp="1"/>
          </p:cNvSpPr>
          <p:nvPr>
            <p:ph type="sldNum" sz="quarter" idx="12"/>
          </p:nvPr>
        </p:nvSpPr>
        <p:spPr/>
        <p:txBody>
          <a:bodyPr/>
          <a:lstStyle/>
          <a:p>
            <a:fld id="{C3883474-71E4-4357-80BC-5A86AD651ADC}" type="slidenum">
              <a:rPr lang="fr-FR" smtClean="0"/>
              <a:t>6</a:t>
            </a:fld>
            <a:endParaRPr lang="fr-FR"/>
          </a:p>
        </p:txBody>
      </p:sp>
    </p:spTree>
    <p:extLst>
      <p:ext uri="{BB962C8B-B14F-4D97-AF65-F5344CB8AC3E}">
        <p14:creationId xmlns:p14="http://schemas.microsoft.com/office/powerpoint/2010/main" val="396155760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4808C447-302B-E75C-33D1-0139044B4DF9}"/>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08439" y="0"/>
            <a:ext cx="8922639" cy="6870433"/>
          </a:xfrm>
          <a:prstGeom prst="rect">
            <a:avLst/>
          </a:prstGeom>
        </p:spPr>
      </p:pic>
      <p:sp>
        <p:nvSpPr>
          <p:cNvPr id="4" name="Slide Number Placeholder 3">
            <a:extLst>
              <a:ext uri="{FF2B5EF4-FFF2-40B4-BE49-F238E27FC236}">
                <a16:creationId xmlns:a16="http://schemas.microsoft.com/office/drawing/2014/main" id="{D31156B5-7F1D-EB69-340D-6679DE397EA3}"/>
              </a:ext>
            </a:extLst>
          </p:cNvPr>
          <p:cNvSpPr>
            <a:spLocks noGrp="1"/>
          </p:cNvSpPr>
          <p:nvPr>
            <p:ph type="sldNum" sz="quarter" idx="12"/>
          </p:nvPr>
        </p:nvSpPr>
        <p:spPr>
          <a:xfrm>
            <a:off x="8610600" y="6356350"/>
            <a:ext cx="2743200" cy="365125"/>
          </a:xfrm>
        </p:spPr>
        <p:txBody>
          <a:bodyPr vert="horz" lIns="91440" tIns="45720" rIns="91440" bIns="45720" rtlCol="0" anchor="ctr">
            <a:normAutofit/>
          </a:bodyPr>
          <a:lstStyle/>
          <a:p>
            <a:pPr>
              <a:spcAft>
                <a:spcPts val="600"/>
              </a:spcAft>
            </a:pPr>
            <a:fld id="{C3883474-71E4-4357-80BC-5A86AD651ADC}" type="slidenum">
              <a:rPr lang="en-US" smtClean="0">
                <a:solidFill>
                  <a:schemeClr val="tx1">
                    <a:tint val="75000"/>
                  </a:schemeClr>
                </a:solidFill>
              </a:rPr>
              <a:pPr>
                <a:spcAft>
                  <a:spcPts val="600"/>
                </a:spcAft>
              </a:pPr>
              <a:t>7</a:t>
            </a:fld>
            <a:endParaRPr lang="en-US">
              <a:solidFill>
                <a:schemeClr val="tx1">
                  <a:tint val="75000"/>
                </a:schemeClr>
              </a:solidFill>
            </a:endParaRPr>
          </a:p>
        </p:txBody>
      </p:sp>
    </p:spTree>
    <p:extLst>
      <p:ext uri="{BB962C8B-B14F-4D97-AF65-F5344CB8AC3E}">
        <p14:creationId xmlns:p14="http://schemas.microsoft.com/office/powerpoint/2010/main" val="338097300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12FCF07-11AA-34EE-88C2-DEC7AEF37C3D}"/>
            </a:ext>
          </a:extLst>
        </p:cNvPr>
        <p:cNvGrpSpPr/>
        <p:nvPr/>
      </p:nvGrpSpPr>
      <p:grpSpPr>
        <a:xfrm>
          <a:off x="0" y="0"/>
          <a:ext cx="0" cy="0"/>
          <a:chOff x="0" y="0"/>
          <a:chExt cx="0" cy="0"/>
        </a:xfrm>
      </p:grpSpPr>
      <p:sp>
        <p:nvSpPr>
          <p:cNvPr id="4" name="TextBox 3">
            <a:extLst>
              <a:ext uri="{FF2B5EF4-FFF2-40B4-BE49-F238E27FC236}">
                <a16:creationId xmlns:a16="http://schemas.microsoft.com/office/drawing/2014/main" id="{5B7EC15C-ED71-961B-9F38-6203E9082D05}"/>
              </a:ext>
            </a:extLst>
          </p:cNvPr>
          <p:cNvSpPr txBox="1"/>
          <p:nvPr/>
        </p:nvSpPr>
        <p:spPr>
          <a:xfrm>
            <a:off x="6009445" y="-110019"/>
            <a:ext cx="4567346" cy="707886"/>
          </a:xfrm>
          <a:prstGeom prst="rect">
            <a:avLst/>
          </a:prstGeom>
          <a:noFill/>
        </p:spPr>
        <p:txBody>
          <a:bodyPr wrap="square" rtlCol="0">
            <a:spAutoFit/>
          </a:bodyPr>
          <a:lstStyle/>
          <a:p>
            <a:pPr algn="ctr"/>
            <a:endParaRPr lang="en-US" sz="2000" b="1" dirty="0">
              <a:latin typeface="Calibri"/>
              <a:cs typeface="Calibri"/>
            </a:endParaRPr>
          </a:p>
          <a:p>
            <a:pPr algn="ctr"/>
            <a:r>
              <a:rPr lang="en-US" sz="2000" b="1" dirty="0">
                <a:latin typeface="Calibri"/>
                <a:cs typeface="Calibri"/>
              </a:rPr>
              <a:t>2) “Sex” or Steroid Hormones</a:t>
            </a:r>
          </a:p>
        </p:txBody>
      </p:sp>
      <p:sp>
        <p:nvSpPr>
          <p:cNvPr id="5" name="TextBox 4">
            <a:extLst>
              <a:ext uri="{FF2B5EF4-FFF2-40B4-BE49-F238E27FC236}">
                <a16:creationId xmlns:a16="http://schemas.microsoft.com/office/drawing/2014/main" id="{4054AE79-9865-6B57-F9A3-19739A520963}"/>
              </a:ext>
            </a:extLst>
          </p:cNvPr>
          <p:cNvSpPr txBox="1"/>
          <p:nvPr/>
        </p:nvSpPr>
        <p:spPr>
          <a:xfrm>
            <a:off x="-629289" y="1914421"/>
            <a:ext cx="5209953" cy="707886"/>
          </a:xfrm>
          <a:prstGeom prst="rect">
            <a:avLst/>
          </a:prstGeom>
          <a:noFill/>
        </p:spPr>
        <p:txBody>
          <a:bodyPr wrap="square" rtlCol="0">
            <a:spAutoFit/>
          </a:bodyPr>
          <a:lstStyle/>
          <a:p>
            <a:pPr algn="ctr"/>
            <a:endParaRPr lang="en-US" sz="2000" b="1" dirty="0">
              <a:latin typeface="Calibri"/>
              <a:cs typeface="Calibri"/>
            </a:endParaRPr>
          </a:p>
          <a:p>
            <a:pPr algn="ctr"/>
            <a:r>
              <a:rPr lang="en-US" sz="2000" b="1" dirty="0">
                <a:latin typeface="Calibri"/>
                <a:cs typeface="Calibri"/>
              </a:rPr>
              <a:t>3) Gender Roles</a:t>
            </a:r>
          </a:p>
        </p:txBody>
      </p:sp>
      <p:sp>
        <p:nvSpPr>
          <p:cNvPr id="6" name="TextBox 5">
            <a:extLst>
              <a:ext uri="{FF2B5EF4-FFF2-40B4-BE49-F238E27FC236}">
                <a16:creationId xmlns:a16="http://schemas.microsoft.com/office/drawing/2014/main" id="{F80F9444-2FF8-58E5-4F92-A460C9FE0424}"/>
              </a:ext>
            </a:extLst>
          </p:cNvPr>
          <p:cNvSpPr txBox="1"/>
          <p:nvPr/>
        </p:nvSpPr>
        <p:spPr>
          <a:xfrm>
            <a:off x="130046" y="4179900"/>
            <a:ext cx="3691290" cy="707886"/>
          </a:xfrm>
          <a:prstGeom prst="rect">
            <a:avLst/>
          </a:prstGeom>
          <a:noFill/>
        </p:spPr>
        <p:txBody>
          <a:bodyPr wrap="square" rtlCol="0">
            <a:spAutoFit/>
          </a:bodyPr>
          <a:lstStyle/>
          <a:p>
            <a:pPr algn="ctr"/>
            <a:endParaRPr lang="en-US" sz="2000" b="1" dirty="0">
              <a:latin typeface="Calibri"/>
              <a:cs typeface="Calibri"/>
            </a:endParaRPr>
          </a:p>
          <a:p>
            <a:pPr algn="ctr"/>
            <a:r>
              <a:rPr lang="en-US" sz="2000" b="1" dirty="0">
                <a:latin typeface="Calibri"/>
                <a:cs typeface="Calibri"/>
              </a:rPr>
              <a:t>6) Sexual Orientation</a:t>
            </a:r>
          </a:p>
        </p:txBody>
      </p:sp>
      <p:pic>
        <p:nvPicPr>
          <p:cNvPr id="10" name="Picture 9">
            <a:extLst>
              <a:ext uri="{FF2B5EF4-FFF2-40B4-BE49-F238E27FC236}">
                <a16:creationId xmlns:a16="http://schemas.microsoft.com/office/drawing/2014/main" id="{88461E54-319C-D0FC-0E4C-EC9FD38A05B9}"/>
              </a:ext>
            </a:extLst>
          </p:cNvPr>
          <p:cNvPicPr>
            <a:picLocks noChangeAspect="1"/>
          </p:cNvPicPr>
          <p:nvPr/>
        </p:nvPicPr>
        <p:blipFill>
          <a:blip r:embed="rId3"/>
          <a:stretch>
            <a:fillRect/>
          </a:stretch>
        </p:blipFill>
        <p:spPr>
          <a:xfrm>
            <a:off x="1126634" y="4940254"/>
            <a:ext cx="1684988" cy="1183814"/>
          </a:xfrm>
          <a:prstGeom prst="rect">
            <a:avLst/>
          </a:prstGeom>
          <a:ln>
            <a:noFill/>
          </a:ln>
        </p:spPr>
      </p:pic>
      <p:pic>
        <p:nvPicPr>
          <p:cNvPr id="11" name="Picture 10">
            <a:extLst>
              <a:ext uri="{FF2B5EF4-FFF2-40B4-BE49-F238E27FC236}">
                <a16:creationId xmlns:a16="http://schemas.microsoft.com/office/drawing/2014/main" id="{7050ADE4-803A-CFCD-B26C-0F2F48183EE0}"/>
              </a:ext>
            </a:extLst>
          </p:cNvPr>
          <p:cNvPicPr>
            <a:picLocks noChangeAspect="1"/>
          </p:cNvPicPr>
          <p:nvPr/>
        </p:nvPicPr>
        <p:blipFill>
          <a:blip r:embed="rId4"/>
          <a:stretch>
            <a:fillRect/>
          </a:stretch>
        </p:blipFill>
        <p:spPr>
          <a:xfrm>
            <a:off x="1126634" y="2634373"/>
            <a:ext cx="1684989" cy="1177777"/>
          </a:xfrm>
          <a:prstGeom prst="rect">
            <a:avLst/>
          </a:prstGeom>
          <a:ln>
            <a:noFill/>
          </a:ln>
        </p:spPr>
      </p:pic>
      <p:pic>
        <p:nvPicPr>
          <p:cNvPr id="133122" name="Picture 2" descr="Figures with different gender symbols on them">
            <a:extLst>
              <a:ext uri="{FF2B5EF4-FFF2-40B4-BE49-F238E27FC236}">
                <a16:creationId xmlns:a16="http://schemas.microsoft.com/office/drawing/2014/main" id="{CF2F2C79-321A-1309-EBC2-B783214729F0}"/>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186924" y="4935467"/>
            <a:ext cx="1684988" cy="1183814"/>
          </a:xfrm>
          <a:prstGeom prst="rect">
            <a:avLst/>
          </a:prstGeom>
          <a:noFill/>
          <a:ln>
            <a:noFill/>
          </a:ln>
          <a:extLst>
            <a:ext uri="{909E8E84-426E-40DD-AFC4-6F175D3DCCD1}">
              <a14:hiddenFill xmlns:a14="http://schemas.microsoft.com/office/drawing/2010/main">
                <a:solidFill>
                  <a:srgbClr val="FFFFFF"/>
                </a:solidFill>
              </a14:hiddenFill>
            </a:ext>
          </a:extLst>
        </p:spPr>
      </p:pic>
      <p:sp>
        <p:nvSpPr>
          <p:cNvPr id="13" name="TextBox 12">
            <a:extLst>
              <a:ext uri="{FF2B5EF4-FFF2-40B4-BE49-F238E27FC236}">
                <a16:creationId xmlns:a16="http://schemas.microsoft.com/office/drawing/2014/main" id="{D2774FCF-C71C-D0B6-92CA-CFA13F03C48A}"/>
              </a:ext>
            </a:extLst>
          </p:cNvPr>
          <p:cNvSpPr txBox="1"/>
          <p:nvPr/>
        </p:nvSpPr>
        <p:spPr>
          <a:xfrm>
            <a:off x="4568511" y="4246727"/>
            <a:ext cx="3054978" cy="707886"/>
          </a:xfrm>
          <a:prstGeom prst="rect">
            <a:avLst/>
          </a:prstGeom>
          <a:noFill/>
        </p:spPr>
        <p:txBody>
          <a:bodyPr wrap="square" rtlCol="0">
            <a:spAutoFit/>
          </a:bodyPr>
          <a:lstStyle/>
          <a:p>
            <a:pPr algn="ctr"/>
            <a:endParaRPr lang="fr-CA" sz="2000" b="1" dirty="0">
              <a:latin typeface="Calibri"/>
              <a:cs typeface="Calibri"/>
            </a:endParaRPr>
          </a:p>
          <a:p>
            <a:pPr algn="ctr"/>
            <a:r>
              <a:rPr lang="fr-CA" sz="2000" b="1" dirty="0">
                <a:latin typeface="Calibri"/>
                <a:cs typeface="Calibri"/>
              </a:rPr>
              <a:t>7) </a:t>
            </a:r>
            <a:r>
              <a:rPr lang="fr-CA" sz="2000" b="1" dirty="0" err="1">
                <a:latin typeface="Calibri"/>
                <a:cs typeface="Calibri"/>
              </a:rPr>
              <a:t>Gender</a:t>
            </a:r>
            <a:r>
              <a:rPr lang="fr-CA" sz="2000" b="1" dirty="0">
                <a:latin typeface="Calibri"/>
                <a:cs typeface="Calibri"/>
              </a:rPr>
              <a:t> Identity</a:t>
            </a:r>
          </a:p>
        </p:txBody>
      </p:sp>
      <p:pic>
        <p:nvPicPr>
          <p:cNvPr id="14" name="Picture 4">
            <a:extLst>
              <a:ext uri="{FF2B5EF4-FFF2-40B4-BE49-F238E27FC236}">
                <a16:creationId xmlns:a16="http://schemas.microsoft.com/office/drawing/2014/main" id="{A0805D18-6D6A-93EB-A3B7-E17C47D71632}"/>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679619" y="550950"/>
            <a:ext cx="1698454" cy="1179941"/>
          </a:xfrm>
          <a:prstGeom prst="rect">
            <a:avLst/>
          </a:prstGeom>
          <a:noFill/>
          <a:ln>
            <a:noFill/>
          </a:ln>
          <a:extLst>
            <a:ext uri="{909E8E84-426E-40DD-AFC4-6F175D3DCCD1}">
              <a14:hiddenFill xmlns:a14="http://schemas.microsoft.com/office/drawing/2010/main">
                <a:solidFill>
                  <a:srgbClr val="FFFFFF"/>
                </a:solidFill>
              </a14:hiddenFill>
            </a:ext>
          </a:extLst>
        </p:spPr>
      </p:pic>
      <p:sp>
        <p:nvSpPr>
          <p:cNvPr id="15" name="TextBox 14">
            <a:extLst>
              <a:ext uri="{FF2B5EF4-FFF2-40B4-BE49-F238E27FC236}">
                <a16:creationId xmlns:a16="http://schemas.microsoft.com/office/drawing/2014/main" id="{6E5F1D32-DA9D-E43A-5210-06FCD3AAF1C2}"/>
              </a:ext>
            </a:extLst>
          </p:cNvPr>
          <p:cNvSpPr txBox="1"/>
          <p:nvPr/>
        </p:nvSpPr>
        <p:spPr>
          <a:xfrm>
            <a:off x="799492" y="-146387"/>
            <a:ext cx="5209953" cy="707886"/>
          </a:xfrm>
          <a:prstGeom prst="rect">
            <a:avLst/>
          </a:prstGeom>
          <a:noFill/>
        </p:spPr>
        <p:txBody>
          <a:bodyPr wrap="square" rtlCol="0">
            <a:spAutoFit/>
          </a:bodyPr>
          <a:lstStyle/>
          <a:p>
            <a:pPr algn="ctr"/>
            <a:endParaRPr lang="en-US" sz="2000" b="1" dirty="0">
              <a:latin typeface="Calibri"/>
              <a:cs typeface="Calibri"/>
            </a:endParaRPr>
          </a:p>
          <a:p>
            <a:pPr algn="ctr"/>
            <a:r>
              <a:rPr lang="en-US" sz="2000" b="1" dirty="0">
                <a:latin typeface="Calibri"/>
                <a:cs typeface="Calibri"/>
              </a:rPr>
              <a:t>1) Sex Assigned at Birth</a:t>
            </a:r>
          </a:p>
        </p:txBody>
      </p:sp>
      <p:pic>
        <p:nvPicPr>
          <p:cNvPr id="16" name="Picture 2" descr="Equal Opportunity, Unequal Outcomes: Exploring Gender Inequality in  Post-College Career Outcomes">
            <a:extLst>
              <a:ext uri="{FF2B5EF4-FFF2-40B4-BE49-F238E27FC236}">
                <a16:creationId xmlns:a16="http://schemas.microsoft.com/office/drawing/2014/main" id="{3C476EFB-2204-2F5B-B1B5-A845D30A6CA4}"/>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5219788" y="2685635"/>
            <a:ext cx="1684988" cy="1168839"/>
          </a:xfrm>
          <a:prstGeom prst="rect">
            <a:avLst/>
          </a:prstGeom>
          <a:noFill/>
          <a:ln>
            <a:noFill/>
          </a:ln>
          <a:extLst>
            <a:ext uri="{909E8E84-426E-40DD-AFC4-6F175D3DCCD1}">
              <a14:hiddenFill xmlns:a14="http://schemas.microsoft.com/office/drawing/2010/main">
                <a:solidFill>
                  <a:srgbClr val="FFFFFF"/>
                </a:solidFill>
              </a14:hiddenFill>
            </a:ext>
          </a:extLst>
        </p:spPr>
      </p:pic>
      <p:sp>
        <p:nvSpPr>
          <p:cNvPr id="17" name="TextBox 16">
            <a:extLst>
              <a:ext uri="{FF2B5EF4-FFF2-40B4-BE49-F238E27FC236}">
                <a16:creationId xmlns:a16="http://schemas.microsoft.com/office/drawing/2014/main" id="{96277512-9B5F-E766-4056-CA2D92A55E57}"/>
              </a:ext>
            </a:extLst>
          </p:cNvPr>
          <p:cNvSpPr txBox="1"/>
          <p:nvPr/>
        </p:nvSpPr>
        <p:spPr>
          <a:xfrm>
            <a:off x="3366239" y="1941381"/>
            <a:ext cx="5209953" cy="707886"/>
          </a:xfrm>
          <a:prstGeom prst="rect">
            <a:avLst/>
          </a:prstGeom>
          <a:noFill/>
        </p:spPr>
        <p:txBody>
          <a:bodyPr wrap="square" rtlCol="0">
            <a:spAutoFit/>
          </a:bodyPr>
          <a:lstStyle/>
          <a:p>
            <a:pPr algn="ctr"/>
            <a:endParaRPr lang="en-US" sz="2000" b="1" dirty="0">
              <a:latin typeface="Calibri"/>
              <a:cs typeface="Calibri"/>
            </a:endParaRPr>
          </a:p>
          <a:p>
            <a:pPr algn="ctr"/>
            <a:r>
              <a:rPr lang="en-US" sz="2000" b="1" dirty="0">
                <a:latin typeface="Calibri"/>
                <a:cs typeface="Calibri"/>
              </a:rPr>
              <a:t>4) Professional Gender Roles</a:t>
            </a:r>
          </a:p>
        </p:txBody>
      </p:sp>
      <p:sp>
        <p:nvSpPr>
          <p:cNvPr id="3" name="TextBox 2">
            <a:extLst>
              <a:ext uri="{FF2B5EF4-FFF2-40B4-BE49-F238E27FC236}">
                <a16:creationId xmlns:a16="http://schemas.microsoft.com/office/drawing/2014/main" id="{9B789BE9-7CC5-2F5B-96BF-07D577229129}"/>
              </a:ext>
            </a:extLst>
          </p:cNvPr>
          <p:cNvSpPr txBox="1"/>
          <p:nvPr/>
        </p:nvSpPr>
        <p:spPr>
          <a:xfrm>
            <a:off x="7400793" y="1950789"/>
            <a:ext cx="5209953" cy="707886"/>
          </a:xfrm>
          <a:prstGeom prst="rect">
            <a:avLst/>
          </a:prstGeom>
          <a:noFill/>
        </p:spPr>
        <p:txBody>
          <a:bodyPr wrap="square" rtlCol="0">
            <a:spAutoFit/>
          </a:bodyPr>
          <a:lstStyle/>
          <a:p>
            <a:pPr algn="ctr"/>
            <a:endParaRPr lang="en-US" sz="2000" b="1" dirty="0">
              <a:latin typeface="Calibri"/>
              <a:cs typeface="Calibri"/>
            </a:endParaRPr>
          </a:p>
          <a:p>
            <a:pPr algn="ctr"/>
            <a:r>
              <a:rPr lang="en-US" sz="2000" b="1" dirty="0">
                <a:latin typeface="Calibri"/>
                <a:cs typeface="Calibri"/>
              </a:rPr>
              <a:t>5) Gender Relations</a:t>
            </a:r>
          </a:p>
        </p:txBody>
      </p:sp>
      <p:sp>
        <p:nvSpPr>
          <p:cNvPr id="7" name="TextBox 6">
            <a:extLst>
              <a:ext uri="{FF2B5EF4-FFF2-40B4-BE49-F238E27FC236}">
                <a16:creationId xmlns:a16="http://schemas.microsoft.com/office/drawing/2014/main" id="{23FA918F-BA69-B813-5883-9936601A1BC7}"/>
              </a:ext>
            </a:extLst>
          </p:cNvPr>
          <p:cNvSpPr txBox="1"/>
          <p:nvPr/>
        </p:nvSpPr>
        <p:spPr>
          <a:xfrm>
            <a:off x="7400793" y="4349403"/>
            <a:ext cx="5209953" cy="707886"/>
          </a:xfrm>
          <a:prstGeom prst="rect">
            <a:avLst/>
          </a:prstGeom>
          <a:noFill/>
        </p:spPr>
        <p:txBody>
          <a:bodyPr wrap="square" rtlCol="0">
            <a:spAutoFit/>
          </a:bodyPr>
          <a:lstStyle/>
          <a:p>
            <a:pPr algn="ctr"/>
            <a:endParaRPr lang="en-US" sz="2000" b="1" dirty="0">
              <a:latin typeface="Calibri"/>
              <a:cs typeface="Calibri"/>
            </a:endParaRPr>
          </a:p>
          <a:p>
            <a:pPr algn="ctr"/>
            <a:r>
              <a:rPr lang="en-US" sz="2000" b="1" dirty="0">
                <a:latin typeface="Calibri"/>
                <a:cs typeface="Calibri"/>
              </a:rPr>
              <a:t>8) Institutionalized Gender</a:t>
            </a:r>
          </a:p>
        </p:txBody>
      </p:sp>
      <p:pic>
        <p:nvPicPr>
          <p:cNvPr id="8" name="Picture 7">
            <a:extLst>
              <a:ext uri="{FF2B5EF4-FFF2-40B4-BE49-F238E27FC236}">
                <a16:creationId xmlns:a16="http://schemas.microsoft.com/office/drawing/2014/main" id="{B83A877C-2DE7-E4A9-E62E-A9FE341FB392}"/>
              </a:ext>
            </a:extLst>
          </p:cNvPr>
          <p:cNvPicPr>
            <a:picLocks noChangeAspect="1"/>
          </p:cNvPicPr>
          <p:nvPr/>
        </p:nvPicPr>
        <p:blipFill>
          <a:blip r:embed="rId8"/>
          <a:stretch>
            <a:fillRect/>
          </a:stretch>
        </p:blipFill>
        <p:spPr>
          <a:xfrm>
            <a:off x="9380742" y="2622307"/>
            <a:ext cx="1307258" cy="1311773"/>
          </a:xfrm>
          <a:prstGeom prst="rect">
            <a:avLst/>
          </a:prstGeom>
          <a:ln>
            <a:noFill/>
          </a:ln>
        </p:spPr>
      </p:pic>
      <p:pic>
        <p:nvPicPr>
          <p:cNvPr id="9" name="Picture 8">
            <a:extLst>
              <a:ext uri="{FF2B5EF4-FFF2-40B4-BE49-F238E27FC236}">
                <a16:creationId xmlns:a16="http://schemas.microsoft.com/office/drawing/2014/main" id="{375A72B2-5BD5-231B-7EC7-EBB30299BAA6}"/>
              </a:ext>
            </a:extLst>
          </p:cNvPr>
          <p:cNvPicPr>
            <a:picLocks noChangeAspect="1"/>
          </p:cNvPicPr>
          <p:nvPr/>
        </p:nvPicPr>
        <p:blipFill>
          <a:blip r:embed="rId9"/>
          <a:stretch>
            <a:fillRect/>
          </a:stretch>
        </p:blipFill>
        <p:spPr>
          <a:xfrm>
            <a:off x="9214235" y="5077514"/>
            <a:ext cx="1595985" cy="1232315"/>
          </a:xfrm>
          <a:prstGeom prst="rect">
            <a:avLst/>
          </a:prstGeom>
          <a:ln>
            <a:noFill/>
          </a:ln>
        </p:spPr>
      </p:pic>
      <p:pic>
        <p:nvPicPr>
          <p:cNvPr id="20" name="Picture 19" descr="A diagram of the same molecule&#10;&#10;Description automatically generated with medium confidence">
            <a:extLst>
              <a:ext uri="{FF2B5EF4-FFF2-40B4-BE49-F238E27FC236}">
                <a16:creationId xmlns:a16="http://schemas.microsoft.com/office/drawing/2014/main" id="{C020C4FD-35F9-F99B-44FD-156EB3A25A61}"/>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7691698" y="645599"/>
            <a:ext cx="1192601" cy="1179941"/>
          </a:xfrm>
          <a:prstGeom prst="rect">
            <a:avLst/>
          </a:prstGeom>
        </p:spPr>
      </p:pic>
    </p:spTree>
    <p:extLst>
      <p:ext uri="{BB962C8B-B14F-4D97-AF65-F5344CB8AC3E}">
        <p14:creationId xmlns:p14="http://schemas.microsoft.com/office/powerpoint/2010/main" val="287942358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a:extLst>
            <a:ext uri="{FF2B5EF4-FFF2-40B4-BE49-F238E27FC236}">
              <a16:creationId xmlns:a16="http://schemas.microsoft.com/office/drawing/2014/main" id="{45DFC363-68FF-3171-CBF3-A644614FE773}"/>
            </a:ext>
          </a:extLst>
        </p:cNvPr>
        <p:cNvGrpSpPr/>
        <p:nvPr/>
      </p:nvGrpSpPr>
      <p:grpSpPr>
        <a:xfrm>
          <a:off x="0" y="0"/>
          <a:ext cx="0" cy="0"/>
          <a:chOff x="0" y="0"/>
          <a:chExt cx="0" cy="0"/>
        </a:xfrm>
      </p:grpSpPr>
      <p:sp useBgFill="1">
        <p:nvSpPr>
          <p:cNvPr id="12" name="Rectangle 11">
            <a:extLst>
              <a:ext uri="{FF2B5EF4-FFF2-40B4-BE49-F238E27FC236}">
                <a16:creationId xmlns:a16="http://schemas.microsoft.com/office/drawing/2014/main" id="{47942995-B07F-4636-9A06-C6A104B260A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1999" cy="6857365"/>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Title 6">
            <a:extLst>
              <a:ext uri="{FF2B5EF4-FFF2-40B4-BE49-F238E27FC236}">
                <a16:creationId xmlns:a16="http://schemas.microsoft.com/office/drawing/2014/main" id="{95CF3D5D-BC4C-823B-9BEF-CBAD1FEA4CDB}"/>
              </a:ext>
            </a:extLst>
          </p:cNvPr>
          <p:cNvSpPr>
            <a:spLocks noGrp="1"/>
          </p:cNvSpPr>
          <p:nvPr>
            <p:ph type="title"/>
          </p:nvPr>
        </p:nvSpPr>
        <p:spPr>
          <a:xfrm>
            <a:off x="1113810" y="2960716"/>
            <a:ext cx="4036334" cy="2387600"/>
          </a:xfrm>
        </p:spPr>
        <p:txBody>
          <a:bodyPr vert="horz" lIns="91440" tIns="45720" rIns="91440" bIns="45720" rtlCol="0" anchor="t">
            <a:normAutofit/>
          </a:bodyPr>
          <a:lstStyle/>
          <a:p>
            <a:endParaRPr lang="en-US" sz="5000" b="1" kern="1200" dirty="0">
              <a:solidFill>
                <a:schemeClr val="tx1"/>
              </a:solidFill>
              <a:latin typeface="+mj-lt"/>
              <a:ea typeface="+mj-ea"/>
              <a:cs typeface="+mj-cs"/>
            </a:endParaRPr>
          </a:p>
          <a:p>
            <a:r>
              <a:rPr lang="en-US" sz="5000" b="1" kern="1200" dirty="0">
                <a:solidFill>
                  <a:schemeClr val="tx1"/>
                </a:solidFill>
                <a:latin typeface="+mj-lt"/>
                <a:ea typeface="+mj-ea"/>
                <a:cs typeface="+mj-cs"/>
              </a:rPr>
              <a:t>Sex Assigned at Birth</a:t>
            </a:r>
          </a:p>
        </p:txBody>
      </p:sp>
      <p:grpSp>
        <p:nvGrpSpPr>
          <p:cNvPr id="14" name="Group 13">
            <a:extLst>
              <a:ext uri="{FF2B5EF4-FFF2-40B4-BE49-F238E27FC236}">
                <a16:creationId xmlns:a16="http://schemas.microsoft.com/office/drawing/2014/main" id="{032D8612-31EB-44CF-A1D0-14FD4C70542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0" y="2984992"/>
            <a:ext cx="731521" cy="673460"/>
            <a:chOff x="3940602" y="308034"/>
            <a:chExt cx="2116791" cy="3428999"/>
          </a:xfrm>
          <a:solidFill>
            <a:schemeClr val="accent4"/>
          </a:solidFill>
        </p:grpSpPr>
        <p:sp>
          <p:nvSpPr>
            <p:cNvPr id="15" name="Rectangle 14">
              <a:extLst>
                <a:ext uri="{FF2B5EF4-FFF2-40B4-BE49-F238E27FC236}">
                  <a16:creationId xmlns:a16="http://schemas.microsoft.com/office/drawing/2014/main" id="{F19A4A0F-1B59-4DB0-9764-D10936E9877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3940602" y="308034"/>
              <a:ext cx="566743" cy="342899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15">
              <a:extLst>
                <a:ext uri="{FF2B5EF4-FFF2-40B4-BE49-F238E27FC236}">
                  <a16:creationId xmlns:a16="http://schemas.microsoft.com/office/drawing/2014/main" id="{F399A70F-F8CD-4992-9EF5-6CF15472E73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4715626" y="308034"/>
              <a:ext cx="566743" cy="342899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Rectangle 16">
              <a:extLst>
                <a:ext uri="{FF2B5EF4-FFF2-40B4-BE49-F238E27FC236}">
                  <a16:creationId xmlns:a16="http://schemas.microsoft.com/office/drawing/2014/main" id="{48F4FEDC-6D80-458C-A665-075D9B9500FD}"/>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490650" y="308034"/>
              <a:ext cx="566743" cy="342899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9" name="Rectangle 18">
            <a:extLst>
              <a:ext uri="{FF2B5EF4-FFF2-40B4-BE49-F238E27FC236}">
                <a16:creationId xmlns:a16="http://schemas.microsoft.com/office/drawing/2014/main" id="{B81933D1-5615-42C7-9C0B-4EB7105CCE2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10697670" y="0"/>
            <a:ext cx="1494330" cy="68580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Rectangle 20">
            <a:extLst>
              <a:ext uri="{FF2B5EF4-FFF2-40B4-BE49-F238E27FC236}">
                <a16:creationId xmlns:a16="http://schemas.microsoft.com/office/drawing/2014/main" id="{19C9EAEA-39D0-4B0E-A0EB-51E7B26740B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5685810" y="391886"/>
            <a:ext cx="6009366" cy="6017078"/>
          </a:xfrm>
          <a:prstGeom prst="rect">
            <a:avLst/>
          </a:prstGeom>
          <a:solidFill>
            <a:schemeClr val="bg1"/>
          </a:solidFill>
          <a:ln>
            <a:noFill/>
          </a:ln>
          <a:effectLst>
            <a:outerShdw blurRad="139700" dist="127000" dir="5400000" algn="t" rotWithShape="0">
              <a:prstClr val="black">
                <a:alpha val="15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 name="Picture 4" descr="A person and person symbols on a fingerprint&#10;&#10;Description automatically generated">
            <a:extLst>
              <a:ext uri="{FF2B5EF4-FFF2-40B4-BE49-F238E27FC236}">
                <a16:creationId xmlns:a16="http://schemas.microsoft.com/office/drawing/2014/main" id="{FD55A61E-4857-3DEE-ACFC-5DF452034E4F}"/>
              </a:ext>
            </a:extLst>
          </p:cNvPr>
          <p:cNvPicPr>
            <a:picLocks noChangeAspect="1" noChangeArrowheads="1"/>
          </p:cNvPicPr>
          <p:nvPr/>
        </p:nvPicPr>
        <p:blipFill>
          <a:blip r:embed="rId2">
            <a:extLst>
              <a:ext uri="{28A0092B-C50C-407E-A947-70E740481C1C}">
                <a14:useLocalDpi xmlns:a14="http://schemas.microsoft.com/office/drawing/2010/main" val="0"/>
              </a:ext>
            </a:extLst>
          </a:blip>
          <a:stretch>
            <a:fillRect/>
          </a:stretch>
        </p:blipFill>
        <p:spPr bwMode="auto">
          <a:xfrm>
            <a:off x="5922492" y="1551983"/>
            <a:ext cx="5536001" cy="3695280"/>
          </a:xfrm>
          <a:prstGeom prst="rect">
            <a:avLst/>
          </a:prstGeom>
          <a:noFill/>
          <a:extLst>
            <a:ext uri="{909E8E84-426E-40DD-AFC4-6F175D3DCCD1}">
              <a14:hiddenFill xmlns:a14="http://schemas.microsoft.com/office/drawing/2010/main">
                <a:solidFill>
                  <a:srgbClr val="FFFFFF"/>
                </a:solidFill>
              </a14:hiddenFill>
            </a:ext>
          </a:extLst>
        </p:spPr>
      </p:pic>
      <p:sp>
        <p:nvSpPr>
          <p:cNvPr id="3" name="Slide Number Placeholder 2">
            <a:extLst>
              <a:ext uri="{FF2B5EF4-FFF2-40B4-BE49-F238E27FC236}">
                <a16:creationId xmlns:a16="http://schemas.microsoft.com/office/drawing/2014/main" id="{67ABD700-CDEE-0492-CA0B-604A666F04BF}"/>
              </a:ext>
            </a:extLst>
          </p:cNvPr>
          <p:cNvSpPr>
            <a:spLocks noGrp="1"/>
          </p:cNvSpPr>
          <p:nvPr>
            <p:ph type="sldNum" sz="quarter" idx="12"/>
          </p:nvPr>
        </p:nvSpPr>
        <p:spPr/>
        <p:txBody>
          <a:bodyPr/>
          <a:lstStyle/>
          <a:p>
            <a:fld id="{C3883474-71E4-4357-80BC-5A86AD651ADC}" type="slidenum">
              <a:rPr lang="fr-FR" smtClean="0"/>
              <a:t>9</a:t>
            </a:fld>
            <a:endParaRPr lang="fr-FR"/>
          </a:p>
        </p:txBody>
      </p:sp>
    </p:spTree>
    <p:extLst>
      <p:ext uri="{BB962C8B-B14F-4D97-AF65-F5344CB8AC3E}">
        <p14:creationId xmlns:p14="http://schemas.microsoft.com/office/powerpoint/2010/main" val="84793430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74502A3-00F8-EE3C-8F74-31B1F16A789D}"/>
            </a:ext>
          </a:extLst>
        </p:cNvPr>
        <p:cNvGrpSpPr/>
        <p:nvPr/>
      </p:nvGrpSpPr>
      <p:grpSpPr>
        <a:xfrm>
          <a:off x="0" y="0"/>
          <a:ext cx="0" cy="0"/>
          <a:chOff x="0" y="0"/>
          <a:chExt cx="0" cy="0"/>
        </a:xfrm>
      </p:grpSpPr>
      <p:sp>
        <p:nvSpPr>
          <p:cNvPr id="2" name="Titre 1">
            <a:extLst>
              <a:ext uri="{FF2B5EF4-FFF2-40B4-BE49-F238E27FC236}">
                <a16:creationId xmlns:a16="http://schemas.microsoft.com/office/drawing/2014/main" id="{E7BF80BD-9130-6847-3C78-C101C44657CF}"/>
              </a:ext>
            </a:extLst>
          </p:cNvPr>
          <p:cNvSpPr>
            <a:spLocks noGrp="1"/>
          </p:cNvSpPr>
          <p:nvPr>
            <p:ph type="title"/>
          </p:nvPr>
        </p:nvSpPr>
        <p:spPr>
          <a:xfrm>
            <a:off x="0" y="-119252"/>
            <a:ext cx="9994767" cy="739881"/>
          </a:xfrm>
        </p:spPr>
        <p:txBody>
          <a:bodyPr vert="horz" lIns="91440" tIns="45720" rIns="91440" bIns="45720" rtlCol="0" anchor="b">
            <a:normAutofit fontScale="90000"/>
          </a:bodyPr>
          <a:lstStyle/>
          <a:p>
            <a:r>
              <a:rPr lang="en-US" sz="3600" dirty="0"/>
              <a:t>Psychological distress and the biological response to stress</a:t>
            </a:r>
          </a:p>
        </p:txBody>
      </p:sp>
      <p:pic>
        <p:nvPicPr>
          <p:cNvPr id="4" name="Content Placeholder 3" descr="A picture containing text&#10;&#10;Description automatically generated">
            <a:extLst>
              <a:ext uri="{FF2B5EF4-FFF2-40B4-BE49-F238E27FC236}">
                <a16:creationId xmlns:a16="http://schemas.microsoft.com/office/drawing/2014/main" id="{0F325BBB-BF44-F448-E77A-1B78DFBA1890}"/>
              </a:ext>
            </a:extLst>
          </p:cNvPr>
          <p:cNvPicPr>
            <a:picLocks noGrp="1" noChangeAspect="1"/>
          </p:cNvPicPr>
          <p:nvPr>
            <p:ph idx="1"/>
          </p:nvPr>
        </p:nvPicPr>
        <p:blipFill>
          <a:blip r:embed="rId2"/>
          <a:stretch>
            <a:fillRect/>
          </a:stretch>
        </p:blipFill>
        <p:spPr>
          <a:xfrm>
            <a:off x="152400" y="2199441"/>
            <a:ext cx="5943600" cy="4368545"/>
          </a:xfrm>
          <a:prstGeom prst="rect">
            <a:avLst/>
          </a:prstGeom>
        </p:spPr>
      </p:pic>
      <p:pic>
        <p:nvPicPr>
          <p:cNvPr id="5" name="Picture 4" descr="A graph of a line&#10;&#10;Description automatically generated with medium confidence">
            <a:extLst>
              <a:ext uri="{FF2B5EF4-FFF2-40B4-BE49-F238E27FC236}">
                <a16:creationId xmlns:a16="http://schemas.microsoft.com/office/drawing/2014/main" id="{4E53E597-90D7-CF4A-87DA-ED9C3AC1253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636642" y="3370692"/>
            <a:ext cx="5322718" cy="2847653"/>
          </a:xfrm>
          <a:prstGeom prst="rect">
            <a:avLst/>
          </a:prstGeom>
        </p:spPr>
      </p:pic>
      <p:pic>
        <p:nvPicPr>
          <p:cNvPr id="7" name="Picture 6" descr="A screenshot of a computer&#10;&#10;Description automatically generated">
            <a:extLst>
              <a:ext uri="{FF2B5EF4-FFF2-40B4-BE49-F238E27FC236}">
                <a16:creationId xmlns:a16="http://schemas.microsoft.com/office/drawing/2014/main" id="{0D5168C4-7D74-731B-C637-A418D656513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737003" y="1421509"/>
            <a:ext cx="5222357" cy="1889557"/>
          </a:xfrm>
          <a:prstGeom prst="rect">
            <a:avLst/>
          </a:prstGeom>
        </p:spPr>
      </p:pic>
      <p:sp>
        <p:nvSpPr>
          <p:cNvPr id="6" name="Slide Number Placeholder 5">
            <a:extLst>
              <a:ext uri="{FF2B5EF4-FFF2-40B4-BE49-F238E27FC236}">
                <a16:creationId xmlns:a16="http://schemas.microsoft.com/office/drawing/2014/main" id="{4AA0564E-3E58-5A24-B539-6AF2C8CFF5D7}"/>
              </a:ext>
            </a:extLst>
          </p:cNvPr>
          <p:cNvSpPr>
            <a:spLocks noGrp="1"/>
          </p:cNvSpPr>
          <p:nvPr>
            <p:ph type="sldNum" sz="quarter" idx="12"/>
          </p:nvPr>
        </p:nvSpPr>
        <p:spPr/>
        <p:txBody>
          <a:bodyPr/>
          <a:lstStyle/>
          <a:p>
            <a:fld id="{C3883474-71E4-4357-80BC-5A86AD651ADC}" type="slidenum">
              <a:rPr lang="fr-FR" smtClean="0"/>
              <a:t>10</a:t>
            </a:fld>
            <a:endParaRPr lang="fr-FR"/>
          </a:p>
        </p:txBody>
      </p:sp>
      <p:sp>
        <p:nvSpPr>
          <p:cNvPr id="3" name="TextBox 2">
            <a:extLst>
              <a:ext uri="{FF2B5EF4-FFF2-40B4-BE49-F238E27FC236}">
                <a16:creationId xmlns:a16="http://schemas.microsoft.com/office/drawing/2014/main" id="{11630F58-7207-1D5C-CD3E-167F7B22AD7C}"/>
              </a:ext>
            </a:extLst>
          </p:cNvPr>
          <p:cNvSpPr txBox="1"/>
          <p:nvPr/>
        </p:nvSpPr>
        <p:spPr>
          <a:xfrm>
            <a:off x="29314" y="2281094"/>
            <a:ext cx="3094886" cy="369332"/>
          </a:xfrm>
          <a:prstGeom prst="rect">
            <a:avLst/>
          </a:prstGeom>
          <a:solidFill>
            <a:schemeClr val="bg1"/>
          </a:solidFill>
        </p:spPr>
        <p:txBody>
          <a:bodyPr wrap="none" rtlCol="0">
            <a:spAutoFit/>
          </a:bodyPr>
          <a:lstStyle/>
          <a:p>
            <a:r>
              <a:rPr lang="en-CA" dirty="0"/>
              <a:t>Psychological Distress by Sex</a:t>
            </a:r>
          </a:p>
        </p:txBody>
      </p:sp>
      <p:sp>
        <p:nvSpPr>
          <p:cNvPr id="8" name="TextBox 7">
            <a:extLst>
              <a:ext uri="{FF2B5EF4-FFF2-40B4-BE49-F238E27FC236}">
                <a16:creationId xmlns:a16="http://schemas.microsoft.com/office/drawing/2014/main" id="{773641DB-E4C1-90B3-24E8-95F68B4978C2}"/>
              </a:ext>
            </a:extLst>
          </p:cNvPr>
          <p:cNvSpPr txBox="1"/>
          <p:nvPr/>
        </p:nvSpPr>
        <p:spPr>
          <a:xfrm>
            <a:off x="3438815" y="2281094"/>
            <a:ext cx="3117135" cy="369332"/>
          </a:xfrm>
          <a:prstGeom prst="rect">
            <a:avLst/>
          </a:prstGeom>
          <a:solidFill>
            <a:schemeClr val="bg1"/>
          </a:solidFill>
        </p:spPr>
        <p:txBody>
          <a:bodyPr wrap="none" rtlCol="0">
            <a:spAutoFit/>
          </a:bodyPr>
          <a:lstStyle/>
          <a:p>
            <a:r>
              <a:rPr lang="en-CA" dirty="0"/>
              <a:t>Psychological Distress by Age</a:t>
            </a:r>
          </a:p>
        </p:txBody>
      </p:sp>
    </p:spTree>
    <p:extLst>
      <p:ext uri="{BB962C8B-B14F-4D97-AF65-F5344CB8AC3E}">
        <p14:creationId xmlns:p14="http://schemas.microsoft.com/office/powerpoint/2010/main" val="67567562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Graphical user interface, text, application, email&#10;&#10;Description automatically generated">
            <a:extLst>
              <a:ext uri="{FF2B5EF4-FFF2-40B4-BE49-F238E27FC236}">
                <a16:creationId xmlns:a16="http://schemas.microsoft.com/office/drawing/2014/main" id="{03531A32-10F6-924A-B16A-41D84AE021FC}"/>
              </a:ext>
            </a:extLst>
          </p:cNvPr>
          <p:cNvPicPr>
            <a:picLocks noChangeAspect="1"/>
          </p:cNvPicPr>
          <p:nvPr/>
        </p:nvPicPr>
        <p:blipFill>
          <a:blip r:embed="rId3"/>
          <a:stretch>
            <a:fillRect/>
          </a:stretch>
        </p:blipFill>
        <p:spPr>
          <a:xfrm>
            <a:off x="2413454" y="192313"/>
            <a:ext cx="7365093" cy="2557074"/>
          </a:xfrm>
          <a:prstGeom prst="rect">
            <a:avLst/>
          </a:prstGeom>
          <a:ln>
            <a:noFill/>
          </a:ln>
        </p:spPr>
      </p:pic>
      <p:pic>
        <p:nvPicPr>
          <p:cNvPr id="9" name="Picture 8" descr="Diagram&#10;&#10;Description automatically generated">
            <a:extLst>
              <a:ext uri="{FF2B5EF4-FFF2-40B4-BE49-F238E27FC236}">
                <a16:creationId xmlns:a16="http://schemas.microsoft.com/office/drawing/2014/main" id="{4822F832-3BEB-AB4A-9AB5-C5951C45FDB7}"/>
              </a:ext>
            </a:extLst>
          </p:cNvPr>
          <p:cNvPicPr>
            <a:picLocks noChangeAspect="1"/>
          </p:cNvPicPr>
          <p:nvPr/>
        </p:nvPicPr>
        <p:blipFill>
          <a:blip r:embed="rId4"/>
          <a:stretch>
            <a:fillRect/>
          </a:stretch>
        </p:blipFill>
        <p:spPr>
          <a:xfrm>
            <a:off x="2413454" y="2861132"/>
            <a:ext cx="3595319" cy="3869871"/>
          </a:xfrm>
          <a:prstGeom prst="rect">
            <a:avLst/>
          </a:prstGeom>
          <a:ln>
            <a:noFill/>
          </a:ln>
        </p:spPr>
      </p:pic>
      <p:pic>
        <p:nvPicPr>
          <p:cNvPr id="112644" name="Picture 4" descr="men Icon 2323558">
            <a:extLst>
              <a:ext uri="{FF2B5EF4-FFF2-40B4-BE49-F238E27FC236}">
                <a16:creationId xmlns:a16="http://schemas.microsoft.com/office/drawing/2014/main" id="{23088E2B-F962-FE40-8B2D-9D9A2F4912AB}"/>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8407622" y="4108614"/>
            <a:ext cx="1370925" cy="1370925"/>
          </a:xfrm>
          <a:prstGeom prst="rect">
            <a:avLst/>
          </a:prstGeom>
          <a:solidFill>
            <a:schemeClr val="bg1"/>
          </a:solidFill>
        </p:spPr>
      </p:pic>
      <p:pic>
        <p:nvPicPr>
          <p:cNvPr id="112646" name="Picture 6" descr="Female Icon 4219683">
            <a:extLst>
              <a:ext uri="{FF2B5EF4-FFF2-40B4-BE49-F238E27FC236}">
                <a16:creationId xmlns:a16="http://schemas.microsoft.com/office/drawing/2014/main" id="{D783FFB9-7C21-2548-9197-E8B5D9EAE59C}"/>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096001" y="4108615"/>
            <a:ext cx="1370925" cy="1370925"/>
          </a:xfrm>
          <a:prstGeom prst="rect">
            <a:avLst/>
          </a:prstGeom>
          <a:solidFill>
            <a:schemeClr val="bg1"/>
          </a:solidFill>
        </p:spPr>
      </p:pic>
      <p:sp>
        <p:nvSpPr>
          <p:cNvPr id="11" name="TextBox 10">
            <a:extLst>
              <a:ext uri="{FF2B5EF4-FFF2-40B4-BE49-F238E27FC236}">
                <a16:creationId xmlns:a16="http://schemas.microsoft.com/office/drawing/2014/main" id="{49D9EDAA-C659-4440-AF66-BB180F7F7C8D}"/>
              </a:ext>
            </a:extLst>
          </p:cNvPr>
          <p:cNvSpPr txBox="1"/>
          <p:nvPr/>
        </p:nvSpPr>
        <p:spPr>
          <a:xfrm>
            <a:off x="7447471" y="3978468"/>
            <a:ext cx="869149" cy="1631216"/>
          </a:xfrm>
          <a:prstGeom prst="rect">
            <a:avLst/>
          </a:prstGeom>
          <a:solidFill>
            <a:schemeClr val="bg1"/>
          </a:solidFill>
        </p:spPr>
        <p:txBody>
          <a:bodyPr wrap="none" rtlCol="0">
            <a:spAutoFit/>
          </a:bodyPr>
          <a:lstStyle/>
          <a:p>
            <a:r>
              <a:rPr lang="en-CA" sz="10000" dirty="0"/>
              <a:t>&lt;</a:t>
            </a:r>
          </a:p>
        </p:txBody>
      </p:sp>
      <p:sp>
        <p:nvSpPr>
          <p:cNvPr id="3" name="Slide Number Placeholder 2">
            <a:extLst>
              <a:ext uri="{FF2B5EF4-FFF2-40B4-BE49-F238E27FC236}">
                <a16:creationId xmlns:a16="http://schemas.microsoft.com/office/drawing/2014/main" id="{A6A723EA-41E9-A87F-5C94-DA52B3EF1D94}"/>
              </a:ext>
            </a:extLst>
          </p:cNvPr>
          <p:cNvSpPr>
            <a:spLocks noGrp="1"/>
          </p:cNvSpPr>
          <p:nvPr>
            <p:ph type="sldNum" sz="quarter" idx="12"/>
          </p:nvPr>
        </p:nvSpPr>
        <p:spPr/>
        <p:txBody>
          <a:bodyPr/>
          <a:lstStyle/>
          <a:p>
            <a:fld id="{C3883474-71E4-4357-80BC-5A86AD651ADC}" type="slidenum">
              <a:rPr lang="fr-FR" smtClean="0"/>
              <a:t>11</a:t>
            </a:fld>
            <a:endParaRPr lang="fr-FR"/>
          </a:p>
        </p:txBody>
      </p:sp>
    </p:spTree>
    <p:extLst>
      <p:ext uri="{BB962C8B-B14F-4D97-AF65-F5344CB8AC3E}">
        <p14:creationId xmlns:p14="http://schemas.microsoft.com/office/powerpoint/2010/main" val="286382840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1264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1"/>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1264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6AD63C4-3A75-F5BD-DDF8-3823F9584C96}"/>
            </a:ext>
          </a:extLst>
        </p:cNvPr>
        <p:cNvGrpSpPr/>
        <p:nvPr/>
      </p:nvGrpSpPr>
      <p:grpSpPr>
        <a:xfrm>
          <a:off x="0" y="0"/>
          <a:ext cx="0" cy="0"/>
          <a:chOff x="0" y="0"/>
          <a:chExt cx="0" cy="0"/>
        </a:xfrm>
      </p:grpSpPr>
      <p:sp>
        <p:nvSpPr>
          <p:cNvPr id="5" name="Title 4">
            <a:extLst>
              <a:ext uri="{FF2B5EF4-FFF2-40B4-BE49-F238E27FC236}">
                <a16:creationId xmlns:a16="http://schemas.microsoft.com/office/drawing/2014/main" id="{E0703526-74F3-DE74-F858-A052D979B162}"/>
              </a:ext>
            </a:extLst>
          </p:cNvPr>
          <p:cNvSpPr>
            <a:spLocks noGrp="1"/>
          </p:cNvSpPr>
          <p:nvPr>
            <p:ph type="title"/>
          </p:nvPr>
        </p:nvSpPr>
        <p:spPr>
          <a:xfrm>
            <a:off x="1524001" y="0"/>
            <a:ext cx="9144000" cy="927100"/>
          </a:xfrm>
        </p:spPr>
        <p:txBody>
          <a:bodyPr vert="horz" lIns="82296" tIns="41148" rIns="82296" bIns="41148" rtlCol="0" anchor="ctr">
            <a:normAutofit/>
          </a:bodyPr>
          <a:lstStyle/>
          <a:p>
            <a:pPr marL="90487"/>
            <a:r>
              <a:rPr lang="en-US" sz="4000" dirty="0">
                <a:latin typeface="Calibri"/>
                <a:cs typeface="Calibri"/>
              </a:rPr>
              <a:t> Study Goals</a:t>
            </a:r>
          </a:p>
        </p:txBody>
      </p:sp>
      <p:pic>
        <p:nvPicPr>
          <p:cNvPr id="6" name="Picture 4" descr="Screen Shot 2012-05-10 at 12.21.44 AM.png">
            <a:extLst>
              <a:ext uri="{FF2B5EF4-FFF2-40B4-BE49-F238E27FC236}">
                <a16:creationId xmlns:a16="http://schemas.microsoft.com/office/drawing/2014/main" id="{E1585293-5865-4CFA-51E2-A6A9143061CD}"/>
              </a:ext>
            </a:extLst>
          </p:cNvPr>
          <p:cNvPicPr>
            <a:picLocks noChangeAspect="1"/>
          </p:cNvPicPr>
          <p:nvPr/>
        </p:nvPicPr>
        <p:blipFill>
          <a:blip r:embed="rId2"/>
          <a:srcRect/>
          <a:stretch>
            <a:fillRect/>
          </a:stretch>
        </p:blipFill>
        <p:spPr bwMode="auto">
          <a:xfrm>
            <a:off x="1730377" y="206377"/>
            <a:ext cx="8740775" cy="6272421"/>
          </a:xfrm>
          <a:prstGeom prst="rect">
            <a:avLst/>
          </a:prstGeom>
          <a:noFill/>
          <a:ln w="9525">
            <a:noFill/>
            <a:miter lim="800000"/>
            <a:headEnd/>
            <a:tailEnd/>
          </a:ln>
        </p:spPr>
      </p:pic>
      <p:sp>
        <p:nvSpPr>
          <p:cNvPr id="7" name="TextBox 5">
            <a:extLst>
              <a:ext uri="{FF2B5EF4-FFF2-40B4-BE49-F238E27FC236}">
                <a16:creationId xmlns:a16="http://schemas.microsoft.com/office/drawing/2014/main" id="{740E3AA7-AFC0-5C52-75E5-E07849142427}"/>
              </a:ext>
            </a:extLst>
          </p:cNvPr>
          <p:cNvSpPr txBox="1">
            <a:spLocks noChangeArrowheads="1"/>
          </p:cNvSpPr>
          <p:nvPr/>
        </p:nvSpPr>
        <p:spPr bwMode="auto">
          <a:xfrm>
            <a:off x="1730377" y="6517163"/>
            <a:ext cx="7654925" cy="313930"/>
          </a:xfrm>
          <a:prstGeom prst="rect">
            <a:avLst/>
          </a:prstGeom>
          <a:noFill/>
          <a:ln w="9525">
            <a:noFill/>
            <a:miter lim="800000"/>
            <a:headEnd/>
            <a:tailEnd/>
          </a:ln>
        </p:spPr>
        <p:txBody>
          <a:bodyPr wrap="square" lIns="91439" tIns="45719" rIns="91439" bIns="45719">
            <a:prstTxWarp prst="textNoShape">
              <a:avLst/>
            </a:prstTxWarp>
            <a:spAutoFit/>
          </a:bodyPr>
          <a:lstStyle/>
          <a:p>
            <a:pPr algn="l"/>
            <a:r>
              <a:rPr lang="en-US" sz="1400" b="1" dirty="0">
                <a:cs typeface="Calibri"/>
              </a:rPr>
              <a:t>Juster, McEwen, &amp; </a:t>
            </a:r>
            <a:r>
              <a:rPr lang="en-US" sz="1400" b="1" dirty="0" err="1">
                <a:cs typeface="Calibri"/>
              </a:rPr>
              <a:t>Lupien</a:t>
            </a:r>
            <a:r>
              <a:rPr lang="en-US" sz="1400" b="1" dirty="0">
                <a:cs typeface="Calibri"/>
              </a:rPr>
              <a:t> (2010) </a:t>
            </a:r>
            <a:r>
              <a:rPr lang="en-US" sz="1400" b="1" i="1" dirty="0">
                <a:cs typeface="Calibri"/>
              </a:rPr>
              <a:t>Neuroscience and </a:t>
            </a:r>
            <a:r>
              <a:rPr lang="en-US" sz="1400" b="1" i="1" dirty="0" err="1">
                <a:cs typeface="Calibri"/>
              </a:rPr>
              <a:t>Biobehavioral</a:t>
            </a:r>
            <a:r>
              <a:rPr lang="en-US" sz="1400" b="1" i="1" dirty="0">
                <a:cs typeface="Calibri"/>
              </a:rPr>
              <a:t> Reviews</a:t>
            </a:r>
          </a:p>
        </p:txBody>
      </p:sp>
      <p:sp>
        <p:nvSpPr>
          <p:cNvPr id="2" name="Rectangle 1">
            <a:extLst>
              <a:ext uri="{FF2B5EF4-FFF2-40B4-BE49-F238E27FC236}">
                <a16:creationId xmlns:a16="http://schemas.microsoft.com/office/drawing/2014/main" id="{A6ACB3A8-B1A2-BC86-DAE6-8602364AB28C}"/>
              </a:ext>
            </a:extLst>
          </p:cNvPr>
          <p:cNvSpPr/>
          <p:nvPr/>
        </p:nvSpPr>
        <p:spPr>
          <a:xfrm>
            <a:off x="7052403" y="2065552"/>
            <a:ext cx="963936" cy="189968"/>
          </a:xfrm>
          <a:prstGeom prst="rect">
            <a:avLst/>
          </a:prstGeom>
          <a:solidFill>
            <a:srgbClr val="00FFFF">
              <a:alpha val="50000"/>
            </a:srgbClr>
          </a:solidFill>
          <a:ln>
            <a:solidFill>
              <a:srgbClr val="00FFFF"/>
            </a:solidFill>
          </a:ln>
        </p:spPr>
        <p:style>
          <a:lnRef idx="1">
            <a:schemeClr val="accent1"/>
          </a:lnRef>
          <a:fillRef idx="3">
            <a:schemeClr val="accent1"/>
          </a:fillRef>
          <a:effectRef idx="2">
            <a:schemeClr val="accent1"/>
          </a:effectRef>
          <a:fontRef idx="minor">
            <a:schemeClr val="lt1"/>
          </a:fontRef>
        </p:style>
        <p:txBody>
          <a:bodyPr lIns="91439" tIns="45719" rIns="91439" bIns="45719" rtlCol="0" anchor="ctr"/>
          <a:lstStyle/>
          <a:p>
            <a:pPr algn="ctr"/>
            <a:endParaRPr lang="en-US">
              <a:solidFill>
                <a:schemeClr val="tx1"/>
              </a:solidFill>
              <a:latin typeface="Calibri"/>
              <a:cs typeface="Calibri"/>
            </a:endParaRPr>
          </a:p>
        </p:txBody>
      </p:sp>
      <p:sp>
        <p:nvSpPr>
          <p:cNvPr id="8" name="Rectangle 7">
            <a:extLst>
              <a:ext uri="{FF2B5EF4-FFF2-40B4-BE49-F238E27FC236}">
                <a16:creationId xmlns:a16="http://schemas.microsoft.com/office/drawing/2014/main" id="{B7BACC4B-053F-178A-7295-09DB528D3172}"/>
              </a:ext>
            </a:extLst>
          </p:cNvPr>
          <p:cNvSpPr/>
          <p:nvPr/>
        </p:nvSpPr>
        <p:spPr>
          <a:xfrm>
            <a:off x="7052403" y="3339548"/>
            <a:ext cx="1309720" cy="185972"/>
          </a:xfrm>
          <a:prstGeom prst="rect">
            <a:avLst/>
          </a:prstGeom>
          <a:solidFill>
            <a:srgbClr val="00FFFF">
              <a:alpha val="50000"/>
            </a:srgbClr>
          </a:solidFill>
          <a:ln>
            <a:solidFill>
              <a:srgbClr val="00FFFF"/>
            </a:solidFill>
          </a:ln>
        </p:spPr>
        <p:style>
          <a:lnRef idx="1">
            <a:schemeClr val="accent1"/>
          </a:lnRef>
          <a:fillRef idx="3">
            <a:schemeClr val="accent1"/>
          </a:fillRef>
          <a:effectRef idx="2">
            <a:schemeClr val="accent1"/>
          </a:effectRef>
          <a:fontRef idx="minor">
            <a:schemeClr val="lt1"/>
          </a:fontRef>
        </p:style>
        <p:txBody>
          <a:bodyPr lIns="91439" tIns="45719" rIns="91439" bIns="45719" rtlCol="0" anchor="ctr"/>
          <a:lstStyle/>
          <a:p>
            <a:pPr algn="ctr"/>
            <a:endParaRPr lang="en-US">
              <a:solidFill>
                <a:schemeClr val="tx1"/>
              </a:solidFill>
              <a:latin typeface="Calibri"/>
              <a:cs typeface="Calibri"/>
            </a:endParaRPr>
          </a:p>
        </p:txBody>
      </p:sp>
      <p:sp>
        <p:nvSpPr>
          <p:cNvPr id="9" name="Rectangle 8">
            <a:extLst>
              <a:ext uri="{FF2B5EF4-FFF2-40B4-BE49-F238E27FC236}">
                <a16:creationId xmlns:a16="http://schemas.microsoft.com/office/drawing/2014/main" id="{37BABB4B-3BAE-CD84-3BD4-A90516B9C0CE}"/>
              </a:ext>
            </a:extLst>
          </p:cNvPr>
          <p:cNvSpPr/>
          <p:nvPr/>
        </p:nvSpPr>
        <p:spPr>
          <a:xfrm>
            <a:off x="7052403" y="4290592"/>
            <a:ext cx="669198" cy="189968"/>
          </a:xfrm>
          <a:prstGeom prst="rect">
            <a:avLst/>
          </a:prstGeom>
          <a:solidFill>
            <a:srgbClr val="00FFFF">
              <a:alpha val="50000"/>
            </a:srgbClr>
          </a:solidFill>
          <a:ln>
            <a:solidFill>
              <a:srgbClr val="00FFFF"/>
            </a:solidFill>
          </a:ln>
        </p:spPr>
        <p:style>
          <a:lnRef idx="1">
            <a:schemeClr val="accent1"/>
          </a:lnRef>
          <a:fillRef idx="3">
            <a:schemeClr val="accent1"/>
          </a:fillRef>
          <a:effectRef idx="2">
            <a:schemeClr val="accent1"/>
          </a:effectRef>
          <a:fontRef idx="minor">
            <a:schemeClr val="lt1"/>
          </a:fontRef>
        </p:style>
        <p:txBody>
          <a:bodyPr lIns="91439" tIns="45719" rIns="91439" bIns="45719" rtlCol="0" anchor="ctr"/>
          <a:lstStyle/>
          <a:p>
            <a:pPr algn="ctr"/>
            <a:endParaRPr lang="en-US">
              <a:solidFill>
                <a:schemeClr val="tx1"/>
              </a:solidFill>
              <a:latin typeface="Calibri"/>
              <a:cs typeface="Calibri"/>
            </a:endParaRPr>
          </a:p>
        </p:txBody>
      </p:sp>
      <p:sp>
        <p:nvSpPr>
          <p:cNvPr id="10" name="Rectangle 9">
            <a:extLst>
              <a:ext uri="{FF2B5EF4-FFF2-40B4-BE49-F238E27FC236}">
                <a16:creationId xmlns:a16="http://schemas.microsoft.com/office/drawing/2014/main" id="{B79F44EC-1556-8804-EA27-64EAAC30CAFF}"/>
              </a:ext>
            </a:extLst>
          </p:cNvPr>
          <p:cNvSpPr/>
          <p:nvPr/>
        </p:nvSpPr>
        <p:spPr>
          <a:xfrm>
            <a:off x="7052403" y="4646054"/>
            <a:ext cx="559960" cy="189968"/>
          </a:xfrm>
          <a:prstGeom prst="rect">
            <a:avLst/>
          </a:prstGeom>
          <a:solidFill>
            <a:srgbClr val="00FFFF">
              <a:alpha val="50000"/>
            </a:srgbClr>
          </a:solidFill>
          <a:ln>
            <a:solidFill>
              <a:srgbClr val="00FFFF"/>
            </a:solidFill>
          </a:ln>
        </p:spPr>
        <p:style>
          <a:lnRef idx="1">
            <a:schemeClr val="accent1"/>
          </a:lnRef>
          <a:fillRef idx="3">
            <a:schemeClr val="accent1"/>
          </a:fillRef>
          <a:effectRef idx="2">
            <a:schemeClr val="accent1"/>
          </a:effectRef>
          <a:fontRef idx="minor">
            <a:schemeClr val="lt1"/>
          </a:fontRef>
        </p:style>
        <p:txBody>
          <a:bodyPr lIns="91439" tIns="45719" rIns="91439" bIns="45719" rtlCol="0" anchor="ctr"/>
          <a:lstStyle/>
          <a:p>
            <a:pPr algn="ctr"/>
            <a:endParaRPr lang="en-US">
              <a:solidFill>
                <a:schemeClr val="tx1"/>
              </a:solidFill>
              <a:latin typeface="Calibri"/>
              <a:cs typeface="Calibri"/>
            </a:endParaRPr>
          </a:p>
        </p:txBody>
      </p:sp>
      <p:sp>
        <p:nvSpPr>
          <p:cNvPr id="11" name="Rectangle 10">
            <a:extLst>
              <a:ext uri="{FF2B5EF4-FFF2-40B4-BE49-F238E27FC236}">
                <a16:creationId xmlns:a16="http://schemas.microsoft.com/office/drawing/2014/main" id="{32FFEFC1-ACD4-C6CA-44BB-FDB33EC15A0F}"/>
              </a:ext>
            </a:extLst>
          </p:cNvPr>
          <p:cNvSpPr/>
          <p:nvPr/>
        </p:nvSpPr>
        <p:spPr>
          <a:xfrm>
            <a:off x="7052403" y="6001182"/>
            <a:ext cx="963936" cy="189968"/>
          </a:xfrm>
          <a:prstGeom prst="rect">
            <a:avLst/>
          </a:prstGeom>
          <a:solidFill>
            <a:srgbClr val="00FFFF">
              <a:alpha val="50000"/>
            </a:srgbClr>
          </a:solidFill>
          <a:ln>
            <a:solidFill>
              <a:srgbClr val="00FFFF"/>
            </a:solidFill>
          </a:ln>
        </p:spPr>
        <p:style>
          <a:lnRef idx="1">
            <a:schemeClr val="accent1"/>
          </a:lnRef>
          <a:fillRef idx="3">
            <a:schemeClr val="accent1"/>
          </a:fillRef>
          <a:effectRef idx="2">
            <a:schemeClr val="accent1"/>
          </a:effectRef>
          <a:fontRef idx="minor">
            <a:schemeClr val="lt1"/>
          </a:fontRef>
        </p:style>
        <p:txBody>
          <a:bodyPr lIns="91439" tIns="45719" rIns="91439" bIns="45719" rtlCol="0" anchor="ctr"/>
          <a:lstStyle/>
          <a:p>
            <a:pPr algn="ctr"/>
            <a:endParaRPr lang="en-US">
              <a:solidFill>
                <a:schemeClr val="tx1"/>
              </a:solidFill>
              <a:latin typeface="Calibri"/>
              <a:cs typeface="Calibri"/>
            </a:endParaRPr>
          </a:p>
        </p:txBody>
      </p:sp>
      <p:pic>
        <p:nvPicPr>
          <p:cNvPr id="4" name="Graphic 3">
            <a:extLst>
              <a:ext uri="{FF2B5EF4-FFF2-40B4-BE49-F238E27FC236}">
                <a16:creationId xmlns:a16="http://schemas.microsoft.com/office/drawing/2014/main" id="{F0CEC440-36BA-3105-0BE5-27D2C24BEEE4}"/>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9536715" y="4836023"/>
            <a:ext cx="709941" cy="709941"/>
          </a:xfrm>
          <a:prstGeom prst="rect">
            <a:avLst/>
          </a:prstGeom>
        </p:spPr>
      </p:pic>
      <p:pic>
        <p:nvPicPr>
          <p:cNvPr id="13" name="Graphic 12">
            <a:extLst>
              <a:ext uri="{FF2B5EF4-FFF2-40B4-BE49-F238E27FC236}">
                <a16:creationId xmlns:a16="http://schemas.microsoft.com/office/drawing/2014/main" id="{195FC3BB-3155-4F88-4C5C-7914C7CCC1C4}"/>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6358218" y="4392226"/>
            <a:ext cx="742250" cy="742250"/>
          </a:xfrm>
          <a:prstGeom prst="rect">
            <a:avLst/>
          </a:prstGeom>
        </p:spPr>
      </p:pic>
      <p:pic>
        <p:nvPicPr>
          <p:cNvPr id="15" name="Graphic 14">
            <a:extLst>
              <a:ext uri="{FF2B5EF4-FFF2-40B4-BE49-F238E27FC236}">
                <a16:creationId xmlns:a16="http://schemas.microsoft.com/office/drawing/2014/main" id="{661C1DAA-2570-A189-D0FB-8627ACF40D3E}"/>
              </a:ext>
            </a:extLst>
          </p:cNvPr>
          <p:cNvPicPr>
            <a:picLocks noChangeAspect="1"/>
          </p:cNvPicPr>
          <p:nvPr/>
        </p:nvPicPr>
        <p:blipFill>
          <a:blip r:embed="rId7">
            <a:extLst>
              <a:ext uri="{96DAC541-7B7A-43D3-8B79-37D633B846F1}">
                <asvg:svgBlip xmlns:asvg="http://schemas.microsoft.com/office/drawing/2016/SVG/main" r:embed="rId8"/>
              </a:ext>
            </a:extLst>
          </a:blip>
          <a:stretch>
            <a:fillRect/>
          </a:stretch>
        </p:blipFill>
        <p:spPr>
          <a:xfrm>
            <a:off x="8222714" y="2237689"/>
            <a:ext cx="721784" cy="721784"/>
          </a:xfrm>
          <a:prstGeom prst="rect">
            <a:avLst/>
          </a:prstGeom>
        </p:spPr>
      </p:pic>
      <p:pic>
        <p:nvPicPr>
          <p:cNvPr id="17" name="Graphic 16">
            <a:extLst>
              <a:ext uri="{FF2B5EF4-FFF2-40B4-BE49-F238E27FC236}">
                <a16:creationId xmlns:a16="http://schemas.microsoft.com/office/drawing/2014/main" id="{62C8827D-A154-C587-41E7-40F7F4567489}"/>
              </a:ext>
            </a:extLst>
          </p:cNvPr>
          <p:cNvPicPr>
            <a:picLocks noChangeAspect="1"/>
          </p:cNvPicPr>
          <p:nvPr/>
        </p:nvPicPr>
        <p:blipFill>
          <a:blip r:embed="rId9">
            <a:extLst>
              <a:ext uri="{96DAC541-7B7A-43D3-8B79-37D633B846F1}">
                <asvg:svgBlip xmlns:asvg="http://schemas.microsoft.com/office/drawing/2016/SVG/main" r:embed="rId10"/>
              </a:ext>
            </a:extLst>
          </a:blip>
          <a:stretch>
            <a:fillRect/>
          </a:stretch>
        </p:blipFill>
        <p:spPr>
          <a:xfrm flipH="1">
            <a:off x="6206966" y="5705982"/>
            <a:ext cx="742250" cy="742250"/>
          </a:xfrm>
          <a:prstGeom prst="rect">
            <a:avLst/>
          </a:prstGeom>
        </p:spPr>
      </p:pic>
      <p:pic>
        <p:nvPicPr>
          <p:cNvPr id="19" name="Graphic 18">
            <a:extLst>
              <a:ext uri="{FF2B5EF4-FFF2-40B4-BE49-F238E27FC236}">
                <a16:creationId xmlns:a16="http://schemas.microsoft.com/office/drawing/2014/main" id="{51DF3CF6-7562-1399-17CE-4392D1331C08}"/>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a:off x="9169900" y="3518794"/>
            <a:ext cx="721785" cy="721785"/>
          </a:xfrm>
          <a:prstGeom prst="rect">
            <a:avLst/>
          </a:prstGeom>
        </p:spPr>
      </p:pic>
      <p:sp>
        <p:nvSpPr>
          <p:cNvPr id="12" name="Slide Number Placeholder 11">
            <a:extLst>
              <a:ext uri="{FF2B5EF4-FFF2-40B4-BE49-F238E27FC236}">
                <a16:creationId xmlns:a16="http://schemas.microsoft.com/office/drawing/2014/main" id="{0CEA024A-750E-D983-C20D-8952C4ED804C}"/>
              </a:ext>
            </a:extLst>
          </p:cNvPr>
          <p:cNvSpPr>
            <a:spLocks noGrp="1"/>
          </p:cNvSpPr>
          <p:nvPr>
            <p:ph type="sldNum" sz="quarter" idx="12"/>
          </p:nvPr>
        </p:nvSpPr>
        <p:spPr/>
        <p:txBody>
          <a:bodyPr/>
          <a:lstStyle/>
          <a:p>
            <a:fld id="{C3883474-71E4-4357-80BC-5A86AD651ADC}" type="slidenum">
              <a:rPr lang="fr-FR" smtClean="0"/>
              <a:t>12</a:t>
            </a:fld>
            <a:endParaRPr lang="fr-FR"/>
          </a:p>
        </p:txBody>
      </p:sp>
    </p:spTree>
    <p:extLst>
      <p:ext uri="{BB962C8B-B14F-4D97-AF65-F5344CB8AC3E}">
        <p14:creationId xmlns:p14="http://schemas.microsoft.com/office/powerpoint/2010/main" val="272455933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dissolve">
                                      <p:cBhvr>
                                        <p:cTn id="7" dur="500"/>
                                        <p:tgtEl>
                                          <p:spTgt spid="2"/>
                                        </p:tgtEl>
                                      </p:cBhvr>
                                    </p:animEffect>
                                  </p:childTnLst>
                                </p:cTn>
                              </p:par>
                              <p:par>
                                <p:cTn id="8" presetID="9" presetClass="entr" presetSubtype="0" fill="hold" grpId="0" nodeType="withEffect">
                                  <p:stCondLst>
                                    <p:cond delay="0"/>
                                  </p:stCondLst>
                                  <p:childTnLst>
                                    <p:set>
                                      <p:cBhvr>
                                        <p:cTn id="9" dur="1" fill="hold">
                                          <p:stCondLst>
                                            <p:cond delay="0"/>
                                          </p:stCondLst>
                                        </p:cTn>
                                        <p:tgtEl>
                                          <p:spTgt spid="8"/>
                                        </p:tgtEl>
                                        <p:attrNameLst>
                                          <p:attrName>style.visibility</p:attrName>
                                        </p:attrNameLst>
                                      </p:cBhvr>
                                      <p:to>
                                        <p:strVal val="visible"/>
                                      </p:to>
                                    </p:set>
                                    <p:animEffect transition="in" filter="dissolve">
                                      <p:cBhvr>
                                        <p:cTn id="10" dur="500"/>
                                        <p:tgtEl>
                                          <p:spTgt spid="8"/>
                                        </p:tgtEl>
                                      </p:cBhvr>
                                    </p:animEffect>
                                  </p:childTnLst>
                                </p:cTn>
                              </p:par>
                              <p:par>
                                <p:cTn id="11" presetID="9" presetClass="entr" presetSubtype="0" fill="hold" grpId="0" nodeType="withEffect">
                                  <p:stCondLst>
                                    <p:cond delay="0"/>
                                  </p:stCondLst>
                                  <p:childTnLst>
                                    <p:set>
                                      <p:cBhvr>
                                        <p:cTn id="12" dur="1" fill="hold">
                                          <p:stCondLst>
                                            <p:cond delay="0"/>
                                          </p:stCondLst>
                                        </p:cTn>
                                        <p:tgtEl>
                                          <p:spTgt spid="9"/>
                                        </p:tgtEl>
                                        <p:attrNameLst>
                                          <p:attrName>style.visibility</p:attrName>
                                        </p:attrNameLst>
                                      </p:cBhvr>
                                      <p:to>
                                        <p:strVal val="visible"/>
                                      </p:to>
                                    </p:set>
                                    <p:animEffect transition="in" filter="dissolve">
                                      <p:cBhvr>
                                        <p:cTn id="13" dur="500"/>
                                        <p:tgtEl>
                                          <p:spTgt spid="9"/>
                                        </p:tgtEl>
                                      </p:cBhvr>
                                    </p:animEffect>
                                  </p:childTnLst>
                                </p:cTn>
                              </p:par>
                              <p:par>
                                <p:cTn id="14" presetID="9" presetClass="entr" presetSubtype="0" fill="hold" grpId="0" nodeType="withEffect">
                                  <p:stCondLst>
                                    <p:cond delay="0"/>
                                  </p:stCondLst>
                                  <p:childTnLst>
                                    <p:set>
                                      <p:cBhvr>
                                        <p:cTn id="15" dur="1" fill="hold">
                                          <p:stCondLst>
                                            <p:cond delay="0"/>
                                          </p:stCondLst>
                                        </p:cTn>
                                        <p:tgtEl>
                                          <p:spTgt spid="10"/>
                                        </p:tgtEl>
                                        <p:attrNameLst>
                                          <p:attrName>style.visibility</p:attrName>
                                        </p:attrNameLst>
                                      </p:cBhvr>
                                      <p:to>
                                        <p:strVal val="visible"/>
                                      </p:to>
                                    </p:set>
                                    <p:animEffect transition="in" filter="dissolve">
                                      <p:cBhvr>
                                        <p:cTn id="16" dur="500"/>
                                        <p:tgtEl>
                                          <p:spTgt spid="10"/>
                                        </p:tgtEl>
                                      </p:cBhvr>
                                    </p:animEffect>
                                  </p:childTnLst>
                                </p:cTn>
                              </p:par>
                              <p:par>
                                <p:cTn id="17" presetID="9" presetClass="entr" presetSubtype="0" fill="hold" grpId="0" nodeType="withEffect">
                                  <p:stCondLst>
                                    <p:cond delay="0"/>
                                  </p:stCondLst>
                                  <p:childTnLst>
                                    <p:set>
                                      <p:cBhvr>
                                        <p:cTn id="18" dur="1" fill="hold">
                                          <p:stCondLst>
                                            <p:cond delay="0"/>
                                          </p:stCondLst>
                                        </p:cTn>
                                        <p:tgtEl>
                                          <p:spTgt spid="11"/>
                                        </p:tgtEl>
                                        <p:attrNameLst>
                                          <p:attrName>style.visibility</p:attrName>
                                        </p:attrNameLst>
                                      </p:cBhvr>
                                      <p:to>
                                        <p:strVal val="visible"/>
                                      </p:to>
                                    </p:set>
                                    <p:animEffect transition="in" filter="dissolve">
                                      <p:cBhvr>
                                        <p:cTn id="19" dur="500"/>
                                        <p:tgtEl>
                                          <p:spTgt spid="11"/>
                                        </p:tgtEl>
                                      </p:cBhvr>
                                    </p:animEffect>
                                  </p:childTnLst>
                                </p:cTn>
                              </p:par>
                            </p:childTnLst>
                          </p:cTn>
                        </p:par>
                      </p:childTnLst>
                    </p:cTn>
                  </p:par>
                  <p:par>
                    <p:cTn id="20" fill="hold">
                      <p:stCondLst>
                        <p:cond delay="indefinite"/>
                      </p:stCondLst>
                      <p:childTnLst>
                        <p:par>
                          <p:cTn id="21" fill="hold">
                            <p:stCondLst>
                              <p:cond delay="0"/>
                            </p:stCondLst>
                            <p:childTnLst>
                              <p:par>
                                <p:cTn id="22" presetID="9" presetClass="entr" presetSubtype="0" fill="hold" nodeType="clickEffect">
                                  <p:stCondLst>
                                    <p:cond delay="0"/>
                                  </p:stCondLst>
                                  <p:childTnLst>
                                    <p:set>
                                      <p:cBhvr>
                                        <p:cTn id="23" dur="1" fill="hold">
                                          <p:stCondLst>
                                            <p:cond delay="0"/>
                                          </p:stCondLst>
                                        </p:cTn>
                                        <p:tgtEl>
                                          <p:spTgt spid="15"/>
                                        </p:tgtEl>
                                        <p:attrNameLst>
                                          <p:attrName>style.visibility</p:attrName>
                                        </p:attrNameLst>
                                      </p:cBhvr>
                                      <p:to>
                                        <p:strVal val="visible"/>
                                      </p:to>
                                    </p:set>
                                    <p:animEffect transition="in" filter="dissolve">
                                      <p:cBhvr>
                                        <p:cTn id="24" dur="500"/>
                                        <p:tgtEl>
                                          <p:spTgt spid="15"/>
                                        </p:tgtEl>
                                      </p:cBhvr>
                                    </p:animEffect>
                                  </p:childTnLst>
                                </p:cTn>
                              </p:par>
                            </p:childTnLst>
                          </p:cTn>
                        </p:par>
                      </p:childTnLst>
                    </p:cTn>
                  </p:par>
                  <p:par>
                    <p:cTn id="25" fill="hold">
                      <p:stCondLst>
                        <p:cond delay="indefinite"/>
                      </p:stCondLst>
                      <p:childTnLst>
                        <p:par>
                          <p:cTn id="26" fill="hold">
                            <p:stCondLst>
                              <p:cond delay="0"/>
                            </p:stCondLst>
                            <p:childTnLst>
                              <p:par>
                                <p:cTn id="27" presetID="9" presetClass="entr" presetSubtype="0" fill="hold" nodeType="clickEffect">
                                  <p:stCondLst>
                                    <p:cond delay="0"/>
                                  </p:stCondLst>
                                  <p:childTnLst>
                                    <p:set>
                                      <p:cBhvr>
                                        <p:cTn id="28" dur="1" fill="hold">
                                          <p:stCondLst>
                                            <p:cond delay="0"/>
                                          </p:stCondLst>
                                        </p:cTn>
                                        <p:tgtEl>
                                          <p:spTgt spid="13"/>
                                        </p:tgtEl>
                                        <p:attrNameLst>
                                          <p:attrName>style.visibility</p:attrName>
                                        </p:attrNameLst>
                                      </p:cBhvr>
                                      <p:to>
                                        <p:strVal val="visible"/>
                                      </p:to>
                                    </p:set>
                                    <p:animEffect transition="in" filter="dissolve">
                                      <p:cBhvr>
                                        <p:cTn id="29" dur="500"/>
                                        <p:tgtEl>
                                          <p:spTgt spid="13"/>
                                        </p:tgtEl>
                                      </p:cBhvr>
                                    </p:animEffect>
                                  </p:childTnLst>
                                </p:cTn>
                              </p:par>
                            </p:childTnLst>
                          </p:cTn>
                        </p:par>
                      </p:childTnLst>
                    </p:cTn>
                  </p:par>
                  <p:par>
                    <p:cTn id="30" fill="hold">
                      <p:stCondLst>
                        <p:cond delay="indefinite"/>
                      </p:stCondLst>
                      <p:childTnLst>
                        <p:par>
                          <p:cTn id="31" fill="hold">
                            <p:stCondLst>
                              <p:cond delay="0"/>
                            </p:stCondLst>
                            <p:childTnLst>
                              <p:par>
                                <p:cTn id="32" presetID="9" presetClass="entr" presetSubtype="0" fill="hold" nodeType="clickEffect">
                                  <p:stCondLst>
                                    <p:cond delay="0"/>
                                  </p:stCondLst>
                                  <p:childTnLst>
                                    <p:set>
                                      <p:cBhvr>
                                        <p:cTn id="33" dur="1" fill="hold">
                                          <p:stCondLst>
                                            <p:cond delay="0"/>
                                          </p:stCondLst>
                                        </p:cTn>
                                        <p:tgtEl>
                                          <p:spTgt spid="4"/>
                                        </p:tgtEl>
                                        <p:attrNameLst>
                                          <p:attrName>style.visibility</p:attrName>
                                        </p:attrNameLst>
                                      </p:cBhvr>
                                      <p:to>
                                        <p:strVal val="visible"/>
                                      </p:to>
                                    </p:set>
                                    <p:animEffect transition="in" filter="dissolve">
                                      <p:cBhvr>
                                        <p:cTn id="34" dur="500"/>
                                        <p:tgtEl>
                                          <p:spTgt spid="4"/>
                                        </p:tgtEl>
                                      </p:cBhvr>
                                    </p:animEffect>
                                  </p:childTnLst>
                                </p:cTn>
                              </p:par>
                            </p:childTnLst>
                          </p:cTn>
                        </p:par>
                      </p:childTnLst>
                    </p:cTn>
                  </p:par>
                  <p:par>
                    <p:cTn id="35" fill="hold">
                      <p:stCondLst>
                        <p:cond delay="indefinite"/>
                      </p:stCondLst>
                      <p:childTnLst>
                        <p:par>
                          <p:cTn id="36" fill="hold">
                            <p:stCondLst>
                              <p:cond delay="0"/>
                            </p:stCondLst>
                            <p:childTnLst>
                              <p:par>
                                <p:cTn id="37" presetID="9" presetClass="entr" presetSubtype="0" fill="hold" nodeType="clickEffect">
                                  <p:stCondLst>
                                    <p:cond delay="0"/>
                                  </p:stCondLst>
                                  <p:childTnLst>
                                    <p:set>
                                      <p:cBhvr>
                                        <p:cTn id="38" dur="1" fill="hold">
                                          <p:stCondLst>
                                            <p:cond delay="0"/>
                                          </p:stCondLst>
                                        </p:cTn>
                                        <p:tgtEl>
                                          <p:spTgt spid="17"/>
                                        </p:tgtEl>
                                        <p:attrNameLst>
                                          <p:attrName>style.visibility</p:attrName>
                                        </p:attrNameLst>
                                      </p:cBhvr>
                                      <p:to>
                                        <p:strVal val="visible"/>
                                      </p:to>
                                    </p:set>
                                    <p:animEffect transition="in" filter="dissolve">
                                      <p:cBhvr>
                                        <p:cTn id="39" dur="500"/>
                                        <p:tgtEl>
                                          <p:spTgt spid="17"/>
                                        </p:tgtEl>
                                      </p:cBhvr>
                                    </p:animEffect>
                                  </p:childTnLst>
                                </p:cTn>
                              </p:par>
                            </p:childTnLst>
                          </p:cTn>
                        </p:par>
                      </p:childTnLst>
                    </p:cTn>
                  </p:par>
                  <p:par>
                    <p:cTn id="40" fill="hold">
                      <p:stCondLst>
                        <p:cond delay="indefinite"/>
                      </p:stCondLst>
                      <p:childTnLst>
                        <p:par>
                          <p:cTn id="41" fill="hold">
                            <p:stCondLst>
                              <p:cond delay="0"/>
                            </p:stCondLst>
                            <p:childTnLst>
                              <p:par>
                                <p:cTn id="42" presetID="9" presetClass="entr" presetSubtype="0" fill="hold" nodeType="clickEffect">
                                  <p:stCondLst>
                                    <p:cond delay="0"/>
                                  </p:stCondLst>
                                  <p:childTnLst>
                                    <p:set>
                                      <p:cBhvr>
                                        <p:cTn id="43" dur="1" fill="hold">
                                          <p:stCondLst>
                                            <p:cond delay="0"/>
                                          </p:stCondLst>
                                        </p:cTn>
                                        <p:tgtEl>
                                          <p:spTgt spid="19"/>
                                        </p:tgtEl>
                                        <p:attrNameLst>
                                          <p:attrName>style.visibility</p:attrName>
                                        </p:attrNameLst>
                                      </p:cBhvr>
                                      <p:to>
                                        <p:strVal val="visible"/>
                                      </p:to>
                                    </p:set>
                                    <p:animEffect transition="in" filter="dissolve">
                                      <p:cBhvr>
                                        <p:cTn id="44" dur="500"/>
                                        <p:tgtEl>
                                          <p:spTgt spid="1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8" grpId="0" animBg="1"/>
      <p:bldP spid="9" grpId="0" animBg="1"/>
      <p:bldP spid="10" grpId="0" animBg="1"/>
      <p:bldP spid="11" grpId="0" animBg="1"/>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512FAE2-50F6-5006-66E6-0386B0C1715E}"/>
            </a:ext>
          </a:extLst>
        </p:cNvPr>
        <p:cNvGrpSpPr/>
        <p:nvPr/>
      </p:nvGrpSpPr>
      <p:grpSpPr>
        <a:xfrm>
          <a:off x="0" y="0"/>
          <a:ext cx="0" cy="0"/>
          <a:chOff x="0" y="0"/>
          <a:chExt cx="0" cy="0"/>
        </a:xfrm>
      </p:grpSpPr>
      <p:pic>
        <p:nvPicPr>
          <p:cNvPr id="3" name="Picture 2">
            <a:extLst>
              <a:ext uri="{FF2B5EF4-FFF2-40B4-BE49-F238E27FC236}">
                <a16:creationId xmlns:a16="http://schemas.microsoft.com/office/drawing/2014/main" id="{4347C8A6-A470-5A19-7A35-AA99C8AD48DB}"/>
              </a:ext>
            </a:extLst>
          </p:cNvPr>
          <p:cNvPicPr>
            <a:picLocks noChangeAspect="1"/>
          </p:cNvPicPr>
          <p:nvPr/>
        </p:nvPicPr>
        <p:blipFill>
          <a:blip r:embed="rId2"/>
          <a:stretch>
            <a:fillRect/>
          </a:stretch>
        </p:blipFill>
        <p:spPr>
          <a:xfrm>
            <a:off x="455780" y="111634"/>
            <a:ext cx="5298141" cy="7586269"/>
          </a:xfrm>
          <a:prstGeom prst="rect">
            <a:avLst/>
          </a:prstGeom>
        </p:spPr>
      </p:pic>
      <p:pic>
        <p:nvPicPr>
          <p:cNvPr id="9" name="Picture 8" descr="A diagram of multidisciplinary and interdisciplinary&#10;&#10;Description automatically generated">
            <a:extLst>
              <a:ext uri="{FF2B5EF4-FFF2-40B4-BE49-F238E27FC236}">
                <a16:creationId xmlns:a16="http://schemas.microsoft.com/office/drawing/2014/main" id="{CBDF2EB7-4077-8009-8829-BFB5F685098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949386" y="358846"/>
            <a:ext cx="5428528" cy="6499154"/>
          </a:xfrm>
          <a:prstGeom prst="rect">
            <a:avLst/>
          </a:prstGeom>
        </p:spPr>
      </p:pic>
      <p:sp>
        <p:nvSpPr>
          <p:cNvPr id="4" name="Slide Number Placeholder 3">
            <a:extLst>
              <a:ext uri="{FF2B5EF4-FFF2-40B4-BE49-F238E27FC236}">
                <a16:creationId xmlns:a16="http://schemas.microsoft.com/office/drawing/2014/main" id="{7A597D29-C0AB-ADCA-9AF2-6167BFC4BEF4}"/>
              </a:ext>
            </a:extLst>
          </p:cNvPr>
          <p:cNvSpPr>
            <a:spLocks noGrp="1"/>
          </p:cNvSpPr>
          <p:nvPr>
            <p:ph type="sldNum" sz="quarter" idx="12"/>
          </p:nvPr>
        </p:nvSpPr>
        <p:spPr/>
        <p:txBody>
          <a:bodyPr/>
          <a:lstStyle/>
          <a:p>
            <a:fld id="{C3883474-71E4-4357-80BC-5A86AD651ADC}" type="slidenum">
              <a:rPr lang="fr-FR" smtClean="0"/>
              <a:t>13</a:t>
            </a:fld>
            <a:endParaRPr lang="fr-FR"/>
          </a:p>
        </p:txBody>
      </p:sp>
    </p:spTree>
    <p:extLst>
      <p:ext uri="{BB962C8B-B14F-4D97-AF65-F5344CB8AC3E}">
        <p14:creationId xmlns:p14="http://schemas.microsoft.com/office/powerpoint/2010/main" val="319416525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1" name="Rectangle 10">
            <a:extLst>
              <a:ext uri="{FF2B5EF4-FFF2-40B4-BE49-F238E27FC236}">
                <a16:creationId xmlns:a16="http://schemas.microsoft.com/office/drawing/2014/main" id="{47942995-B07F-4636-9A06-C6A104B260A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1999" cy="6857365"/>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1113810" y="2960716"/>
            <a:ext cx="4036334" cy="2387600"/>
          </a:xfrm>
        </p:spPr>
        <p:txBody>
          <a:bodyPr vert="horz" lIns="91440" tIns="45720" rIns="91440" bIns="45720" rtlCol="0" anchor="t">
            <a:normAutofit/>
            <a:scene3d>
              <a:camera prst="orthographicFront"/>
              <a:lightRig rig="soft" dir="t">
                <a:rot lat="0" lon="0" rev="16800000"/>
              </a:lightRig>
            </a:scene3d>
            <a:sp3d prstMaterial="softEdge"/>
          </a:bodyPr>
          <a:lstStyle/>
          <a:p>
            <a:r>
              <a:rPr lang="en-US" sz="5400" kern="1200" dirty="0">
                <a:solidFill>
                  <a:schemeClr val="tx1"/>
                </a:solidFill>
                <a:effectLst/>
                <a:latin typeface="+mj-lt"/>
                <a:ea typeface="+mj-ea"/>
                <a:cs typeface="+mj-cs"/>
              </a:rPr>
              <a:t>Sexual Orientation</a:t>
            </a:r>
          </a:p>
        </p:txBody>
      </p:sp>
      <p:grpSp>
        <p:nvGrpSpPr>
          <p:cNvPr id="13" name="Group 12">
            <a:extLst>
              <a:ext uri="{FF2B5EF4-FFF2-40B4-BE49-F238E27FC236}">
                <a16:creationId xmlns:a16="http://schemas.microsoft.com/office/drawing/2014/main" id="{032D8612-31EB-44CF-A1D0-14FD4C70542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0" y="2984992"/>
            <a:ext cx="731521" cy="673460"/>
            <a:chOff x="3940602" y="308034"/>
            <a:chExt cx="2116791" cy="3428999"/>
          </a:xfrm>
          <a:solidFill>
            <a:schemeClr val="accent4"/>
          </a:solidFill>
        </p:grpSpPr>
        <p:sp>
          <p:nvSpPr>
            <p:cNvPr id="14" name="Rectangle 13">
              <a:extLst>
                <a:ext uri="{FF2B5EF4-FFF2-40B4-BE49-F238E27FC236}">
                  <a16:creationId xmlns:a16="http://schemas.microsoft.com/office/drawing/2014/main" id="{F19A4A0F-1B59-4DB0-9764-D10936E9877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3940602" y="308034"/>
              <a:ext cx="566743" cy="342899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Rectangle 14">
              <a:extLst>
                <a:ext uri="{FF2B5EF4-FFF2-40B4-BE49-F238E27FC236}">
                  <a16:creationId xmlns:a16="http://schemas.microsoft.com/office/drawing/2014/main" id="{F399A70F-F8CD-4992-9EF5-6CF15472E73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4715626" y="308034"/>
              <a:ext cx="566743" cy="342899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15">
              <a:extLst>
                <a:ext uri="{FF2B5EF4-FFF2-40B4-BE49-F238E27FC236}">
                  <a16:creationId xmlns:a16="http://schemas.microsoft.com/office/drawing/2014/main" id="{48F4FEDC-6D80-458C-A665-075D9B9500FD}"/>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490650" y="308034"/>
              <a:ext cx="566743" cy="342899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8" name="Rectangle 17">
            <a:extLst>
              <a:ext uri="{FF2B5EF4-FFF2-40B4-BE49-F238E27FC236}">
                <a16:creationId xmlns:a16="http://schemas.microsoft.com/office/drawing/2014/main" id="{B81933D1-5615-42C7-9C0B-4EB7105CCE2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10697670" y="0"/>
            <a:ext cx="1494330" cy="68580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Rectangle 19">
            <a:extLst>
              <a:ext uri="{FF2B5EF4-FFF2-40B4-BE49-F238E27FC236}">
                <a16:creationId xmlns:a16="http://schemas.microsoft.com/office/drawing/2014/main" id="{19C9EAEA-39D0-4B0E-A0EB-51E7B26740B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5685810" y="391886"/>
            <a:ext cx="6009366" cy="6017078"/>
          </a:xfrm>
          <a:prstGeom prst="rect">
            <a:avLst/>
          </a:prstGeom>
          <a:solidFill>
            <a:schemeClr val="bg1"/>
          </a:solidFill>
          <a:ln>
            <a:noFill/>
          </a:ln>
          <a:effectLst>
            <a:outerShdw blurRad="139700" dist="127000" dir="5400000" algn="t" rotWithShape="0">
              <a:prstClr val="black">
                <a:alpha val="15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 name="Picture 4" descr="A pair of hands painted in rainbow colors&#10;&#10;Description automatically generated"/>
          <p:cNvPicPr>
            <a:picLocks noChangeAspect="1"/>
          </p:cNvPicPr>
          <p:nvPr/>
        </p:nvPicPr>
        <p:blipFill>
          <a:blip r:embed="rId2"/>
          <a:stretch>
            <a:fillRect/>
          </a:stretch>
        </p:blipFill>
        <p:spPr>
          <a:xfrm>
            <a:off x="5922492" y="1939503"/>
            <a:ext cx="5536001" cy="2920240"/>
          </a:xfrm>
          <a:prstGeom prst="rect">
            <a:avLst/>
          </a:prstGeom>
        </p:spPr>
      </p:pic>
      <p:sp>
        <p:nvSpPr>
          <p:cNvPr id="6" name="Rectangle 2"/>
          <p:cNvSpPr txBox="1">
            <a:spLocks noChangeArrowheads="1"/>
          </p:cNvSpPr>
          <p:nvPr/>
        </p:nvSpPr>
        <p:spPr>
          <a:xfrm>
            <a:off x="1524000" y="-401535"/>
            <a:ext cx="9144000" cy="1015663"/>
          </a:xfrm>
          <a:prstGeom prst="rect">
            <a:avLst/>
          </a:prstGeom>
          <a:noFill/>
          <a:ln/>
          <a:extLst>
            <a:ext uri="{91240B29-F687-4f45-9708-019B960494DF}">
              <a14:hiddenLine xmlns:a14="http://schemas.microsoft.com/office/drawing/2010/main" xmlns="" w="9525">
                <a:solidFill>
                  <a:srgbClr val="FF0000"/>
                </a:solidFill>
                <a:miter lim="800000"/>
                <a:headEnd/>
                <a:tailEnd/>
              </a14:hiddenLine>
            </a:ext>
          </a:extLst>
        </p:spPr>
        <p:txBody>
          <a:bodyPr wrap="square">
            <a:spAutoFit/>
          </a:bodyPr>
          <a:lstStyle>
            <a:lvl1pPr algn="ctr" rtl="0" eaLnBrk="0" fontAlgn="base" hangingPunct="0">
              <a:spcBef>
                <a:spcPct val="0"/>
              </a:spcBef>
              <a:spcAft>
                <a:spcPct val="0"/>
              </a:spcAft>
              <a:defRPr sz="4100" b="1" kern="1200">
                <a:ln w="6350">
                  <a:noFill/>
                </a:ln>
                <a:gradFill>
                  <a:gsLst>
                    <a:gs pos="0">
                      <a:schemeClr val="accent1">
                        <a:tint val="73000"/>
                        <a:satMod val="145000"/>
                      </a:schemeClr>
                    </a:gs>
                    <a:gs pos="73000">
                      <a:schemeClr val="accent1">
                        <a:tint val="73000"/>
                        <a:satMod val="145000"/>
                      </a:schemeClr>
                    </a:gs>
                    <a:gs pos="100000">
                      <a:schemeClr val="accent1">
                        <a:tint val="83000"/>
                        <a:satMod val="143000"/>
                      </a:schemeClr>
                    </a:gs>
                  </a:gsLst>
                  <a:lin ang="4800000" scaled="1"/>
                </a:gradFill>
                <a:effectLst>
                  <a:outerShdw blurRad="114300" dist="101600" dir="2700000" algn="tl" rotWithShape="0">
                    <a:srgbClr val="000000">
                      <a:alpha val="40000"/>
                    </a:srgbClr>
                  </a:outerShdw>
                </a:effectLst>
                <a:latin typeface="+mj-lt"/>
                <a:ea typeface="ＭＳ Ｐゴシック" charset="-128"/>
                <a:cs typeface="ＭＳ Ｐゴシック" charset="-128"/>
              </a:defRPr>
            </a:lvl1pPr>
            <a:lvl2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2pPr>
            <a:lvl3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3pPr>
            <a:lvl4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4pPr>
            <a:lvl5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5pPr>
            <a:lvl6pPr marL="4572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6pPr>
            <a:lvl7pPr marL="9144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7pPr>
            <a:lvl8pPr marL="13716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8pPr>
            <a:lvl9pPr marL="18288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9pPr>
          </a:lstStyle>
          <a:p>
            <a:endParaRPr lang="fr-CA" sz="6000" u="sng">
              <a:solidFill>
                <a:schemeClr val="tx1"/>
              </a:solidFill>
              <a:effectLst>
                <a:glow rad="228600">
                  <a:schemeClr val="accent1">
                    <a:satMod val="175000"/>
                    <a:alpha val="40000"/>
                  </a:schemeClr>
                </a:glow>
              </a:effectLst>
              <a:latin typeface="Calibri" charset="0"/>
              <a:ea typeface="Calibri" charset="0"/>
              <a:cs typeface="Calibri" charset="0"/>
            </a:endParaRPr>
          </a:p>
        </p:txBody>
      </p:sp>
      <p:sp>
        <p:nvSpPr>
          <p:cNvPr id="4" name="Slide Number Placeholder 3">
            <a:extLst>
              <a:ext uri="{FF2B5EF4-FFF2-40B4-BE49-F238E27FC236}">
                <a16:creationId xmlns:a16="http://schemas.microsoft.com/office/drawing/2014/main" id="{18C7413D-DD48-FAEA-6471-0DBE6251DF07}"/>
              </a:ext>
            </a:extLst>
          </p:cNvPr>
          <p:cNvSpPr>
            <a:spLocks noGrp="1"/>
          </p:cNvSpPr>
          <p:nvPr>
            <p:ph type="sldNum" sz="quarter" idx="12"/>
          </p:nvPr>
        </p:nvSpPr>
        <p:spPr/>
        <p:txBody>
          <a:bodyPr/>
          <a:lstStyle/>
          <a:p>
            <a:fld id="{C3883474-71E4-4357-80BC-5A86AD651ADC}" type="slidenum">
              <a:rPr lang="fr-FR" smtClean="0"/>
              <a:t>14</a:t>
            </a:fld>
            <a:endParaRPr lang="fr-FR"/>
          </a:p>
        </p:txBody>
      </p:sp>
    </p:spTree>
    <p:extLst>
      <p:ext uri="{BB962C8B-B14F-4D97-AF65-F5344CB8AC3E}">
        <p14:creationId xmlns:p14="http://schemas.microsoft.com/office/powerpoint/2010/main" val="116327624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Title 1"/>
          <p:cNvSpPr txBox="1">
            <a:spLocks/>
          </p:cNvSpPr>
          <p:nvPr/>
        </p:nvSpPr>
        <p:spPr bwMode="auto">
          <a:xfrm>
            <a:off x="571500" y="1588"/>
            <a:ext cx="10835640" cy="633384"/>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nchor="ct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algn="ctr"/>
            <a:endParaRPr lang="en-US" sz="3600" b="1" dirty="0">
              <a:effectLst/>
              <a:latin typeface="+mn-lt"/>
              <a:cs typeface="Calibri"/>
            </a:endParaRPr>
          </a:p>
          <a:p>
            <a:pPr algn="ctr"/>
            <a:r>
              <a:rPr lang="en-US" sz="3600" b="1" dirty="0">
                <a:effectLst/>
                <a:latin typeface="+mn-lt"/>
                <a:cs typeface="Calibri"/>
              </a:rPr>
              <a:t>Sexual Orientation Modulates Cortisol Reactivity</a:t>
            </a:r>
          </a:p>
          <a:p>
            <a:pPr algn="ctr"/>
            <a:endParaRPr lang="en-US" sz="3600" b="1" dirty="0">
              <a:effectLst/>
              <a:latin typeface="+mn-lt"/>
              <a:cs typeface="Calibri"/>
            </a:endParaRPr>
          </a:p>
        </p:txBody>
      </p:sp>
      <p:pic>
        <p:nvPicPr>
          <p:cNvPr id="4" name="Picture 3" descr="Nexus:Users:robert-pauljuster:Desktop:fig1_result.tif"/>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619844" y="753958"/>
            <a:ext cx="8947997" cy="5676554"/>
          </a:xfrm>
          <a:prstGeom prst="rect">
            <a:avLst/>
          </a:prstGeom>
          <a:noFill/>
          <a:ln>
            <a:noFill/>
          </a:ln>
        </p:spPr>
      </p:pic>
      <p:sp>
        <p:nvSpPr>
          <p:cNvPr id="5" name="TextBox 4"/>
          <p:cNvSpPr txBox="1"/>
          <p:nvPr/>
        </p:nvSpPr>
        <p:spPr>
          <a:xfrm>
            <a:off x="150807" y="6340303"/>
            <a:ext cx="6962898" cy="369332"/>
          </a:xfrm>
          <a:prstGeom prst="rect">
            <a:avLst/>
          </a:prstGeom>
          <a:noFill/>
        </p:spPr>
        <p:txBody>
          <a:bodyPr wrap="square" rtlCol="0">
            <a:spAutoFit/>
          </a:bodyPr>
          <a:lstStyle/>
          <a:p>
            <a:r>
              <a:rPr lang="en-US" dirty="0">
                <a:latin typeface="Calibri"/>
                <a:cs typeface="Calibri"/>
              </a:rPr>
              <a:t>Juster et al. (2015) </a:t>
            </a:r>
            <a:r>
              <a:rPr lang="en-US" i="1" dirty="0">
                <a:latin typeface="Calibri"/>
                <a:cs typeface="Calibri"/>
              </a:rPr>
              <a:t>Biological Psychiatry</a:t>
            </a:r>
          </a:p>
        </p:txBody>
      </p:sp>
      <p:sp>
        <p:nvSpPr>
          <p:cNvPr id="3" name="Slide Number Placeholder 2">
            <a:extLst>
              <a:ext uri="{FF2B5EF4-FFF2-40B4-BE49-F238E27FC236}">
                <a16:creationId xmlns:a16="http://schemas.microsoft.com/office/drawing/2014/main" id="{49844364-1855-C386-95C1-CB52C34695C9}"/>
              </a:ext>
            </a:extLst>
          </p:cNvPr>
          <p:cNvSpPr>
            <a:spLocks noGrp="1"/>
          </p:cNvSpPr>
          <p:nvPr>
            <p:ph type="sldNum" sz="quarter" idx="12"/>
          </p:nvPr>
        </p:nvSpPr>
        <p:spPr/>
        <p:txBody>
          <a:bodyPr/>
          <a:lstStyle/>
          <a:p>
            <a:fld id="{C3883474-71E4-4357-80BC-5A86AD651ADC}" type="slidenum">
              <a:rPr lang="fr-FR" smtClean="0"/>
              <a:t>15</a:t>
            </a:fld>
            <a:endParaRPr lang="fr-FR"/>
          </a:p>
        </p:txBody>
      </p:sp>
    </p:spTree>
    <p:extLst>
      <p:ext uri="{BB962C8B-B14F-4D97-AF65-F5344CB8AC3E}">
        <p14:creationId xmlns:p14="http://schemas.microsoft.com/office/powerpoint/2010/main" val="261050281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Title 16"/>
          <p:cNvSpPr>
            <a:spLocks noGrp="1"/>
          </p:cNvSpPr>
          <p:nvPr>
            <p:ph type="title"/>
          </p:nvPr>
        </p:nvSpPr>
        <p:spPr>
          <a:xfrm>
            <a:off x="1981200" y="1"/>
            <a:ext cx="8229600" cy="709613"/>
          </a:xfrm>
          <a:effectLst/>
        </p:spPr>
        <p:txBody>
          <a:bodyPr>
            <a:normAutofit/>
            <a:scene3d>
              <a:camera prst="orthographicFront"/>
              <a:lightRig rig="soft" dir="t">
                <a:rot lat="0" lon="0" rev="16800000"/>
              </a:lightRig>
            </a:scene3d>
            <a:sp3d prstMaterial="softEdge"/>
          </a:bodyPr>
          <a:lstStyle/>
          <a:p>
            <a:pPr algn="ctr">
              <a:defRPr/>
            </a:pPr>
            <a:r>
              <a:rPr lang="fr-CA" sz="3600" b="1" dirty="0" err="1">
                <a:effectLst/>
                <a:latin typeface="+mn-lt"/>
                <a:cs typeface="Calibri"/>
              </a:rPr>
              <a:t>Sexual</a:t>
            </a:r>
            <a:r>
              <a:rPr lang="fr-CA" sz="3600" b="1" dirty="0">
                <a:effectLst/>
                <a:latin typeface="+mn-lt"/>
                <a:cs typeface="Calibri"/>
              </a:rPr>
              <a:t> Orientation &amp; Diurnal Cortisol</a:t>
            </a:r>
          </a:p>
        </p:txBody>
      </p:sp>
      <p:sp>
        <p:nvSpPr>
          <p:cNvPr id="3" name="TextBox 2"/>
          <p:cNvSpPr txBox="1"/>
          <p:nvPr/>
        </p:nvSpPr>
        <p:spPr>
          <a:xfrm>
            <a:off x="487680" y="6312138"/>
            <a:ext cx="4513159" cy="369332"/>
          </a:xfrm>
          <a:prstGeom prst="rect">
            <a:avLst/>
          </a:prstGeom>
          <a:noFill/>
          <a:effectLst/>
        </p:spPr>
        <p:txBody>
          <a:bodyPr wrap="none" rtlCol="0">
            <a:spAutoFit/>
          </a:bodyPr>
          <a:lstStyle/>
          <a:p>
            <a:r>
              <a:rPr lang="en-US" dirty="0">
                <a:cs typeface="Calibri"/>
              </a:rPr>
              <a:t>Juster et al. (2013) </a:t>
            </a:r>
            <a:r>
              <a:rPr lang="en-US" i="1" dirty="0">
                <a:cs typeface="Calibri"/>
              </a:rPr>
              <a:t>Psychosomatic Medicine</a:t>
            </a:r>
          </a:p>
        </p:txBody>
      </p:sp>
      <p:pic>
        <p:nvPicPr>
          <p:cNvPr id="4" name="Picture 3" descr="Screen Shot 2013-08-20 at 8.45.24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934570"/>
            <a:ext cx="9144000" cy="5247965"/>
          </a:xfrm>
          <a:prstGeom prst="rect">
            <a:avLst/>
          </a:prstGeom>
          <a:effectLst/>
        </p:spPr>
      </p:pic>
      <p:sp>
        <p:nvSpPr>
          <p:cNvPr id="5" name="Slide Number Placeholder 4">
            <a:extLst>
              <a:ext uri="{FF2B5EF4-FFF2-40B4-BE49-F238E27FC236}">
                <a16:creationId xmlns:a16="http://schemas.microsoft.com/office/drawing/2014/main" id="{BBBB4B93-925F-5847-FF4B-4D04D06E713B}"/>
              </a:ext>
            </a:extLst>
          </p:cNvPr>
          <p:cNvSpPr>
            <a:spLocks noGrp="1"/>
          </p:cNvSpPr>
          <p:nvPr>
            <p:ph type="sldNum" sz="quarter" idx="12"/>
          </p:nvPr>
        </p:nvSpPr>
        <p:spPr/>
        <p:txBody>
          <a:bodyPr/>
          <a:lstStyle/>
          <a:p>
            <a:fld id="{C3883474-71E4-4357-80BC-5A86AD651ADC}" type="slidenum">
              <a:rPr lang="fr-FR" smtClean="0"/>
              <a:t>16</a:t>
            </a:fld>
            <a:endParaRPr lang="fr-FR"/>
          </a:p>
        </p:txBody>
      </p:sp>
    </p:spTree>
    <p:extLst>
      <p:ext uri="{BB962C8B-B14F-4D97-AF65-F5344CB8AC3E}">
        <p14:creationId xmlns:p14="http://schemas.microsoft.com/office/powerpoint/2010/main" val="2151600588"/>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Title 16"/>
          <p:cNvSpPr>
            <a:spLocks noGrp="1"/>
          </p:cNvSpPr>
          <p:nvPr>
            <p:ph type="title"/>
          </p:nvPr>
        </p:nvSpPr>
        <p:spPr>
          <a:xfrm>
            <a:off x="434340" y="1"/>
            <a:ext cx="11269980" cy="709613"/>
          </a:xfrm>
        </p:spPr>
        <p:txBody>
          <a:bodyPr>
            <a:noAutofit/>
            <a:scene3d>
              <a:camera prst="orthographicFront"/>
              <a:lightRig rig="soft" dir="t">
                <a:rot lat="0" lon="0" rev="16800000"/>
              </a:lightRig>
            </a:scene3d>
            <a:sp3d prstMaterial="softEdge"/>
          </a:bodyPr>
          <a:lstStyle/>
          <a:p>
            <a:pPr algn="ctr">
              <a:defRPr/>
            </a:pPr>
            <a:r>
              <a:rPr lang="fr-CA" sz="3600" b="1" dirty="0" err="1">
                <a:effectLst/>
                <a:latin typeface="+mn-lt"/>
                <a:cs typeface="Calibri"/>
              </a:rPr>
              <a:t>Sexual</a:t>
            </a:r>
            <a:r>
              <a:rPr lang="fr-CA" sz="3600" b="1" dirty="0">
                <a:effectLst/>
                <a:latin typeface="+mn-lt"/>
                <a:cs typeface="Calibri"/>
              </a:rPr>
              <a:t> Orientation &amp; </a:t>
            </a:r>
            <a:r>
              <a:rPr lang="fr-CA" sz="3600" b="1" dirty="0" err="1">
                <a:effectLst/>
                <a:latin typeface="+mn-lt"/>
                <a:cs typeface="Calibri"/>
              </a:rPr>
              <a:t>Psychiatric</a:t>
            </a:r>
            <a:r>
              <a:rPr lang="fr-CA" sz="3600" b="1" dirty="0">
                <a:effectLst/>
                <a:latin typeface="+mn-lt"/>
                <a:cs typeface="Calibri"/>
              </a:rPr>
              <a:t> </a:t>
            </a:r>
            <a:r>
              <a:rPr lang="fr-CA" sz="3600" b="1" dirty="0" err="1">
                <a:effectLst/>
                <a:latin typeface="+mn-lt"/>
                <a:cs typeface="Calibri"/>
              </a:rPr>
              <a:t>Symptoms</a:t>
            </a:r>
            <a:endParaRPr lang="fr-CA" sz="3600" b="1" dirty="0">
              <a:effectLst/>
              <a:latin typeface="+mn-lt"/>
              <a:cs typeface="Calibri"/>
            </a:endParaRPr>
          </a:p>
        </p:txBody>
      </p:sp>
      <p:pic>
        <p:nvPicPr>
          <p:cNvPr id="4" name="Picture 3" descr="Screen Shot 2013-08-20 at 8.44.56 AM.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55420" y="778809"/>
            <a:ext cx="9085844" cy="5428317"/>
          </a:xfrm>
          <a:prstGeom prst="rect">
            <a:avLst/>
          </a:prstGeom>
        </p:spPr>
      </p:pic>
      <p:sp>
        <p:nvSpPr>
          <p:cNvPr id="5" name="TextBox 4"/>
          <p:cNvSpPr txBox="1"/>
          <p:nvPr/>
        </p:nvSpPr>
        <p:spPr>
          <a:xfrm>
            <a:off x="248920" y="6381988"/>
            <a:ext cx="4513159" cy="369332"/>
          </a:xfrm>
          <a:prstGeom prst="rect">
            <a:avLst/>
          </a:prstGeom>
          <a:noFill/>
        </p:spPr>
        <p:txBody>
          <a:bodyPr wrap="none" rtlCol="0">
            <a:spAutoFit/>
          </a:bodyPr>
          <a:lstStyle/>
          <a:p>
            <a:r>
              <a:rPr lang="en-US" dirty="0">
                <a:cs typeface="Calibri"/>
              </a:rPr>
              <a:t>Juster et al. (2013) </a:t>
            </a:r>
            <a:r>
              <a:rPr lang="en-US" i="1" dirty="0">
                <a:cs typeface="Calibri"/>
              </a:rPr>
              <a:t>Psychosomatic Medicine</a:t>
            </a:r>
          </a:p>
        </p:txBody>
      </p:sp>
      <p:sp>
        <p:nvSpPr>
          <p:cNvPr id="3" name="Slide Number Placeholder 2">
            <a:extLst>
              <a:ext uri="{FF2B5EF4-FFF2-40B4-BE49-F238E27FC236}">
                <a16:creationId xmlns:a16="http://schemas.microsoft.com/office/drawing/2014/main" id="{14865481-E3B1-EDB7-252C-B6F82227F355}"/>
              </a:ext>
            </a:extLst>
          </p:cNvPr>
          <p:cNvSpPr>
            <a:spLocks noGrp="1"/>
          </p:cNvSpPr>
          <p:nvPr>
            <p:ph type="sldNum" sz="quarter" idx="12"/>
          </p:nvPr>
        </p:nvSpPr>
        <p:spPr/>
        <p:txBody>
          <a:bodyPr/>
          <a:lstStyle/>
          <a:p>
            <a:fld id="{C3883474-71E4-4357-80BC-5A86AD651ADC}" type="slidenum">
              <a:rPr lang="fr-FR" smtClean="0"/>
              <a:t>17</a:t>
            </a:fld>
            <a:endParaRPr lang="fr-FR"/>
          </a:p>
        </p:txBody>
      </p:sp>
    </p:spTree>
    <p:extLst>
      <p:ext uri="{BB962C8B-B14F-4D97-AF65-F5344CB8AC3E}">
        <p14:creationId xmlns:p14="http://schemas.microsoft.com/office/powerpoint/2010/main" val="33074660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Title 16"/>
          <p:cNvSpPr>
            <a:spLocks noGrp="1"/>
          </p:cNvSpPr>
          <p:nvPr>
            <p:ph type="title"/>
          </p:nvPr>
        </p:nvSpPr>
        <p:spPr>
          <a:xfrm>
            <a:off x="491490" y="1"/>
            <a:ext cx="10995660" cy="709613"/>
          </a:xfrm>
          <a:effectLst/>
        </p:spPr>
        <p:txBody>
          <a:bodyPr>
            <a:noAutofit/>
            <a:scene3d>
              <a:camera prst="orthographicFront"/>
              <a:lightRig rig="soft" dir="t">
                <a:rot lat="0" lon="0" rev="16800000"/>
              </a:lightRig>
            </a:scene3d>
            <a:sp3d prstMaterial="softEdge"/>
          </a:bodyPr>
          <a:lstStyle/>
          <a:p>
            <a:pPr algn="ctr">
              <a:defRPr/>
            </a:pPr>
            <a:r>
              <a:rPr lang="fr-CA" sz="3600" b="1" dirty="0" err="1">
                <a:effectLst/>
                <a:latin typeface="+mn-lt"/>
                <a:cs typeface="Calibri"/>
              </a:rPr>
              <a:t>Sexual</a:t>
            </a:r>
            <a:r>
              <a:rPr lang="fr-CA" sz="3600" b="1" dirty="0">
                <a:effectLst/>
                <a:latin typeface="+mn-lt"/>
                <a:cs typeface="Calibri"/>
              </a:rPr>
              <a:t> Orientation &amp; </a:t>
            </a:r>
            <a:r>
              <a:rPr lang="fr-CA" sz="3600" b="1" dirty="0" err="1">
                <a:effectLst/>
                <a:latin typeface="+mn-lt"/>
                <a:cs typeface="Calibri"/>
              </a:rPr>
              <a:t>Allostatic</a:t>
            </a:r>
            <a:r>
              <a:rPr lang="fr-CA" sz="3600" b="1" dirty="0">
                <a:effectLst/>
                <a:latin typeface="+mn-lt"/>
                <a:cs typeface="Calibri"/>
              </a:rPr>
              <a:t> </a:t>
            </a:r>
            <a:r>
              <a:rPr lang="fr-CA" sz="3600" b="1" dirty="0" err="1">
                <a:effectLst/>
                <a:latin typeface="+mn-lt"/>
                <a:cs typeface="Calibri"/>
              </a:rPr>
              <a:t>Load</a:t>
            </a:r>
            <a:endParaRPr lang="fr-CA" sz="3600" b="1" dirty="0">
              <a:effectLst/>
              <a:latin typeface="+mn-lt"/>
              <a:cs typeface="Calibri"/>
            </a:endParaRPr>
          </a:p>
        </p:txBody>
      </p:sp>
      <p:sp>
        <p:nvSpPr>
          <p:cNvPr id="3" name="TextBox 2"/>
          <p:cNvSpPr txBox="1"/>
          <p:nvPr/>
        </p:nvSpPr>
        <p:spPr>
          <a:xfrm>
            <a:off x="491490" y="6404655"/>
            <a:ext cx="4513159" cy="369332"/>
          </a:xfrm>
          <a:prstGeom prst="rect">
            <a:avLst/>
          </a:prstGeom>
          <a:noFill/>
          <a:effectLst/>
        </p:spPr>
        <p:txBody>
          <a:bodyPr wrap="none" rtlCol="0">
            <a:spAutoFit/>
          </a:bodyPr>
          <a:lstStyle/>
          <a:p>
            <a:r>
              <a:rPr lang="en-US" dirty="0">
                <a:effectLst/>
                <a:cs typeface="Calibri"/>
              </a:rPr>
              <a:t>Juster et al. (2013) </a:t>
            </a:r>
            <a:r>
              <a:rPr lang="en-US" i="1" dirty="0">
                <a:effectLst/>
                <a:cs typeface="Calibri"/>
              </a:rPr>
              <a:t>Psychosomatic Medicine</a:t>
            </a:r>
          </a:p>
        </p:txBody>
      </p:sp>
      <p:pic>
        <p:nvPicPr>
          <p:cNvPr id="4" name="Picture 3" descr="Screen Shot 2013-08-20 at 8.46.00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948570"/>
            <a:ext cx="9144000" cy="5217129"/>
          </a:xfrm>
          <a:prstGeom prst="rect">
            <a:avLst/>
          </a:prstGeom>
          <a:effectLst/>
        </p:spPr>
      </p:pic>
      <p:sp>
        <p:nvSpPr>
          <p:cNvPr id="2" name="Oval 1">
            <a:extLst>
              <a:ext uri="{FF2B5EF4-FFF2-40B4-BE49-F238E27FC236}">
                <a16:creationId xmlns:a16="http://schemas.microsoft.com/office/drawing/2014/main" id="{2B85954B-9184-6C1D-8922-1C970FE373D0}"/>
              </a:ext>
            </a:extLst>
          </p:cNvPr>
          <p:cNvSpPr/>
          <p:nvPr/>
        </p:nvSpPr>
        <p:spPr>
          <a:xfrm>
            <a:off x="4152274" y="1197317"/>
            <a:ext cx="2041515" cy="4244113"/>
          </a:xfrm>
          <a:prstGeom prst="ellipse">
            <a:avLst/>
          </a:prstGeom>
          <a:noFill/>
          <a:ln w="25400">
            <a:solidFill>
              <a:srgbClr val="00B05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schemeClr val="tx1"/>
              </a:solidFill>
            </a:endParaRPr>
          </a:p>
        </p:txBody>
      </p:sp>
      <p:sp>
        <p:nvSpPr>
          <p:cNvPr id="5" name="Oval 4">
            <a:extLst>
              <a:ext uri="{FF2B5EF4-FFF2-40B4-BE49-F238E27FC236}">
                <a16:creationId xmlns:a16="http://schemas.microsoft.com/office/drawing/2014/main" id="{CB5C83FE-E8FA-F614-7EFC-C80755B3E9D8}"/>
              </a:ext>
            </a:extLst>
          </p:cNvPr>
          <p:cNvSpPr/>
          <p:nvPr/>
        </p:nvSpPr>
        <p:spPr>
          <a:xfrm>
            <a:off x="2273924" y="1993692"/>
            <a:ext cx="2041516" cy="3447738"/>
          </a:xfrm>
          <a:prstGeom prst="ellipse">
            <a:avLst/>
          </a:prstGeom>
          <a:noFill/>
          <a:ln w="25400">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schemeClr val="tx1"/>
              </a:solidFill>
            </a:endParaRPr>
          </a:p>
        </p:txBody>
      </p:sp>
      <p:sp>
        <p:nvSpPr>
          <p:cNvPr id="8" name="Slide Number Placeholder 7">
            <a:extLst>
              <a:ext uri="{FF2B5EF4-FFF2-40B4-BE49-F238E27FC236}">
                <a16:creationId xmlns:a16="http://schemas.microsoft.com/office/drawing/2014/main" id="{93C4A745-D4C1-995B-C0DC-398CAEE6919A}"/>
              </a:ext>
            </a:extLst>
          </p:cNvPr>
          <p:cNvSpPr>
            <a:spLocks noGrp="1"/>
          </p:cNvSpPr>
          <p:nvPr>
            <p:ph type="sldNum" sz="quarter" idx="12"/>
          </p:nvPr>
        </p:nvSpPr>
        <p:spPr/>
        <p:txBody>
          <a:bodyPr/>
          <a:lstStyle/>
          <a:p>
            <a:fld id="{C3883474-71E4-4357-80BC-5A86AD651ADC}" type="slidenum">
              <a:rPr lang="fr-FR" smtClean="0"/>
              <a:t>18</a:t>
            </a:fld>
            <a:endParaRPr lang="fr-FR"/>
          </a:p>
        </p:txBody>
      </p:sp>
    </p:spTree>
    <p:extLst>
      <p:ext uri="{BB962C8B-B14F-4D97-AF65-F5344CB8AC3E}">
        <p14:creationId xmlns:p14="http://schemas.microsoft.com/office/powerpoint/2010/main" val="208173011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5" grpId="0" animBg="1"/>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1524000" y="0"/>
            <a:ext cx="9144000" cy="962526"/>
          </a:xfrm>
        </p:spPr>
        <p:txBody>
          <a:bodyPr>
            <a:normAutofit/>
            <a:scene3d>
              <a:camera prst="orthographicFront"/>
              <a:lightRig rig="soft" dir="t">
                <a:rot lat="0" lon="0" rev="16800000"/>
              </a:lightRig>
            </a:scene3d>
            <a:sp3d prstMaterial="softEdge"/>
          </a:bodyPr>
          <a:lstStyle/>
          <a:p>
            <a:pPr marL="90488" algn="ctr">
              <a:buClr>
                <a:srgbClr val="00FFFF"/>
              </a:buClr>
              <a:defRPr/>
            </a:pPr>
            <a:r>
              <a:rPr lang="en-US" sz="5000" b="1" dirty="0">
                <a:effectLst/>
                <a:latin typeface="+mn-lt"/>
                <a:ea typeface="ＭＳ Ｐゴシック" charset="0"/>
                <a:cs typeface="Calibri"/>
              </a:rPr>
              <a:t>Canadian Generalizability? </a:t>
            </a:r>
          </a:p>
        </p:txBody>
      </p:sp>
      <p:pic>
        <p:nvPicPr>
          <p:cNvPr id="4" name="Picture 3"/>
          <p:cNvPicPr>
            <a:picLocks noChangeAspect="1"/>
          </p:cNvPicPr>
          <p:nvPr/>
        </p:nvPicPr>
        <p:blipFill>
          <a:blip r:embed="rId3"/>
          <a:stretch>
            <a:fillRect/>
          </a:stretch>
        </p:blipFill>
        <p:spPr>
          <a:xfrm>
            <a:off x="1913763" y="1030259"/>
            <a:ext cx="3539403" cy="5460313"/>
          </a:xfrm>
          <a:prstGeom prst="rect">
            <a:avLst/>
          </a:prstGeom>
          <a:ln>
            <a:solidFill>
              <a:schemeClr val="bg1"/>
            </a:solidFill>
          </a:ln>
        </p:spPr>
      </p:pic>
      <p:pic>
        <p:nvPicPr>
          <p:cNvPr id="6" name="Picture 5">
            <a:extLst>
              <a:ext uri="{FF2B5EF4-FFF2-40B4-BE49-F238E27FC236}">
                <a16:creationId xmlns:a16="http://schemas.microsoft.com/office/drawing/2014/main" id="{F8D39095-BEAA-F646-85F6-3714220FC127}"/>
              </a:ext>
            </a:extLst>
          </p:cNvPr>
          <p:cNvPicPr>
            <a:picLocks noChangeAspect="1"/>
          </p:cNvPicPr>
          <p:nvPr/>
        </p:nvPicPr>
        <p:blipFill>
          <a:blip r:embed="rId4"/>
          <a:stretch>
            <a:fillRect/>
          </a:stretch>
        </p:blipFill>
        <p:spPr>
          <a:xfrm>
            <a:off x="5755758" y="1047191"/>
            <a:ext cx="4588688" cy="2563547"/>
          </a:xfrm>
          <a:prstGeom prst="rect">
            <a:avLst/>
          </a:prstGeom>
          <a:ln>
            <a:solidFill>
              <a:schemeClr val="bg1"/>
            </a:solidFill>
          </a:ln>
        </p:spPr>
      </p:pic>
      <p:pic>
        <p:nvPicPr>
          <p:cNvPr id="8" name="Picture 7">
            <a:extLst>
              <a:ext uri="{FF2B5EF4-FFF2-40B4-BE49-F238E27FC236}">
                <a16:creationId xmlns:a16="http://schemas.microsoft.com/office/drawing/2014/main" id="{E751943A-C658-AD4D-B710-AC0FABAB582C}"/>
              </a:ext>
            </a:extLst>
          </p:cNvPr>
          <p:cNvPicPr>
            <a:picLocks noChangeAspect="1"/>
          </p:cNvPicPr>
          <p:nvPr/>
        </p:nvPicPr>
        <p:blipFill>
          <a:blip r:embed="rId5"/>
          <a:stretch>
            <a:fillRect/>
          </a:stretch>
        </p:blipFill>
        <p:spPr>
          <a:xfrm>
            <a:off x="5755760" y="3879563"/>
            <a:ext cx="4588687" cy="2611009"/>
          </a:xfrm>
          <a:prstGeom prst="rect">
            <a:avLst/>
          </a:prstGeom>
          <a:ln>
            <a:solidFill>
              <a:schemeClr val="bg1"/>
            </a:solidFill>
          </a:ln>
        </p:spPr>
      </p:pic>
    </p:spTree>
    <p:extLst>
      <p:ext uri="{BB962C8B-B14F-4D97-AF65-F5344CB8AC3E}">
        <p14:creationId xmlns:p14="http://schemas.microsoft.com/office/powerpoint/2010/main" val="364135682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blinds(horizontal)">
                                      <p:cBhvr>
                                        <p:cTn id="7" dur="500"/>
                                        <p:tgtEl>
                                          <p:spTgt spid="6"/>
                                        </p:tgtEl>
                                      </p:cBhvr>
                                    </p:animEffect>
                                  </p:childTnLst>
                                </p:cTn>
                              </p:par>
                              <p:par>
                                <p:cTn id="8" presetID="3" presetClass="entr" presetSubtype="10" fill="hold" nodeType="withEffect">
                                  <p:stCondLst>
                                    <p:cond delay="0"/>
                                  </p:stCondLst>
                                  <p:childTnLst>
                                    <p:set>
                                      <p:cBhvr>
                                        <p:cTn id="9" dur="1" fill="hold">
                                          <p:stCondLst>
                                            <p:cond delay="0"/>
                                          </p:stCondLst>
                                        </p:cTn>
                                        <p:tgtEl>
                                          <p:spTgt spid="8"/>
                                        </p:tgtEl>
                                        <p:attrNameLst>
                                          <p:attrName>style.visibility</p:attrName>
                                        </p:attrNameLst>
                                      </p:cBhvr>
                                      <p:to>
                                        <p:strVal val="visible"/>
                                      </p:to>
                                    </p:set>
                                    <p:animEffect transition="in" filter="blinds(horizontal)">
                                      <p:cBhvr>
                                        <p:cTn id="10"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4DA38730-B42A-F049-B16E-E65FF78BC8F6}"/>
              </a:ext>
            </a:extLst>
          </p:cNvPr>
          <p:cNvPicPr>
            <a:picLocks noChangeAspect="1"/>
          </p:cNvPicPr>
          <p:nvPr/>
        </p:nvPicPr>
        <p:blipFill>
          <a:blip r:embed="rId2"/>
          <a:stretch>
            <a:fillRect/>
          </a:stretch>
        </p:blipFill>
        <p:spPr>
          <a:xfrm>
            <a:off x="2032000" y="1143000"/>
            <a:ext cx="8128000" cy="4572000"/>
          </a:xfrm>
          <a:prstGeom prst="rect">
            <a:avLst/>
          </a:prstGeom>
          <a:ln>
            <a:noFill/>
          </a:ln>
        </p:spPr>
      </p:pic>
      <p:sp>
        <p:nvSpPr>
          <p:cNvPr id="5" name="Title 4">
            <a:extLst>
              <a:ext uri="{FF2B5EF4-FFF2-40B4-BE49-F238E27FC236}">
                <a16:creationId xmlns:a16="http://schemas.microsoft.com/office/drawing/2014/main" id="{2192040F-66CD-E04C-BD53-718BE93E64D4}"/>
              </a:ext>
            </a:extLst>
          </p:cNvPr>
          <p:cNvSpPr txBox="1">
            <a:spLocks/>
          </p:cNvSpPr>
          <p:nvPr/>
        </p:nvSpPr>
        <p:spPr>
          <a:xfrm>
            <a:off x="1524000" y="97974"/>
            <a:ext cx="9144000" cy="962526"/>
          </a:xfrm>
          <a:prstGeom prst="rect">
            <a:avLst/>
          </a:prstGeom>
        </p:spPr>
        <p:txBody>
          <a:bodyPr>
            <a:normAutofit/>
            <a:scene3d>
              <a:camera prst="orthographicFront"/>
              <a:lightRig rig="soft" dir="t">
                <a:rot lat="0" lon="0" rev="16800000"/>
              </a:lightRig>
            </a:scene3d>
            <a:sp3d prstMaterial="softEdge"/>
          </a:bodyPr>
          <a:lstStyle>
            <a:lvl1pPr algn="ctr" rtl="0" eaLnBrk="0" fontAlgn="base" hangingPunct="0">
              <a:spcBef>
                <a:spcPct val="0"/>
              </a:spcBef>
              <a:spcAft>
                <a:spcPct val="0"/>
              </a:spcAft>
              <a:defRPr sz="4100" b="1" kern="1200">
                <a:ln w="6350">
                  <a:noFill/>
                </a:ln>
                <a:gradFill>
                  <a:gsLst>
                    <a:gs pos="0">
                      <a:schemeClr val="accent1">
                        <a:tint val="73000"/>
                        <a:satMod val="145000"/>
                      </a:schemeClr>
                    </a:gs>
                    <a:gs pos="73000">
                      <a:schemeClr val="accent1">
                        <a:tint val="73000"/>
                        <a:satMod val="145000"/>
                      </a:schemeClr>
                    </a:gs>
                    <a:gs pos="100000">
                      <a:schemeClr val="accent1">
                        <a:tint val="83000"/>
                        <a:satMod val="143000"/>
                      </a:schemeClr>
                    </a:gs>
                  </a:gsLst>
                  <a:lin ang="4800000" scaled="1"/>
                </a:gradFill>
                <a:effectLst>
                  <a:outerShdw blurRad="114300" dist="101600" dir="2700000" algn="tl" rotWithShape="0">
                    <a:srgbClr val="000000">
                      <a:alpha val="40000"/>
                    </a:srgbClr>
                  </a:outerShdw>
                </a:effectLst>
                <a:latin typeface="+mj-lt"/>
                <a:ea typeface="ＭＳ Ｐゴシック" charset="-128"/>
                <a:cs typeface="ＭＳ Ｐゴシック" charset="-128"/>
              </a:defRPr>
            </a:lvl1pPr>
            <a:lvl2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2pPr>
            <a:lvl3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3pPr>
            <a:lvl4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4pPr>
            <a:lvl5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5pPr>
            <a:lvl6pPr marL="4572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6pPr>
            <a:lvl7pPr marL="9144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7pPr>
            <a:lvl8pPr marL="13716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8pPr>
            <a:lvl9pPr marL="18288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9pPr>
          </a:lstStyle>
          <a:p>
            <a:pPr marL="90488" eaLnBrk="1" hangingPunct="1">
              <a:buClr>
                <a:srgbClr val="00FFFF"/>
              </a:buClr>
              <a:defRPr/>
            </a:pPr>
            <a:r>
              <a:rPr lang="fr-FR" sz="5000" dirty="0">
                <a:solidFill>
                  <a:schemeClr val="tx1"/>
                </a:solidFill>
                <a:effectLst/>
                <a:latin typeface="+mn-lt"/>
                <a:ea typeface="ＭＳ Ｐゴシック" charset="0"/>
                <a:cs typeface="Calibri"/>
              </a:rPr>
              <a:t>American </a:t>
            </a:r>
            <a:r>
              <a:rPr lang="fr-FR" sz="5000" dirty="0" err="1">
                <a:solidFill>
                  <a:schemeClr val="tx1"/>
                </a:solidFill>
                <a:effectLst/>
                <a:latin typeface="+mn-lt"/>
                <a:ea typeface="ＭＳ Ｐゴシック" charset="0"/>
                <a:cs typeface="Calibri"/>
              </a:rPr>
              <a:t>Generalization</a:t>
            </a:r>
            <a:r>
              <a:rPr lang="fr-FR" sz="5000" dirty="0">
                <a:solidFill>
                  <a:schemeClr val="tx1"/>
                </a:solidFill>
                <a:effectLst/>
                <a:latin typeface="+mn-lt"/>
                <a:ea typeface="ＭＳ Ｐゴシック" charset="0"/>
                <a:cs typeface="Calibri"/>
              </a:rPr>
              <a:t>? </a:t>
            </a:r>
          </a:p>
        </p:txBody>
      </p:sp>
      <p:sp>
        <p:nvSpPr>
          <p:cNvPr id="6" name="TextBox 5">
            <a:extLst>
              <a:ext uri="{FF2B5EF4-FFF2-40B4-BE49-F238E27FC236}">
                <a16:creationId xmlns:a16="http://schemas.microsoft.com/office/drawing/2014/main" id="{17FC0877-06EA-5546-B4D3-EAB5588039E7}"/>
              </a:ext>
            </a:extLst>
          </p:cNvPr>
          <p:cNvSpPr txBox="1"/>
          <p:nvPr/>
        </p:nvSpPr>
        <p:spPr>
          <a:xfrm>
            <a:off x="2032000" y="6025242"/>
            <a:ext cx="8128000" cy="523220"/>
          </a:xfrm>
          <a:prstGeom prst="rect">
            <a:avLst/>
          </a:prstGeom>
          <a:noFill/>
        </p:spPr>
        <p:txBody>
          <a:bodyPr wrap="square" rtlCol="0">
            <a:spAutoFit/>
          </a:bodyPr>
          <a:lstStyle/>
          <a:p>
            <a:pPr algn="ctr"/>
            <a:r>
              <a:rPr lang="en-US" sz="2800" dirty="0">
                <a:cs typeface="Calibri" panose="020F0502020204030204" pitchFamily="34" charset="0"/>
              </a:rPr>
              <a:t>“</a:t>
            </a:r>
            <a:r>
              <a:rPr lang="en-US" sz="2800" i="1" dirty="0" err="1">
                <a:cs typeface="Calibri" panose="020F0502020204030204" pitchFamily="34" charset="0"/>
              </a:rPr>
              <a:t>Ils</a:t>
            </a:r>
            <a:r>
              <a:rPr lang="en-US" sz="2800" i="1" dirty="0">
                <a:cs typeface="Calibri" panose="020F0502020204030204" pitchFamily="34" charset="0"/>
              </a:rPr>
              <a:t> </a:t>
            </a:r>
            <a:r>
              <a:rPr lang="en-US" sz="2800" i="1" dirty="0" err="1">
                <a:cs typeface="Calibri" panose="020F0502020204030204" pitchFamily="34" charset="0"/>
              </a:rPr>
              <a:t>l’ont</a:t>
            </a:r>
            <a:r>
              <a:rPr lang="en-US" sz="2800" i="1" dirty="0">
                <a:cs typeface="Calibri" panose="020F0502020204030204" pitchFamily="34" charset="0"/>
              </a:rPr>
              <a:t> </a:t>
            </a:r>
            <a:r>
              <a:rPr lang="en-US" sz="2800" i="1" dirty="0" err="1">
                <a:cs typeface="Calibri" panose="020F0502020204030204" pitchFamily="34" charset="0"/>
              </a:rPr>
              <a:t>tu</a:t>
            </a:r>
            <a:r>
              <a:rPr lang="en-US" sz="2800" i="1" dirty="0">
                <a:cs typeface="Calibri" panose="020F0502020204030204" pitchFamily="34" charset="0"/>
              </a:rPr>
              <a:t> </a:t>
            </a:r>
            <a:r>
              <a:rPr lang="en-US" sz="2800" i="1" dirty="0" err="1">
                <a:cs typeface="Calibri" panose="020F0502020204030204" pitchFamily="34" charset="0"/>
              </a:rPr>
              <a:t>l’affaire</a:t>
            </a:r>
            <a:r>
              <a:rPr lang="en-US" sz="2800" i="1" dirty="0">
                <a:cs typeface="Calibri" panose="020F0502020204030204" pitchFamily="34" charset="0"/>
              </a:rPr>
              <a:t> les </a:t>
            </a:r>
            <a:r>
              <a:rPr lang="en-US" sz="2800" i="1" dirty="0" err="1">
                <a:cs typeface="Calibri" panose="020F0502020204030204" pitchFamily="34" charset="0"/>
              </a:rPr>
              <a:t>Amaricains</a:t>
            </a:r>
            <a:r>
              <a:rPr lang="en-US" sz="2800" dirty="0">
                <a:cs typeface="Calibri" panose="020F0502020204030204" pitchFamily="34" charset="0"/>
              </a:rPr>
              <a:t>” – Elvis </a:t>
            </a:r>
            <a:r>
              <a:rPr lang="en-US" sz="2800" dirty="0" err="1">
                <a:cs typeface="Calibri" panose="020F0502020204030204" pitchFamily="34" charset="0"/>
              </a:rPr>
              <a:t>Gratton</a:t>
            </a:r>
            <a:endParaRPr lang="en-US" sz="2800" dirty="0">
              <a:cs typeface="Calibri" panose="020F0502020204030204" pitchFamily="34" charset="0"/>
            </a:endParaRPr>
          </a:p>
        </p:txBody>
      </p:sp>
      <p:sp>
        <p:nvSpPr>
          <p:cNvPr id="2" name="TextBox 1">
            <a:extLst>
              <a:ext uri="{FF2B5EF4-FFF2-40B4-BE49-F238E27FC236}">
                <a16:creationId xmlns:a16="http://schemas.microsoft.com/office/drawing/2014/main" id="{8836CF7E-F350-C24D-8E16-E3DD7CBD0887}"/>
              </a:ext>
            </a:extLst>
          </p:cNvPr>
          <p:cNvSpPr txBox="1"/>
          <p:nvPr/>
        </p:nvSpPr>
        <p:spPr>
          <a:xfrm>
            <a:off x="7245928" y="2244436"/>
            <a:ext cx="2915285" cy="553998"/>
          </a:xfrm>
          <a:prstGeom prst="rect">
            <a:avLst/>
          </a:prstGeom>
          <a:noFill/>
        </p:spPr>
        <p:txBody>
          <a:bodyPr wrap="none" rtlCol="0">
            <a:spAutoFit/>
          </a:bodyPr>
          <a:lstStyle/>
          <a:p>
            <a:r>
              <a:rPr lang="en-US" sz="3000" i="1" dirty="0">
                <a:solidFill>
                  <a:srgbClr val="00FFFF"/>
                </a:solidFill>
                <a:cs typeface="Calibri" panose="020F0502020204030204" pitchFamily="34" charset="0"/>
              </a:rPr>
              <a:t>THINK BIG, ESTI!</a:t>
            </a:r>
          </a:p>
        </p:txBody>
      </p:sp>
    </p:spTree>
    <p:extLst>
      <p:ext uri="{BB962C8B-B14F-4D97-AF65-F5344CB8AC3E}">
        <p14:creationId xmlns:p14="http://schemas.microsoft.com/office/powerpoint/2010/main" val="252255381"/>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Title 16"/>
          <p:cNvSpPr>
            <a:spLocks noGrp="1"/>
          </p:cNvSpPr>
          <p:nvPr>
            <p:ph type="title"/>
          </p:nvPr>
        </p:nvSpPr>
        <p:spPr>
          <a:xfrm>
            <a:off x="217170" y="326573"/>
            <a:ext cx="11727180" cy="709613"/>
          </a:xfrm>
          <a:effectLst/>
        </p:spPr>
        <p:txBody>
          <a:bodyPr>
            <a:noAutofit/>
            <a:scene3d>
              <a:camera prst="orthographicFront"/>
              <a:lightRig rig="soft" dir="t">
                <a:rot lat="0" lon="0" rev="16800000"/>
              </a:lightRig>
            </a:scene3d>
            <a:sp3d prstMaterial="softEdge"/>
          </a:bodyPr>
          <a:lstStyle/>
          <a:p>
            <a:pPr algn="ctr">
              <a:defRPr/>
            </a:pPr>
            <a:r>
              <a:rPr lang="fr-CA" sz="2800" b="1" dirty="0" err="1">
                <a:effectLst/>
                <a:latin typeface="+mn-lt"/>
                <a:cs typeface="Calibri"/>
              </a:rPr>
              <a:t>Allostatic</a:t>
            </a:r>
            <a:r>
              <a:rPr lang="fr-CA" sz="2800" b="1" dirty="0">
                <a:effectLst/>
                <a:latin typeface="+mn-lt"/>
                <a:cs typeface="Calibri"/>
              </a:rPr>
              <a:t> </a:t>
            </a:r>
            <a:r>
              <a:rPr lang="fr-CA" sz="2800" b="1" dirty="0" err="1">
                <a:effectLst/>
                <a:latin typeface="+mn-lt"/>
                <a:cs typeface="Calibri"/>
              </a:rPr>
              <a:t>load</a:t>
            </a:r>
            <a:r>
              <a:rPr lang="fr-CA" sz="2800" b="1" dirty="0">
                <a:effectLst/>
                <a:latin typeface="+mn-lt"/>
                <a:cs typeface="Calibri"/>
              </a:rPr>
              <a:t> and </a:t>
            </a:r>
            <a:r>
              <a:rPr lang="fr-CA" sz="2800" b="1" dirty="0" err="1">
                <a:effectLst/>
                <a:latin typeface="+mn-lt"/>
                <a:cs typeface="Calibri"/>
              </a:rPr>
              <a:t>sexual</a:t>
            </a:r>
            <a:r>
              <a:rPr lang="fr-CA" sz="2800" b="1" dirty="0">
                <a:effectLst/>
                <a:latin typeface="+mn-lt"/>
                <a:cs typeface="Calibri"/>
              </a:rPr>
              <a:t> orientation in the USA: </a:t>
            </a:r>
            <a:br>
              <a:rPr lang="fr-CA" sz="2800" b="1" dirty="0">
                <a:effectLst/>
                <a:latin typeface="+mn-lt"/>
                <a:cs typeface="Calibri"/>
              </a:rPr>
            </a:br>
            <a:r>
              <a:rPr lang="fr-CA" sz="2800" b="1" dirty="0">
                <a:effectLst/>
                <a:latin typeface="+mn-lt"/>
                <a:cs typeface="Calibri"/>
              </a:rPr>
              <a:t>National </a:t>
            </a:r>
            <a:r>
              <a:rPr lang="fr-CA" sz="2800" b="1" dirty="0" err="1">
                <a:effectLst/>
                <a:latin typeface="+mn-lt"/>
                <a:cs typeface="Calibri"/>
              </a:rPr>
              <a:t>Health</a:t>
            </a:r>
            <a:r>
              <a:rPr lang="fr-CA" sz="2800" b="1" dirty="0">
                <a:effectLst/>
                <a:latin typeface="+mn-lt"/>
                <a:cs typeface="Calibri"/>
              </a:rPr>
              <a:t> &amp; Nutrition </a:t>
            </a:r>
            <a:r>
              <a:rPr lang="fr-CA" sz="2800" b="1" dirty="0" err="1">
                <a:effectLst/>
                <a:latin typeface="+mn-lt"/>
                <a:cs typeface="Calibri"/>
              </a:rPr>
              <a:t>Examination</a:t>
            </a:r>
            <a:r>
              <a:rPr lang="fr-CA" sz="2800" b="1" dirty="0">
                <a:effectLst/>
                <a:latin typeface="+mn-lt"/>
                <a:cs typeface="Calibri"/>
              </a:rPr>
              <a:t> Survey 2001-2010</a:t>
            </a:r>
          </a:p>
        </p:txBody>
      </p:sp>
      <p:sp>
        <p:nvSpPr>
          <p:cNvPr id="3" name="TextBox 2"/>
          <p:cNvSpPr txBox="1"/>
          <p:nvPr/>
        </p:nvSpPr>
        <p:spPr>
          <a:xfrm>
            <a:off x="217170" y="6346761"/>
            <a:ext cx="9144000" cy="369332"/>
          </a:xfrm>
          <a:prstGeom prst="rect">
            <a:avLst/>
          </a:prstGeom>
          <a:noFill/>
          <a:effectLst/>
        </p:spPr>
        <p:txBody>
          <a:bodyPr wrap="square" rtlCol="0">
            <a:spAutoFit/>
          </a:bodyPr>
          <a:lstStyle/>
          <a:p>
            <a:r>
              <a:rPr lang="en-US" dirty="0">
                <a:cs typeface="Calibri"/>
              </a:rPr>
              <a:t>Mays, Juster, Williamson, Seeman, &amp; Cochran (2018) </a:t>
            </a:r>
            <a:r>
              <a:rPr lang="en-US" i="1" dirty="0">
                <a:cs typeface="Calibri"/>
              </a:rPr>
              <a:t>Psychosomatic Medicine</a:t>
            </a:r>
          </a:p>
        </p:txBody>
      </p:sp>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386962" y="1363045"/>
            <a:ext cx="6908800" cy="4203700"/>
          </a:xfrm>
          <a:prstGeom prst="rect">
            <a:avLst/>
          </a:prstGeom>
          <a:ln>
            <a:noFill/>
          </a:ln>
        </p:spPr>
      </p:pic>
      <p:sp>
        <p:nvSpPr>
          <p:cNvPr id="5" name="TextBox 4"/>
          <p:cNvSpPr txBox="1"/>
          <p:nvPr/>
        </p:nvSpPr>
        <p:spPr>
          <a:xfrm>
            <a:off x="4310380" y="5610431"/>
            <a:ext cx="6908800" cy="553998"/>
          </a:xfrm>
          <a:prstGeom prst="rect">
            <a:avLst/>
          </a:prstGeom>
          <a:noFill/>
        </p:spPr>
        <p:txBody>
          <a:bodyPr wrap="square" rtlCol="0">
            <a:spAutoFit/>
          </a:bodyPr>
          <a:lstStyle/>
          <a:p>
            <a:r>
              <a:rPr lang="fr-FR" sz="1500" dirty="0"/>
              <a:t>Lesbiens/gay (</a:t>
            </a:r>
            <a:r>
              <a:rPr lang="fr-FR" sz="1500" i="1" dirty="0"/>
              <a:t>n </a:t>
            </a:r>
            <a:r>
              <a:rPr lang="fr-FR" sz="1500" dirty="0"/>
              <a:t>= 211), bisexuel (</a:t>
            </a:r>
            <a:r>
              <a:rPr lang="fr-FR" sz="1500" i="1" dirty="0"/>
              <a:t>n </a:t>
            </a:r>
            <a:r>
              <a:rPr lang="fr-FR" sz="1500" dirty="0"/>
              <a:t>= 307), </a:t>
            </a:r>
            <a:r>
              <a:rPr lang="fr-FR" sz="1500" dirty="0" err="1"/>
              <a:t>homosexually</a:t>
            </a:r>
            <a:r>
              <a:rPr lang="fr-FR" sz="1500" dirty="0"/>
              <a:t> </a:t>
            </a:r>
            <a:r>
              <a:rPr lang="fr-FR" sz="1500" dirty="0" err="1"/>
              <a:t>experienced</a:t>
            </a:r>
            <a:r>
              <a:rPr lang="fr-FR" sz="1500" dirty="0"/>
              <a:t> (</a:t>
            </a:r>
            <a:r>
              <a:rPr lang="fr-FR" sz="1500" i="1" dirty="0"/>
              <a:t>n </a:t>
            </a:r>
            <a:r>
              <a:rPr lang="fr-FR" sz="1500" dirty="0"/>
              <a:t>= 424) &amp; </a:t>
            </a:r>
            <a:r>
              <a:rPr lang="fr-FR" sz="1500" dirty="0" err="1"/>
              <a:t>heterosexual</a:t>
            </a:r>
            <a:r>
              <a:rPr lang="fr-FR" sz="1500" dirty="0"/>
              <a:t> (</a:t>
            </a:r>
            <a:r>
              <a:rPr lang="fr-FR" sz="1500" i="1" dirty="0"/>
              <a:t>n </a:t>
            </a:r>
            <a:r>
              <a:rPr lang="fr-FR" sz="1500" dirty="0"/>
              <a:t>= 13,017) </a:t>
            </a:r>
          </a:p>
        </p:txBody>
      </p:sp>
      <p:sp>
        <p:nvSpPr>
          <p:cNvPr id="4" name="Oval 3"/>
          <p:cNvSpPr/>
          <p:nvPr/>
        </p:nvSpPr>
        <p:spPr>
          <a:xfrm>
            <a:off x="7752080" y="1625600"/>
            <a:ext cx="2984500" cy="3365500"/>
          </a:xfrm>
          <a:prstGeom prst="ellipse">
            <a:avLst/>
          </a:prstGeom>
          <a:noFill/>
          <a:ln w="25400">
            <a:solidFill>
              <a:srgbClr val="00B05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schemeClr val="tx1"/>
              </a:solidFill>
            </a:endParaRPr>
          </a:p>
        </p:txBody>
      </p:sp>
      <p:sp>
        <p:nvSpPr>
          <p:cNvPr id="7" name="Oval 6"/>
          <p:cNvSpPr/>
          <p:nvPr/>
        </p:nvSpPr>
        <p:spPr>
          <a:xfrm>
            <a:off x="5034280" y="1608346"/>
            <a:ext cx="2984500" cy="3365500"/>
          </a:xfrm>
          <a:prstGeom prst="ellipse">
            <a:avLst/>
          </a:prstGeom>
          <a:noFill/>
          <a:ln w="25400">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schemeClr val="tx1"/>
              </a:solidFill>
            </a:endParaRPr>
          </a:p>
        </p:txBody>
      </p:sp>
      <p:pic>
        <p:nvPicPr>
          <p:cNvPr id="6" name="Picture 2" descr="Analytic Guidance and 2024 NHANES Survey Content Proposal Process Webinar -  YouTube">
            <a:extLst>
              <a:ext uri="{FF2B5EF4-FFF2-40B4-BE49-F238E27FC236}">
                <a16:creationId xmlns:a16="http://schemas.microsoft.com/office/drawing/2014/main" id="{29BD6C05-CAED-EF23-14EB-0B6C2B493417}"/>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109980" y="1728416"/>
            <a:ext cx="1929056" cy="1446792"/>
          </a:xfrm>
          <a:prstGeom prst="rect">
            <a:avLst/>
          </a:prstGeom>
          <a:noFill/>
          <a:ln>
            <a:noFill/>
          </a:ln>
        </p:spPr>
      </p:pic>
      <p:pic>
        <p:nvPicPr>
          <p:cNvPr id="1026" name="Picture 2" descr="1">
            <a:extLst>
              <a:ext uri="{FF2B5EF4-FFF2-40B4-BE49-F238E27FC236}">
                <a16:creationId xmlns:a16="http://schemas.microsoft.com/office/drawing/2014/main" id="{E085AEAC-BA62-102D-D62D-D8F8AF784901}"/>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63129" y="3589466"/>
            <a:ext cx="3464651" cy="1977279"/>
          </a:xfrm>
          <a:prstGeom prst="rect">
            <a:avLst/>
          </a:prstGeom>
          <a:noFill/>
          <a:extLst>
            <a:ext uri="{909E8E84-426E-40DD-AFC4-6F175D3DCCD1}">
              <a14:hiddenFill xmlns:a14="http://schemas.microsoft.com/office/drawing/2010/main">
                <a:solidFill>
                  <a:srgbClr val="FFFFFF"/>
                </a:solidFill>
              </a14:hiddenFill>
            </a:ext>
          </a:extLst>
        </p:spPr>
      </p:pic>
      <p:sp>
        <p:nvSpPr>
          <p:cNvPr id="9" name="Slide Number Placeholder 8">
            <a:extLst>
              <a:ext uri="{FF2B5EF4-FFF2-40B4-BE49-F238E27FC236}">
                <a16:creationId xmlns:a16="http://schemas.microsoft.com/office/drawing/2014/main" id="{AA03B6D2-0A6F-FA8D-529B-66515D9BD73A}"/>
              </a:ext>
            </a:extLst>
          </p:cNvPr>
          <p:cNvSpPr>
            <a:spLocks noGrp="1"/>
          </p:cNvSpPr>
          <p:nvPr>
            <p:ph type="sldNum" sz="quarter" idx="12"/>
          </p:nvPr>
        </p:nvSpPr>
        <p:spPr/>
        <p:txBody>
          <a:bodyPr/>
          <a:lstStyle/>
          <a:p>
            <a:fld id="{C3883474-71E4-4357-80BC-5A86AD651ADC}" type="slidenum">
              <a:rPr lang="fr-FR" smtClean="0"/>
              <a:t>21</a:t>
            </a:fld>
            <a:endParaRPr lang="fr-FR"/>
          </a:p>
        </p:txBody>
      </p:sp>
    </p:spTree>
    <p:extLst>
      <p:ext uri="{BB962C8B-B14F-4D97-AF65-F5344CB8AC3E}">
        <p14:creationId xmlns:p14="http://schemas.microsoft.com/office/powerpoint/2010/main" val="149584421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7" grpId="0" animBg="1"/>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4">
            <a:extLst>
              <a:ext uri="{FF2B5EF4-FFF2-40B4-BE49-F238E27FC236}">
                <a16:creationId xmlns:a16="http://schemas.microsoft.com/office/drawing/2014/main" id="{8C1FDC6E-24DF-D04F-9462-1D2F69021F92}"/>
              </a:ext>
            </a:extLst>
          </p:cNvPr>
          <p:cNvSpPr txBox="1">
            <a:spLocks/>
          </p:cNvSpPr>
          <p:nvPr/>
        </p:nvSpPr>
        <p:spPr>
          <a:xfrm>
            <a:off x="422910" y="136652"/>
            <a:ext cx="11167110" cy="689009"/>
          </a:xfrm>
          <a:prstGeom prst="rect">
            <a:avLst/>
          </a:prstGeom>
        </p:spPr>
        <p:txBody>
          <a:bodyPr>
            <a:noAutofit/>
            <a:scene3d>
              <a:camera prst="orthographicFront"/>
              <a:lightRig rig="soft" dir="t">
                <a:rot lat="0" lon="0" rev="16800000"/>
              </a:lightRig>
            </a:scene3d>
            <a:sp3d prstMaterial="softEdge"/>
          </a:bodyPr>
          <a:lstStyle>
            <a:lvl1pPr algn="ctr" rtl="0" eaLnBrk="0" fontAlgn="base" hangingPunct="0">
              <a:spcBef>
                <a:spcPct val="0"/>
              </a:spcBef>
              <a:spcAft>
                <a:spcPct val="0"/>
              </a:spcAft>
              <a:defRPr sz="4100" b="1" kern="1200">
                <a:ln w="6350">
                  <a:noFill/>
                </a:ln>
                <a:gradFill>
                  <a:gsLst>
                    <a:gs pos="0">
                      <a:schemeClr val="accent1">
                        <a:tint val="73000"/>
                        <a:satMod val="145000"/>
                      </a:schemeClr>
                    </a:gs>
                    <a:gs pos="73000">
                      <a:schemeClr val="accent1">
                        <a:tint val="73000"/>
                        <a:satMod val="145000"/>
                      </a:schemeClr>
                    </a:gs>
                    <a:gs pos="100000">
                      <a:schemeClr val="accent1">
                        <a:tint val="83000"/>
                        <a:satMod val="143000"/>
                      </a:schemeClr>
                    </a:gs>
                  </a:gsLst>
                  <a:lin ang="4800000" scaled="1"/>
                </a:gradFill>
                <a:effectLst>
                  <a:outerShdw blurRad="114300" dist="101600" dir="2700000" algn="tl" rotWithShape="0">
                    <a:srgbClr val="000000">
                      <a:alpha val="40000"/>
                    </a:srgbClr>
                  </a:outerShdw>
                </a:effectLst>
                <a:latin typeface="+mj-lt"/>
                <a:ea typeface="ＭＳ Ｐゴシック" charset="-128"/>
                <a:cs typeface="ＭＳ Ｐゴシック" charset="-128"/>
              </a:defRPr>
            </a:lvl1pPr>
            <a:lvl2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2pPr>
            <a:lvl3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3pPr>
            <a:lvl4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4pPr>
            <a:lvl5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5pPr>
            <a:lvl6pPr marL="4572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6pPr>
            <a:lvl7pPr marL="9144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7pPr>
            <a:lvl8pPr marL="13716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8pPr>
            <a:lvl9pPr marL="18288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9pPr>
          </a:lstStyle>
          <a:p>
            <a:pPr marL="90488" eaLnBrk="1" hangingPunct="1">
              <a:defRPr/>
            </a:pPr>
            <a:r>
              <a:rPr lang="fr-FR" sz="2600" dirty="0">
                <a:solidFill>
                  <a:schemeClr val="tx1"/>
                </a:solidFill>
                <a:effectLst/>
                <a:latin typeface="+mn-lt"/>
                <a:cs typeface="Calibri"/>
              </a:rPr>
              <a:t>NHANES </a:t>
            </a:r>
            <a:r>
              <a:rPr lang="fr-FR" sz="2600" dirty="0" err="1">
                <a:solidFill>
                  <a:schemeClr val="tx1"/>
                </a:solidFill>
                <a:effectLst/>
                <a:latin typeface="+mn-lt"/>
                <a:cs typeface="Calibri"/>
              </a:rPr>
              <a:t>Studies</a:t>
            </a:r>
            <a:r>
              <a:rPr lang="fr-FR" sz="2600" dirty="0">
                <a:solidFill>
                  <a:schemeClr val="tx1"/>
                </a:solidFill>
                <a:effectLst/>
                <a:latin typeface="+mn-lt"/>
                <a:cs typeface="Calibri"/>
              </a:rPr>
              <a:t> (</a:t>
            </a:r>
            <a:r>
              <a:rPr lang="fr-FR" sz="2600" i="1" dirty="0">
                <a:solidFill>
                  <a:schemeClr val="tx1"/>
                </a:solidFill>
                <a:effectLst/>
                <a:latin typeface="+mn-lt"/>
                <a:cs typeface="Calibri"/>
              </a:rPr>
              <a:t>N</a:t>
            </a:r>
            <a:r>
              <a:rPr lang="fr-FR" sz="2600" dirty="0">
                <a:solidFill>
                  <a:schemeClr val="tx1"/>
                </a:solidFill>
                <a:effectLst/>
                <a:latin typeface="+mn-lt"/>
                <a:cs typeface="Calibri"/>
              </a:rPr>
              <a:t> = 43) on </a:t>
            </a:r>
            <a:r>
              <a:rPr lang="fr-FR" sz="2600" dirty="0" err="1">
                <a:solidFill>
                  <a:schemeClr val="tx1"/>
                </a:solidFill>
                <a:effectLst/>
                <a:latin typeface="+mn-lt"/>
                <a:cs typeface="Calibri"/>
              </a:rPr>
              <a:t>Sexual</a:t>
            </a:r>
            <a:r>
              <a:rPr lang="fr-FR" sz="2600" dirty="0">
                <a:solidFill>
                  <a:schemeClr val="tx1"/>
                </a:solidFill>
                <a:effectLst/>
                <a:latin typeface="+mn-lt"/>
                <a:cs typeface="Calibri"/>
              </a:rPr>
              <a:t> Orientation &amp; </a:t>
            </a:r>
            <a:r>
              <a:rPr lang="fr-FR" sz="2600" dirty="0" err="1">
                <a:solidFill>
                  <a:schemeClr val="tx1"/>
                </a:solidFill>
                <a:effectLst/>
                <a:latin typeface="+mn-lt"/>
                <a:cs typeface="Calibri"/>
              </a:rPr>
              <a:t>Health</a:t>
            </a:r>
            <a:r>
              <a:rPr lang="fr-FR" sz="2600" dirty="0">
                <a:solidFill>
                  <a:schemeClr val="tx1"/>
                </a:solidFill>
                <a:effectLst/>
                <a:latin typeface="+mn-lt"/>
                <a:cs typeface="Calibri"/>
              </a:rPr>
              <a:t> </a:t>
            </a:r>
          </a:p>
        </p:txBody>
      </p:sp>
      <p:pic>
        <p:nvPicPr>
          <p:cNvPr id="4" name="Picture 3">
            <a:extLst>
              <a:ext uri="{FF2B5EF4-FFF2-40B4-BE49-F238E27FC236}">
                <a16:creationId xmlns:a16="http://schemas.microsoft.com/office/drawing/2014/main" id="{0DD3E6F6-33F9-3966-6DD6-A36F9FBCBE7C}"/>
              </a:ext>
            </a:extLst>
          </p:cNvPr>
          <p:cNvPicPr>
            <a:picLocks noChangeAspect="1"/>
          </p:cNvPicPr>
          <p:nvPr/>
        </p:nvPicPr>
        <p:blipFill>
          <a:blip r:embed="rId3"/>
          <a:stretch>
            <a:fillRect/>
          </a:stretch>
        </p:blipFill>
        <p:spPr>
          <a:xfrm>
            <a:off x="3920375" y="875799"/>
            <a:ext cx="6411273" cy="5608450"/>
          </a:xfrm>
          <a:prstGeom prst="rect">
            <a:avLst/>
          </a:prstGeom>
          <a:ln>
            <a:noFill/>
          </a:ln>
        </p:spPr>
      </p:pic>
      <p:sp>
        <p:nvSpPr>
          <p:cNvPr id="9" name="TextBox 8">
            <a:extLst>
              <a:ext uri="{FF2B5EF4-FFF2-40B4-BE49-F238E27FC236}">
                <a16:creationId xmlns:a16="http://schemas.microsoft.com/office/drawing/2014/main" id="{272D54A6-9269-2C53-1D1A-E8C2FB62B00C}"/>
              </a:ext>
            </a:extLst>
          </p:cNvPr>
          <p:cNvSpPr txBox="1"/>
          <p:nvPr/>
        </p:nvSpPr>
        <p:spPr>
          <a:xfrm>
            <a:off x="2890363" y="6511528"/>
            <a:ext cx="9144000" cy="369332"/>
          </a:xfrm>
          <a:prstGeom prst="rect">
            <a:avLst/>
          </a:prstGeom>
          <a:noFill/>
          <a:effectLst/>
        </p:spPr>
        <p:txBody>
          <a:bodyPr wrap="square" rtlCol="0">
            <a:spAutoFit/>
          </a:bodyPr>
          <a:lstStyle/>
          <a:p>
            <a:r>
              <a:rPr lang="en-US" dirty="0">
                <a:cs typeface="Calibri"/>
              </a:rPr>
              <a:t>Desjardins, </a:t>
            </a:r>
            <a:r>
              <a:rPr lang="en-US" dirty="0" err="1">
                <a:cs typeface="Calibri"/>
              </a:rPr>
              <a:t>Cacares</a:t>
            </a:r>
            <a:r>
              <a:rPr lang="en-US" dirty="0">
                <a:cs typeface="Calibri"/>
              </a:rPr>
              <a:t>, &amp; Juster (2022) </a:t>
            </a:r>
            <a:r>
              <a:rPr lang="en-US" i="1" dirty="0" err="1">
                <a:cs typeface="Calibri"/>
              </a:rPr>
              <a:t>Psychoneuroendocrinology</a:t>
            </a:r>
            <a:endParaRPr lang="en-US" i="1" dirty="0">
              <a:cs typeface="Calibri"/>
            </a:endParaRPr>
          </a:p>
        </p:txBody>
      </p:sp>
      <p:sp>
        <p:nvSpPr>
          <p:cNvPr id="2" name="Rounded Rectangle 1">
            <a:extLst>
              <a:ext uri="{FF2B5EF4-FFF2-40B4-BE49-F238E27FC236}">
                <a16:creationId xmlns:a16="http://schemas.microsoft.com/office/drawing/2014/main" id="{666E5136-F02C-FBAE-046B-05AB49B550DF}"/>
              </a:ext>
            </a:extLst>
          </p:cNvPr>
          <p:cNvSpPr/>
          <p:nvPr/>
        </p:nvSpPr>
        <p:spPr>
          <a:xfrm>
            <a:off x="1860353" y="4355487"/>
            <a:ext cx="357352" cy="357352"/>
          </a:xfrm>
          <a:prstGeom prst="roundRect">
            <a:avLst/>
          </a:prstGeom>
          <a:solidFill>
            <a:srgbClr val="C00000"/>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CA" dirty="0">
              <a:solidFill>
                <a:schemeClr val="tx1"/>
              </a:solidFill>
            </a:endParaRPr>
          </a:p>
        </p:txBody>
      </p:sp>
      <p:sp>
        <p:nvSpPr>
          <p:cNvPr id="3" name="Rounded Rectangle 2">
            <a:extLst>
              <a:ext uri="{FF2B5EF4-FFF2-40B4-BE49-F238E27FC236}">
                <a16:creationId xmlns:a16="http://schemas.microsoft.com/office/drawing/2014/main" id="{4570871B-BDAD-D2B5-291E-1684E7CF828A}"/>
              </a:ext>
            </a:extLst>
          </p:cNvPr>
          <p:cNvSpPr/>
          <p:nvPr/>
        </p:nvSpPr>
        <p:spPr>
          <a:xfrm>
            <a:off x="1853440" y="3763052"/>
            <a:ext cx="357352" cy="357352"/>
          </a:xfrm>
          <a:prstGeom prst="roundRect">
            <a:avLst/>
          </a:prstGeom>
          <a:solidFill>
            <a:srgbClr val="FF0000"/>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CA" dirty="0">
              <a:solidFill>
                <a:schemeClr val="tx1"/>
              </a:solidFill>
            </a:endParaRPr>
          </a:p>
        </p:txBody>
      </p:sp>
      <p:sp>
        <p:nvSpPr>
          <p:cNvPr id="5" name="Rounded Rectangle 4">
            <a:extLst>
              <a:ext uri="{FF2B5EF4-FFF2-40B4-BE49-F238E27FC236}">
                <a16:creationId xmlns:a16="http://schemas.microsoft.com/office/drawing/2014/main" id="{1F4355ED-78C9-4355-4D73-287C34C6C9D9}"/>
              </a:ext>
            </a:extLst>
          </p:cNvPr>
          <p:cNvSpPr/>
          <p:nvPr/>
        </p:nvSpPr>
        <p:spPr>
          <a:xfrm>
            <a:off x="1860353" y="3210175"/>
            <a:ext cx="357352" cy="357352"/>
          </a:xfrm>
          <a:prstGeom prst="roundRect">
            <a:avLst/>
          </a:prstGeom>
          <a:solidFill>
            <a:srgbClr val="FFFF00"/>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CA" dirty="0">
              <a:solidFill>
                <a:schemeClr val="tx1"/>
              </a:solidFill>
            </a:endParaRPr>
          </a:p>
        </p:txBody>
      </p:sp>
      <p:sp>
        <p:nvSpPr>
          <p:cNvPr id="6" name="Rounded Rectangle 5">
            <a:extLst>
              <a:ext uri="{FF2B5EF4-FFF2-40B4-BE49-F238E27FC236}">
                <a16:creationId xmlns:a16="http://schemas.microsoft.com/office/drawing/2014/main" id="{4F52F1C4-AFFB-912D-B27C-FEB57A2A0201}"/>
              </a:ext>
            </a:extLst>
          </p:cNvPr>
          <p:cNvSpPr/>
          <p:nvPr/>
        </p:nvSpPr>
        <p:spPr>
          <a:xfrm>
            <a:off x="1874179" y="2691711"/>
            <a:ext cx="357352" cy="357352"/>
          </a:xfrm>
          <a:prstGeom prst="roundRect">
            <a:avLst/>
          </a:prstGeom>
          <a:solidFill>
            <a:srgbClr val="00B050"/>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CA" dirty="0">
              <a:solidFill>
                <a:schemeClr val="tx1"/>
              </a:solidFill>
            </a:endParaRPr>
          </a:p>
        </p:txBody>
      </p:sp>
      <p:sp>
        <p:nvSpPr>
          <p:cNvPr id="7" name="Rounded Rectangle 6">
            <a:extLst>
              <a:ext uri="{FF2B5EF4-FFF2-40B4-BE49-F238E27FC236}">
                <a16:creationId xmlns:a16="http://schemas.microsoft.com/office/drawing/2014/main" id="{85205CDB-114A-A1A3-3E8F-CB2EE8930E17}"/>
              </a:ext>
            </a:extLst>
          </p:cNvPr>
          <p:cNvSpPr/>
          <p:nvPr/>
        </p:nvSpPr>
        <p:spPr>
          <a:xfrm>
            <a:off x="1874179" y="4920642"/>
            <a:ext cx="357352" cy="357352"/>
          </a:xfrm>
          <a:prstGeom prst="roundRect">
            <a:avLst/>
          </a:prstGeom>
          <a:gradFill>
            <a:gsLst>
              <a:gs pos="0">
                <a:srgbClr val="00B050"/>
              </a:gs>
              <a:gs pos="33000">
                <a:srgbClr val="00B050"/>
              </a:gs>
              <a:gs pos="46750">
                <a:srgbClr val="00B050"/>
              </a:gs>
              <a:gs pos="50000">
                <a:srgbClr val="FF0000"/>
              </a:gs>
              <a:gs pos="68000">
                <a:srgbClr val="FF0000"/>
              </a:gs>
              <a:gs pos="100000">
                <a:srgbClr val="FF0000"/>
              </a:gs>
            </a:gsLst>
            <a:lin ang="0" scaled="0"/>
          </a:gra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CA" dirty="0">
              <a:solidFill>
                <a:schemeClr val="tx1"/>
              </a:solidFill>
            </a:endParaRPr>
          </a:p>
        </p:txBody>
      </p:sp>
      <p:sp>
        <p:nvSpPr>
          <p:cNvPr id="8" name="TextBox 7">
            <a:extLst>
              <a:ext uri="{FF2B5EF4-FFF2-40B4-BE49-F238E27FC236}">
                <a16:creationId xmlns:a16="http://schemas.microsoft.com/office/drawing/2014/main" id="{398E8A83-5400-AF17-1B13-3370F970AF9F}"/>
              </a:ext>
            </a:extLst>
          </p:cNvPr>
          <p:cNvSpPr txBox="1"/>
          <p:nvPr/>
        </p:nvSpPr>
        <p:spPr>
          <a:xfrm>
            <a:off x="2231532" y="2616047"/>
            <a:ext cx="1702669" cy="553998"/>
          </a:xfrm>
          <a:prstGeom prst="rect">
            <a:avLst/>
          </a:prstGeom>
          <a:noFill/>
        </p:spPr>
        <p:txBody>
          <a:bodyPr wrap="square" rtlCol="0">
            <a:spAutoFit/>
          </a:bodyPr>
          <a:lstStyle/>
          <a:p>
            <a:pPr algn="ctr"/>
            <a:r>
              <a:rPr lang="en-CA" sz="1500" dirty="0">
                <a:cs typeface="Calibri" panose="020F0502020204030204" pitchFamily="34" charset="0"/>
              </a:rPr>
              <a:t>Most Favourable</a:t>
            </a:r>
          </a:p>
          <a:p>
            <a:pPr algn="ctr"/>
            <a:r>
              <a:rPr lang="en-CA" sz="1500" dirty="0">
                <a:cs typeface="Calibri" panose="020F0502020204030204" pitchFamily="34" charset="0"/>
              </a:rPr>
              <a:t> or Healthiest</a:t>
            </a:r>
          </a:p>
        </p:txBody>
      </p:sp>
      <p:sp>
        <p:nvSpPr>
          <p:cNvPr id="10" name="TextBox 9">
            <a:extLst>
              <a:ext uri="{FF2B5EF4-FFF2-40B4-BE49-F238E27FC236}">
                <a16:creationId xmlns:a16="http://schemas.microsoft.com/office/drawing/2014/main" id="{601877A1-A72B-5D8E-93DE-783B7D09441A}"/>
              </a:ext>
            </a:extLst>
          </p:cNvPr>
          <p:cNvSpPr txBox="1"/>
          <p:nvPr/>
        </p:nvSpPr>
        <p:spPr>
          <a:xfrm>
            <a:off x="2231532" y="4822319"/>
            <a:ext cx="1716495" cy="553998"/>
          </a:xfrm>
          <a:prstGeom prst="rect">
            <a:avLst/>
          </a:prstGeom>
          <a:noFill/>
        </p:spPr>
        <p:txBody>
          <a:bodyPr wrap="square" rtlCol="0">
            <a:spAutoFit/>
          </a:bodyPr>
          <a:lstStyle/>
          <a:p>
            <a:pPr algn="ctr"/>
            <a:r>
              <a:rPr lang="en-CA" sz="1500" dirty="0">
                <a:cs typeface="Calibri" panose="020F0502020204030204" pitchFamily="34" charset="0"/>
              </a:rPr>
              <a:t>Mixed</a:t>
            </a:r>
          </a:p>
          <a:p>
            <a:pPr algn="ctr"/>
            <a:r>
              <a:rPr lang="en-CA" sz="1500" dirty="0">
                <a:cs typeface="Calibri" panose="020F0502020204030204" pitchFamily="34" charset="0"/>
              </a:rPr>
              <a:t>Findings</a:t>
            </a:r>
          </a:p>
        </p:txBody>
      </p:sp>
      <p:sp>
        <p:nvSpPr>
          <p:cNvPr id="12" name="TextBox 11">
            <a:extLst>
              <a:ext uri="{FF2B5EF4-FFF2-40B4-BE49-F238E27FC236}">
                <a16:creationId xmlns:a16="http://schemas.microsoft.com/office/drawing/2014/main" id="{7E316E40-CF55-1BEB-4F7E-BCB7FDD0480A}"/>
              </a:ext>
            </a:extLst>
          </p:cNvPr>
          <p:cNvSpPr txBox="1"/>
          <p:nvPr/>
        </p:nvSpPr>
        <p:spPr>
          <a:xfrm>
            <a:off x="2217705" y="3129915"/>
            <a:ext cx="1661168" cy="553998"/>
          </a:xfrm>
          <a:prstGeom prst="rect">
            <a:avLst/>
          </a:prstGeom>
          <a:noFill/>
        </p:spPr>
        <p:txBody>
          <a:bodyPr wrap="square" rtlCol="0">
            <a:spAutoFit/>
          </a:bodyPr>
          <a:lstStyle/>
          <a:p>
            <a:pPr algn="ctr"/>
            <a:r>
              <a:rPr lang="en-CA" sz="1500" dirty="0">
                <a:cs typeface="Calibri" panose="020F0502020204030204" pitchFamily="34" charset="0"/>
              </a:rPr>
              <a:t>No </a:t>
            </a:r>
          </a:p>
          <a:p>
            <a:pPr algn="ctr"/>
            <a:r>
              <a:rPr lang="en-CA" sz="1500" dirty="0">
                <a:cs typeface="Calibri" panose="020F0502020204030204" pitchFamily="34" charset="0"/>
              </a:rPr>
              <a:t>Difference</a:t>
            </a:r>
          </a:p>
        </p:txBody>
      </p:sp>
      <p:sp>
        <p:nvSpPr>
          <p:cNvPr id="13" name="TextBox 12">
            <a:extLst>
              <a:ext uri="{FF2B5EF4-FFF2-40B4-BE49-F238E27FC236}">
                <a16:creationId xmlns:a16="http://schemas.microsoft.com/office/drawing/2014/main" id="{74D6F636-601F-BDB6-85DD-262C12E2D092}"/>
              </a:ext>
            </a:extLst>
          </p:cNvPr>
          <p:cNvSpPr txBox="1"/>
          <p:nvPr/>
        </p:nvSpPr>
        <p:spPr>
          <a:xfrm>
            <a:off x="2210793" y="3687044"/>
            <a:ext cx="1716495" cy="553998"/>
          </a:xfrm>
          <a:prstGeom prst="rect">
            <a:avLst/>
          </a:prstGeom>
          <a:noFill/>
        </p:spPr>
        <p:txBody>
          <a:bodyPr wrap="square" rtlCol="0">
            <a:spAutoFit/>
          </a:bodyPr>
          <a:lstStyle/>
          <a:p>
            <a:pPr algn="ctr"/>
            <a:r>
              <a:rPr lang="en-CA" sz="1500" dirty="0">
                <a:cs typeface="Calibri" panose="020F0502020204030204" pitchFamily="34" charset="0"/>
              </a:rPr>
              <a:t>Less Favourable</a:t>
            </a:r>
          </a:p>
          <a:p>
            <a:pPr algn="ctr"/>
            <a:r>
              <a:rPr lang="en-CA" sz="1500" dirty="0">
                <a:cs typeface="Calibri" panose="020F0502020204030204" pitchFamily="34" charset="0"/>
              </a:rPr>
              <a:t>or Less Healthy</a:t>
            </a:r>
          </a:p>
        </p:txBody>
      </p:sp>
      <p:sp>
        <p:nvSpPr>
          <p:cNvPr id="14" name="TextBox 13">
            <a:extLst>
              <a:ext uri="{FF2B5EF4-FFF2-40B4-BE49-F238E27FC236}">
                <a16:creationId xmlns:a16="http://schemas.microsoft.com/office/drawing/2014/main" id="{68E367C7-7F39-DE15-0891-08429BF48621}"/>
              </a:ext>
            </a:extLst>
          </p:cNvPr>
          <p:cNvSpPr txBox="1"/>
          <p:nvPr/>
        </p:nvSpPr>
        <p:spPr>
          <a:xfrm>
            <a:off x="2217706" y="4268321"/>
            <a:ext cx="1688831" cy="553998"/>
          </a:xfrm>
          <a:prstGeom prst="rect">
            <a:avLst/>
          </a:prstGeom>
          <a:noFill/>
        </p:spPr>
        <p:txBody>
          <a:bodyPr wrap="square" rtlCol="0">
            <a:spAutoFit/>
          </a:bodyPr>
          <a:lstStyle/>
          <a:p>
            <a:pPr algn="ctr"/>
            <a:r>
              <a:rPr lang="en-CA" sz="1500" dirty="0">
                <a:cs typeface="Calibri" panose="020F0502020204030204" pitchFamily="34" charset="0"/>
              </a:rPr>
              <a:t>Least Favourable</a:t>
            </a:r>
          </a:p>
          <a:p>
            <a:pPr algn="ctr"/>
            <a:r>
              <a:rPr lang="en-CA" sz="1500" dirty="0">
                <a:cs typeface="Calibri" panose="020F0502020204030204" pitchFamily="34" charset="0"/>
              </a:rPr>
              <a:t>or Worst Health</a:t>
            </a:r>
          </a:p>
        </p:txBody>
      </p:sp>
      <p:sp>
        <p:nvSpPr>
          <p:cNvPr id="15" name="Rounded Rectangle 14">
            <a:extLst>
              <a:ext uri="{FF2B5EF4-FFF2-40B4-BE49-F238E27FC236}">
                <a16:creationId xmlns:a16="http://schemas.microsoft.com/office/drawing/2014/main" id="{1749DAD8-0FC3-DA9A-5056-0BE9E7E39E40}"/>
              </a:ext>
            </a:extLst>
          </p:cNvPr>
          <p:cNvSpPr/>
          <p:nvPr/>
        </p:nvSpPr>
        <p:spPr>
          <a:xfrm>
            <a:off x="1878065" y="5474640"/>
            <a:ext cx="357352" cy="357352"/>
          </a:xfrm>
          <a:prstGeom prst="roundRect">
            <a:avLst/>
          </a:prstGeom>
          <a:solidFill>
            <a:schemeClr val="bg1">
              <a:lumMod val="75000"/>
            </a:schemeClr>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CA" dirty="0">
              <a:solidFill>
                <a:schemeClr val="tx1"/>
              </a:solidFill>
            </a:endParaRPr>
          </a:p>
        </p:txBody>
      </p:sp>
      <p:sp>
        <p:nvSpPr>
          <p:cNvPr id="16" name="TextBox 15">
            <a:extLst>
              <a:ext uri="{FF2B5EF4-FFF2-40B4-BE49-F238E27FC236}">
                <a16:creationId xmlns:a16="http://schemas.microsoft.com/office/drawing/2014/main" id="{72CA48F4-4001-399F-BDC5-5FC06CBBAEB0}"/>
              </a:ext>
            </a:extLst>
          </p:cNvPr>
          <p:cNvSpPr txBox="1"/>
          <p:nvPr/>
        </p:nvSpPr>
        <p:spPr>
          <a:xfrm>
            <a:off x="2235418" y="5376317"/>
            <a:ext cx="1716495" cy="553998"/>
          </a:xfrm>
          <a:prstGeom prst="rect">
            <a:avLst/>
          </a:prstGeom>
          <a:noFill/>
        </p:spPr>
        <p:txBody>
          <a:bodyPr wrap="square" rtlCol="0">
            <a:spAutoFit/>
          </a:bodyPr>
          <a:lstStyle/>
          <a:p>
            <a:pPr algn="ctr"/>
            <a:r>
              <a:rPr lang="en-CA" sz="1500" dirty="0">
                <a:cs typeface="Calibri" panose="020F0502020204030204" pitchFamily="34" charset="0"/>
              </a:rPr>
              <a:t>No or Not</a:t>
            </a:r>
          </a:p>
          <a:p>
            <a:pPr algn="ctr"/>
            <a:r>
              <a:rPr lang="en-CA" sz="1500" dirty="0">
                <a:cs typeface="Calibri" panose="020F0502020204030204" pitchFamily="34" charset="0"/>
              </a:rPr>
              <a:t>Enough Data</a:t>
            </a:r>
          </a:p>
        </p:txBody>
      </p:sp>
      <p:pic>
        <p:nvPicPr>
          <p:cNvPr id="1026" name="Picture 2" descr="Analytic Guidance and 2024 NHANES Survey Content Proposal Process Webinar -  YouTube">
            <a:extLst>
              <a:ext uri="{FF2B5EF4-FFF2-40B4-BE49-F238E27FC236}">
                <a16:creationId xmlns:a16="http://schemas.microsoft.com/office/drawing/2014/main" id="{F0D479FC-5040-B315-AA75-F678E01BF9AF}"/>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769357" y="762988"/>
            <a:ext cx="1929056" cy="1446792"/>
          </a:xfrm>
          <a:prstGeom prst="rect">
            <a:avLst/>
          </a:prstGeom>
          <a:noFill/>
          <a:ln>
            <a:noFill/>
          </a:ln>
        </p:spPr>
      </p:pic>
      <p:sp>
        <p:nvSpPr>
          <p:cNvPr id="18" name="Slide Number Placeholder 17">
            <a:extLst>
              <a:ext uri="{FF2B5EF4-FFF2-40B4-BE49-F238E27FC236}">
                <a16:creationId xmlns:a16="http://schemas.microsoft.com/office/drawing/2014/main" id="{77C96243-7E40-0401-8900-31C8D5019080}"/>
              </a:ext>
            </a:extLst>
          </p:cNvPr>
          <p:cNvSpPr>
            <a:spLocks noGrp="1"/>
          </p:cNvSpPr>
          <p:nvPr>
            <p:ph type="sldNum" sz="quarter" idx="12"/>
          </p:nvPr>
        </p:nvSpPr>
        <p:spPr/>
        <p:txBody>
          <a:bodyPr/>
          <a:lstStyle/>
          <a:p>
            <a:fld id="{C3883474-71E4-4357-80BC-5A86AD651ADC}" type="slidenum">
              <a:rPr lang="fr-FR" smtClean="0"/>
              <a:t>22</a:t>
            </a:fld>
            <a:endParaRPr lang="fr-FR"/>
          </a:p>
        </p:txBody>
      </p:sp>
    </p:spTree>
    <p:extLst>
      <p:ext uri="{BB962C8B-B14F-4D97-AF65-F5344CB8AC3E}">
        <p14:creationId xmlns:p14="http://schemas.microsoft.com/office/powerpoint/2010/main" val="1202959558"/>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DED22E93-F40D-C919-450D-AB40CE0EEDD1}"/>
              </a:ext>
            </a:extLst>
          </p:cNvPr>
          <p:cNvSpPr txBox="1">
            <a:spLocks noChangeArrowheads="1"/>
          </p:cNvSpPr>
          <p:nvPr/>
        </p:nvSpPr>
        <p:spPr>
          <a:xfrm>
            <a:off x="445770" y="0"/>
            <a:ext cx="11361420" cy="676624"/>
          </a:xfrm>
          <a:prstGeom prst="rect">
            <a:avLst/>
          </a:prstGeom>
        </p:spPr>
        <p:txBody>
          <a:bodyPr vert="horz" anchor="ctr">
            <a:noAutofit/>
            <a:scene3d>
              <a:camera prst="orthographicFront"/>
              <a:lightRig rig="soft" dir="t">
                <a:rot lat="0" lon="0" rev="16800000"/>
              </a:lightRig>
            </a:scene3d>
            <a:sp3d prstMaterial="softEdge"/>
          </a:bodyPr>
          <a:lstStyle>
            <a:lvl1pPr algn="ctr" rtl="0" eaLnBrk="0" fontAlgn="base" hangingPunct="0">
              <a:spcBef>
                <a:spcPct val="0"/>
              </a:spcBef>
              <a:spcAft>
                <a:spcPct val="0"/>
              </a:spcAft>
              <a:defRPr sz="4100" b="1" kern="1200">
                <a:ln w="6350">
                  <a:noFill/>
                </a:ln>
                <a:gradFill>
                  <a:gsLst>
                    <a:gs pos="0">
                      <a:schemeClr val="accent1">
                        <a:tint val="73000"/>
                        <a:satMod val="145000"/>
                      </a:schemeClr>
                    </a:gs>
                    <a:gs pos="73000">
                      <a:schemeClr val="accent1">
                        <a:tint val="73000"/>
                        <a:satMod val="145000"/>
                      </a:schemeClr>
                    </a:gs>
                    <a:gs pos="100000">
                      <a:schemeClr val="accent1">
                        <a:tint val="83000"/>
                        <a:satMod val="143000"/>
                      </a:schemeClr>
                    </a:gs>
                  </a:gsLst>
                  <a:lin ang="4800000" scaled="1"/>
                </a:gradFill>
                <a:effectLst>
                  <a:outerShdw blurRad="114300" dist="101600" dir="2700000" algn="tl" rotWithShape="0">
                    <a:srgbClr val="000000">
                      <a:alpha val="40000"/>
                    </a:srgbClr>
                  </a:outerShdw>
                </a:effectLst>
                <a:latin typeface="+mj-lt"/>
                <a:ea typeface="ＭＳ Ｐゴシック" charset="-128"/>
                <a:cs typeface="ＭＳ Ｐゴシック" charset="-128"/>
              </a:defRPr>
            </a:lvl1pPr>
            <a:lvl2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2pPr>
            <a:lvl3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3pPr>
            <a:lvl4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4pPr>
            <a:lvl5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5pPr>
            <a:lvl6pPr marL="4572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6pPr>
            <a:lvl7pPr marL="9144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7pPr>
            <a:lvl8pPr marL="13716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8pPr>
            <a:lvl9pPr marL="18288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9pPr>
          </a:lstStyle>
          <a:p>
            <a:pPr eaLnBrk="1" fontAlgn="auto" hangingPunct="1">
              <a:spcAft>
                <a:spcPts val="0"/>
              </a:spcAft>
              <a:defRPr/>
            </a:pPr>
            <a:r>
              <a:rPr lang="en-US" sz="3600" dirty="0">
                <a:solidFill>
                  <a:schemeClr val="tx1"/>
                </a:solidFill>
                <a:effectLst/>
                <a:latin typeface="+mn-lt"/>
                <a:ea typeface="Calibri" charset="0"/>
                <a:cs typeface="Calibri" charset="0"/>
              </a:rPr>
              <a:t>Allostatic Load and Health-Related Behaviors</a:t>
            </a:r>
          </a:p>
        </p:txBody>
      </p:sp>
      <p:sp>
        <p:nvSpPr>
          <p:cNvPr id="4" name="TextBox 3">
            <a:extLst>
              <a:ext uri="{FF2B5EF4-FFF2-40B4-BE49-F238E27FC236}">
                <a16:creationId xmlns:a16="http://schemas.microsoft.com/office/drawing/2014/main" id="{088E6484-CE37-1207-5630-231F1291BA29}"/>
              </a:ext>
            </a:extLst>
          </p:cNvPr>
          <p:cNvSpPr txBox="1"/>
          <p:nvPr/>
        </p:nvSpPr>
        <p:spPr>
          <a:xfrm>
            <a:off x="149816" y="6503181"/>
            <a:ext cx="8269941" cy="338554"/>
          </a:xfrm>
          <a:prstGeom prst="rect">
            <a:avLst/>
          </a:prstGeom>
          <a:noFill/>
        </p:spPr>
        <p:txBody>
          <a:bodyPr wrap="square" rtlCol="0">
            <a:spAutoFit/>
          </a:bodyPr>
          <a:lstStyle/>
          <a:p>
            <a:r>
              <a:rPr lang="en-CA" sz="1600" dirty="0">
                <a:latin typeface="Calibri" panose="020F0502020204030204" pitchFamily="34" charset="0"/>
                <a:cs typeface="Calibri" panose="020F0502020204030204" pitchFamily="34" charset="0"/>
              </a:rPr>
              <a:t>Suvarna, </a:t>
            </a:r>
            <a:r>
              <a:rPr lang="en-CA" sz="1600" dirty="0" err="1">
                <a:latin typeface="Calibri" panose="020F0502020204030204" pitchFamily="34" charset="0"/>
                <a:cs typeface="Calibri" panose="020F0502020204030204" pitchFamily="34" charset="0"/>
              </a:rPr>
              <a:t>Phililips</a:t>
            </a:r>
            <a:r>
              <a:rPr lang="en-CA" sz="1600" dirty="0">
                <a:latin typeface="Calibri" panose="020F0502020204030204" pitchFamily="34" charset="0"/>
                <a:cs typeface="Calibri" panose="020F0502020204030204" pitchFamily="34" charset="0"/>
              </a:rPr>
              <a:t>, Juster, McDermott, &amp; </a:t>
            </a:r>
            <a:r>
              <a:rPr lang="en-CA" sz="1600" dirty="0" err="1">
                <a:latin typeface="Calibri" panose="020F0502020204030204" pitchFamily="34" charset="0"/>
                <a:cs typeface="Calibri" panose="020F0502020204030204" pitchFamily="34" charset="0"/>
              </a:rPr>
              <a:t>Sarnyai</a:t>
            </a:r>
            <a:r>
              <a:rPr lang="en-CA" sz="1600" dirty="0">
                <a:latin typeface="Calibri" panose="020F0502020204030204" pitchFamily="34" charset="0"/>
                <a:cs typeface="Calibri" panose="020F0502020204030204" pitchFamily="34" charset="0"/>
              </a:rPr>
              <a:t> (2020) </a:t>
            </a:r>
            <a:r>
              <a:rPr lang="en-CA" sz="1600" i="1" dirty="0">
                <a:latin typeface="Calibri" panose="020F0502020204030204" pitchFamily="34" charset="0"/>
                <a:cs typeface="Calibri" panose="020F0502020204030204" pitchFamily="34" charset="0"/>
              </a:rPr>
              <a:t>Neuroscience &amp; Biobehavioral Reviews</a:t>
            </a:r>
          </a:p>
        </p:txBody>
      </p:sp>
      <p:pic>
        <p:nvPicPr>
          <p:cNvPr id="6" name="Picture 5" descr="Diagram&#10;&#10;Description automatically generated">
            <a:extLst>
              <a:ext uri="{FF2B5EF4-FFF2-40B4-BE49-F238E27FC236}">
                <a16:creationId xmlns:a16="http://schemas.microsoft.com/office/drawing/2014/main" id="{C5C2C9F0-FB24-7698-9363-0F2134BC5E88}"/>
              </a:ext>
            </a:extLst>
          </p:cNvPr>
          <p:cNvPicPr>
            <a:picLocks noChangeAspect="1"/>
          </p:cNvPicPr>
          <p:nvPr/>
        </p:nvPicPr>
        <p:blipFill>
          <a:blip r:embed="rId2"/>
          <a:stretch>
            <a:fillRect/>
          </a:stretch>
        </p:blipFill>
        <p:spPr>
          <a:xfrm>
            <a:off x="1991509" y="806623"/>
            <a:ext cx="8269941" cy="5582824"/>
          </a:xfrm>
          <a:prstGeom prst="rect">
            <a:avLst/>
          </a:prstGeom>
        </p:spPr>
      </p:pic>
      <p:sp>
        <p:nvSpPr>
          <p:cNvPr id="5" name="Slide Number Placeholder 4">
            <a:extLst>
              <a:ext uri="{FF2B5EF4-FFF2-40B4-BE49-F238E27FC236}">
                <a16:creationId xmlns:a16="http://schemas.microsoft.com/office/drawing/2014/main" id="{1E29AC39-990D-2F1F-F292-C3F27E14B933}"/>
              </a:ext>
            </a:extLst>
          </p:cNvPr>
          <p:cNvSpPr>
            <a:spLocks noGrp="1"/>
          </p:cNvSpPr>
          <p:nvPr>
            <p:ph type="sldNum" sz="quarter" idx="12"/>
          </p:nvPr>
        </p:nvSpPr>
        <p:spPr/>
        <p:txBody>
          <a:bodyPr/>
          <a:lstStyle/>
          <a:p>
            <a:fld id="{C3883474-71E4-4357-80BC-5A86AD651ADC}" type="slidenum">
              <a:rPr lang="fr-FR" smtClean="0"/>
              <a:t>23</a:t>
            </a:fld>
            <a:endParaRPr lang="fr-FR"/>
          </a:p>
        </p:txBody>
      </p:sp>
    </p:spTree>
    <p:extLst>
      <p:ext uri="{BB962C8B-B14F-4D97-AF65-F5344CB8AC3E}">
        <p14:creationId xmlns:p14="http://schemas.microsoft.com/office/powerpoint/2010/main" val="3779821631"/>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28" name="Rectangle 27">
            <a:extLst>
              <a:ext uri="{FF2B5EF4-FFF2-40B4-BE49-F238E27FC236}">
                <a16:creationId xmlns:a16="http://schemas.microsoft.com/office/drawing/2014/main" id="{022BDE4A-8A20-4A69-9C5A-581C82036A4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Title 4">
            <a:extLst>
              <a:ext uri="{FF2B5EF4-FFF2-40B4-BE49-F238E27FC236}">
                <a16:creationId xmlns:a16="http://schemas.microsoft.com/office/drawing/2014/main" id="{8C1FDC6E-24DF-D04F-9462-1D2F69021F92}"/>
              </a:ext>
            </a:extLst>
          </p:cNvPr>
          <p:cNvSpPr txBox="1">
            <a:spLocks/>
          </p:cNvSpPr>
          <p:nvPr/>
        </p:nvSpPr>
        <p:spPr>
          <a:xfrm>
            <a:off x="2593778" y="-355754"/>
            <a:ext cx="10178934" cy="1328730"/>
          </a:xfrm>
          <a:prstGeom prst="rect">
            <a:avLst/>
          </a:prstGeom>
        </p:spPr>
        <p:txBody>
          <a:bodyPr vert="horz" lIns="91440" tIns="45720" rIns="91440" bIns="45720" rtlCol="0" anchor="b">
            <a:normAutofit/>
            <a:scene3d>
              <a:camera prst="orthographicFront"/>
              <a:lightRig rig="soft" dir="t">
                <a:rot lat="0" lon="0" rev="16800000"/>
              </a:lightRig>
            </a:scene3d>
            <a:sp3d prstMaterial="softEdge"/>
          </a:bodyPr>
          <a:lstStyle>
            <a:lvl1pPr algn="ctr" rtl="0" eaLnBrk="0" fontAlgn="base" hangingPunct="0">
              <a:spcBef>
                <a:spcPct val="0"/>
              </a:spcBef>
              <a:spcAft>
                <a:spcPct val="0"/>
              </a:spcAft>
              <a:defRPr sz="4100" b="1" kern="1200">
                <a:ln w="6350">
                  <a:noFill/>
                </a:ln>
                <a:gradFill>
                  <a:gsLst>
                    <a:gs pos="0">
                      <a:schemeClr val="accent1">
                        <a:tint val="73000"/>
                        <a:satMod val="145000"/>
                      </a:schemeClr>
                    </a:gs>
                    <a:gs pos="73000">
                      <a:schemeClr val="accent1">
                        <a:tint val="73000"/>
                        <a:satMod val="145000"/>
                      </a:schemeClr>
                    </a:gs>
                    <a:gs pos="100000">
                      <a:schemeClr val="accent1">
                        <a:tint val="83000"/>
                        <a:satMod val="143000"/>
                      </a:schemeClr>
                    </a:gs>
                  </a:gsLst>
                  <a:lin ang="4800000" scaled="1"/>
                </a:gradFill>
                <a:effectLst>
                  <a:outerShdw blurRad="114300" dist="101600" dir="2700000" algn="tl" rotWithShape="0">
                    <a:srgbClr val="000000">
                      <a:alpha val="40000"/>
                    </a:srgbClr>
                  </a:outerShdw>
                </a:effectLst>
                <a:latin typeface="+mj-lt"/>
                <a:ea typeface="ＭＳ Ｐゴシック" charset="-128"/>
                <a:cs typeface="ＭＳ Ｐゴシック" charset="-128"/>
              </a:defRPr>
            </a:lvl1pPr>
            <a:lvl2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2pPr>
            <a:lvl3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3pPr>
            <a:lvl4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4pPr>
            <a:lvl5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5pPr>
            <a:lvl6pPr marL="4572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6pPr>
            <a:lvl7pPr marL="9144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7pPr>
            <a:lvl8pPr marL="13716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8pPr>
            <a:lvl9pPr marL="18288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9pPr>
          </a:lstStyle>
          <a:p>
            <a:pPr marL="90488" eaLnBrk="1" hangingPunct="1">
              <a:lnSpc>
                <a:spcPct val="90000"/>
              </a:lnSpc>
              <a:spcAft>
                <a:spcPts val="600"/>
              </a:spcAft>
              <a:defRPr/>
            </a:pPr>
            <a:r>
              <a:rPr lang="en-US" sz="4400" dirty="0">
                <a:solidFill>
                  <a:schemeClr val="tx1"/>
                </a:solidFill>
                <a:effectLst/>
                <a:ea typeface="+mj-ea"/>
                <a:cs typeface="+mj-cs"/>
              </a:rPr>
              <a:t>LGBTQ+ Equality by State</a:t>
            </a:r>
          </a:p>
        </p:txBody>
      </p:sp>
      <p:pic>
        <p:nvPicPr>
          <p:cNvPr id="10242" name="Picture 2" descr="United States Map">
            <a:extLst>
              <a:ext uri="{FF2B5EF4-FFF2-40B4-BE49-F238E27FC236}">
                <a16:creationId xmlns:a16="http://schemas.microsoft.com/office/drawing/2014/main" id="{D80FD7F5-78E4-6095-7514-9F2AFC770D9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477718" y="1110578"/>
            <a:ext cx="8528438" cy="5438811"/>
          </a:xfrm>
          <a:prstGeom prst="rect">
            <a:avLst/>
          </a:prstGeom>
          <a:noFill/>
          <a:extLst>
            <a:ext uri="{909E8E84-426E-40DD-AFC4-6F175D3DCCD1}">
              <a14:hiddenFill xmlns:a14="http://schemas.microsoft.com/office/drawing/2010/main">
                <a:solidFill>
                  <a:srgbClr val="FFFFFF"/>
                </a:solidFill>
              </a14:hiddenFill>
            </a:ext>
          </a:extLst>
        </p:spPr>
      </p:pic>
      <p:pic>
        <p:nvPicPr>
          <p:cNvPr id="13" name="Picture 12" descr="A screenshot of a white text&#10;&#10;Description automatically generated">
            <a:extLst>
              <a:ext uri="{FF2B5EF4-FFF2-40B4-BE49-F238E27FC236}">
                <a16:creationId xmlns:a16="http://schemas.microsoft.com/office/drawing/2014/main" id="{BA86A401-0669-9A82-6074-770EBC0C93BB}"/>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8771" y="1328730"/>
            <a:ext cx="2885179" cy="1724660"/>
          </a:xfrm>
          <a:prstGeom prst="rect">
            <a:avLst/>
          </a:prstGeom>
        </p:spPr>
      </p:pic>
      <p:pic>
        <p:nvPicPr>
          <p:cNvPr id="27" name="Picture 26" descr="A logo with white text and orange and green circles&#10;&#10;Description automatically generated">
            <a:extLst>
              <a:ext uri="{FF2B5EF4-FFF2-40B4-BE49-F238E27FC236}">
                <a16:creationId xmlns:a16="http://schemas.microsoft.com/office/drawing/2014/main" id="{368248B0-D6C0-B840-45F4-C1C6A91328A6}"/>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8771" y="97945"/>
            <a:ext cx="2688719" cy="1012634"/>
          </a:xfrm>
          <a:prstGeom prst="rect">
            <a:avLst/>
          </a:prstGeom>
        </p:spPr>
      </p:pic>
      <p:pic>
        <p:nvPicPr>
          <p:cNvPr id="10244" name="Picture 4">
            <a:extLst>
              <a:ext uri="{FF2B5EF4-FFF2-40B4-BE49-F238E27FC236}">
                <a16:creationId xmlns:a16="http://schemas.microsoft.com/office/drawing/2014/main" id="{F0F6B955-0633-90F6-2A1A-E466D4F032C9}"/>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8771" y="3366843"/>
            <a:ext cx="2713728" cy="3491157"/>
          </a:xfrm>
          <a:prstGeom prst="rect">
            <a:avLst/>
          </a:prstGeom>
          <a:noFill/>
          <a:extLst>
            <a:ext uri="{909E8E84-426E-40DD-AFC4-6F175D3DCCD1}">
              <a14:hiddenFill xmlns:a14="http://schemas.microsoft.com/office/drawing/2010/main">
                <a:solidFill>
                  <a:srgbClr val="FFFFFF"/>
                </a:solidFill>
              </a14:hiddenFill>
            </a:ext>
          </a:extLst>
        </p:spPr>
      </p:pic>
      <p:sp>
        <p:nvSpPr>
          <p:cNvPr id="3" name="Slide Number Placeholder 2">
            <a:extLst>
              <a:ext uri="{FF2B5EF4-FFF2-40B4-BE49-F238E27FC236}">
                <a16:creationId xmlns:a16="http://schemas.microsoft.com/office/drawing/2014/main" id="{252F425A-14A2-FF02-433B-6873B23A427D}"/>
              </a:ext>
            </a:extLst>
          </p:cNvPr>
          <p:cNvSpPr>
            <a:spLocks noGrp="1"/>
          </p:cNvSpPr>
          <p:nvPr>
            <p:ph type="sldNum" sz="quarter" idx="12"/>
          </p:nvPr>
        </p:nvSpPr>
        <p:spPr/>
        <p:txBody>
          <a:bodyPr/>
          <a:lstStyle/>
          <a:p>
            <a:fld id="{C3883474-71E4-4357-80BC-5A86AD651ADC}" type="slidenum">
              <a:rPr lang="fr-FR" smtClean="0"/>
              <a:t>24</a:t>
            </a:fld>
            <a:endParaRPr lang="fr-FR"/>
          </a:p>
        </p:txBody>
      </p:sp>
    </p:spTree>
    <p:extLst>
      <p:ext uri="{BB962C8B-B14F-4D97-AF65-F5344CB8AC3E}">
        <p14:creationId xmlns:p14="http://schemas.microsoft.com/office/powerpoint/2010/main" val="847942530"/>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Donut 6">
            <a:extLst>
              <a:ext uri="{FF2B5EF4-FFF2-40B4-BE49-F238E27FC236}">
                <a16:creationId xmlns:a16="http://schemas.microsoft.com/office/drawing/2014/main" id="{4B4F6A1E-25E8-7147-994A-F25947085500}"/>
              </a:ext>
            </a:extLst>
          </p:cNvPr>
          <p:cNvSpPr>
            <a:spLocks noChangeArrowheads="1"/>
          </p:cNvSpPr>
          <p:nvPr/>
        </p:nvSpPr>
        <p:spPr bwMode="auto">
          <a:xfrm>
            <a:off x="103505" y="1075254"/>
            <a:ext cx="5302250" cy="5303837"/>
          </a:xfrm>
          <a:custGeom>
            <a:avLst/>
            <a:gdLst>
              <a:gd name="T0" fmla="*/ 2651125 w 5302250"/>
              <a:gd name="T1" fmla="*/ 0 h 5303837"/>
              <a:gd name="T2" fmla="*/ 776497 w 5302250"/>
              <a:gd name="T3" fmla="*/ 776729 h 5303837"/>
              <a:gd name="T4" fmla="*/ 0 w 5302250"/>
              <a:gd name="T5" fmla="*/ 2651919 h 5303837"/>
              <a:gd name="T6" fmla="*/ 776497 w 5302250"/>
              <a:gd name="T7" fmla="*/ 4527108 h 5303837"/>
              <a:gd name="T8" fmla="*/ 2651125 w 5302250"/>
              <a:gd name="T9" fmla="*/ 5303837 h 5303837"/>
              <a:gd name="T10" fmla="*/ 4525753 w 5302250"/>
              <a:gd name="T11" fmla="*/ 4527108 h 5303837"/>
              <a:gd name="T12" fmla="*/ 5302250 w 5302250"/>
              <a:gd name="T13" fmla="*/ 2651919 h 5303837"/>
              <a:gd name="T14" fmla="*/ 4525753 w 5302250"/>
              <a:gd name="T15" fmla="*/ 776729 h 5303837"/>
              <a:gd name="T16" fmla="*/ 3 60000 65536"/>
              <a:gd name="T17" fmla="*/ 3 60000 65536"/>
              <a:gd name="T18" fmla="*/ 2 60000 65536"/>
              <a:gd name="T19" fmla="*/ 1 60000 65536"/>
              <a:gd name="T20" fmla="*/ 1 60000 65536"/>
              <a:gd name="T21" fmla="*/ 1 60000 65536"/>
              <a:gd name="T22" fmla="*/ 0 60000 65536"/>
              <a:gd name="T23" fmla="*/ 3 60000 65536"/>
              <a:gd name="T24" fmla="*/ 776497 w 5302250"/>
              <a:gd name="T25" fmla="*/ 776729 h 5303837"/>
              <a:gd name="T26" fmla="*/ 4525753 w 5302250"/>
              <a:gd name="T27" fmla="*/ 4527108 h 5303837"/>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5302250" h="5303837">
                <a:moveTo>
                  <a:pt x="0" y="2651919"/>
                </a:moveTo>
                <a:lnTo>
                  <a:pt x="0" y="2651919"/>
                </a:lnTo>
                <a:cubicBezTo>
                  <a:pt x="0" y="1187304"/>
                  <a:pt x="1186949" y="0"/>
                  <a:pt x="2651124" y="0"/>
                </a:cubicBezTo>
                <a:lnTo>
                  <a:pt x="2651125" y="0"/>
                </a:lnTo>
                <a:cubicBezTo>
                  <a:pt x="4115300" y="0"/>
                  <a:pt x="5302250" y="1187304"/>
                  <a:pt x="5302250" y="2651919"/>
                </a:cubicBezTo>
                <a:cubicBezTo>
                  <a:pt x="5302250" y="4116533"/>
                  <a:pt x="4115300" y="5303838"/>
                  <a:pt x="2651125" y="5303838"/>
                </a:cubicBezTo>
                <a:cubicBezTo>
                  <a:pt x="1186949" y="5303838"/>
                  <a:pt x="0" y="4116533"/>
                  <a:pt x="0" y="2651919"/>
                </a:cubicBezTo>
                <a:close/>
                <a:moveTo>
                  <a:pt x="896982" y="2651919"/>
                </a:moveTo>
                <a:lnTo>
                  <a:pt x="896982" y="2651919"/>
                </a:lnTo>
                <a:cubicBezTo>
                  <a:pt x="896982" y="3621143"/>
                  <a:pt x="1682338" y="4406856"/>
                  <a:pt x="2651125" y="4406856"/>
                </a:cubicBezTo>
                <a:cubicBezTo>
                  <a:pt x="3619911" y="4406856"/>
                  <a:pt x="4405268" y="3621143"/>
                  <a:pt x="4405268" y="2651919"/>
                </a:cubicBezTo>
                <a:cubicBezTo>
                  <a:pt x="4405268" y="1682694"/>
                  <a:pt x="3619911" y="896982"/>
                  <a:pt x="2651125" y="896982"/>
                </a:cubicBezTo>
                <a:cubicBezTo>
                  <a:pt x="1682338" y="896982"/>
                  <a:pt x="896982" y="1682694"/>
                  <a:pt x="896982" y="2651919"/>
                </a:cubicBezTo>
                <a:close/>
              </a:path>
            </a:pathLst>
          </a:custGeom>
          <a:solidFill>
            <a:srgbClr val="BACEE5"/>
          </a:solidFill>
          <a:ln w="9525">
            <a:solidFill>
              <a:schemeClr val="tx1"/>
            </a:solidFill>
            <a:miter lim="800000"/>
            <a:headEnd/>
            <a:tailEnd/>
          </a:ln>
          <a:effectLst>
            <a:outerShdw blurRad="40000" dist="23000" dir="5400000" rotWithShape="0">
              <a:srgbClr val="808080">
                <a:alpha val="34999"/>
              </a:srgbClr>
            </a:outerShdw>
          </a:effectLst>
        </p:spPr>
        <p:txBody>
          <a:bodyPr anchor="ctr"/>
          <a:lstStyle/>
          <a:p>
            <a:pPr algn="ctr">
              <a:buFont typeface="Trebuchet MS" pitchFamily="1" charset="0"/>
              <a:buChar char="•"/>
              <a:defRPr/>
            </a:pPr>
            <a:endParaRPr lang="en-US" dirty="0"/>
          </a:p>
        </p:txBody>
      </p:sp>
      <p:sp>
        <p:nvSpPr>
          <p:cNvPr id="5" name="TextBox 7">
            <a:extLst>
              <a:ext uri="{FF2B5EF4-FFF2-40B4-BE49-F238E27FC236}">
                <a16:creationId xmlns:a16="http://schemas.microsoft.com/office/drawing/2014/main" id="{7DDE8CD6-47AD-654D-BB0C-E35D89AC9EF2}"/>
              </a:ext>
            </a:extLst>
          </p:cNvPr>
          <p:cNvSpPr txBox="1">
            <a:spLocks noChangeArrowheads="1"/>
          </p:cNvSpPr>
          <p:nvPr/>
        </p:nvSpPr>
        <p:spPr bwMode="auto">
          <a:xfrm>
            <a:off x="994093" y="1310184"/>
            <a:ext cx="3597275" cy="954107"/>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eaLnBrk="0" hangingPunct="0">
              <a:defRPr sz="2800">
                <a:solidFill>
                  <a:srgbClr val="FFFFFF"/>
                </a:solidFill>
                <a:latin typeface="Trebuchet MS" panose="020B0703020202090204" pitchFamily="34" charset="0"/>
                <a:ea typeface="ＭＳ Ｐゴシック" panose="020B0600070205080204" pitchFamily="34" charset="-128"/>
              </a:defRPr>
            </a:lvl1pPr>
            <a:lvl2pPr marL="37931725" indent="-37474525" eaLnBrk="0" hangingPunct="0">
              <a:defRPr sz="2800">
                <a:solidFill>
                  <a:srgbClr val="FFFFFF"/>
                </a:solidFill>
                <a:latin typeface="Trebuchet MS" panose="020B0703020202090204" pitchFamily="34" charset="0"/>
                <a:ea typeface="ＭＳ Ｐゴシック" panose="020B0600070205080204" pitchFamily="34" charset="-128"/>
              </a:defRPr>
            </a:lvl2pPr>
            <a:lvl3pPr eaLnBrk="0" hangingPunct="0">
              <a:defRPr sz="2800">
                <a:solidFill>
                  <a:srgbClr val="FFFFFF"/>
                </a:solidFill>
                <a:latin typeface="Trebuchet MS" panose="020B0703020202090204" pitchFamily="34" charset="0"/>
                <a:ea typeface="ＭＳ Ｐゴシック" panose="020B0600070205080204" pitchFamily="34" charset="-128"/>
              </a:defRPr>
            </a:lvl3pPr>
            <a:lvl4pPr eaLnBrk="0" hangingPunct="0">
              <a:defRPr sz="2800">
                <a:solidFill>
                  <a:srgbClr val="FFFFFF"/>
                </a:solidFill>
                <a:latin typeface="Trebuchet MS" panose="020B0703020202090204" pitchFamily="34" charset="0"/>
                <a:ea typeface="ＭＳ Ｐゴシック" panose="020B0600070205080204" pitchFamily="34" charset="-128"/>
              </a:defRPr>
            </a:lvl4pPr>
            <a:lvl5pPr eaLnBrk="0" hangingPunct="0">
              <a:defRPr sz="2800">
                <a:solidFill>
                  <a:srgbClr val="FFFFFF"/>
                </a:solidFill>
                <a:latin typeface="Trebuchet MS" panose="020B0703020202090204" pitchFamily="34" charset="0"/>
                <a:ea typeface="ＭＳ Ｐゴシック" panose="020B0600070205080204" pitchFamily="34" charset="-128"/>
              </a:defRPr>
            </a:lvl5pPr>
            <a:lvl6pPr marL="4572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6pPr>
            <a:lvl7pPr marL="9144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7pPr>
            <a:lvl8pPr marL="13716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8pPr>
            <a:lvl9pPr marL="18288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9pPr>
          </a:lstStyle>
          <a:p>
            <a:pPr algn="ctr" eaLnBrk="1" hangingPunct="1">
              <a:buFont typeface="Trebuchet MS" panose="020B0703020202090204" pitchFamily="34" charset="0"/>
              <a:buNone/>
            </a:pPr>
            <a:r>
              <a:rPr lang="fr-CA" altLang="en-US" sz="1400" b="1" dirty="0">
                <a:solidFill>
                  <a:schemeClr val="tx1"/>
                </a:solidFill>
                <a:latin typeface="+mn-lt"/>
                <a:cs typeface="Calibri" panose="020F0502020204030204" pitchFamily="34" charset="0"/>
              </a:rPr>
              <a:t>Structural</a:t>
            </a:r>
          </a:p>
          <a:p>
            <a:pPr algn="ctr" eaLnBrk="1" hangingPunct="1">
              <a:buFont typeface="Trebuchet MS" panose="020B0703020202090204" pitchFamily="34" charset="0"/>
              <a:buNone/>
            </a:pPr>
            <a:r>
              <a:rPr lang="en-US" altLang="en-US" sz="1400" dirty="0">
                <a:solidFill>
                  <a:schemeClr val="tx1"/>
                </a:solidFill>
                <a:latin typeface="+mn-lt"/>
                <a:cs typeface="Calibri" panose="020F0502020204030204" pitchFamily="34" charset="0"/>
              </a:rPr>
              <a:t>State policies and institutional practices</a:t>
            </a:r>
          </a:p>
          <a:p>
            <a:pPr eaLnBrk="1" hangingPunct="1"/>
            <a:endParaRPr lang="en-US" altLang="en-US" dirty="0">
              <a:solidFill>
                <a:schemeClr val="tx1"/>
              </a:solidFill>
              <a:latin typeface="+mn-lt"/>
              <a:cs typeface="Calibri" panose="020F0502020204030204" pitchFamily="34" charset="0"/>
            </a:endParaRPr>
          </a:p>
        </p:txBody>
      </p:sp>
      <p:sp>
        <p:nvSpPr>
          <p:cNvPr id="7" name="Donut 9">
            <a:extLst>
              <a:ext uri="{FF2B5EF4-FFF2-40B4-BE49-F238E27FC236}">
                <a16:creationId xmlns:a16="http://schemas.microsoft.com/office/drawing/2014/main" id="{7C625C3C-5FEE-0746-8319-B298B888449A}"/>
              </a:ext>
            </a:extLst>
          </p:cNvPr>
          <p:cNvSpPr>
            <a:spLocks noChangeArrowheads="1"/>
          </p:cNvSpPr>
          <p:nvPr/>
        </p:nvSpPr>
        <p:spPr bwMode="auto">
          <a:xfrm>
            <a:off x="789305" y="1807090"/>
            <a:ext cx="3930650" cy="3932238"/>
          </a:xfrm>
          <a:custGeom>
            <a:avLst/>
            <a:gdLst>
              <a:gd name="T0" fmla="*/ 1965325 w 3930650"/>
              <a:gd name="T1" fmla="*/ 0 h 3932238"/>
              <a:gd name="T2" fmla="*/ 575630 w 3930650"/>
              <a:gd name="T3" fmla="*/ 575863 h 3932238"/>
              <a:gd name="T4" fmla="*/ 0 w 3930650"/>
              <a:gd name="T5" fmla="*/ 1966119 h 3932238"/>
              <a:gd name="T6" fmla="*/ 575630 w 3930650"/>
              <a:gd name="T7" fmla="*/ 3356375 h 3932238"/>
              <a:gd name="T8" fmla="*/ 1965325 w 3930650"/>
              <a:gd name="T9" fmla="*/ 3932238 h 3932238"/>
              <a:gd name="T10" fmla="*/ 3355020 w 3930650"/>
              <a:gd name="T11" fmla="*/ 3356375 h 3932238"/>
              <a:gd name="T12" fmla="*/ 3930650 w 3930650"/>
              <a:gd name="T13" fmla="*/ 1966119 h 3932238"/>
              <a:gd name="T14" fmla="*/ 3355020 w 3930650"/>
              <a:gd name="T15" fmla="*/ 575863 h 3932238"/>
              <a:gd name="T16" fmla="*/ 3 60000 65536"/>
              <a:gd name="T17" fmla="*/ 3 60000 65536"/>
              <a:gd name="T18" fmla="*/ 2 60000 65536"/>
              <a:gd name="T19" fmla="*/ 1 60000 65536"/>
              <a:gd name="T20" fmla="*/ 1 60000 65536"/>
              <a:gd name="T21" fmla="*/ 1 60000 65536"/>
              <a:gd name="T22" fmla="*/ 0 60000 65536"/>
              <a:gd name="T23" fmla="*/ 3 60000 65536"/>
              <a:gd name="T24" fmla="*/ 575630 w 3930650"/>
              <a:gd name="T25" fmla="*/ 575863 h 3932238"/>
              <a:gd name="T26" fmla="*/ 3355020 w 3930650"/>
              <a:gd name="T27" fmla="*/ 3356375 h 3932238"/>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3930650" h="3932238">
                <a:moveTo>
                  <a:pt x="0" y="1966119"/>
                </a:moveTo>
                <a:lnTo>
                  <a:pt x="0" y="1966119"/>
                </a:lnTo>
                <a:cubicBezTo>
                  <a:pt x="0" y="880261"/>
                  <a:pt x="879905" y="0"/>
                  <a:pt x="1965324" y="0"/>
                </a:cubicBezTo>
                <a:lnTo>
                  <a:pt x="1965325" y="0"/>
                </a:lnTo>
                <a:cubicBezTo>
                  <a:pt x="3050744" y="0"/>
                  <a:pt x="3930650" y="880261"/>
                  <a:pt x="3930650" y="1966119"/>
                </a:cubicBezTo>
                <a:cubicBezTo>
                  <a:pt x="3930650" y="3051976"/>
                  <a:pt x="3050744" y="3932238"/>
                  <a:pt x="1965325" y="3932238"/>
                </a:cubicBezTo>
                <a:cubicBezTo>
                  <a:pt x="879905" y="3932238"/>
                  <a:pt x="0" y="3051976"/>
                  <a:pt x="0" y="1966119"/>
                </a:cubicBezTo>
                <a:close/>
                <a:moveTo>
                  <a:pt x="831372" y="1966119"/>
                </a:moveTo>
                <a:lnTo>
                  <a:pt x="831372" y="1966119"/>
                </a:lnTo>
                <a:cubicBezTo>
                  <a:pt x="831372" y="2592822"/>
                  <a:pt x="1339060" y="3100866"/>
                  <a:pt x="1965325" y="3100866"/>
                </a:cubicBezTo>
                <a:cubicBezTo>
                  <a:pt x="2591589" y="3100866"/>
                  <a:pt x="3099278" y="2592822"/>
                  <a:pt x="3099278" y="1966119"/>
                </a:cubicBezTo>
                <a:cubicBezTo>
                  <a:pt x="3099278" y="1339415"/>
                  <a:pt x="2591589" y="831372"/>
                  <a:pt x="1965325" y="831372"/>
                </a:cubicBezTo>
                <a:cubicBezTo>
                  <a:pt x="1339060" y="831372"/>
                  <a:pt x="831372" y="1339415"/>
                  <a:pt x="831372" y="1966118"/>
                </a:cubicBezTo>
                <a:close/>
              </a:path>
            </a:pathLst>
          </a:custGeom>
          <a:solidFill>
            <a:srgbClr val="8EABCF"/>
          </a:solidFill>
          <a:ln w="9525">
            <a:solidFill>
              <a:schemeClr val="tx1"/>
            </a:solidFill>
            <a:miter lim="800000"/>
            <a:headEnd/>
            <a:tailEnd/>
          </a:ln>
          <a:effectLst>
            <a:outerShdw blurRad="40000" dist="23000" dir="5400000" rotWithShape="0">
              <a:srgbClr val="808080">
                <a:alpha val="34999"/>
              </a:srgbClr>
            </a:outerShdw>
          </a:effectLst>
        </p:spPr>
        <p:txBody>
          <a:bodyPr anchor="ctr"/>
          <a:lstStyle/>
          <a:p>
            <a:pPr algn="ctr">
              <a:buFont typeface="Trebuchet MS" pitchFamily="1" charset="0"/>
              <a:buChar char="•"/>
              <a:defRPr/>
            </a:pPr>
            <a:endParaRPr lang="en-US" dirty="0"/>
          </a:p>
        </p:txBody>
      </p:sp>
      <p:sp>
        <p:nvSpPr>
          <p:cNvPr id="8" name="TextBox 10">
            <a:extLst>
              <a:ext uri="{FF2B5EF4-FFF2-40B4-BE49-F238E27FC236}">
                <a16:creationId xmlns:a16="http://schemas.microsoft.com/office/drawing/2014/main" id="{803DF307-70F5-5447-B903-DAFD2FE9FFB8}"/>
              </a:ext>
            </a:extLst>
          </p:cNvPr>
          <p:cNvSpPr txBox="1">
            <a:spLocks noChangeArrowheads="1"/>
          </p:cNvSpPr>
          <p:nvPr/>
        </p:nvSpPr>
        <p:spPr bwMode="auto">
          <a:xfrm>
            <a:off x="1090930" y="2004038"/>
            <a:ext cx="3327400" cy="116955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eaLnBrk="0" hangingPunct="0">
              <a:defRPr sz="2800">
                <a:solidFill>
                  <a:srgbClr val="FFFFFF"/>
                </a:solidFill>
                <a:latin typeface="Trebuchet MS" panose="020B0703020202090204" pitchFamily="34" charset="0"/>
                <a:ea typeface="ＭＳ Ｐゴシック" panose="020B0600070205080204" pitchFamily="34" charset="-128"/>
              </a:defRPr>
            </a:lvl1pPr>
            <a:lvl2pPr marL="37931725" indent="-37474525" eaLnBrk="0" hangingPunct="0">
              <a:defRPr sz="2800">
                <a:solidFill>
                  <a:srgbClr val="FFFFFF"/>
                </a:solidFill>
                <a:latin typeface="Trebuchet MS" panose="020B0703020202090204" pitchFamily="34" charset="0"/>
                <a:ea typeface="ＭＳ Ｐゴシック" panose="020B0600070205080204" pitchFamily="34" charset="-128"/>
              </a:defRPr>
            </a:lvl2pPr>
            <a:lvl3pPr eaLnBrk="0" hangingPunct="0">
              <a:defRPr sz="2800">
                <a:solidFill>
                  <a:srgbClr val="FFFFFF"/>
                </a:solidFill>
                <a:latin typeface="Trebuchet MS" panose="020B0703020202090204" pitchFamily="34" charset="0"/>
                <a:ea typeface="ＭＳ Ｐゴシック" panose="020B0600070205080204" pitchFamily="34" charset="-128"/>
              </a:defRPr>
            </a:lvl3pPr>
            <a:lvl4pPr eaLnBrk="0" hangingPunct="0">
              <a:defRPr sz="2800">
                <a:solidFill>
                  <a:srgbClr val="FFFFFF"/>
                </a:solidFill>
                <a:latin typeface="Trebuchet MS" panose="020B0703020202090204" pitchFamily="34" charset="0"/>
                <a:ea typeface="ＭＳ Ｐゴシック" panose="020B0600070205080204" pitchFamily="34" charset="-128"/>
              </a:defRPr>
            </a:lvl4pPr>
            <a:lvl5pPr eaLnBrk="0" hangingPunct="0">
              <a:defRPr sz="2800">
                <a:solidFill>
                  <a:srgbClr val="FFFFFF"/>
                </a:solidFill>
                <a:latin typeface="Trebuchet MS" panose="020B0703020202090204" pitchFamily="34" charset="0"/>
                <a:ea typeface="ＭＳ Ｐゴシック" panose="020B0600070205080204" pitchFamily="34" charset="-128"/>
              </a:defRPr>
            </a:lvl5pPr>
            <a:lvl6pPr marL="4572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6pPr>
            <a:lvl7pPr marL="9144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7pPr>
            <a:lvl8pPr marL="13716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8pPr>
            <a:lvl9pPr marL="18288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9pPr>
          </a:lstStyle>
          <a:p>
            <a:pPr algn="ctr" eaLnBrk="1" hangingPunct="1">
              <a:buFont typeface="Trebuchet MS" panose="020B0703020202090204" pitchFamily="34" charset="0"/>
              <a:buNone/>
            </a:pPr>
            <a:r>
              <a:rPr lang="en-US" altLang="en-US" sz="1400" b="1" dirty="0">
                <a:solidFill>
                  <a:schemeClr val="tx1"/>
                </a:solidFill>
                <a:latin typeface="+mn-lt"/>
                <a:cs typeface="Calibri" panose="020F0502020204030204" pitchFamily="34" charset="0"/>
              </a:rPr>
              <a:t>Interpersonal</a:t>
            </a:r>
          </a:p>
          <a:p>
            <a:pPr algn="ctr" eaLnBrk="1" hangingPunct="1">
              <a:buFont typeface="Trebuchet MS" panose="020B0703020202090204" pitchFamily="34" charset="0"/>
              <a:buNone/>
            </a:pPr>
            <a:r>
              <a:rPr lang="en-US" altLang="en-US" sz="1400" dirty="0">
                <a:solidFill>
                  <a:schemeClr val="tx1"/>
                </a:solidFill>
                <a:latin typeface="+mn-lt"/>
                <a:cs typeface="Calibri" panose="020F0502020204030204" pitchFamily="34" charset="0"/>
              </a:rPr>
              <a:t>Abuse, rejection, discrimination</a:t>
            </a:r>
          </a:p>
          <a:p>
            <a:pPr algn="ctr" eaLnBrk="1" hangingPunct="1"/>
            <a:endParaRPr lang="en-US" altLang="en-US" sz="1400" dirty="0">
              <a:solidFill>
                <a:schemeClr val="tx1"/>
              </a:solidFill>
              <a:latin typeface="+mn-lt"/>
              <a:cs typeface="Calibri" panose="020F0502020204030204" pitchFamily="34" charset="0"/>
            </a:endParaRPr>
          </a:p>
          <a:p>
            <a:pPr eaLnBrk="1" hangingPunct="1"/>
            <a:endParaRPr lang="en-US" altLang="en-US" dirty="0">
              <a:solidFill>
                <a:schemeClr val="tx1"/>
              </a:solidFill>
              <a:latin typeface="+mn-lt"/>
              <a:cs typeface="Calibri" panose="020F0502020204030204" pitchFamily="34" charset="0"/>
            </a:endParaRPr>
          </a:p>
        </p:txBody>
      </p:sp>
      <p:sp>
        <p:nvSpPr>
          <p:cNvPr id="9" name="Donut 11">
            <a:extLst>
              <a:ext uri="{FF2B5EF4-FFF2-40B4-BE49-F238E27FC236}">
                <a16:creationId xmlns:a16="http://schemas.microsoft.com/office/drawing/2014/main" id="{B5E574A0-83E0-084F-84C3-B2164CF7B977}"/>
              </a:ext>
            </a:extLst>
          </p:cNvPr>
          <p:cNvSpPr>
            <a:spLocks noChangeArrowheads="1"/>
          </p:cNvSpPr>
          <p:nvPr/>
        </p:nvSpPr>
        <p:spPr bwMode="auto">
          <a:xfrm>
            <a:off x="1565594" y="2569091"/>
            <a:ext cx="2378075" cy="2378075"/>
          </a:xfrm>
          <a:custGeom>
            <a:avLst/>
            <a:gdLst>
              <a:gd name="T0" fmla="*/ 1189038 w 2378075"/>
              <a:gd name="T1" fmla="*/ 0 h 2378075"/>
              <a:gd name="T2" fmla="*/ 348261 w 2378075"/>
              <a:gd name="T3" fmla="*/ 348261 h 2378075"/>
              <a:gd name="T4" fmla="*/ 0 w 2378075"/>
              <a:gd name="T5" fmla="*/ 1189038 h 2378075"/>
              <a:gd name="T6" fmla="*/ 348261 w 2378075"/>
              <a:gd name="T7" fmla="*/ 2029814 h 2378075"/>
              <a:gd name="T8" fmla="*/ 1189038 w 2378075"/>
              <a:gd name="T9" fmla="*/ 2378075 h 2378075"/>
              <a:gd name="T10" fmla="*/ 2029814 w 2378075"/>
              <a:gd name="T11" fmla="*/ 2029814 h 2378075"/>
              <a:gd name="T12" fmla="*/ 2378075 w 2378075"/>
              <a:gd name="T13" fmla="*/ 1189038 h 2378075"/>
              <a:gd name="T14" fmla="*/ 2029814 w 2378075"/>
              <a:gd name="T15" fmla="*/ 348261 h 2378075"/>
              <a:gd name="T16" fmla="*/ 3 60000 65536"/>
              <a:gd name="T17" fmla="*/ 3 60000 65536"/>
              <a:gd name="T18" fmla="*/ 2 60000 65536"/>
              <a:gd name="T19" fmla="*/ 1 60000 65536"/>
              <a:gd name="T20" fmla="*/ 1 60000 65536"/>
              <a:gd name="T21" fmla="*/ 1 60000 65536"/>
              <a:gd name="T22" fmla="*/ 0 60000 65536"/>
              <a:gd name="T23" fmla="*/ 3 60000 65536"/>
              <a:gd name="T24" fmla="*/ 348261 w 2378075"/>
              <a:gd name="T25" fmla="*/ 348261 h 2378075"/>
              <a:gd name="T26" fmla="*/ 2029814 w 2378075"/>
              <a:gd name="T27" fmla="*/ 2029814 h 2378075"/>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378075" h="2378075">
                <a:moveTo>
                  <a:pt x="0" y="1189038"/>
                </a:moveTo>
                <a:lnTo>
                  <a:pt x="0" y="1189038"/>
                </a:lnTo>
                <a:cubicBezTo>
                  <a:pt x="0" y="532350"/>
                  <a:pt x="532350" y="0"/>
                  <a:pt x="1189037" y="0"/>
                </a:cubicBezTo>
                <a:lnTo>
                  <a:pt x="1189038" y="0"/>
                </a:lnTo>
                <a:cubicBezTo>
                  <a:pt x="1845725" y="0"/>
                  <a:pt x="2378076" y="532350"/>
                  <a:pt x="2378076" y="1189038"/>
                </a:cubicBezTo>
                <a:cubicBezTo>
                  <a:pt x="2378076" y="1845725"/>
                  <a:pt x="1845725" y="2378076"/>
                  <a:pt x="1189038" y="2378076"/>
                </a:cubicBezTo>
                <a:cubicBezTo>
                  <a:pt x="532350" y="2378076"/>
                  <a:pt x="0" y="1845725"/>
                  <a:pt x="0" y="1189038"/>
                </a:cubicBezTo>
                <a:close/>
                <a:moveTo>
                  <a:pt x="672353" y="1189038"/>
                </a:moveTo>
                <a:lnTo>
                  <a:pt x="672353" y="1189038"/>
                </a:lnTo>
                <a:cubicBezTo>
                  <a:pt x="672353" y="1474394"/>
                  <a:pt x="903680" y="1705722"/>
                  <a:pt x="1189037" y="1705722"/>
                </a:cubicBezTo>
                <a:cubicBezTo>
                  <a:pt x="1474393" y="1705722"/>
                  <a:pt x="1705721" y="1474394"/>
                  <a:pt x="1705721" y="1189038"/>
                </a:cubicBezTo>
                <a:cubicBezTo>
                  <a:pt x="1705721" y="903681"/>
                  <a:pt x="1474393" y="672354"/>
                  <a:pt x="1189037" y="672354"/>
                </a:cubicBezTo>
                <a:cubicBezTo>
                  <a:pt x="903680" y="672354"/>
                  <a:pt x="672353" y="903681"/>
                  <a:pt x="672353" y="1189038"/>
                </a:cubicBezTo>
                <a:close/>
              </a:path>
            </a:pathLst>
          </a:custGeom>
          <a:solidFill>
            <a:srgbClr val="6F85A2"/>
          </a:solidFill>
          <a:ln w="9525">
            <a:solidFill>
              <a:schemeClr val="tx1"/>
            </a:solidFill>
            <a:miter lim="800000"/>
            <a:headEnd/>
            <a:tailEnd/>
          </a:ln>
          <a:effectLst>
            <a:outerShdw blurRad="40000" dist="23000" dir="5400000" rotWithShape="0">
              <a:srgbClr val="808080">
                <a:alpha val="34999"/>
              </a:srgbClr>
            </a:outerShdw>
          </a:effectLst>
        </p:spPr>
        <p:txBody>
          <a:bodyPr anchor="ctr"/>
          <a:lstStyle/>
          <a:p>
            <a:pPr algn="ctr">
              <a:buFont typeface="Trebuchet MS" pitchFamily="1" charset="0"/>
              <a:buChar char="•"/>
              <a:defRPr/>
            </a:pPr>
            <a:endParaRPr lang="en-US" dirty="0"/>
          </a:p>
        </p:txBody>
      </p:sp>
      <p:sp>
        <p:nvSpPr>
          <p:cNvPr id="10" name="TextBox 14">
            <a:extLst>
              <a:ext uri="{FF2B5EF4-FFF2-40B4-BE49-F238E27FC236}">
                <a16:creationId xmlns:a16="http://schemas.microsoft.com/office/drawing/2014/main" id="{967498BA-9D30-CC44-ADFB-DE48E33BCA5F}"/>
              </a:ext>
            </a:extLst>
          </p:cNvPr>
          <p:cNvSpPr txBox="1">
            <a:spLocks noChangeArrowheads="1"/>
          </p:cNvSpPr>
          <p:nvPr/>
        </p:nvSpPr>
        <p:spPr bwMode="auto">
          <a:xfrm>
            <a:off x="1504949" y="2569091"/>
            <a:ext cx="2575560" cy="138499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eaLnBrk="0" hangingPunct="0">
              <a:defRPr sz="2800">
                <a:solidFill>
                  <a:srgbClr val="FFFFFF"/>
                </a:solidFill>
                <a:latin typeface="Trebuchet MS" panose="020B0703020202090204" pitchFamily="34" charset="0"/>
                <a:ea typeface="ＭＳ Ｐゴシック" panose="020B0600070205080204" pitchFamily="34" charset="-128"/>
              </a:defRPr>
            </a:lvl1pPr>
            <a:lvl2pPr marL="37931725" indent="-37474525" eaLnBrk="0" hangingPunct="0">
              <a:defRPr sz="2800">
                <a:solidFill>
                  <a:srgbClr val="FFFFFF"/>
                </a:solidFill>
                <a:latin typeface="Trebuchet MS" panose="020B0703020202090204" pitchFamily="34" charset="0"/>
                <a:ea typeface="ＭＳ Ｐゴシック" panose="020B0600070205080204" pitchFamily="34" charset="-128"/>
              </a:defRPr>
            </a:lvl2pPr>
            <a:lvl3pPr eaLnBrk="0" hangingPunct="0">
              <a:defRPr sz="2800">
                <a:solidFill>
                  <a:srgbClr val="FFFFFF"/>
                </a:solidFill>
                <a:latin typeface="Trebuchet MS" panose="020B0703020202090204" pitchFamily="34" charset="0"/>
                <a:ea typeface="ＭＳ Ｐゴシック" panose="020B0600070205080204" pitchFamily="34" charset="-128"/>
              </a:defRPr>
            </a:lvl3pPr>
            <a:lvl4pPr eaLnBrk="0" hangingPunct="0">
              <a:defRPr sz="2800">
                <a:solidFill>
                  <a:srgbClr val="FFFFFF"/>
                </a:solidFill>
                <a:latin typeface="Trebuchet MS" panose="020B0703020202090204" pitchFamily="34" charset="0"/>
                <a:ea typeface="ＭＳ Ｐゴシック" panose="020B0600070205080204" pitchFamily="34" charset="-128"/>
              </a:defRPr>
            </a:lvl4pPr>
            <a:lvl5pPr eaLnBrk="0" hangingPunct="0">
              <a:defRPr sz="2800">
                <a:solidFill>
                  <a:srgbClr val="FFFFFF"/>
                </a:solidFill>
                <a:latin typeface="Trebuchet MS" panose="020B0703020202090204" pitchFamily="34" charset="0"/>
                <a:ea typeface="ＭＳ Ｐゴシック" panose="020B0600070205080204" pitchFamily="34" charset="-128"/>
              </a:defRPr>
            </a:lvl5pPr>
            <a:lvl6pPr marL="4572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6pPr>
            <a:lvl7pPr marL="9144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7pPr>
            <a:lvl8pPr marL="13716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8pPr>
            <a:lvl9pPr marL="18288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9pPr>
          </a:lstStyle>
          <a:p>
            <a:pPr algn="ctr" eaLnBrk="1" hangingPunct="1">
              <a:buFont typeface="Trebuchet MS" panose="020B0703020202090204" pitchFamily="34" charset="0"/>
              <a:buNone/>
            </a:pPr>
            <a:r>
              <a:rPr lang="en-US" altLang="en-US" sz="1400" b="1" dirty="0">
                <a:solidFill>
                  <a:schemeClr val="tx1"/>
                </a:solidFill>
                <a:latin typeface="+mn-lt"/>
                <a:cs typeface="Calibri" panose="020F0502020204030204" pitchFamily="34" charset="0"/>
              </a:rPr>
              <a:t>Individual</a:t>
            </a:r>
          </a:p>
          <a:p>
            <a:pPr algn="ctr" eaLnBrk="1" hangingPunct="1">
              <a:buFont typeface="Trebuchet MS" panose="020B0703020202090204" pitchFamily="34" charset="0"/>
              <a:buNone/>
            </a:pPr>
            <a:r>
              <a:rPr lang="en-US" altLang="en-US" sz="1400" dirty="0">
                <a:solidFill>
                  <a:schemeClr val="tx1"/>
                </a:solidFill>
                <a:latin typeface="+mn-lt"/>
                <a:cs typeface="Calibri" panose="020F0502020204030204" pitchFamily="34" charset="0"/>
              </a:rPr>
              <a:t>Internalization, </a:t>
            </a:r>
          </a:p>
          <a:p>
            <a:pPr algn="ctr" eaLnBrk="1" hangingPunct="1">
              <a:buFont typeface="Trebuchet MS" panose="020B0703020202090204" pitchFamily="34" charset="0"/>
              <a:buNone/>
            </a:pPr>
            <a:r>
              <a:rPr lang="en-US" altLang="en-US" sz="1400" dirty="0">
                <a:solidFill>
                  <a:schemeClr val="tx1"/>
                </a:solidFill>
                <a:latin typeface="+mn-lt"/>
                <a:cs typeface="Calibri" panose="020F0502020204030204" pitchFamily="34" charset="0"/>
              </a:rPr>
              <a:t>disclosure</a:t>
            </a:r>
          </a:p>
          <a:p>
            <a:pPr algn="ctr" eaLnBrk="1" hangingPunct="1"/>
            <a:endParaRPr lang="en-US" altLang="en-US" sz="1400" dirty="0">
              <a:solidFill>
                <a:schemeClr val="tx1"/>
              </a:solidFill>
              <a:latin typeface="+mn-lt"/>
              <a:cs typeface="Calibri" panose="020F0502020204030204" pitchFamily="34" charset="0"/>
            </a:endParaRPr>
          </a:p>
          <a:p>
            <a:pPr eaLnBrk="1" hangingPunct="1"/>
            <a:endParaRPr lang="en-US" altLang="en-US" dirty="0">
              <a:solidFill>
                <a:schemeClr val="tx1"/>
              </a:solidFill>
              <a:latin typeface="+mn-lt"/>
              <a:cs typeface="Calibri" panose="020F0502020204030204" pitchFamily="34" charset="0"/>
            </a:endParaRPr>
          </a:p>
        </p:txBody>
      </p:sp>
      <p:sp>
        <p:nvSpPr>
          <p:cNvPr id="11" name="Rectangle 12">
            <a:extLst>
              <a:ext uri="{FF2B5EF4-FFF2-40B4-BE49-F238E27FC236}">
                <a16:creationId xmlns:a16="http://schemas.microsoft.com/office/drawing/2014/main" id="{AE1C1222-658C-D348-A5D6-CB1226C1587B}"/>
              </a:ext>
            </a:extLst>
          </p:cNvPr>
          <p:cNvSpPr>
            <a:spLocks noChangeArrowheads="1"/>
          </p:cNvSpPr>
          <p:nvPr/>
        </p:nvSpPr>
        <p:spPr bwMode="auto">
          <a:xfrm>
            <a:off x="2103756" y="2607191"/>
            <a:ext cx="1325563" cy="677863"/>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eaLnBrk="0" hangingPunct="0">
              <a:defRPr sz="2800">
                <a:solidFill>
                  <a:srgbClr val="FFFFFF"/>
                </a:solidFill>
                <a:latin typeface="Trebuchet MS" panose="020B0703020202090204" pitchFamily="34" charset="0"/>
                <a:ea typeface="ＭＳ Ｐゴシック" panose="020B0600070205080204" pitchFamily="34" charset="-128"/>
              </a:defRPr>
            </a:lvl1pPr>
            <a:lvl2pPr marL="37931725" indent="-37474525" eaLnBrk="0" hangingPunct="0">
              <a:defRPr sz="2800">
                <a:solidFill>
                  <a:srgbClr val="FFFFFF"/>
                </a:solidFill>
                <a:latin typeface="Trebuchet MS" panose="020B0703020202090204" pitchFamily="34" charset="0"/>
                <a:ea typeface="ＭＳ Ｐゴシック" panose="020B0600070205080204" pitchFamily="34" charset="-128"/>
              </a:defRPr>
            </a:lvl2pPr>
            <a:lvl3pPr eaLnBrk="0" hangingPunct="0">
              <a:defRPr sz="2800">
                <a:solidFill>
                  <a:srgbClr val="FFFFFF"/>
                </a:solidFill>
                <a:latin typeface="Trebuchet MS" panose="020B0703020202090204" pitchFamily="34" charset="0"/>
                <a:ea typeface="ＭＳ Ｐゴシック" panose="020B0600070205080204" pitchFamily="34" charset="-128"/>
              </a:defRPr>
            </a:lvl3pPr>
            <a:lvl4pPr eaLnBrk="0" hangingPunct="0">
              <a:defRPr sz="2800">
                <a:solidFill>
                  <a:srgbClr val="FFFFFF"/>
                </a:solidFill>
                <a:latin typeface="Trebuchet MS" panose="020B0703020202090204" pitchFamily="34" charset="0"/>
                <a:ea typeface="ＭＳ Ｐゴシック" panose="020B0600070205080204" pitchFamily="34" charset="-128"/>
              </a:defRPr>
            </a:lvl4pPr>
            <a:lvl5pPr eaLnBrk="0" hangingPunct="0">
              <a:defRPr sz="2800">
                <a:solidFill>
                  <a:srgbClr val="FFFFFF"/>
                </a:solidFill>
                <a:latin typeface="Trebuchet MS" panose="020B0703020202090204" pitchFamily="34" charset="0"/>
                <a:ea typeface="ＭＳ Ｐゴシック" panose="020B0600070205080204" pitchFamily="34" charset="-128"/>
              </a:defRPr>
            </a:lvl5pPr>
            <a:lvl6pPr marL="4572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6pPr>
            <a:lvl7pPr marL="9144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7pPr>
            <a:lvl8pPr marL="13716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8pPr>
            <a:lvl9pPr marL="18288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9pPr>
          </a:lstStyle>
          <a:p>
            <a:pPr algn="ctr" eaLnBrk="1" hangingPunct="1"/>
            <a:endParaRPr lang="en-US" altLang="en-US" sz="1400" b="1">
              <a:solidFill>
                <a:schemeClr val="tx1"/>
              </a:solidFill>
              <a:latin typeface="+mn-lt"/>
              <a:cs typeface="Arial" panose="020B0604020202020204" pitchFamily="34" charset="0"/>
            </a:endParaRPr>
          </a:p>
          <a:p>
            <a:pPr algn="ctr" eaLnBrk="1" hangingPunct="1"/>
            <a:endParaRPr lang="en-US" altLang="en-US" sz="1200">
              <a:solidFill>
                <a:schemeClr val="tx1"/>
              </a:solidFill>
              <a:latin typeface="+mn-lt"/>
              <a:cs typeface="Arial" panose="020B0604020202020204" pitchFamily="34" charset="0"/>
            </a:endParaRPr>
          </a:p>
          <a:p>
            <a:pPr algn="ctr" eaLnBrk="1" hangingPunct="1"/>
            <a:endParaRPr lang="en-US" altLang="en-US" sz="1200" b="1">
              <a:solidFill>
                <a:schemeClr val="tx1"/>
              </a:solidFill>
              <a:latin typeface="+mn-lt"/>
              <a:cs typeface="Arial" panose="020B0604020202020204" pitchFamily="34" charset="0"/>
            </a:endParaRPr>
          </a:p>
        </p:txBody>
      </p:sp>
      <p:sp>
        <p:nvSpPr>
          <p:cNvPr id="13" name="TextBox 15">
            <a:extLst>
              <a:ext uri="{FF2B5EF4-FFF2-40B4-BE49-F238E27FC236}">
                <a16:creationId xmlns:a16="http://schemas.microsoft.com/office/drawing/2014/main" id="{59E54CCE-0014-F240-AB25-E3D84B4FBDD8}"/>
              </a:ext>
            </a:extLst>
          </p:cNvPr>
          <p:cNvSpPr txBox="1">
            <a:spLocks noChangeArrowheads="1"/>
          </p:cNvSpPr>
          <p:nvPr/>
        </p:nvSpPr>
        <p:spPr bwMode="auto">
          <a:xfrm>
            <a:off x="2305368" y="5677415"/>
            <a:ext cx="1123950" cy="306388"/>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eaLnBrk="0" hangingPunct="0">
              <a:defRPr sz="2800">
                <a:solidFill>
                  <a:srgbClr val="FFFFFF"/>
                </a:solidFill>
                <a:latin typeface="Trebuchet MS" panose="020B0703020202090204" pitchFamily="34" charset="0"/>
                <a:ea typeface="ＭＳ Ｐゴシック" panose="020B0600070205080204" pitchFamily="34" charset="-128"/>
              </a:defRPr>
            </a:lvl1pPr>
            <a:lvl2pPr marL="37931725" indent="-37474525" eaLnBrk="0" hangingPunct="0">
              <a:defRPr sz="2800">
                <a:solidFill>
                  <a:srgbClr val="FFFFFF"/>
                </a:solidFill>
                <a:latin typeface="Trebuchet MS" panose="020B0703020202090204" pitchFamily="34" charset="0"/>
                <a:ea typeface="ＭＳ Ｐゴシック" panose="020B0600070205080204" pitchFamily="34" charset="-128"/>
              </a:defRPr>
            </a:lvl2pPr>
            <a:lvl3pPr eaLnBrk="0" hangingPunct="0">
              <a:defRPr sz="2800">
                <a:solidFill>
                  <a:srgbClr val="FFFFFF"/>
                </a:solidFill>
                <a:latin typeface="Trebuchet MS" panose="020B0703020202090204" pitchFamily="34" charset="0"/>
                <a:ea typeface="ＭＳ Ｐゴシック" panose="020B0600070205080204" pitchFamily="34" charset="-128"/>
              </a:defRPr>
            </a:lvl3pPr>
            <a:lvl4pPr eaLnBrk="0" hangingPunct="0">
              <a:defRPr sz="2800">
                <a:solidFill>
                  <a:srgbClr val="FFFFFF"/>
                </a:solidFill>
                <a:latin typeface="Trebuchet MS" panose="020B0703020202090204" pitchFamily="34" charset="0"/>
                <a:ea typeface="ＭＳ Ｐゴシック" panose="020B0600070205080204" pitchFamily="34" charset="-128"/>
              </a:defRPr>
            </a:lvl4pPr>
            <a:lvl5pPr eaLnBrk="0" hangingPunct="0">
              <a:defRPr sz="2800">
                <a:solidFill>
                  <a:srgbClr val="FFFFFF"/>
                </a:solidFill>
                <a:latin typeface="Trebuchet MS" panose="020B0703020202090204" pitchFamily="34" charset="0"/>
                <a:ea typeface="ＭＳ Ｐゴシック" panose="020B0600070205080204" pitchFamily="34" charset="-128"/>
              </a:defRPr>
            </a:lvl5pPr>
            <a:lvl6pPr marL="4572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6pPr>
            <a:lvl7pPr marL="9144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7pPr>
            <a:lvl8pPr marL="13716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8pPr>
            <a:lvl9pPr marL="1828800" eaLnBrk="0" fontAlgn="base" hangingPunct="0">
              <a:lnSpc>
                <a:spcPct val="94000"/>
              </a:lnSpc>
              <a:spcBef>
                <a:spcPct val="0"/>
              </a:spcBef>
              <a:spcAft>
                <a:spcPct val="0"/>
              </a:spcAft>
              <a:defRPr sz="2800">
                <a:solidFill>
                  <a:srgbClr val="FFFFFF"/>
                </a:solidFill>
                <a:latin typeface="Trebuchet MS" panose="020B0703020202090204" pitchFamily="34" charset="0"/>
                <a:ea typeface="ＭＳ Ｐゴシック" panose="020B0600070205080204" pitchFamily="34" charset="-128"/>
              </a:defRPr>
            </a:lvl9pPr>
          </a:lstStyle>
          <a:p>
            <a:pPr eaLnBrk="1" hangingPunct="1"/>
            <a:endParaRPr lang="en-US" altLang="en-US" sz="1400" b="1">
              <a:solidFill>
                <a:schemeClr val="tx1"/>
              </a:solidFill>
              <a:latin typeface="+mn-lt"/>
            </a:endParaRPr>
          </a:p>
        </p:txBody>
      </p:sp>
      <p:sp>
        <p:nvSpPr>
          <p:cNvPr id="16" name="Title 16">
            <a:extLst>
              <a:ext uri="{FF2B5EF4-FFF2-40B4-BE49-F238E27FC236}">
                <a16:creationId xmlns:a16="http://schemas.microsoft.com/office/drawing/2014/main" id="{36F91C70-F923-8C46-9623-71C67C79D047}"/>
              </a:ext>
            </a:extLst>
          </p:cNvPr>
          <p:cNvSpPr>
            <a:spLocks noGrp="1"/>
          </p:cNvSpPr>
          <p:nvPr>
            <p:ph type="title"/>
          </p:nvPr>
        </p:nvSpPr>
        <p:spPr>
          <a:xfrm>
            <a:off x="103505" y="62209"/>
            <a:ext cx="11897995" cy="709613"/>
          </a:xfrm>
          <a:effectLst/>
        </p:spPr>
        <p:txBody>
          <a:bodyPr>
            <a:noAutofit/>
            <a:scene3d>
              <a:camera prst="orthographicFront"/>
              <a:lightRig rig="soft" dir="t">
                <a:rot lat="0" lon="0" rev="16800000"/>
              </a:lightRig>
            </a:scene3d>
            <a:sp3d prstMaterial="softEdge"/>
          </a:bodyPr>
          <a:lstStyle/>
          <a:p>
            <a:pPr algn="ctr">
              <a:defRPr/>
            </a:pPr>
            <a:r>
              <a:rPr lang="fr-FR" sz="2800" b="1" dirty="0">
                <a:effectLst/>
                <a:latin typeface="+mn-lt"/>
                <a:cs typeface="Calibri"/>
              </a:rPr>
              <a:t>Structural stigma and </a:t>
            </a:r>
            <a:r>
              <a:rPr lang="fr-FR" sz="2800" b="1" dirty="0" err="1">
                <a:effectLst/>
                <a:latin typeface="+mn-lt"/>
                <a:cs typeface="Calibri"/>
              </a:rPr>
              <a:t>allostatic</a:t>
            </a:r>
            <a:r>
              <a:rPr lang="fr-FR" sz="2800" b="1" dirty="0">
                <a:effectLst/>
                <a:latin typeface="+mn-lt"/>
                <a:cs typeface="Calibri"/>
              </a:rPr>
              <a:t> </a:t>
            </a:r>
            <a:r>
              <a:rPr lang="fr-FR" sz="2800" b="1" dirty="0" err="1">
                <a:effectLst/>
                <a:latin typeface="+mn-lt"/>
                <a:cs typeface="Calibri"/>
              </a:rPr>
              <a:t>load</a:t>
            </a:r>
            <a:r>
              <a:rPr lang="fr-FR" sz="2800" b="1" dirty="0">
                <a:effectLst/>
                <a:latin typeface="+mn-lt"/>
                <a:cs typeface="Calibri"/>
              </a:rPr>
              <a:t> of </a:t>
            </a:r>
            <a:r>
              <a:rPr lang="fr-FR" sz="2800" b="1" dirty="0" err="1">
                <a:effectLst/>
                <a:latin typeface="+mn-lt"/>
                <a:cs typeface="Calibri"/>
              </a:rPr>
              <a:t>LGBs</a:t>
            </a:r>
            <a:r>
              <a:rPr lang="fr-FR" sz="2800" b="1" dirty="0">
                <a:effectLst/>
                <a:latin typeface="+mn-lt"/>
                <a:cs typeface="Calibri"/>
              </a:rPr>
              <a:t> : </a:t>
            </a:r>
            <a:br>
              <a:rPr lang="fr-FR" sz="2800" b="1" dirty="0">
                <a:effectLst/>
                <a:latin typeface="+mn-lt"/>
                <a:cs typeface="Calibri"/>
              </a:rPr>
            </a:br>
            <a:r>
              <a:rPr lang="fr-FR" sz="2800" b="1" dirty="0">
                <a:effectLst/>
                <a:latin typeface="+mn-lt"/>
                <a:cs typeface="Calibri"/>
              </a:rPr>
              <a:t>National </a:t>
            </a:r>
            <a:r>
              <a:rPr lang="fr-FR" sz="2800" b="1" dirty="0" err="1">
                <a:effectLst/>
                <a:latin typeface="+mn-lt"/>
                <a:cs typeface="Calibri"/>
              </a:rPr>
              <a:t>Health</a:t>
            </a:r>
            <a:r>
              <a:rPr lang="fr-FR" sz="2800" b="1" dirty="0">
                <a:effectLst/>
                <a:latin typeface="+mn-lt"/>
                <a:cs typeface="Calibri"/>
              </a:rPr>
              <a:t> &amp; Nutrition </a:t>
            </a:r>
            <a:r>
              <a:rPr lang="fr-FR" sz="2800" b="1" dirty="0" err="1">
                <a:effectLst/>
                <a:latin typeface="+mn-lt"/>
                <a:cs typeface="Calibri"/>
              </a:rPr>
              <a:t>Examination</a:t>
            </a:r>
            <a:r>
              <a:rPr lang="fr-FR" sz="2800" b="1" dirty="0">
                <a:effectLst/>
                <a:latin typeface="+mn-lt"/>
                <a:cs typeface="Calibri"/>
              </a:rPr>
              <a:t> Survey 2001-2014</a:t>
            </a:r>
          </a:p>
        </p:txBody>
      </p:sp>
      <p:sp>
        <p:nvSpPr>
          <p:cNvPr id="17" name="TextBox 16">
            <a:extLst>
              <a:ext uri="{FF2B5EF4-FFF2-40B4-BE49-F238E27FC236}">
                <a16:creationId xmlns:a16="http://schemas.microsoft.com/office/drawing/2014/main" id="{27591F6E-4166-7D43-B2A3-AFA87AF301EE}"/>
              </a:ext>
            </a:extLst>
          </p:cNvPr>
          <p:cNvSpPr txBox="1"/>
          <p:nvPr/>
        </p:nvSpPr>
        <p:spPr>
          <a:xfrm>
            <a:off x="48459" y="6469577"/>
            <a:ext cx="5625296" cy="292388"/>
          </a:xfrm>
          <a:prstGeom prst="rect">
            <a:avLst/>
          </a:prstGeom>
          <a:noFill/>
          <a:effectLst/>
        </p:spPr>
        <p:txBody>
          <a:bodyPr wrap="square">
            <a:spAutoFit/>
          </a:bodyPr>
          <a:lstStyle/>
          <a:p>
            <a:pPr>
              <a:defRPr/>
            </a:pPr>
            <a:r>
              <a:rPr lang="en-US" sz="1300" dirty="0">
                <a:ea typeface="Arial" charset="0"/>
                <a:cs typeface="Calibri" panose="020F0502020204030204" pitchFamily="34" charset="0"/>
              </a:rPr>
              <a:t>Juster, Rutherford, Keyes, &amp; </a:t>
            </a:r>
            <a:r>
              <a:rPr lang="en-US" sz="1300" dirty="0" err="1">
                <a:ea typeface="Arial" charset="0"/>
                <a:cs typeface="Calibri" panose="020F0502020204030204" pitchFamily="34" charset="0"/>
              </a:rPr>
              <a:t>Hatzenbuehler</a:t>
            </a:r>
            <a:r>
              <a:rPr lang="en-US" sz="1300" dirty="0">
                <a:ea typeface="Arial" charset="0"/>
                <a:cs typeface="Calibri" panose="020F0502020204030204" pitchFamily="34" charset="0"/>
              </a:rPr>
              <a:t> (</a:t>
            </a:r>
            <a:r>
              <a:rPr lang="en-CA" sz="1300" dirty="0">
                <a:ea typeface="Arial" charset="0"/>
                <a:cs typeface="Calibri" panose="020F0502020204030204" pitchFamily="34" charset="0"/>
              </a:rPr>
              <a:t>2023) </a:t>
            </a:r>
            <a:r>
              <a:rPr lang="en-CA" sz="1300" i="1" dirty="0">
                <a:ea typeface="Arial" charset="0"/>
                <a:cs typeface="Calibri" panose="020F0502020204030204" pitchFamily="34" charset="0"/>
              </a:rPr>
              <a:t>Psychosomatic Medicine</a:t>
            </a:r>
            <a:endParaRPr lang="en-US" sz="1300" i="1" dirty="0">
              <a:ea typeface="Arial" charset="0"/>
              <a:cs typeface="Calibri" panose="020F0502020204030204" pitchFamily="34" charset="0"/>
            </a:endParaRPr>
          </a:p>
        </p:txBody>
      </p:sp>
      <p:graphicFrame>
        <p:nvGraphicFramePr>
          <p:cNvPr id="23" name="Table 22">
            <a:extLst>
              <a:ext uri="{FF2B5EF4-FFF2-40B4-BE49-F238E27FC236}">
                <a16:creationId xmlns:a16="http://schemas.microsoft.com/office/drawing/2014/main" id="{7CEAD535-8FE9-104B-9B99-CCBA9637361F}"/>
              </a:ext>
            </a:extLst>
          </p:cNvPr>
          <p:cNvGraphicFramePr>
            <a:graphicFrameLocks noGrp="1"/>
          </p:cNvGraphicFramePr>
          <p:nvPr>
            <p:extLst>
              <p:ext uri="{D42A27DB-BD31-4B8C-83A1-F6EECF244321}">
                <p14:modId xmlns:p14="http://schemas.microsoft.com/office/powerpoint/2010/main" val="1412942213"/>
              </p:ext>
            </p:extLst>
          </p:nvPr>
        </p:nvGraphicFramePr>
        <p:xfrm>
          <a:off x="5775508" y="3781764"/>
          <a:ext cx="6312987" cy="2942880"/>
        </p:xfrm>
        <a:graphic>
          <a:graphicData uri="http://schemas.openxmlformats.org/drawingml/2006/table">
            <a:tbl>
              <a:tblPr firstCol="1" bandRow="1">
                <a:tableStyleId>{C4B1156A-380E-4F78-BDF5-A606A8083BF9}</a:tableStyleId>
              </a:tblPr>
              <a:tblGrid>
                <a:gridCol w="6312987">
                  <a:extLst>
                    <a:ext uri="{9D8B030D-6E8A-4147-A177-3AD203B41FA5}">
                      <a16:colId xmlns:a16="http://schemas.microsoft.com/office/drawing/2014/main" val="301242018"/>
                    </a:ext>
                  </a:extLst>
                </a:gridCol>
              </a:tblGrid>
              <a:tr h="490480">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500" dirty="0">
                          <a:solidFill>
                            <a:schemeClr val="tx1"/>
                          </a:solidFill>
                        </a:rPr>
                        <a:t>Structural stigma indexed by state policies</a:t>
                      </a:r>
                      <a:endParaRPr lang="en-US" sz="1500" dirty="0">
                        <a:solidFill>
                          <a:schemeClr val="tx1"/>
                        </a:solidFill>
                        <a:latin typeface="Calibri" panose="020F0502020204030204" pitchFamily="34" charset="0"/>
                        <a:cs typeface="Calibri" panose="020F0502020204030204" pitchFamily="34" charset="0"/>
                      </a:endParaRPr>
                    </a:p>
                  </a:txBody>
                  <a:tcPr marL="68580" marR="68580" marT="0" marB="0" anchor="ctr"/>
                </a:tc>
                <a:extLst>
                  <a:ext uri="{0D108BD9-81ED-4DB2-BD59-A6C34878D82A}">
                    <a16:rowId xmlns:a16="http://schemas.microsoft.com/office/drawing/2014/main" val="3110138642"/>
                  </a:ext>
                </a:extLst>
              </a:tr>
              <a:tr h="245240">
                <a:tc>
                  <a:txBody>
                    <a:bodyPr/>
                    <a:lstStyle/>
                    <a:p>
                      <a:pPr algn="l">
                        <a:spcAft>
                          <a:spcPts val="0"/>
                        </a:spcAft>
                      </a:pPr>
                      <a:r>
                        <a:rPr lang="en-US" sz="1350" dirty="0">
                          <a:effectLst/>
                          <a:latin typeface="Calibri" panose="020F0502020204030204" pitchFamily="34" charset="0"/>
                          <a:cs typeface="Calibri" panose="020F0502020204030204" pitchFamily="34" charset="0"/>
                        </a:rPr>
                        <a:t>1) Employment non-discrimination protections</a:t>
                      </a:r>
                      <a:endParaRPr lang="en-US" sz="1350" dirty="0">
                        <a:effectLst/>
                        <a:latin typeface="Calibri" panose="020F0502020204030204" pitchFamily="34" charset="0"/>
                        <a:ea typeface="Times New Roman" panose="02020603050405020304" pitchFamily="18" charset="0"/>
                        <a:cs typeface="Calibri" panose="020F0502020204030204" pitchFamily="34" charset="0"/>
                      </a:endParaRPr>
                    </a:p>
                  </a:txBody>
                  <a:tcPr marL="68580" marR="68580" marT="0" marB="0" anchor="ctr"/>
                </a:tc>
                <a:extLst>
                  <a:ext uri="{0D108BD9-81ED-4DB2-BD59-A6C34878D82A}">
                    <a16:rowId xmlns:a16="http://schemas.microsoft.com/office/drawing/2014/main" val="3342108916"/>
                  </a:ext>
                </a:extLst>
              </a:tr>
              <a:tr h="245240">
                <a:tc>
                  <a:txBody>
                    <a:bodyPr/>
                    <a:lstStyle/>
                    <a:p>
                      <a:pPr algn="l">
                        <a:spcAft>
                          <a:spcPts val="0"/>
                        </a:spcAft>
                      </a:pPr>
                      <a:r>
                        <a:rPr lang="en-US" sz="1350" dirty="0">
                          <a:effectLst/>
                          <a:latin typeface="Calibri" panose="020F0502020204030204" pitchFamily="34" charset="0"/>
                          <a:cs typeface="Calibri" panose="020F0502020204030204" pitchFamily="34" charset="0"/>
                        </a:rPr>
                        <a:t>2) Inclusion of sexual orientation as protected class in hate crime laws</a:t>
                      </a:r>
                      <a:endParaRPr lang="en-US" sz="1350" dirty="0">
                        <a:effectLst/>
                        <a:latin typeface="Calibri" panose="020F0502020204030204" pitchFamily="34" charset="0"/>
                        <a:ea typeface="Times New Roman" panose="02020603050405020304" pitchFamily="18" charset="0"/>
                        <a:cs typeface="Calibri" panose="020F0502020204030204" pitchFamily="34" charset="0"/>
                      </a:endParaRPr>
                    </a:p>
                  </a:txBody>
                  <a:tcPr marL="68580" marR="68580" marT="0" marB="0" anchor="ctr"/>
                </a:tc>
                <a:extLst>
                  <a:ext uri="{0D108BD9-81ED-4DB2-BD59-A6C34878D82A}">
                    <a16:rowId xmlns:a16="http://schemas.microsoft.com/office/drawing/2014/main" val="3861381294"/>
                  </a:ext>
                </a:extLst>
              </a:tr>
              <a:tr h="245240">
                <a:tc>
                  <a:txBody>
                    <a:bodyPr/>
                    <a:lstStyle/>
                    <a:p>
                      <a:pPr algn="l">
                        <a:spcAft>
                          <a:spcPts val="0"/>
                        </a:spcAft>
                      </a:pPr>
                      <a:r>
                        <a:rPr lang="en-US" sz="1350" dirty="0">
                          <a:effectLst/>
                          <a:latin typeface="Calibri" panose="020F0502020204030204" pitchFamily="34" charset="0"/>
                          <a:cs typeface="Calibri" panose="020F0502020204030204" pitchFamily="34" charset="0"/>
                        </a:rPr>
                        <a:t>3) Parenting laws (second parent and joint adoption)</a:t>
                      </a:r>
                      <a:endParaRPr lang="en-US" sz="1350" dirty="0">
                        <a:effectLst/>
                        <a:latin typeface="Calibri" panose="020F0502020204030204" pitchFamily="34" charset="0"/>
                        <a:ea typeface="Times New Roman" panose="02020603050405020304" pitchFamily="18" charset="0"/>
                        <a:cs typeface="Calibri" panose="020F0502020204030204" pitchFamily="34" charset="0"/>
                      </a:endParaRPr>
                    </a:p>
                  </a:txBody>
                  <a:tcPr marL="68580" marR="68580" marT="0" marB="0" anchor="ctr"/>
                </a:tc>
                <a:extLst>
                  <a:ext uri="{0D108BD9-81ED-4DB2-BD59-A6C34878D82A}">
                    <a16:rowId xmlns:a16="http://schemas.microsoft.com/office/drawing/2014/main" val="165470177"/>
                  </a:ext>
                </a:extLst>
              </a:tr>
              <a:tr h="245240">
                <a:tc>
                  <a:txBody>
                    <a:bodyPr/>
                    <a:lstStyle/>
                    <a:p>
                      <a:pPr algn="l">
                        <a:spcAft>
                          <a:spcPts val="0"/>
                        </a:spcAft>
                      </a:pPr>
                      <a:r>
                        <a:rPr lang="en-US" sz="1350" dirty="0">
                          <a:effectLst/>
                          <a:latin typeface="Calibri" panose="020F0502020204030204" pitchFamily="34" charset="0"/>
                          <a:cs typeface="Calibri" panose="020F0502020204030204" pitchFamily="34" charset="0"/>
                        </a:rPr>
                        <a:t>4) Inclusion of sexual orientation as protected class in anti-bullying laws </a:t>
                      </a:r>
                      <a:endParaRPr lang="en-US" sz="1350" dirty="0">
                        <a:effectLst/>
                        <a:latin typeface="Calibri" panose="020F0502020204030204" pitchFamily="34" charset="0"/>
                        <a:ea typeface="Times New Roman" panose="02020603050405020304" pitchFamily="18" charset="0"/>
                        <a:cs typeface="Calibri" panose="020F0502020204030204" pitchFamily="34" charset="0"/>
                      </a:endParaRPr>
                    </a:p>
                  </a:txBody>
                  <a:tcPr marL="68580" marR="68580" marT="0" marB="0" anchor="ctr"/>
                </a:tc>
                <a:extLst>
                  <a:ext uri="{0D108BD9-81ED-4DB2-BD59-A6C34878D82A}">
                    <a16:rowId xmlns:a16="http://schemas.microsoft.com/office/drawing/2014/main" val="599772544"/>
                  </a:ext>
                </a:extLst>
              </a:tr>
              <a:tr h="245240">
                <a:tc>
                  <a:txBody>
                    <a:bodyPr/>
                    <a:lstStyle/>
                    <a:p>
                      <a:pPr algn="l">
                        <a:spcAft>
                          <a:spcPts val="0"/>
                        </a:spcAft>
                      </a:pPr>
                      <a:r>
                        <a:rPr lang="en-US" sz="1350" dirty="0">
                          <a:effectLst/>
                          <a:latin typeface="Calibri" panose="020F0502020204030204" pitchFamily="34" charset="0"/>
                          <a:cs typeface="Calibri" panose="020F0502020204030204" pitchFamily="34" charset="0"/>
                        </a:rPr>
                        <a:t>5) School non-discrimination protections</a:t>
                      </a:r>
                      <a:endParaRPr lang="en-US" sz="1350" dirty="0">
                        <a:effectLst/>
                        <a:latin typeface="Calibri" panose="020F0502020204030204" pitchFamily="34" charset="0"/>
                        <a:ea typeface="Times New Roman" panose="02020603050405020304" pitchFamily="18" charset="0"/>
                        <a:cs typeface="Calibri" panose="020F0502020204030204" pitchFamily="34" charset="0"/>
                      </a:endParaRPr>
                    </a:p>
                  </a:txBody>
                  <a:tcPr marL="68580" marR="68580" marT="0" marB="0" anchor="ctr"/>
                </a:tc>
                <a:extLst>
                  <a:ext uri="{0D108BD9-81ED-4DB2-BD59-A6C34878D82A}">
                    <a16:rowId xmlns:a16="http://schemas.microsoft.com/office/drawing/2014/main" val="1623483082"/>
                  </a:ext>
                </a:extLst>
              </a:tr>
              <a:tr h="245240">
                <a:tc>
                  <a:txBody>
                    <a:bodyPr/>
                    <a:lstStyle/>
                    <a:p>
                      <a:pPr algn="l">
                        <a:spcAft>
                          <a:spcPts val="0"/>
                        </a:spcAft>
                      </a:pPr>
                      <a:r>
                        <a:rPr lang="en-US" sz="1350" dirty="0">
                          <a:effectLst/>
                          <a:latin typeface="Calibri" panose="020F0502020204030204" pitchFamily="34" charset="0"/>
                          <a:cs typeface="Calibri" panose="020F0502020204030204" pitchFamily="34" charset="0"/>
                        </a:rPr>
                        <a:t>6) Granting of hospital visitation rights</a:t>
                      </a:r>
                      <a:endParaRPr lang="en-US" sz="1350" dirty="0">
                        <a:effectLst/>
                        <a:latin typeface="Calibri" panose="020F0502020204030204" pitchFamily="34" charset="0"/>
                        <a:ea typeface="Times New Roman" panose="02020603050405020304" pitchFamily="18" charset="0"/>
                        <a:cs typeface="Calibri" panose="020F0502020204030204" pitchFamily="34" charset="0"/>
                      </a:endParaRPr>
                    </a:p>
                  </a:txBody>
                  <a:tcPr marL="68580" marR="68580" marT="0" marB="0" anchor="ctr"/>
                </a:tc>
                <a:extLst>
                  <a:ext uri="{0D108BD9-81ED-4DB2-BD59-A6C34878D82A}">
                    <a16:rowId xmlns:a16="http://schemas.microsoft.com/office/drawing/2014/main" val="3752952931"/>
                  </a:ext>
                </a:extLst>
              </a:tr>
              <a:tr h="245240">
                <a:tc>
                  <a:txBody>
                    <a:bodyPr/>
                    <a:lstStyle/>
                    <a:p>
                      <a:pPr algn="l">
                        <a:spcAft>
                          <a:spcPts val="0"/>
                        </a:spcAft>
                      </a:pPr>
                      <a:r>
                        <a:rPr lang="en-US" sz="1350" dirty="0">
                          <a:effectLst/>
                          <a:latin typeface="Calibri" panose="020F0502020204030204" pitchFamily="34" charset="0"/>
                          <a:cs typeface="Calibri" panose="020F0502020204030204" pitchFamily="34" charset="0"/>
                        </a:rPr>
                        <a:t>7) Housing non-discrimination protections</a:t>
                      </a:r>
                      <a:endParaRPr lang="en-US" sz="1350" dirty="0">
                        <a:effectLst/>
                        <a:latin typeface="Calibri" panose="020F0502020204030204" pitchFamily="34" charset="0"/>
                        <a:ea typeface="Times New Roman" panose="02020603050405020304" pitchFamily="18" charset="0"/>
                        <a:cs typeface="Calibri" panose="020F0502020204030204" pitchFamily="34" charset="0"/>
                      </a:endParaRPr>
                    </a:p>
                  </a:txBody>
                  <a:tcPr marL="68580" marR="68580" marT="0" marB="0" anchor="ctr"/>
                </a:tc>
                <a:extLst>
                  <a:ext uri="{0D108BD9-81ED-4DB2-BD59-A6C34878D82A}">
                    <a16:rowId xmlns:a16="http://schemas.microsoft.com/office/drawing/2014/main" val="1468604568"/>
                  </a:ext>
                </a:extLst>
              </a:tr>
              <a:tr h="245240">
                <a:tc>
                  <a:txBody>
                    <a:bodyPr/>
                    <a:lstStyle/>
                    <a:p>
                      <a:pPr algn="l">
                        <a:spcAft>
                          <a:spcPts val="0"/>
                        </a:spcAft>
                      </a:pPr>
                      <a:r>
                        <a:rPr lang="en-US" sz="1350" dirty="0">
                          <a:effectLst/>
                          <a:latin typeface="Calibri" panose="020F0502020204030204" pitchFamily="34" charset="0"/>
                          <a:cs typeface="Calibri" panose="020F0502020204030204" pitchFamily="34" charset="0"/>
                        </a:rPr>
                        <a:t>8) Laws banning conversion therapy for minors</a:t>
                      </a:r>
                      <a:endParaRPr lang="en-US" sz="1350" dirty="0">
                        <a:effectLst/>
                        <a:latin typeface="Calibri" panose="020F0502020204030204" pitchFamily="34" charset="0"/>
                        <a:ea typeface="Times New Roman" panose="02020603050405020304" pitchFamily="18" charset="0"/>
                        <a:cs typeface="Calibri" panose="020F0502020204030204" pitchFamily="34" charset="0"/>
                      </a:endParaRPr>
                    </a:p>
                  </a:txBody>
                  <a:tcPr marL="68580" marR="68580" marT="0" marB="0" anchor="ctr"/>
                </a:tc>
                <a:extLst>
                  <a:ext uri="{0D108BD9-81ED-4DB2-BD59-A6C34878D82A}">
                    <a16:rowId xmlns:a16="http://schemas.microsoft.com/office/drawing/2014/main" val="2866491609"/>
                  </a:ext>
                </a:extLst>
              </a:tr>
              <a:tr h="245240">
                <a:tc>
                  <a:txBody>
                    <a:bodyPr/>
                    <a:lstStyle/>
                    <a:p>
                      <a:pPr algn="l">
                        <a:spcAft>
                          <a:spcPts val="0"/>
                        </a:spcAft>
                      </a:pPr>
                      <a:r>
                        <a:rPr lang="en-US" sz="1350" dirty="0">
                          <a:effectLst/>
                          <a:latin typeface="Calibri" panose="020F0502020204030204" pitchFamily="34" charset="0"/>
                          <a:cs typeface="Calibri" panose="020F0502020204030204" pitchFamily="34" charset="0"/>
                        </a:rPr>
                        <a:t>9) HIV criminalization laws</a:t>
                      </a:r>
                      <a:endParaRPr lang="en-US" sz="1350" dirty="0">
                        <a:effectLst/>
                        <a:latin typeface="Calibri" panose="020F0502020204030204" pitchFamily="34" charset="0"/>
                        <a:ea typeface="Times New Roman" panose="02020603050405020304" pitchFamily="18" charset="0"/>
                        <a:cs typeface="Calibri" panose="020F0502020204030204" pitchFamily="34" charset="0"/>
                      </a:endParaRPr>
                    </a:p>
                  </a:txBody>
                  <a:tcPr marL="68580" marR="68580" marT="0" marB="0" anchor="ctr"/>
                </a:tc>
                <a:extLst>
                  <a:ext uri="{0D108BD9-81ED-4DB2-BD59-A6C34878D82A}">
                    <a16:rowId xmlns:a16="http://schemas.microsoft.com/office/drawing/2014/main" val="2584022310"/>
                  </a:ext>
                </a:extLst>
              </a:tr>
              <a:tr h="245240">
                <a:tc>
                  <a:txBody>
                    <a:bodyPr/>
                    <a:lstStyle/>
                    <a:p>
                      <a:pPr algn="l">
                        <a:spcAft>
                          <a:spcPts val="0"/>
                        </a:spcAft>
                      </a:pPr>
                      <a:r>
                        <a:rPr lang="en-US" sz="1350" dirty="0">
                          <a:effectLst/>
                          <a:latin typeface="Calibri" panose="020F0502020204030204" pitchFamily="34" charset="0"/>
                          <a:ea typeface="Times New Roman" panose="02020603050405020304" pitchFamily="18" charset="0"/>
                          <a:cs typeface="Calibri" panose="020F0502020204030204" pitchFamily="34" charset="0"/>
                        </a:rPr>
                        <a:t>10) </a:t>
                      </a:r>
                      <a:r>
                        <a:rPr lang="en-US" sz="1350" dirty="0">
                          <a:effectLst/>
                          <a:latin typeface="Calibri" panose="020F0502020204030204" pitchFamily="34" charset="0"/>
                          <a:cs typeface="Calibri" panose="020F0502020204030204" pitchFamily="34" charset="0"/>
                        </a:rPr>
                        <a:t>Anti-discrimination protection in public spaces</a:t>
                      </a:r>
                      <a:endParaRPr lang="en-US" sz="1350" dirty="0">
                        <a:effectLst/>
                        <a:latin typeface="Calibri" panose="020F0502020204030204" pitchFamily="34" charset="0"/>
                        <a:ea typeface="Times New Roman" panose="02020603050405020304" pitchFamily="18" charset="0"/>
                        <a:cs typeface="Calibri" panose="020F0502020204030204" pitchFamily="34" charset="0"/>
                      </a:endParaRPr>
                    </a:p>
                  </a:txBody>
                  <a:tcPr marL="68580" marR="68580" marT="0" marB="0" anchor="ctr"/>
                </a:tc>
                <a:extLst>
                  <a:ext uri="{0D108BD9-81ED-4DB2-BD59-A6C34878D82A}">
                    <a16:rowId xmlns:a16="http://schemas.microsoft.com/office/drawing/2014/main" val="1020735786"/>
                  </a:ext>
                </a:extLst>
              </a:tr>
            </a:tbl>
          </a:graphicData>
        </a:graphic>
      </p:graphicFrame>
      <p:sp>
        <p:nvSpPr>
          <p:cNvPr id="2" name="TextBox 1">
            <a:extLst>
              <a:ext uri="{FF2B5EF4-FFF2-40B4-BE49-F238E27FC236}">
                <a16:creationId xmlns:a16="http://schemas.microsoft.com/office/drawing/2014/main" id="{372F8510-E905-184D-85F0-BAF467394678}"/>
              </a:ext>
            </a:extLst>
          </p:cNvPr>
          <p:cNvSpPr txBox="1"/>
          <p:nvPr/>
        </p:nvSpPr>
        <p:spPr>
          <a:xfrm>
            <a:off x="4780684" y="1075254"/>
            <a:ext cx="1853392" cy="954107"/>
          </a:xfrm>
          <a:prstGeom prst="rect">
            <a:avLst/>
          </a:prstGeom>
          <a:noFill/>
        </p:spPr>
        <p:txBody>
          <a:bodyPr wrap="none" rtlCol="0">
            <a:spAutoFit/>
          </a:bodyPr>
          <a:lstStyle/>
          <a:p>
            <a:r>
              <a:rPr lang="en-US" sz="2800" b="1" dirty="0">
                <a:cs typeface="Calibri" panose="020F0502020204030204" pitchFamily="34" charset="0"/>
              </a:rPr>
              <a:t>N &gt; 24,000</a:t>
            </a:r>
          </a:p>
          <a:p>
            <a:r>
              <a:rPr lang="en-US" sz="2800" b="1" dirty="0">
                <a:cs typeface="Calibri" panose="020F0502020204030204" pitchFamily="34" charset="0"/>
              </a:rPr>
              <a:t>LGB = 875</a:t>
            </a:r>
          </a:p>
        </p:txBody>
      </p:sp>
      <p:pic>
        <p:nvPicPr>
          <p:cNvPr id="12" name="Picture 2" descr="Analytic Guidance and 2024 NHANES Survey Content Proposal Process Webinar -  YouTube">
            <a:extLst>
              <a:ext uri="{FF2B5EF4-FFF2-40B4-BE49-F238E27FC236}">
                <a16:creationId xmlns:a16="http://schemas.microsoft.com/office/drawing/2014/main" id="{74076E67-978D-A32E-5A3E-93C8E201DF6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8459" y="85767"/>
            <a:ext cx="1042471" cy="781853"/>
          </a:xfrm>
          <a:prstGeom prst="rect">
            <a:avLst/>
          </a:prstGeom>
          <a:noFill/>
          <a:ln>
            <a:noFill/>
          </a:ln>
        </p:spPr>
      </p:pic>
      <p:pic>
        <p:nvPicPr>
          <p:cNvPr id="14" name="Picture 13" descr="A map of the united states&#10;&#10;Description automatically generated">
            <a:extLst>
              <a:ext uri="{FF2B5EF4-FFF2-40B4-BE49-F238E27FC236}">
                <a16:creationId xmlns:a16="http://schemas.microsoft.com/office/drawing/2014/main" id="{9FFFED72-90FF-A74B-30BC-0BBFD690E1DE}"/>
              </a:ext>
            </a:extLst>
          </p:cNvPr>
          <p:cNvPicPr>
            <a:picLocks noChangeAspect="1"/>
          </p:cNvPicPr>
          <p:nvPr/>
        </p:nvPicPr>
        <p:blipFill>
          <a:blip r:embed="rId3"/>
          <a:srcRect r="2200"/>
          <a:stretch/>
        </p:blipFill>
        <p:spPr>
          <a:xfrm>
            <a:off x="6654840" y="785979"/>
            <a:ext cx="4554321" cy="2887218"/>
          </a:xfrm>
          <a:prstGeom prst="rect">
            <a:avLst/>
          </a:prstGeom>
        </p:spPr>
      </p:pic>
      <p:sp>
        <p:nvSpPr>
          <p:cNvPr id="6" name="Slide Number Placeholder 5">
            <a:extLst>
              <a:ext uri="{FF2B5EF4-FFF2-40B4-BE49-F238E27FC236}">
                <a16:creationId xmlns:a16="http://schemas.microsoft.com/office/drawing/2014/main" id="{05BE5816-093F-5A92-2360-6D2A3FE93777}"/>
              </a:ext>
            </a:extLst>
          </p:cNvPr>
          <p:cNvSpPr>
            <a:spLocks noGrp="1"/>
          </p:cNvSpPr>
          <p:nvPr>
            <p:ph type="sldNum" sz="quarter" idx="12"/>
          </p:nvPr>
        </p:nvSpPr>
        <p:spPr/>
        <p:txBody>
          <a:bodyPr/>
          <a:lstStyle/>
          <a:p>
            <a:fld id="{C3883474-71E4-4357-80BC-5A86AD651ADC}" type="slidenum">
              <a:rPr lang="fr-FR" smtClean="0"/>
              <a:t>25</a:t>
            </a:fld>
            <a:endParaRPr lang="fr-FR"/>
          </a:p>
        </p:txBody>
      </p:sp>
    </p:spTree>
    <p:extLst>
      <p:ext uri="{BB962C8B-B14F-4D97-AF65-F5344CB8AC3E}">
        <p14:creationId xmlns:p14="http://schemas.microsoft.com/office/powerpoint/2010/main" val="175028214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6" presetClass="emph" presetSubtype="0" fill="hold" grpId="0" nodeType="clickEffect">
                                  <p:stCondLst>
                                    <p:cond delay="0"/>
                                  </p:stCondLst>
                                  <p:childTnLst>
                                    <p:animEffect transition="out" filter="fade">
                                      <p:cBhvr>
                                        <p:cTn id="6" dur="500" tmFilter="0, 0; .2, .5; .8, .5; 1, 0"/>
                                        <p:tgtEl>
                                          <p:spTgt spid="5"/>
                                        </p:tgtEl>
                                      </p:cBhvr>
                                    </p:animEffect>
                                    <p:animScale>
                                      <p:cBhvr>
                                        <p:cTn id="7" dur="250" autoRev="1" fill="hold"/>
                                        <p:tgtEl>
                                          <p:spTgt spid="5"/>
                                        </p:tgtEl>
                                      </p:cBhvr>
                                      <p:by x="105000" y="105000"/>
                                    </p:animScale>
                                  </p:childTnLst>
                                </p:cTn>
                              </p:par>
                              <p:par>
                                <p:cTn id="8" presetID="26" presetClass="emph" presetSubtype="0" fill="hold" grpId="0" nodeType="withEffect">
                                  <p:stCondLst>
                                    <p:cond delay="0"/>
                                  </p:stCondLst>
                                  <p:childTnLst>
                                    <p:animEffect transition="out" filter="fade">
                                      <p:cBhvr>
                                        <p:cTn id="9" dur="500" tmFilter="0, 0; .2, .5; .8, .5; 1, 0"/>
                                        <p:tgtEl>
                                          <p:spTgt spid="4"/>
                                        </p:tgtEl>
                                      </p:cBhvr>
                                    </p:animEffect>
                                    <p:animScale>
                                      <p:cBhvr>
                                        <p:cTn id="10" dur="250" autoRev="1" fill="hold"/>
                                        <p:tgtEl>
                                          <p:spTgt spid="4"/>
                                        </p:tgtEl>
                                      </p:cBhvr>
                                      <p:by x="105000" y="105000"/>
                                    </p:animScale>
                                  </p:childTnLst>
                                </p:cTn>
                              </p:par>
                            </p:childTnLst>
                          </p:cTn>
                        </p:par>
                      </p:childTnLst>
                    </p:cTn>
                  </p:par>
                  <p:par>
                    <p:cTn id="11" fill="hold">
                      <p:stCondLst>
                        <p:cond delay="indefinite"/>
                      </p:stCondLst>
                      <p:childTnLst>
                        <p:par>
                          <p:cTn id="12" fill="hold">
                            <p:stCondLst>
                              <p:cond delay="0"/>
                            </p:stCondLst>
                            <p:childTnLst>
                              <p:par>
                                <p:cTn id="13" presetID="18" presetClass="entr" presetSubtype="12" fill="hold" grpId="0" nodeType="clickEffect">
                                  <p:stCondLst>
                                    <p:cond delay="0"/>
                                  </p:stCondLst>
                                  <p:childTnLst>
                                    <p:set>
                                      <p:cBhvr>
                                        <p:cTn id="14" dur="1" fill="hold">
                                          <p:stCondLst>
                                            <p:cond delay="0"/>
                                          </p:stCondLst>
                                        </p:cTn>
                                        <p:tgtEl>
                                          <p:spTgt spid="2"/>
                                        </p:tgtEl>
                                        <p:attrNameLst>
                                          <p:attrName>style.visibility</p:attrName>
                                        </p:attrNameLst>
                                      </p:cBhvr>
                                      <p:to>
                                        <p:strVal val="visible"/>
                                      </p:to>
                                    </p:set>
                                    <p:animEffect transition="in" filter="strips(downLeft)">
                                      <p:cBhvr>
                                        <p:cTn id="15" dur="500"/>
                                        <p:tgtEl>
                                          <p:spTgt spid="2"/>
                                        </p:tgtEl>
                                      </p:cBhvr>
                                    </p:animEffect>
                                  </p:childTnLst>
                                </p:cTn>
                              </p:par>
                              <p:par>
                                <p:cTn id="16" presetID="18" presetClass="entr" presetSubtype="12" fill="hold" nodeType="withEffect">
                                  <p:stCondLst>
                                    <p:cond delay="0"/>
                                  </p:stCondLst>
                                  <p:childTnLst>
                                    <p:set>
                                      <p:cBhvr>
                                        <p:cTn id="17" dur="1" fill="hold">
                                          <p:stCondLst>
                                            <p:cond delay="0"/>
                                          </p:stCondLst>
                                        </p:cTn>
                                        <p:tgtEl>
                                          <p:spTgt spid="23"/>
                                        </p:tgtEl>
                                        <p:attrNameLst>
                                          <p:attrName>style.visibility</p:attrName>
                                        </p:attrNameLst>
                                      </p:cBhvr>
                                      <p:to>
                                        <p:strVal val="visible"/>
                                      </p:to>
                                    </p:set>
                                    <p:animEffect transition="in" filter="strips(downLeft)">
                                      <p:cBhvr>
                                        <p:cTn id="18" dur="500"/>
                                        <p:tgtEl>
                                          <p:spTgt spid="2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5" grpId="0"/>
      <p:bldP spid="2" grpId="0"/>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BA566D8-C699-C8FE-6DE8-988E3D02092A}"/>
            </a:ext>
          </a:extLst>
        </p:cNvPr>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916966CD-0024-190D-4FF1-39BFFF2B7447}"/>
              </a:ext>
            </a:extLst>
          </p:cNvPr>
          <p:cNvSpPr>
            <a:spLocks noGrp="1"/>
          </p:cNvSpPr>
          <p:nvPr>
            <p:ph type="sldNum" sz="quarter" idx="12"/>
          </p:nvPr>
        </p:nvSpPr>
        <p:spPr/>
        <p:txBody>
          <a:bodyPr/>
          <a:lstStyle/>
          <a:p>
            <a:fld id="{C3883474-71E4-4357-80BC-5A86AD651ADC}" type="slidenum">
              <a:rPr lang="fr-FR" smtClean="0"/>
              <a:t>26</a:t>
            </a:fld>
            <a:endParaRPr lang="fr-FR"/>
          </a:p>
        </p:txBody>
      </p:sp>
      <p:pic>
        <p:nvPicPr>
          <p:cNvPr id="11" name="Picture 10" descr="A graph of different colored dots&#10;&#10;Description automatically generated with medium confidence">
            <a:extLst>
              <a:ext uri="{FF2B5EF4-FFF2-40B4-BE49-F238E27FC236}">
                <a16:creationId xmlns:a16="http://schemas.microsoft.com/office/drawing/2014/main" id="{212C08AF-CB4D-334A-F840-C3351003A3A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862126" y="2331720"/>
            <a:ext cx="7329873" cy="3829354"/>
          </a:xfrm>
          <a:prstGeom prst="rect">
            <a:avLst/>
          </a:prstGeom>
        </p:spPr>
      </p:pic>
      <p:pic>
        <p:nvPicPr>
          <p:cNvPr id="14" name="Picture 13" descr="A screenshot of a social media post&#10;&#10;Description automatically generated">
            <a:extLst>
              <a:ext uri="{FF2B5EF4-FFF2-40B4-BE49-F238E27FC236}">
                <a16:creationId xmlns:a16="http://schemas.microsoft.com/office/drawing/2014/main" id="{411D7E4D-83D1-9089-B6D4-BB33090DFF8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834890" y="34478"/>
            <a:ext cx="7329873" cy="1870776"/>
          </a:xfrm>
          <a:prstGeom prst="rect">
            <a:avLst/>
          </a:prstGeom>
        </p:spPr>
      </p:pic>
      <p:pic>
        <p:nvPicPr>
          <p:cNvPr id="9" name="Picture 8" descr="A diagram of different colors and shapes&#10;&#10;Description automatically generated with medium confidence">
            <a:extLst>
              <a:ext uri="{FF2B5EF4-FFF2-40B4-BE49-F238E27FC236}">
                <a16:creationId xmlns:a16="http://schemas.microsoft.com/office/drawing/2014/main" id="{DE1A1939-0842-D4D6-D652-FD776714621E}"/>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3128075"/>
            <a:ext cx="4763458" cy="3729925"/>
          </a:xfrm>
          <a:prstGeom prst="rect">
            <a:avLst/>
          </a:prstGeom>
        </p:spPr>
      </p:pic>
      <p:pic>
        <p:nvPicPr>
          <p:cNvPr id="16" name="Picture 15" descr="A diagram of a campaign&#10;&#10;Description automatically generated with medium confidence">
            <a:extLst>
              <a:ext uri="{FF2B5EF4-FFF2-40B4-BE49-F238E27FC236}">
                <a16:creationId xmlns:a16="http://schemas.microsoft.com/office/drawing/2014/main" id="{AAEE5112-F581-BAF3-5354-1350A7B95869}"/>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1127165"/>
            <a:ext cx="4763458" cy="2000910"/>
          </a:xfrm>
          <a:prstGeom prst="rect">
            <a:avLst/>
          </a:prstGeom>
        </p:spPr>
      </p:pic>
    </p:spTree>
    <p:extLst>
      <p:ext uri="{BB962C8B-B14F-4D97-AF65-F5344CB8AC3E}">
        <p14:creationId xmlns:p14="http://schemas.microsoft.com/office/powerpoint/2010/main" val="192568216"/>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2" name="Rectangle 11">
            <a:extLst>
              <a:ext uri="{FF2B5EF4-FFF2-40B4-BE49-F238E27FC236}">
                <a16:creationId xmlns:a16="http://schemas.microsoft.com/office/drawing/2014/main" id="{47942995-B07F-4636-9A06-C6A104B260A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1999" cy="6857365"/>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1113810" y="2960716"/>
            <a:ext cx="4036334" cy="2387600"/>
          </a:xfrm>
        </p:spPr>
        <p:txBody>
          <a:bodyPr vert="horz" lIns="91440" tIns="45720" rIns="91440" bIns="45720" rtlCol="0" anchor="t">
            <a:normAutofit/>
            <a:scene3d>
              <a:camera prst="orthographicFront"/>
              <a:lightRig rig="soft" dir="t">
                <a:rot lat="0" lon="0" rev="16800000"/>
              </a:lightRig>
            </a:scene3d>
            <a:sp3d prstMaterial="softEdge"/>
          </a:bodyPr>
          <a:lstStyle/>
          <a:p>
            <a:r>
              <a:rPr lang="en-US" sz="5400" kern="1200" dirty="0">
                <a:solidFill>
                  <a:schemeClr val="tx1"/>
                </a:solidFill>
                <a:effectLst/>
                <a:latin typeface="+mj-lt"/>
                <a:ea typeface="+mj-ea"/>
                <a:cs typeface="+mj-cs"/>
              </a:rPr>
              <a:t>Gender Identity</a:t>
            </a:r>
          </a:p>
        </p:txBody>
      </p:sp>
      <p:grpSp>
        <p:nvGrpSpPr>
          <p:cNvPr id="14" name="Group 13">
            <a:extLst>
              <a:ext uri="{FF2B5EF4-FFF2-40B4-BE49-F238E27FC236}">
                <a16:creationId xmlns:a16="http://schemas.microsoft.com/office/drawing/2014/main" id="{032D8612-31EB-44CF-A1D0-14FD4C70542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0" y="2984992"/>
            <a:ext cx="731521" cy="673460"/>
            <a:chOff x="3940602" y="308034"/>
            <a:chExt cx="2116791" cy="3428999"/>
          </a:xfrm>
          <a:solidFill>
            <a:schemeClr val="accent4"/>
          </a:solidFill>
        </p:grpSpPr>
        <p:sp>
          <p:nvSpPr>
            <p:cNvPr id="15" name="Rectangle 14">
              <a:extLst>
                <a:ext uri="{FF2B5EF4-FFF2-40B4-BE49-F238E27FC236}">
                  <a16:creationId xmlns:a16="http://schemas.microsoft.com/office/drawing/2014/main" id="{F19A4A0F-1B59-4DB0-9764-D10936E9877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3940602" y="308034"/>
              <a:ext cx="566743" cy="342899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15">
              <a:extLst>
                <a:ext uri="{FF2B5EF4-FFF2-40B4-BE49-F238E27FC236}">
                  <a16:creationId xmlns:a16="http://schemas.microsoft.com/office/drawing/2014/main" id="{F399A70F-F8CD-4992-9EF5-6CF15472E73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4715626" y="308034"/>
              <a:ext cx="566743" cy="342899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Rectangle 16">
              <a:extLst>
                <a:ext uri="{FF2B5EF4-FFF2-40B4-BE49-F238E27FC236}">
                  <a16:creationId xmlns:a16="http://schemas.microsoft.com/office/drawing/2014/main" id="{48F4FEDC-6D80-458C-A665-075D9B9500FD}"/>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490650" y="308034"/>
              <a:ext cx="566743" cy="342899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9" name="Rectangle 18">
            <a:extLst>
              <a:ext uri="{FF2B5EF4-FFF2-40B4-BE49-F238E27FC236}">
                <a16:creationId xmlns:a16="http://schemas.microsoft.com/office/drawing/2014/main" id="{B81933D1-5615-42C7-9C0B-4EB7105CCE2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10697670" y="0"/>
            <a:ext cx="1494330" cy="68580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Rectangle 20">
            <a:extLst>
              <a:ext uri="{FF2B5EF4-FFF2-40B4-BE49-F238E27FC236}">
                <a16:creationId xmlns:a16="http://schemas.microsoft.com/office/drawing/2014/main" id="{19C9EAEA-39D0-4B0E-A0EB-51E7B26740B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5685810" y="391886"/>
            <a:ext cx="6009366" cy="6017078"/>
          </a:xfrm>
          <a:prstGeom prst="rect">
            <a:avLst/>
          </a:prstGeom>
          <a:solidFill>
            <a:schemeClr val="bg1"/>
          </a:solidFill>
          <a:ln>
            <a:noFill/>
          </a:ln>
          <a:effectLst>
            <a:outerShdw blurRad="139700" dist="127000" dir="5400000" algn="t" rotWithShape="0">
              <a:prstClr val="black">
                <a:alpha val="15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7" name="Picture 2" descr="Figures with different gender symbols on them">
            <a:extLst>
              <a:ext uri="{FF2B5EF4-FFF2-40B4-BE49-F238E27FC236}">
                <a16:creationId xmlns:a16="http://schemas.microsoft.com/office/drawing/2014/main" id="{21DBD1CD-BD16-5E4F-9A55-753BFD6DC0BD}"/>
              </a:ext>
            </a:extLst>
          </p:cNvPr>
          <p:cNvPicPr>
            <a:picLocks noChangeAspect="1" noChangeArrowheads="1"/>
          </p:cNvPicPr>
          <p:nvPr/>
        </p:nvPicPr>
        <p:blipFill>
          <a:blip r:embed="rId2">
            <a:extLst>
              <a:ext uri="{28A0092B-C50C-407E-A947-70E740481C1C}">
                <a14:useLocalDpi xmlns:a14="http://schemas.microsoft.com/office/drawing/2010/main" val="0"/>
              </a:ext>
            </a:extLst>
          </a:blip>
          <a:stretch>
            <a:fillRect/>
          </a:stretch>
        </p:blipFill>
        <p:spPr bwMode="auto">
          <a:xfrm>
            <a:off x="5922492" y="2472343"/>
            <a:ext cx="5536001" cy="1854560"/>
          </a:xfrm>
          <a:prstGeom prst="rect">
            <a:avLst/>
          </a:prstGeom>
          <a:noFill/>
          <a:extLst>
            <a:ext uri="{909E8E84-426E-40DD-AFC4-6F175D3DCCD1}">
              <a14:hiddenFill xmlns:a14="http://schemas.microsoft.com/office/drawing/2010/main">
                <a:solidFill>
                  <a:srgbClr val="FFFFFF"/>
                </a:solidFill>
              </a14:hiddenFill>
            </a:ext>
          </a:extLst>
        </p:spPr>
      </p:pic>
      <p:sp>
        <p:nvSpPr>
          <p:cNvPr id="6" name="Rectangle 2"/>
          <p:cNvSpPr txBox="1">
            <a:spLocks noChangeArrowheads="1"/>
          </p:cNvSpPr>
          <p:nvPr/>
        </p:nvSpPr>
        <p:spPr>
          <a:xfrm>
            <a:off x="1524000" y="-401535"/>
            <a:ext cx="9144000" cy="1015663"/>
          </a:xfrm>
          <a:prstGeom prst="rect">
            <a:avLst/>
          </a:prstGeom>
          <a:noFill/>
          <a:ln/>
          <a:extLst>
            <a:ext uri="{91240B29-F687-4f45-9708-019B960494DF}">
              <a14:hiddenLine xmlns:a14="http://schemas.microsoft.com/office/drawing/2010/main" xmlns="" w="9525">
                <a:solidFill>
                  <a:srgbClr val="FF0000"/>
                </a:solidFill>
                <a:miter lim="800000"/>
                <a:headEnd/>
                <a:tailEnd/>
              </a14:hiddenLine>
            </a:ext>
          </a:extLst>
        </p:spPr>
        <p:txBody>
          <a:bodyPr wrap="square">
            <a:spAutoFit/>
          </a:bodyPr>
          <a:lstStyle>
            <a:lvl1pPr algn="ctr" rtl="0" eaLnBrk="0" fontAlgn="base" hangingPunct="0">
              <a:spcBef>
                <a:spcPct val="0"/>
              </a:spcBef>
              <a:spcAft>
                <a:spcPct val="0"/>
              </a:spcAft>
              <a:defRPr sz="4100" b="1" kern="1200">
                <a:ln w="6350">
                  <a:noFill/>
                </a:ln>
                <a:gradFill>
                  <a:gsLst>
                    <a:gs pos="0">
                      <a:schemeClr val="accent1">
                        <a:tint val="73000"/>
                        <a:satMod val="145000"/>
                      </a:schemeClr>
                    </a:gs>
                    <a:gs pos="73000">
                      <a:schemeClr val="accent1">
                        <a:tint val="73000"/>
                        <a:satMod val="145000"/>
                      </a:schemeClr>
                    </a:gs>
                    <a:gs pos="100000">
                      <a:schemeClr val="accent1">
                        <a:tint val="83000"/>
                        <a:satMod val="143000"/>
                      </a:schemeClr>
                    </a:gs>
                  </a:gsLst>
                  <a:lin ang="4800000" scaled="1"/>
                </a:gradFill>
                <a:effectLst>
                  <a:outerShdw blurRad="114300" dist="101600" dir="2700000" algn="tl" rotWithShape="0">
                    <a:srgbClr val="000000">
                      <a:alpha val="40000"/>
                    </a:srgbClr>
                  </a:outerShdw>
                </a:effectLst>
                <a:latin typeface="+mj-lt"/>
                <a:ea typeface="ＭＳ Ｐゴシック" charset="-128"/>
                <a:cs typeface="ＭＳ Ｐゴシック" charset="-128"/>
              </a:defRPr>
            </a:lvl1pPr>
            <a:lvl2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2pPr>
            <a:lvl3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3pPr>
            <a:lvl4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4pPr>
            <a:lvl5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5pPr>
            <a:lvl6pPr marL="4572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6pPr>
            <a:lvl7pPr marL="9144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7pPr>
            <a:lvl8pPr marL="13716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8pPr>
            <a:lvl9pPr marL="18288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9pPr>
          </a:lstStyle>
          <a:p>
            <a:endParaRPr lang="fr-CA" sz="6000" u="sng">
              <a:solidFill>
                <a:schemeClr val="tx1"/>
              </a:solidFill>
              <a:effectLst>
                <a:glow rad="228600">
                  <a:schemeClr val="accent1">
                    <a:satMod val="175000"/>
                    <a:alpha val="40000"/>
                  </a:schemeClr>
                </a:glow>
              </a:effectLst>
              <a:latin typeface="Calibri" charset="0"/>
              <a:ea typeface="Calibri" charset="0"/>
              <a:cs typeface="Calibri" charset="0"/>
            </a:endParaRPr>
          </a:p>
        </p:txBody>
      </p:sp>
      <p:sp>
        <p:nvSpPr>
          <p:cNvPr id="4" name="Slide Number Placeholder 3">
            <a:extLst>
              <a:ext uri="{FF2B5EF4-FFF2-40B4-BE49-F238E27FC236}">
                <a16:creationId xmlns:a16="http://schemas.microsoft.com/office/drawing/2014/main" id="{64953F95-A2C4-15E1-35FB-9C68E00685DB}"/>
              </a:ext>
            </a:extLst>
          </p:cNvPr>
          <p:cNvSpPr>
            <a:spLocks noGrp="1"/>
          </p:cNvSpPr>
          <p:nvPr>
            <p:ph type="sldNum" sz="quarter" idx="12"/>
          </p:nvPr>
        </p:nvSpPr>
        <p:spPr/>
        <p:txBody>
          <a:bodyPr/>
          <a:lstStyle/>
          <a:p>
            <a:fld id="{C3883474-71E4-4357-80BC-5A86AD651ADC}" type="slidenum">
              <a:rPr lang="fr-FR" smtClean="0"/>
              <a:t>27</a:t>
            </a:fld>
            <a:endParaRPr lang="fr-FR"/>
          </a:p>
        </p:txBody>
      </p:sp>
    </p:spTree>
    <p:extLst>
      <p:ext uri="{BB962C8B-B14F-4D97-AF65-F5344CB8AC3E}">
        <p14:creationId xmlns:p14="http://schemas.microsoft.com/office/powerpoint/2010/main" val="1512373474"/>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908F59F8-F36B-0ABB-3629-9D0F051E895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6012180" cy="2181477"/>
          </a:xfrm>
          <a:prstGeom prst="rect">
            <a:avLst/>
          </a:prstGeom>
        </p:spPr>
      </p:pic>
      <p:pic>
        <p:nvPicPr>
          <p:cNvPr id="9" name="Picture 8"/>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851911" y="1948692"/>
            <a:ext cx="8166126" cy="4909308"/>
          </a:xfrm>
          <a:prstGeom prst="rect">
            <a:avLst/>
          </a:prstGeom>
          <a:ln>
            <a:solidFill>
              <a:schemeClr val="bg1"/>
            </a:solidFill>
          </a:ln>
        </p:spPr>
      </p:pic>
      <p:sp>
        <p:nvSpPr>
          <p:cNvPr id="13" name="Title 4">
            <a:extLst>
              <a:ext uri="{FF2B5EF4-FFF2-40B4-BE49-F238E27FC236}">
                <a16:creationId xmlns:a16="http://schemas.microsoft.com/office/drawing/2014/main" id="{509049D9-C7C5-CA4D-9A78-C6BDEE3530E0}"/>
              </a:ext>
            </a:extLst>
          </p:cNvPr>
          <p:cNvSpPr txBox="1">
            <a:spLocks/>
          </p:cNvSpPr>
          <p:nvPr/>
        </p:nvSpPr>
        <p:spPr>
          <a:xfrm>
            <a:off x="6096000" y="729053"/>
            <a:ext cx="5648961" cy="723370"/>
          </a:xfrm>
          <a:prstGeom prst="rect">
            <a:avLst/>
          </a:prstGeom>
        </p:spPr>
        <p:txBody>
          <a:bodyPr vert="horz" lIns="45720" tIns="0" rIns="45720" bIns="0" anchor="b">
            <a:noAutofit/>
            <a:scene3d>
              <a:camera prst="orthographicFront"/>
              <a:lightRig rig="soft" dir="t">
                <a:rot lat="0" lon="0" rev="16800000"/>
              </a:lightRig>
            </a:scene3d>
            <a:sp3d prstMaterial="softEdge"/>
          </a:bodyPr>
          <a:lstStyle>
            <a:lvl1pPr algn="ctr" rtl="0" eaLnBrk="0" fontAlgn="base" hangingPunct="0">
              <a:spcBef>
                <a:spcPct val="0"/>
              </a:spcBef>
              <a:spcAft>
                <a:spcPct val="0"/>
              </a:spcAft>
              <a:defRPr sz="4800" b="1" kern="1200" cap="all" baseline="0">
                <a:ln w="6350">
                  <a:noFill/>
                </a:ln>
                <a:gradFill>
                  <a:gsLst>
                    <a:gs pos="0">
                      <a:schemeClr val="accent1">
                        <a:tint val="73000"/>
                        <a:satMod val="145000"/>
                      </a:schemeClr>
                    </a:gs>
                    <a:gs pos="73000">
                      <a:schemeClr val="accent1">
                        <a:tint val="73000"/>
                        <a:satMod val="145000"/>
                      </a:schemeClr>
                    </a:gs>
                    <a:gs pos="100000">
                      <a:schemeClr val="accent1">
                        <a:tint val="83000"/>
                        <a:satMod val="143000"/>
                      </a:schemeClr>
                    </a:gs>
                  </a:gsLst>
                  <a:lin ang="4800000" scaled="1"/>
                </a:gradFill>
                <a:effectLst>
                  <a:outerShdw blurRad="127000" dist="200000" dir="2700000" algn="tl" rotWithShape="0">
                    <a:srgbClr val="000000">
                      <a:alpha val="30000"/>
                    </a:srgbClr>
                  </a:outerShdw>
                </a:effectLst>
                <a:latin typeface="+mj-lt"/>
                <a:ea typeface="ＭＳ Ｐゴシック" charset="-128"/>
                <a:cs typeface="ＭＳ Ｐゴシック" charset="-128"/>
              </a:defRPr>
            </a:lvl1pPr>
            <a:lvl2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2pPr>
            <a:lvl3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3pPr>
            <a:lvl4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4pPr>
            <a:lvl5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5pPr>
            <a:lvl6pPr marL="4572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6pPr>
            <a:lvl7pPr marL="9144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7pPr>
            <a:lvl8pPr marL="13716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8pPr>
            <a:lvl9pPr marL="18288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9pPr>
          </a:lstStyle>
          <a:p>
            <a:pPr marL="90488" eaLnBrk="1" hangingPunct="1">
              <a:buClr>
                <a:srgbClr val="00FFFF"/>
              </a:buClr>
              <a:defRPr/>
            </a:pPr>
            <a:r>
              <a:rPr lang="fr-FR" sz="2400" cap="none" dirty="0">
                <a:solidFill>
                  <a:schemeClr val="tx1"/>
                </a:solidFill>
                <a:effectLst/>
                <a:latin typeface="+mn-lt"/>
                <a:ea typeface="ＭＳ Ｐゴシック" charset="0"/>
                <a:cs typeface="Calibri"/>
              </a:rPr>
              <a:t>Profils d'</a:t>
            </a:r>
            <a:r>
              <a:rPr lang="fr-FR" sz="2400" cap="none" dirty="0" err="1">
                <a:solidFill>
                  <a:schemeClr val="tx1"/>
                </a:solidFill>
                <a:effectLst/>
                <a:latin typeface="+mn-lt"/>
                <a:ea typeface="ＭＳ Ｐゴシック" charset="0"/>
                <a:cs typeface="Calibri"/>
              </a:rPr>
              <a:t>hypercortisol</a:t>
            </a:r>
            <a:r>
              <a:rPr lang="fr-FR" sz="2400" cap="none" dirty="0">
                <a:solidFill>
                  <a:schemeClr val="tx1"/>
                </a:solidFill>
                <a:effectLst/>
                <a:latin typeface="+mn-lt"/>
                <a:ea typeface="ＭＳ Ｐゴシック" charset="0"/>
                <a:cs typeface="Calibri"/>
              </a:rPr>
              <a:t> chez les hommes transgenres soumis à un stress plus important</a:t>
            </a:r>
          </a:p>
        </p:txBody>
      </p:sp>
      <p:grpSp>
        <p:nvGrpSpPr>
          <p:cNvPr id="6" name="Group 5">
            <a:extLst>
              <a:ext uri="{FF2B5EF4-FFF2-40B4-BE49-F238E27FC236}">
                <a16:creationId xmlns:a16="http://schemas.microsoft.com/office/drawing/2014/main" id="{0E0016AD-8882-604B-AAA8-62CD94D377CD}"/>
              </a:ext>
            </a:extLst>
          </p:cNvPr>
          <p:cNvGrpSpPr/>
          <p:nvPr/>
        </p:nvGrpSpPr>
        <p:grpSpPr>
          <a:xfrm>
            <a:off x="173963" y="3410299"/>
            <a:ext cx="3494871" cy="1986093"/>
            <a:chOff x="-1602714" y="3316780"/>
            <a:chExt cx="3494871" cy="1986093"/>
          </a:xfrm>
        </p:grpSpPr>
        <p:pic>
          <p:nvPicPr>
            <p:cNvPr id="7" name="Picture 6">
              <a:extLst>
                <a:ext uri="{FF2B5EF4-FFF2-40B4-BE49-F238E27FC236}">
                  <a16:creationId xmlns:a16="http://schemas.microsoft.com/office/drawing/2014/main" id="{CB699972-E51C-BA4E-AB6B-762872C31559}"/>
                </a:ext>
              </a:extLst>
            </p:cNvPr>
            <p:cNvPicPr>
              <a:picLocks noChangeAspect="1"/>
            </p:cNvPicPr>
            <p:nvPr/>
          </p:nvPicPr>
          <p:blipFill>
            <a:blip r:embed="rId5"/>
            <a:stretch>
              <a:fillRect/>
            </a:stretch>
          </p:blipFill>
          <p:spPr>
            <a:xfrm>
              <a:off x="-1602714" y="3316780"/>
              <a:ext cx="1748282" cy="1986092"/>
            </a:xfrm>
            <a:prstGeom prst="rect">
              <a:avLst/>
            </a:prstGeom>
            <a:ln>
              <a:noFill/>
            </a:ln>
          </p:spPr>
        </p:pic>
        <p:pic>
          <p:nvPicPr>
            <p:cNvPr id="8" name="Picture 7">
              <a:extLst>
                <a:ext uri="{FF2B5EF4-FFF2-40B4-BE49-F238E27FC236}">
                  <a16:creationId xmlns:a16="http://schemas.microsoft.com/office/drawing/2014/main" id="{E2323F47-F8B4-8F45-8DFA-4E7C9589D0DD}"/>
                </a:ext>
              </a:extLst>
            </p:cNvPr>
            <p:cNvPicPr>
              <a:picLocks noChangeAspect="1"/>
            </p:cNvPicPr>
            <p:nvPr/>
          </p:nvPicPr>
          <p:blipFill>
            <a:blip r:embed="rId6"/>
            <a:stretch>
              <a:fillRect/>
            </a:stretch>
          </p:blipFill>
          <p:spPr>
            <a:xfrm>
              <a:off x="229696" y="3316781"/>
              <a:ext cx="1662461" cy="1986092"/>
            </a:xfrm>
            <a:prstGeom prst="rect">
              <a:avLst/>
            </a:prstGeom>
            <a:ln>
              <a:noFill/>
            </a:ln>
          </p:spPr>
        </p:pic>
      </p:grpSp>
    </p:spTree>
    <p:extLst>
      <p:ext uri="{BB962C8B-B14F-4D97-AF65-F5344CB8AC3E}">
        <p14:creationId xmlns:p14="http://schemas.microsoft.com/office/powerpoint/2010/main" val="3129698557"/>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64F6741D-AF07-C48A-FE06-31799A8656BE}"/>
              </a:ext>
            </a:extLst>
          </p:cNvPr>
          <p:cNvPicPr>
            <a:picLocks noChangeAspect="1"/>
          </p:cNvPicPr>
          <p:nvPr/>
        </p:nvPicPr>
        <p:blipFill>
          <a:blip r:embed="rId2"/>
          <a:stretch>
            <a:fillRect/>
          </a:stretch>
        </p:blipFill>
        <p:spPr>
          <a:xfrm>
            <a:off x="6389761" y="673622"/>
            <a:ext cx="5661104" cy="6498678"/>
          </a:xfrm>
          <a:prstGeom prst="rect">
            <a:avLst/>
          </a:prstGeom>
        </p:spPr>
      </p:pic>
      <p:grpSp>
        <p:nvGrpSpPr>
          <p:cNvPr id="8" name="Group 7">
            <a:extLst>
              <a:ext uri="{FF2B5EF4-FFF2-40B4-BE49-F238E27FC236}">
                <a16:creationId xmlns:a16="http://schemas.microsoft.com/office/drawing/2014/main" id="{77BC4059-2E65-3E96-5AF3-66577B98A5BB}"/>
              </a:ext>
            </a:extLst>
          </p:cNvPr>
          <p:cNvGrpSpPr/>
          <p:nvPr/>
        </p:nvGrpSpPr>
        <p:grpSpPr>
          <a:xfrm>
            <a:off x="210297" y="154142"/>
            <a:ext cx="6179464" cy="6030236"/>
            <a:chOff x="219920" y="119799"/>
            <a:chExt cx="8785184" cy="6744885"/>
          </a:xfrm>
        </p:grpSpPr>
        <p:pic>
          <p:nvPicPr>
            <p:cNvPr id="5" name="Picture 4" descr="Graphical user interface, text, application, email&#10;&#10;Description automatically generated">
              <a:extLst>
                <a:ext uri="{FF2B5EF4-FFF2-40B4-BE49-F238E27FC236}">
                  <a16:creationId xmlns:a16="http://schemas.microsoft.com/office/drawing/2014/main" id="{F7346F03-5BFA-3BA9-BACA-EB35B4878FF5}"/>
                </a:ext>
              </a:extLst>
            </p:cNvPr>
            <p:cNvPicPr>
              <a:picLocks noChangeAspect="1"/>
            </p:cNvPicPr>
            <p:nvPr/>
          </p:nvPicPr>
          <p:blipFill>
            <a:blip r:embed="rId3"/>
            <a:stretch>
              <a:fillRect/>
            </a:stretch>
          </p:blipFill>
          <p:spPr>
            <a:xfrm>
              <a:off x="219920" y="119799"/>
              <a:ext cx="8785184" cy="3658668"/>
            </a:xfrm>
            <a:prstGeom prst="rect">
              <a:avLst/>
            </a:prstGeom>
          </p:spPr>
        </p:pic>
        <p:pic>
          <p:nvPicPr>
            <p:cNvPr id="7" name="Picture 6" descr="Table&#10;&#10;Description automatically generated with low confidence">
              <a:extLst>
                <a:ext uri="{FF2B5EF4-FFF2-40B4-BE49-F238E27FC236}">
                  <a16:creationId xmlns:a16="http://schemas.microsoft.com/office/drawing/2014/main" id="{6173B225-1957-1E6F-C93D-4EE418F5A51C}"/>
                </a:ext>
              </a:extLst>
            </p:cNvPr>
            <p:cNvPicPr>
              <a:picLocks noChangeAspect="1"/>
            </p:cNvPicPr>
            <p:nvPr/>
          </p:nvPicPr>
          <p:blipFill>
            <a:blip r:embed="rId4"/>
            <a:stretch>
              <a:fillRect/>
            </a:stretch>
          </p:blipFill>
          <p:spPr>
            <a:xfrm>
              <a:off x="219920" y="3778467"/>
              <a:ext cx="8785184" cy="3086217"/>
            </a:xfrm>
            <a:prstGeom prst="rect">
              <a:avLst/>
            </a:prstGeom>
          </p:spPr>
        </p:pic>
      </p:grpSp>
      <p:sp>
        <p:nvSpPr>
          <p:cNvPr id="4" name="Slide Number Placeholder 3">
            <a:extLst>
              <a:ext uri="{FF2B5EF4-FFF2-40B4-BE49-F238E27FC236}">
                <a16:creationId xmlns:a16="http://schemas.microsoft.com/office/drawing/2014/main" id="{309C885E-FDDA-A522-890D-5B1946A1ACD0}"/>
              </a:ext>
            </a:extLst>
          </p:cNvPr>
          <p:cNvSpPr>
            <a:spLocks noGrp="1"/>
          </p:cNvSpPr>
          <p:nvPr>
            <p:ph type="sldNum" sz="quarter" idx="12"/>
          </p:nvPr>
        </p:nvSpPr>
        <p:spPr/>
        <p:txBody>
          <a:bodyPr/>
          <a:lstStyle/>
          <a:p>
            <a:fld id="{C3883474-71E4-4357-80BC-5A86AD651ADC}" type="slidenum">
              <a:rPr lang="fr-FR" smtClean="0"/>
              <a:t>29</a:t>
            </a:fld>
            <a:endParaRPr lang="fr-FR"/>
          </a:p>
        </p:txBody>
      </p:sp>
      <p:pic>
        <p:nvPicPr>
          <p:cNvPr id="2" name="Graphic 1">
            <a:extLst>
              <a:ext uri="{FF2B5EF4-FFF2-40B4-BE49-F238E27FC236}">
                <a16:creationId xmlns:a16="http://schemas.microsoft.com/office/drawing/2014/main" id="{18711AF0-77B4-B1DB-87F3-2FB31491B62B}"/>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10670897" y="1897762"/>
            <a:ext cx="503683" cy="503683"/>
          </a:xfrm>
          <a:prstGeom prst="rect">
            <a:avLst/>
          </a:prstGeom>
        </p:spPr>
      </p:pic>
      <p:pic>
        <p:nvPicPr>
          <p:cNvPr id="6" name="Graphic 5">
            <a:extLst>
              <a:ext uri="{FF2B5EF4-FFF2-40B4-BE49-F238E27FC236}">
                <a16:creationId xmlns:a16="http://schemas.microsoft.com/office/drawing/2014/main" id="{32FCF9EF-E995-6358-10ED-9EE03CA0B393}"/>
              </a:ext>
            </a:extLst>
          </p:cNvPr>
          <p:cNvPicPr>
            <a:picLocks noChangeAspect="1"/>
          </p:cNvPicPr>
          <p:nvPr/>
        </p:nvPicPr>
        <p:blipFill>
          <a:blip r:embed="rId7">
            <a:extLst>
              <a:ext uri="{96DAC541-7B7A-43D3-8B79-37D633B846F1}">
                <asvg:svgBlip xmlns:asvg="http://schemas.microsoft.com/office/drawing/2016/SVG/main" r:embed="rId8"/>
              </a:ext>
            </a:extLst>
          </a:blip>
          <a:stretch>
            <a:fillRect/>
          </a:stretch>
        </p:blipFill>
        <p:spPr>
          <a:xfrm>
            <a:off x="9982200" y="834328"/>
            <a:ext cx="688697" cy="688697"/>
          </a:xfrm>
          <a:prstGeom prst="rect">
            <a:avLst/>
          </a:prstGeom>
        </p:spPr>
      </p:pic>
      <p:pic>
        <p:nvPicPr>
          <p:cNvPr id="9" name="Graphic 8">
            <a:extLst>
              <a:ext uri="{FF2B5EF4-FFF2-40B4-BE49-F238E27FC236}">
                <a16:creationId xmlns:a16="http://schemas.microsoft.com/office/drawing/2014/main" id="{805F7BB5-8C17-2A6A-E547-2835E286D1EB}"/>
              </a:ext>
            </a:extLst>
          </p:cNvPr>
          <p:cNvPicPr>
            <a:picLocks noChangeAspect="1"/>
          </p:cNvPicPr>
          <p:nvPr/>
        </p:nvPicPr>
        <p:blipFill>
          <a:blip r:embed="rId9">
            <a:extLst>
              <a:ext uri="{96DAC541-7B7A-43D3-8B79-37D633B846F1}">
                <asvg:svgBlip xmlns:asvg="http://schemas.microsoft.com/office/drawing/2016/SVG/main" r:embed="rId10"/>
              </a:ext>
            </a:extLst>
          </a:blip>
          <a:stretch>
            <a:fillRect/>
          </a:stretch>
        </p:blipFill>
        <p:spPr>
          <a:xfrm>
            <a:off x="7591506" y="2302471"/>
            <a:ext cx="688697" cy="688697"/>
          </a:xfrm>
          <a:prstGeom prst="rect">
            <a:avLst/>
          </a:prstGeom>
        </p:spPr>
      </p:pic>
    </p:spTree>
    <p:extLst>
      <p:ext uri="{BB962C8B-B14F-4D97-AF65-F5344CB8AC3E}">
        <p14:creationId xmlns:p14="http://schemas.microsoft.com/office/powerpoint/2010/main" val="262283844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5">
            <a:extLst>
              <a:ext uri="{FF2B5EF4-FFF2-40B4-BE49-F238E27FC236}">
                <a16:creationId xmlns:a16="http://schemas.microsoft.com/office/drawing/2014/main" id="{1D9AF0A0-97D2-264A-B015-DC04B91FC1FC}"/>
              </a:ext>
            </a:extLst>
          </p:cNvPr>
          <p:cNvSpPr>
            <a:spLocks noGrp="1"/>
          </p:cNvSpPr>
          <p:nvPr>
            <p:ph sz="half" idx="2"/>
          </p:nvPr>
        </p:nvSpPr>
        <p:spPr>
          <a:xfrm>
            <a:off x="8920946" y="3844818"/>
            <a:ext cx="2556848" cy="272267"/>
          </a:xfrm>
        </p:spPr>
        <p:txBody>
          <a:bodyPr>
            <a:noAutofit/>
          </a:bodyPr>
          <a:lstStyle/>
          <a:p>
            <a:pPr marL="0" indent="0">
              <a:buNone/>
            </a:pPr>
            <a:r>
              <a:rPr lang="en-US" sz="2250" b="1" dirty="0">
                <a:latin typeface="Aptos" panose="020B0004020202020204" pitchFamily="34" charset="0"/>
                <a:cs typeface="Calibri" panose="020F0502020204030204" pitchFamily="34" charset="0"/>
              </a:rPr>
              <a:t>158 Participants</a:t>
            </a:r>
          </a:p>
        </p:txBody>
      </p:sp>
      <p:pic>
        <p:nvPicPr>
          <p:cNvPr id="1026" name="Picture 2">
            <a:extLst>
              <a:ext uri="{FF2B5EF4-FFF2-40B4-BE49-F238E27FC236}">
                <a16:creationId xmlns:a16="http://schemas.microsoft.com/office/drawing/2014/main" id="{402FF80B-D551-B342-88A3-2A333F654A5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046386" y="4312662"/>
            <a:ext cx="4111862" cy="2464658"/>
          </a:xfrm>
          <a:prstGeom prst="rect">
            <a:avLst/>
          </a:prstGeom>
          <a:noFill/>
          <a:extLst>
            <a:ext uri="{909E8E84-426E-40DD-AFC4-6F175D3DCCD1}">
              <a14:hiddenFill xmlns:a14="http://schemas.microsoft.com/office/drawing/2010/main">
                <a:solidFill>
                  <a:srgbClr val="FFFFFF"/>
                </a:solidFill>
              </a14:hiddenFill>
            </a:ext>
          </a:extLst>
        </p:spPr>
      </p:pic>
      <p:pic>
        <p:nvPicPr>
          <p:cNvPr id="2" name="Picture 1">
            <a:extLst>
              <a:ext uri="{FF2B5EF4-FFF2-40B4-BE49-F238E27FC236}">
                <a16:creationId xmlns:a16="http://schemas.microsoft.com/office/drawing/2014/main" id="{B3ED7158-0B41-74C2-6256-FD490D8AAB4B}"/>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044095" y="815482"/>
            <a:ext cx="6114286" cy="3980952"/>
          </a:xfrm>
          <a:prstGeom prst="rect">
            <a:avLst/>
          </a:prstGeom>
          <a:ln>
            <a:noFill/>
          </a:ln>
        </p:spPr>
      </p:pic>
      <p:pic>
        <p:nvPicPr>
          <p:cNvPr id="3" name="Picture 12">
            <a:extLst>
              <a:ext uri="{FF2B5EF4-FFF2-40B4-BE49-F238E27FC236}">
                <a16:creationId xmlns:a16="http://schemas.microsoft.com/office/drawing/2014/main" id="{02249566-B400-50A8-300E-7B2D9FEABC4F}"/>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77624" y="4827804"/>
            <a:ext cx="7448975" cy="1798355"/>
          </a:xfrm>
          <a:prstGeom prst="rect">
            <a:avLst/>
          </a:prstGeom>
          <a:ln>
            <a:noFill/>
          </a:ln>
        </p:spPr>
      </p:pic>
      <p:pic>
        <p:nvPicPr>
          <p:cNvPr id="4" name="Picture 2">
            <a:extLst>
              <a:ext uri="{FF2B5EF4-FFF2-40B4-BE49-F238E27FC236}">
                <a16:creationId xmlns:a16="http://schemas.microsoft.com/office/drawing/2014/main" id="{F3B0DD04-6B8A-F521-F14F-C8C36D0B3262}"/>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5678068" y="62680"/>
            <a:ext cx="752802" cy="1067370"/>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descr="Profile picture of L. Zachary  DuBois">
            <a:extLst>
              <a:ext uri="{FF2B5EF4-FFF2-40B4-BE49-F238E27FC236}">
                <a16:creationId xmlns:a16="http://schemas.microsoft.com/office/drawing/2014/main" id="{6EC2C58C-7A30-664A-762D-ABD1B8B0E820}"/>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396149" y="78195"/>
            <a:ext cx="850801" cy="1198312"/>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a:extLst>
              <a:ext uri="{FF2B5EF4-FFF2-40B4-BE49-F238E27FC236}">
                <a16:creationId xmlns:a16="http://schemas.microsoft.com/office/drawing/2014/main" id="{682CC4D6-050C-8084-4BF4-BC9B854657D0}"/>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055897" y="62680"/>
            <a:ext cx="752802" cy="752802"/>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8" descr="Meet the Associate Vice President for Research | Office of Research">
            <a:extLst>
              <a:ext uri="{FF2B5EF4-FFF2-40B4-BE49-F238E27FC236}">
                <a16:creationId xmlns:a16="http://schemas.microsoft.com/office/drawing/2014/main" id="{A1D6B889-DC1E-660A-3F13-EE3A76298C84}"/>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6633504" y="2415840"/>
            <a:ext cx="703356" cy="1055035"/>
          </a:xfrm>
          <a:prstGeom prst="rect">
            <a:avLst/>
          </a:prstGeom>
          <a:noFill/>
          <a:extLst>
            <a:ext uri="{909E8E84-426E-40DD-AFC4-6F175D3DCCD1}">
              <a14:hiddenFill xmlns:a14="http://schemas.microsoft.com/office/drawing/2010/main">
                <a:solidFill>
                  <a:srgbClr val="FFFFFF"/>
                </a:solidFill>
              </a14:hiddenFill>
            </a:ext>
          </a:extLst>
        </p:spPr>
      </p:pic>
      <p:sp>
        <p:nvSpPr>
          <p:cNvPr id="9" name="TextBox 8">
            <a:extLst>
              <a:ext uri="{FF2B5EF4-FFF2-40B4-BE49-F238E27FC236}">
                <a16:creationId xmlns:a16="http://schemas.microsoft.com/office/drawing/2014/main" id="{B4CBE64F-A862-5A0D-FD34-BA4861CEE49F}"/>
              </a:ext>
            </a:extLst>
          </p:cNvPr>
          <p:cNvSpPr txBox="1"/>
          <p:nvPr/>
        </p:nvSpPr>
        <p:spPr>
          <a:xfrm>
            <a:off x="1130270" y="1252122"/>
            <a:ext cx="1382558" cy="276999"/>
          </a:xfrm>
          <a:prstGeom prst="rect">
            <a:avLst/>
          </a:prstGeom>
          <a:noFill/>
        </p:spPr>
        <p:txBody>
          <a:bodyPr wrap="none" rtlCol="0">
            <a:spAutoFit/>
          </a:bodyPr>
          <a:lstStyle/>
          <a:p>
            <a:r>
              <a:rPr lang="en-CA" sz="1200" dirty="0"/>
              <a:t>L. Zachary DuBois</a:t>
            </a:r>
          </a:p>
        </p:txBody>
      </p:sp>
      <p:sp>
        <p:nvSpPr>
          <p:cNvPr id="10" name="TextBox 9">
            <a:extLst>
              <a:ext uri="{FF2B5EF4-FFF2-40B4-BE49-F238E27FC236}">
                <a16:creationId xmlns:a16="http://schemas.microsoft.com/office/drawing/2014/main" id="{BE6AA48E-59DF-D944-95BA-6F9939043257}"/>
              </a:ext>
            </a:extLst>
          </p:cNvPr>
          <p:cNvSpPr txBox="1"/>
          <p:nvPr/>
        </p:nvSpPr>
        <p:spPr>
          <a:xfrm>
            <a:off x="3899011" y="830410"/>
            <a:ext cx="1066574" cy="276999"/>
          </a:xfrm>
          <a:prstGeom prst="rect">
            <a:avLst/>
          </a:prstGeom>
          <a:noFill/>
        </p:spPr>
        <p:txBody>
          <a:bodyPr wrap="none" rtlCol="0">
            <a:spAutoFit/>
          </a:bodyPr>
          <a:lstStyle/>
          <a:p>
            <a:r>
              <a:rPr lang="en-CA" sz="1200" dirty="0"/>
              <a:t>Debrah Hope</a:t>
            </a:r>
          </a:p>
        </p:txBody>
      </p:sp>
      <p:sp>
        <p:nvSpPr>
          <p:cNvPr id="13" name="TextBox 12">
            <a:extLst>
              <a:ext uri="{FF2B5EF4-FFF2-40B4-BE49-F238E27FC236}">
                <a16:creationId xmlns:a16="http://schemas.microsoft.com/office/drawing/2014/main" id="{6B72B98D-5FB1-3EAC-F2DE-B65725273203}"/>
              </a:ext>
            </a:extLst>
          </p:cNvPr>
          <p:cNvSpPr txBox="1"/>
          <p:nvPr/>
        </p:nvSpPr>
        <p:spPr>
          <a:xfrm>
            <a:off x="5607567" y="1113622"/>
            <a:ext cx="935128" cy="276999"/>
          </a:xfrm>
          <a:prstGeom prst="rect">
            <a:avLst/>
          </a:prstGeom>
          <a:noFill/>
        </p:spPr>
        <p:txBody>
          <a:bodyPr wrap="none" rtlCol="0">
            <a:spAutoFit/>
          </a:bodyPr>
          <a:lstStyle/>
          <a:p>
            <a:r>
              <a:rPr lang="en-CA" sz="1200" dirty="0"/>
              <a:t>Jae Puckett</a:t>
            </a:r>
          </a:p>
        </p:txBody>
      </p:sp>
      <p:sp>
        <p:nvSpPr>
          <p:cNvPr id="14" name="TextBox 13">
            <a:extLst>
              <a:ext uri="{FF2B5EF4-FFF2-40B4-BE49-F238E27FC236}">
                <a16:creationId xmlns:a16="http://schemas.microsoft.com/office/drawing/2014/main" id="{50F1E6ED-955B-2B84-B57C-930F55A38BA7}"/>
              </a:ext>
            </a:extLst>
          </p:cNvPr>
          <p:cNvSpPr txBox="1"/>
          <p:nvPr/>
        </p:nvSpPr>
        <p:spPr>
          <a:xfrm>
            <a:off x="6407785" y="3474835"/>
            <a:ext cx="1334340" cy="276999"/>
          </a:xfrm>
          <a:prstGeom prst="rect">
            <a:avLst/>
          </a:prstGeom>
          <a:noFill/>
        </p:spPr>
        <p:txBody>
          <a:bodyPr wrap="none" rtlCol="0">
            <a:spAutoFit/>
          </a:bodyPr>
          <a:lstStyle/>
          <a:p>
            <a:r>
              <a:rPr lang="en-CA" sz="1200" dirty="0"/>
              <a:t>Richard </a:t>
            </a:r>
            <a:r>
              <a:rPr lang="en-CA" sz="1200" dirty="0" err="1"/>
              <a:t>Mocarski</a:t>
            </a:r>
            <a:endParaRPr lang="en-CA" sz="1200" dirty="0"/>
          </a:p>
        </p:txBody>
      </p:sp>
      <p:pic>
        <p:nvPicPr>
          <p:cNvPr id="15" name="Picture 14" descr="A couple of people holding up cards&#10;&#10;Description automatically generated">
            <a:extLst>
              <a:ext uri="{FF2B5EF4-FFF2-40B4-BE49-F238E27FC236}">
                <a16:creationId xmlns:a16="http://schemas.microsoft.com/office/drawing/2014/main" id="{B649A0F5-B2F6-9CC1-CDB2-AB3B5B4BF611}"/>
              </a:ext>
            </a:extLst>
          </p:cNvPr>
          <p:cNvPicPr>
            <a:picLocks noChangeAspect="1"/>
          </p:cNvPicPr>
          <p:nvPr/>
        </p:nvPicPr>
        <p:blipFill>
          <a:blip r:embed="rId10"/>
          <a:stretch>
            <a:fillRect/>
          </a:stretch>
        </p:blipFill>
        <p:spPr>
          <a:xfrm>
            <a:off x="8200198" y="1660320"/>
            <a:ext cx="2706183" cy="2027964"/>
          </a:xfrm>
          <a:prstGeom prst="rect">
            <a:avLst/>
          </a:prstGeom>
          <a:ln>
            <a:noFill/>
          </a:ln>
        </p:spPr>
      </p:pic>
      <p:pic>
        <p:nvPicPr>
          <p:cNvPr id="16" name="Picture 15" descr="A group of people smiling&#10;&#10;Description automatically generated">
            <a:extLst>
              <a:ext uri="{FF2B5EF4-FFF2-40B4-BE49-F238E27FC236}">
                <a16:creationId xmlns:a16="http://schemas.microsoft.com/office/drawing/2014/main" id="{6A5388E1-7F9F-E0B5-C430-9F187A0AF721}"/>
              </a:ext>
            </a:extLst>
          </p:cNvPr>
          <p:cNvPicPr>
            <a:picLocks noChangeAspect="1"/>
          </p:cNvPicPr>
          <p:nvPr/>
        </p:nvPicPr>
        <p:blipFill>
          <a:blip r:embed="rId11"/>
          <a:stretch>
            <a:fillRect/>
          </a:stretch>
        </p:blipFill>
        <p:spPr>
          <a:xfrm>
            <a:off x="9395127" y="93309"/>
            <a:ext cx="2673644" cy="1832561"/>
          </a:xfrm>
          <a:prstGeom prst="rect">
            <a:avLst/>
          </a:prstGeom>
          <a:ln>
            <a:noFill/>
          </a:ln>
        </p:spPr>
      </p:pic>
      <p:sp>
        <p:nvSpPr>
          <p:cNvPr id="18" name="Slide Number Placeholder 17">
            <a:extLst>
              <a:ext uri="{FF2B5EF4-FFF2-40B4-BE49-F238E27FC236}">
                <a16:creationId xmlns:a16="http://schemas.microsoft.com/office/drawing/2014/main" id="{BBD2E08A-AE55-C28A-37AB-C0C1B4E4E530}"/>
              </a:ext>
            </a:extLst>
          </p:cNvPr>
          <p:cNvSpPr>
            <a:spLocks noGrp="1"/>
          </p:cNvSpPr>
          <p:nvPr>
            <p:ph type="sldNum" sz="quarter" idx="12"/>
          </p:nvPr>
        </p:nvSpPr>
        <p:spPr/>
        <p:txBody>
          <a:bodyPr/>
          <a:lstStyle/>
          <a:p>
            <a:fld id="{C3883474-71E4-4357-80BC-5A86AD651ADC}" type="slidenum">
              <a:rPr lang="fr-FR" smtClean="0"/>
              <a:t>30</a:t>
            </a:fld>
            <a:endParaRPr lang="fr-FR"/>
          </a:p>
        </p:txBody>
      </p:sp>
    </p:spTree>
    <p:extLst>
      <p:ext uri="{BB962C8B-B14F-4D97-AF65-F5344CB8AC3E}">
        <p14:creationId xmlns:p14="http://schemas.microsoft.com/office/powerpoint/2010/main" val="2555427671"/>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A map of the united states&#10;&#10;Description automatically generated">
            <a:extLst>
              <a:ext uri="{FF2B5EF4-FFF2-40B4-BE49-F238E27FC236}">
                <a16:creationId xmlns:a16="http://schemas.microsoft.com/office/drawing/2014/main" id="{05F9857F-6D61-66A2-D1AC-18A872483E02}"/>
              </a:ext>
            </a:extLst>
          </p:cNvPr>
          <p:cNvPicPr>
            <a:picLocks noChangeAspect="1"/>
          </p:cNvPicPr>
          <p:nvPr/>
        </p:nvPicPr>
        <p:blipFill>
          <a:blip r:embed="rId3"/>
          <a:stretch>
            <a:fillRect/>
          </a:stretch>
        </p:blipFill>
        <p:spPr>
          <a:xfrm>
            <a:off x="914400" y="1297935"/>
            <a:ext cx="10415968" cy="5339348"/>
          </a:xfrm>
          <a:prstGeom prst="rect">
            <a:avLst/>
          </a:prstGeom>
          <a:ln>
            <a:noFill/>
          </a:ln>
        </p:spPr>
      </p:pic>
      <p:sp>
        <p:nvSpPr>
          <p:cNvPr id="7" name="Rectangle 6">
            <a:extLst>
              <a:ext uri="{FF2B5EF4-FFF2-40B4-BE49-F238E27FC236}">
                <a16:creationId xmlns:a16="http://schemas.microsoft.com/office/drawing/2014/main" id="{AC9D8D98-3864-EEF0-3197-A43A328E95F5}"/>
              </a:ext>
            </a:extLst>
          </p:cNvPr>
          <p:cNvSpPr/>
          <p:nvPr/>
        </p:nvSpPr>
        <p:spPr>
          <a:xfrm>
            <a:off x="1049310" y="40835"/>
            <a:ext cx="10034954" cy="1077218"/>
          </a:xfrm>
          <a:prstGeom prst="rect">
            <a:avLst/>
          </a:prstGeom>
        </p:spPr>
        <p:txBody>
          <a:bodyPr wrap="square">
            <a:spAutoFit/>
          </a:bodyPr>
          <a:lstStyle/>
          <a:p>
            <a:pPr marL="90488" algn="ctr">
              <a:buClr>
                <a:srgbClr val="00FFFF"/>
              </a:buClr>
              <a:defRPr/>
            </a:pPr>
            <a:r>
              <a:rPr lang="en-US" sz="3200" b="1" dirty="0">
                <a:effectLst/>
                <a:ea typeface="ＭＳ Ｐゴシック" charset="0"/>
                <a:cs typeface="Calibri" panose="020F0502020204030204" pitchFamily="34" charset="0"/>
              </a:rPr>
              <a:t>Structural stigma and anti-trans* legislation </a:t>
            </a:r>
          </a:p>
          <a:p>
            <a:pPr marL="90488" algn="ctr">
              <a:buClr>
                <a:srgbClr val="00FFFF"/>
              </a:buClr>
              <a:defRPr/>
            </a:pPr>
            <a:r>
              <a:rPr lang="en-US" sz="3200" b="1" dirty="0">
                <a:effectLst/>
                <a:ea typeface="ＭＳ Ｐゴシック" charset="0"/>
                <a:cs typeface="Calibri" panose="020F0502020204030204" pitchFamily="34" charset="0"/>
              </a:rPr>
              <a:t>are increasing in the USA and Canada</a:t>
            </a:r>
          </a:p>
        </p:txBody>
      </p:sp>
      <p:sp>
        <p:nvSpPr>
          <p:cNvPr id="3" name="Slide Number Placeholder 2">
            <a:extLst>
              <a:ext uri="{FF2B5EF4-FFF2-40B4-BE49-F238E27FC236}">
                <a16:creationId xmlns:a16="http://schemas.microsoft.com/office/drawing/2014/main" id="{570765ED-6D17-3384-C3A0-02B9815CD486}"/>
              </a:ext>
            </a:extLst>
          </p:cNvPr>
          <p:cNvSpPr>
            <a:spLocks noGrp="1"/>
          </p:cNvSpPr>
          <p:nvPr>
            <p:ph type="sldNum" sz="quarter" idx="12"/>
          </p:nvPr>
        </p:nvSpPr>
        <p:spPr/>
        <p:txBody>
          <a:bodyPr/>
          <a:lstStyle/>
          <a:p>
            <a:fld id="{C3883474-71E4-4357-80BC-5A86AD651ADC}" type="slidenum">
              <a:rPr lang="fr-FR" smtClean="0"/>
              <a:t>31</a:t>
            </a:fld>
            <a:endParaRPr lang="fr-FR"/>
          </a:p>
        </p:txBody>
      </p:sp>
    </p:spTree>
    <p:extLst>
      <p:ext uri="{BB962C8B-B14F-4D97-AF65-F5344CB8AC3E}">
        <p14:creationId xmlns:p14="http://schemas.microsoft.com/office/powerpoint/2010/main" val="2694904258"/>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a:extLst>
            <a:ext uri="{FF2B5EF4-FFF2-40B4-BE49-F238E27FC236}">
              <a16:creationId xmlns:a16="http://schemas.microsoft.com/office/drawing/2014/main" id="{95C938E3-F534-93A3-121A-2E196459DBEB}"/>
            </a:ext>
          </a:extLst>
        </p:cNvPr>
        <p:cNvGrpSpPr/>
        <p:nvPr/>
      </p:nvGrpSpPr>
      <p:grpSpPr>
        <a:xfrm>
          <a:off x="0" y="0"/>
          <a:ext cx="0" cy="0"/>
          <a:chOff x="0" y="0"/>
          <a:chExt cx="0" cy="0"/>
        </a:xfrm>
      </p:grpSpPr>
      <p:sp useBgFill="1">
        <p:nvSpPr>
          <p:cNvPr id="12" name="Rectangle 11">
            <a:extLst>
              <a:ext uri="{FF2B5EF4-FFF2-40B4-BE49-F238E27FC236}">
                <a16:creationId xmlns:a16="http://schemas.microsoft.com/office/drawing/2014/main" id="{E18F6E8B-15ED-43C7-94BA-91549A651C7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1999" cy="6857365"/>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re 1">
            <a:extLst>
              <a:ext uri="{FF2B5EF4-FFF2-40B4-BE49-F238E27FC236}">
                <a16:creationId xmlns:a16="http://schemas.microsoft.com/office/drawing/2014/main" id="{89EAEDE4-51D9-3813-85FE-6FC14ACA4CED}"/>
              </a:ext>
            </a:extLst>
          </p:cNvPr>
          <p:cNvSpPr>
            <a:spLocks noGrp="1"/>
          </p:cNvSpPr>
          <p:nvPr>
            <p:ph type="title"/>
          </p:nvPr>
        </p:nvSpPr>
        <p:spPr>
          <a:xfrm>
            <a:off x="1113810" y="3023754"/>
            <a:ext cx="4900144" cy="2736965"/>
          </a:xfrm>
        </p:spPr>
        <p:txBody>
          <a:bodyPr vert="horz" lIns="91440" tIns="45720" rIns="91440" bIns="45720" rtlCol="0" anchor="t">
            <a:normAutofit/>
          </a:bodyPr>
          <a:lstStyle/>
          <a:p>
            <a:r>
              <a:rPr lang="en-US" sz="5400" dirty="0"/>
              <a:t>Institutionalized Gender</a:t>
            </a:r>
          </a:p>
        </p:txBody>
      </p:sp>
      <p:grpSp>
        <p:nvGrpSpPr>
          <p:cNvPr id="14" name="Group 13">
            <a:extLst>
              <a:ext uri="{FF2B5EF4-FFF2-40B4-BE49-F238E27FC236}">
                <a16:creationId xmlns:a16="http://schemas.microsoft.com/office/drawing/2014/main" id="{032D8612-31EB-44CF-A1D0-14FD4C70542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0" y="3048031"/>
            <a:ext cx="731521" cy="673460"/>
            <a:chOff x="3940602" y="308034"/>
            <a:chExt cx="2116791" cy="3428999"/>
          </a:xfrm>
          <a:solidFill>
            <a:schemeClr val="accent4"/>
          </a:solidFill>
        </p:grpSpPr>
        <p:sp>
          <p:nvSpPr>
            <p:cNvPr id="15" name="Rectangle 14">
              <a:extLst>
                <a:ext uri="{FF2B5EF4-FFF2-40B4-BE49-F238E27FC236}">
                  <a16:creationId xmlns:a16="http://schemas.microsoft.com/office/drawing/2014/main" id="{F19A4A0F-1B59-4DB0-9764-D10936E9877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3940602" y="308034"/>
              <a:ext cx="566743" cy="342899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15">
              <a:extLst>
                <a:ext uri="{FF2B5EF4-FFF2-40B4-BE49-F238E27FC236}">
                  <a16:creationId xmlns:a16="http://schemas.microsoft.com/office/drawing/2014/main" id="{F399A70F-F8CD-4992-9EF5-6CF15472E73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4715626" y="308034"/>
              <a:ext cx="566743" cy="342899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Rectangle 16">
              <a:extLst>
                <a:ext uri="{FF2B5EF4-FFF2-40B4-BE49-F238E27FC236}">
                  <a16:creationId xmlns:a16="http://schemas.microsoft.com/office/drawing/2014/main" id="{48F4FEDC-6D80-458C-A665-075D9B9500FD}"/>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490650" y="308034"/>
              <a:ext cx="566743" cy="342899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9" name="Rectangle 18">
            <a:extLst>
              <a:ext uri="{FF2B5EF4-FFF2-40B4-BE49-F238E27FC236}">
                <a16:creationId xmlns:a16="http://schemas.microsoft.com/office/drawing/2014/main" id="{B81933D1-5615-42C7-9C0B-4EB7105CCE2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10697670" y="0"/>
            <a:ext cx="1494330" cy="68580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Rectangle 20">
            <a:extLst>
              <a:ext uri="{FF2B5EF4-FFF2-40B4-BE49-F238E27FC236}">
                <a16:creationId xmlns:a16="http://schemas.microsoft.com/office/drawing/2014/main" id="{B089A89A-1E9C-4761-9DFF-53C275FBF87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858000" y="257770"/>
            <a:ext cx="4837176" cy="2979964"/>
          </a:xfrm>
          <a:prstGeom prst="rect">
            <a:avLst/>
          </a:prstGeom>
          <a:solidFill>
            <a:schemeClr val="bg1"/>
          </a:solidFill>
          <a:ln>
            <a:noFill/>
          </a:ln>
          <a:effectLst>
            <a:outerShdw blurRad="139700" dist="127000" dir="5400000" algn="t" rotWithShape="0">
              <a:prstClr val="black">
                <a:alpha val="15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 name="Picture 5">
            <a:extLst>
              <a:ext uri="{FF2B5EF4-FFF2-40B4-BE49-F238E27FC236}">
                <a16:creationId xmlns:a16="http://schemas.microsoft.com/office/drawing/2014/main" id="{2747DF4C-EA59-F554-51F6-5A17C353F4B8}"/>
              </a:ext>
            </a:extLst>
          </p:cNvPr>
          <p:cNvPicPr>
            <a:picLocks noChangeAspect="1"/>
          </p:cNvPicPr>
          <p:nvPr/>
        </p:nvPicPr>
        <p:blipFill>
          <a:blip r:embed="rId2"/>
          <a:stretch>
            <a:fillRect/>
          </a:stretch>
        </p:blipFill>
        <p:spPr>
          <a:xfrm>
            <a:off x="8000583" y="471748"/>
            <a:ext cx="2552007" cy="2552007"/>
          </a:xfrm>
          <a:prstGeom prst="rect">
            <a:avLst/>
          </a:prstGeom>
        </p:spPr>
      </p:pic>
      <p:sp>
        <p:nvSpPr>
          <p:cNvPr id="23" name="Rectangle 22">
            <a:extLst>
              <a:ext uri="{FF2B5EF4-FFF2-40B4-BE49-F238E27FC236}">
                <a16:creationId xmlns:a16="http://schemas.microsoft.com/office/drawing/2014/main" id="{19C9EAEA-39D0-4B0E-A0EB-51E7B26740B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858000" y="3462252"/>
            <a:ext cx="4837176" cy="2979964"/>
          </a:xfrm>
          <a:prstGeom prst="rect">
            <a:avLst/>
          </a:prstGeom>
          <a:solidFill>
            <a:schemeClr val="bg1"/>
          </a:solidFill>
          <a:ln>
            <a:noFill/>
          </a:ln>
          <a:effectLst>
            <a:outerShdw blurRad="139700" dist="127000" dir="5400000" algn="t" rotWithShape="0">
              <a:prstClr val="black">
                <a:alpha val="15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 name="Picture 8">
            <a:extLst>
              <a:ext uri="{FF2B5EF4-FFF2-40B4-BE49-F238E27FC236}">
                <a16:creationId xmlns:a16="http://schemas.microsoft.com/office/drawing/2014/main" id="{758EB51A-143E-E951-7CC4-00C40755AC7E}"/>
              </a:ext>
            </a:extLst>
          </p:cNvPr>
          <p:cNvPicPr>
            <a:picLocks noChangeAspect="1"/>
          </p:cNvPicPr>
          <p:nvPr/>
        </p:nvPicPr>
        <p:blipFill>
          <a:blip r:embed="rId3"/>
          <a:stretch>
            <a:fillRect/>
          </a:stretch>
        </p:blipFill>
        <p:spPr>
          <a:xfrm>
            <a:off x="7624802" y="3676230"/>
            <a:ext cx="3303568" cy="2552007"/>
          </a:xfrm>
          <a:prstGeom prst="rect">
            <a:avLst/>
          </a:prstGeom>
        </p:spPr>
      </p:pic>
      <p:sp>
        <p:nvSpPr>
          <p:cNvPr id="6" name="Slide Number Placeholder 5">
            <a:extLst>
              <a:ext uri="{FF2B5EF4-FFF2-40B4-BE49-F238E27FC236}">
                <a16:creationId xmlns:a16="http://schemas.microsoft.com/office/drawing/2014/main" id="{B55F249C-E209-06CB-0A42-52D8496AE419}"/>
              </a:ext>
            </a:extLst>
          </p:cNvPr>
          <p:cNvSpPr>
            <a:spLocks noGrp="1"/>
          </p:cNvSpPr>
          <p:nvPr>
            <p:ph type="sldNum" sz="quarter" idx="12"/>
          </p:nvPr>
        </p:nvSpPr>
        <p:spPr/>
        <p:txBody>
          <a:bodyPr/>
          <a:lstStyle/>
          <a:p>
            <a:fld id="{C3883474-71E4-4357-80BC-5A86AD651ADC}" type="slidenum">
              <a:rPr lang="fr-FR" smtClean="0"/>
              <a:t>32</a:t>
            </a:fld>
            <a:endParaRPr lang="fr-FR"/>
          </a:p>
        </p:txBody>
      </p:sp>
    </p:spTree>
    <p:extLst>
      <p:ext uri="{BB962C8B-B14F-4D97-AF65-F5344CB8AC3E}">
        <p14:creationId xmlns:p14="http://schemas.microsoft.com/office/powerpoint/2010/main" val="1617094682"/>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5BFB9AC-C9FD-7EEE-F9EF-215C797BB44D}"/>
            </a:ext>
          </a:extLst>
        </p:cNvPr>
        <p:cNvGrpSpPr/>
        <p:nvPr/>
      </p:nvGrpSpPr>
      <p:grpSpPr>
        <a:xfrm>
          <a:off x="0" y="0"/>
          <a:ext cx="0" cy="0"/>
          <a:chOff x="0" y="0"/>
          <a:chExt cx="0" cy="0"/>
        </a:xfrm>
      </p:grpSpPr>
      <p:sp>
        <p:nvSpPr>
          <p:cNvPr id="10" name="Title 4">
            <a:extLst>
              <a:ext uri="{FF2B5EF4-FFF2-40B4-BE49-F238E27FC236}">
                <a16:creationId xmlns:a16="http://schemas.microsoft.com/office/drawing/2014/main" id="{8AEC8327-6946-78D7-DA96-87EA22DF1EB9}"/>
              </a:ext>
            </a:extLst>
          </p:cNvPr>
          <p:cNvSpPr txBox="1">
            <a:spLocks/>
          </p:cNvSpPr>
          <p:nvPr/>
        </p:nvSpPr>
        <p:spPr>
          <a:xfrm>
            <a:off x="314793" y="-50195"/>
            <a:ext cx="11572407" cy="723370"/>
          </a:xfrm>
          <a:prstGeom prst="rect">
            <a:avLst/>
          </a:prstGeom>
        </p:spPr>
        <p:txBody>
          <a:bodyPr vert="horz" lIns="45720" tIns="0" rIns="45720" bIns="0" anchor="b">
            <a:noAutofit/>
            <a:scene3d>
              <a:camera prst="orthographicFront"/>
              <a:lightRig rig="soft" dir="t">
                <a:rot lat="0" lon="0" rev="16800000"/>
              </a:lightRig>
            </a:scene3d>
            <a:sp3d prstMaterial="softEdge"/>
          </a:bodyPr>
          <a:lstStyle>
            <a:lvl1pPr algn="ctr" rtl="0" eaLnBrk="0" fontAlgn="base" hangingPunct="0">
              <a:spcBef>
                <a:spcPct val="0"/>
              </a:spcBef>
              <a:spcAft>
                <a:spcPct val="0"/>
              </a:spcAft>
              <a:defRPr sz="4800" b="1" kern="1200" cap="all" baseline="0">
                <a:ln w="6350">
                  <a:noFill/>
                </a:ln>
                <a:gradFill>
                  <a:gsLst>
                    <a:gs pos="0">
                      <a:schemeClr val="accent1">
                        <a:tint val="73000"/>
                        <a:satMod val="145000"/>
                      </a:schemeClr>
                    </a:gs>
                    <a:gs pos="73000">
                      <a:schemeClr val="accent1">
                        <a:tint val="73000"/>
                        <a:satMod val="145000"/>
                      </a:schemeClr>
                    </a:gs>
                    <a:gs pos="100000">
                      <a:schemeClr val="accent1">
                        <a:tint val="83000"/>
                        <a:satMod val="143000"/>
                      </a:schemeClr>
                    </a:gs>
                  </a:gsLst>
                  <a:lin ang="4800000" scaled="1"/>
                </a:gradFill>
                <a:effectLst>
                  <a:outerShdw blurRad="127000" dist="200000" dir="2700000" algn="tl" rotWithShape="0">
                    <a:srgbClr val="000000">
                      <a:alpha val="30000"/>
                    </a:srgbClr>
                  </a:outerShdw>
                </a:effectLst>
                <a:latin typeface="+mj-lt"/>
                <a:ea typeface="ＭＳ Ｐゴシック" charset="-128"/>
                <a:cs typeface="ＭＳ Ｐゴシック" charset="-128"/>
              </a:defRPr>
            </a:lvl1pPr>
            <a:lvl2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2pPr>
            <a:lvl3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3pPr>
            <a:lvl4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4pPr>
            <a:lvl5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5pPr>
            <a:lvl6pPr marL="4572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6pPr>
            <a:lvl7pPr marL="9144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7pPr>
            <a:lvl8pPr marL="13716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8pPr>
            <a:lvl9pPr marL="18288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9pPr>
          </a:lstStyle>
          <a:p>
            <a:pPr marL="90488" eaLnBrk="1" hangingPunct="1">
              <a:buClr>
                <a:srgbClr val="00FFFF"/>
              </a:buClr>
              <a:defRPr/>
            </a:pPr>
            <a:r>
              <a:rPr lang="fr-CA" sz="3600" cap="none" dirty="0" err="1">
                <a:solidFill>
                  <a:schemeClr val="tx1"/>
                </a:solidFill>
                <a:effectLst/>
                <a:latin typeface="+mn-lt"/>
                <a:ea typeface="ＭＳ Ｐゴシック" charset="0"/>
                <a:cs typeface="Calibri" panose="020F0502020204030204" pitchFamily="34" charset="0"/>
              </a:rPr>
              <a:t>Institutionalized</a:t>
            </a:r>
            <a:r>
              <a:rPr lang="fr-CA" sz="3600" cap="none" dirty="0">
                <a:solidFill>
                  <a:schemeClr val="tx1"/>
                </a:solidFill>
                <a:effectLst/>
                <a:latin typeface="+mn-lt"/>
                <a:ea typeface="ＭＳ Ｐゴシック" charset="0"/>
                <a:cs typeface="Calibri" panose="020F0502020204030204" pitchFamily="34" charset="0"/>
              </a:rPr>
              <a:t> </a:t>
            </a:r>
            <a:r>
              <a:rPr lang="fr-CA" sz="3600" cap="none" dirty="0" err="1">
                <a:solidFill>
                  <a:schemeClr val="tx1"/>
                </a:solidFill>
                <a:effectLst/>
                <a:latin typeface="+mn-lt"/>
                <a:ea typeface="ＭＳ Ｐゴシック" charset="0"/>
                <a:cs typeface="Calibri" panose="020F0502020204030204" pitchFamily="34" charset="0"/>
              </a:rPr>
              <a:t>Gender</a:t>
            </a:r>
            <a:r>
              <a:rPr lang="fr-CA" sz="3600" cap="none" dirty="0">
                <a:solidFill>
                  <a:schemeClr val="tx1"/>
                </a:solidFill>
                <a:effectLst/>
                <a:latin typeface="+mn-lt"/>
                <a:ea typeface="ＭＳ Ｐゴシック" charset="0"/>
                <a:cs typeface="Calibri" panose="020F0502020204030204" pitchFamily="34" charset="0"/>
              </a:rPr>
              <a:t>: Reproductive </a:t>
            </a:r>
            <a:r>
              <a:rPr lang="fr-CA" sz="3600" cap="none" dirty="0" err="1">
                <a:solidFill>
                  <a:schemeClr val="tx1"/>
                </a:solidFill>
                <a:effectLst/>
                <a:latin typeface="+mn-lt"/>
                <a:ea typeface="ＭＳ Ｐゴシック" charset="0"/>
                <a:cs typeface="Calibri" panose="020F0502020204030204" pitchFamily="34" charset="0"/>
              </a:rPr>
              <a:t>Rights</a:t>
            </a:r>
            <a:endParaRPr lang="fr-CA" sz="3600" cap="none" dirty="0">
              <a:solidFill>
                <a:schemeClr val="tx1"/>
              </a:solidFill>
              <a:effectLst/>
              <a:latin typeface="+mn-lt"/>
              <a:ea typeface="ＭＳ Ｐゴシック" charset="0"/>
              <a:cs typeface="Calibri" panose="020F0502020204030204" pitchFamily="34" charset="0"/>
            </a:endParaRPr>
          </a:p>
        </p:txBody>
      </p:sp>
      <p:pic>
        <p:nvPicPr>
          <p:cNvPr id="4" name="Picture 3" descr="Graphical user interface, text, application, email&#10;&#10;Description automatically generated">
            <a:extLst>
              <a:ext uri="{FF2B5EF4-FFF2-40B4-BE49-F238E27FC236}">
                <a16:creationId xmlns:a16="http://schemas.microsoft.com/office/drawing/2014/main" id="{0ADF7D49-463A-2417-87F6-A32E829640A7}"/>
              </a:ext>
            </a:extLst>
          </p:cNvPr>
          <p:cNvPicPr>
            <a:picLocks noChangeAspect="1"/>
          </p:cNvPicPr>
          <p:nvPr/>
        </p:nvPicPr>
        <p:blipFill>
          <a:blip r:embed="rId3"/>
          <a:stretch>
            <a:fillRect/>
          </a:stretch>
        </p:blipFill>
        <p:spPr>
          <a:xfrm>
            <a:off x="2496655" y="3599472"/>
            <a:ext cx="7389467" cy="3107232"/>
          </a:xfrm>
          <a:prstGeom prst="rect">
            <a:avLst/>
          </a:prstGeom>
          <a:ln>
            <a:noFill/>
          </a:ln>
        </p:spPr>
      </p:pic>
      <p:pic>
        <p:nvPicPr>
          <p:cNvPr id="1026" name="Picture 2" descr="Nebraska politicians react to Roe vs. Wade overturn">
            <a:extLst>
              <a:ext uri="{FF2B5EF4-FFF2-40B4-BE49-F238E27FC236}">
                <a16:creationId xmlns:a16="http://schemas.microsoft.com/office/drawing/2014/main" id="{3116D042-0167-68A8-707D-77B46EC02740}"/>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191387" y="665922"/>
            <a:ext cx="3684104" cy="2933550"/>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5" name="Picture 4">
            <a:extLst>
              <a:ext uri="{FF2B5EF4-FFF2-40B4-BE49-F238E27FC236}">
                <a16:creationId xmlns:a16="http://schemas.microsoft.com/office/drawing/2014/main" id="{055C6EBA-ACB4-57CC-CFD6-AF6D6D1A61B5}"/>
              </a:ext>
            </a:extLst>
          </p:cNvPr>
          <p:cNvPicPr>
            <a:picLocks noChangeAspect="1"/>
          </p:cNvPicPr>
          <p:nvPr/>
        </p:nvPicPr>
        <p:blipFill>
          <a:blip r:embed="rId5"/>
          <a:stretch>
            <a:fillRect/>
          </a:stretch>
        </p:blipFill>
        <p:spPr>
          <a:xfrm>
            <a:off x="2496654" y="673176"/>
            <a:ext cx="3810920" cy="2942543"/>
          </a:xfrm>
          <a:prstGeom prst="rect">
            <a:avLst/>
          </a:prstGeom>
          <a:ln>
            <a:noFill/>
          </a:ln>
        </p:spPr>
      </p:pic>
    </p:spTree>
    <p:extLst>
      <p:ext uri="{BB962C8B-B14F-4D97-AF65-F5344CB8AC3E}">
        <p14:creationId xmlns:p14="http://schemas.microsoft.com/office/powerpoint/2010/main" val="3886137054"/>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A508454-96F8-502A-3689-2574964857D8}"/>
            </a:ext>
          </a:extLst>
        </p:cNvPr>
        <p:cNvGrpSpPr/>
        <p:nvPr/>
      </p:nvGrpSpPr>
      <p:grpSpPr>
        <a:xfrm>
          <a:off x="0" y="0"/>
          <a:ext cx="0" cy="0"/>
          <a:chOff x="0" y="0"/>
          <a:chExt cx="0" cy="0"/>
        </a:xfrm>
      </p:grpSpPr>
      <p:pic>
        <p:nvPicPr>
          <p:cNvPr id="4" name="Picture 3" descr="A close-up of a sign&#10;&#10;Description automatically generated with low confidence">
            <a:extLst>
              <a:ext uri="{FF2B5EF4-FFF2-40B4-BE49-F238E27FC236}">
                <a16:creationId xmlns:a16="http://schemas.microsoft.com/office/drawing/2014/main" id="{A4FE59E0-E5E7-D123-6215-D96D44AB145F}"/>
              </a:ext>
            </a:extLst>
          </p:cNvPr>
          <p:cNvPicPr>
            <a:picLocks noChangeAspect="1"/>
          </p:cNvPicPr>
          <p:nvPr/>
        </p:nvPicPr>
        <p:blipFill>
          <a:blip r:embed="rId2"/>
          <a:stretch>
            <a:fillRect/>
          </a:stretch>
        </p:blipFill>
        <p:spPr>
          <a:xfrm>
            <a:off x="0" y="0"/>
            <a:ext cx="4737100" cy="2070100"/>
          </a:xfrm>
          <a:prstGeom prst="rect">
            <a:avLst/>
          </a:prstGeom>
          <a:ln>
            <a:noFill/>
          </a:ln>
        </p:spPr>
      </p:pic>
      <p:pic>
        <p:nvPicPr>
          <p:cNvPr id="6" name="Picture 5" descr="A picture containing text, screenshot, diagram, font&#10;&#10;Description automatically generated">
            <a:extLst>
              <a:ext uri="{FF2B5EF4-FFF2-40B4-BE49-F238E27FC236}">
                <a16:creationId xmlns:a16="http://schemas.microsoft.com/office/drawing/2014/main" id="{1FF89EA8-D4E5-DF80-4579-05994A17EFE9}"/>
              </a:ext>
            </a:extLst>
          </p:cNvPr>
          <p:cNvPicPr>
            <a:picLocks noChangeAspect="1"/>
          </p:cNvPicPr>
          <p:nvPr/>
        </p:nvPicPr>
        <p:blipFill>
          <a:blip r:embed="rId3"/>
          <a:stretch>
            <a:fillRect/>
          </a:stretch>
        </p:blipFill>
        <p:spPr>
          <a:xfrm>
            <a:off x="-1" y="2070100"/>
            <a:ext cx="4907929" cy="4758665"/>
          </a:xfrm>
          <a:prstGeom prst="rect">
            <a:avLst/>
          </a:prstGeom>
          <a:ln>
            <a:noFill/>
          </a:ln>
        </p:spPr>
      </p:pic>
      <p:pic>
        <p:nvPicPr>
          <p:cNvPr id="8" name="Picture 7" descr="A picture containing text, screenshot, number, font&#10;&#10;Description automatically generated">
            <a:extLst>
              <a:ext uri="{FF2B5EF4-FFF2-40B4-BE49-F238E27FC236}">
                <a16:creationId xmlns:a16="http://schemas.microsoft.com/office/drawing/2014/main" id="{F40F0C4D-59A0-0C2B-64D0-C922B18F5306}"/>
              </a:ext>
            </a:extLst>
          </p:cNvPr>
          <p:cNvPicPr>
            <a:picLocks noChangeAspect="1"/>
          </p:cNvPicPr>
          <p:nvPr/>
        </p:nvPicPr>
        <p:blipFill>
          <a:blip r:embed="rId4"/>
          <a:stretch>
            <a:fillRect/>
          </a:stretch>
        </p:blipFill>
        <p:spPr>
          <a:xfrm>
            <a:off x="4427095" y="1156807"/>
            <a:ext cx="3986367" cy="2983393"/>
          </a:xfrm>
          <a:prstGeom prst="rect">
            <a:avLst/>
          </a:prstGeom>
          <a:ln>
            <a:noFill/>
          </a:ln>
        </p:spPr>
      </p:pic>
      <p:pic>
        <p:nvPicPr>
          <p:cNvPr id="10" name="Picture 9" descr="A picture containing text, diagram, line, plot&#10;&#10;Description automatically generated">
            <a:extLst>
              <a:ext uri="{FF2B5EF4-FFF2-40B4-BE49-F238E27FC236}">
                <a16:creationId xmlns:a16="http://schemas.microsoft.com/office/drawing/2014/main" id="{5E0FB327-04E5-CE56-4E8A-D17B06AEAEF8}"/>
              </a:ext>
            </a:extLst>
          </p:cNvPr>
          <p:cNvPicPr>
            <a:picLocks noChangeAspect="1"/>
          </p:cNvPicPr>
          <p:nvPr/>
        </p:nvPicPr>
        <p:blipFill>
          <a:blip r:embed="rId5"/>
          <a:stretch>
            <a:fillRect/>
          </a:stretch>
        </p:blipFill>
        <p:spPr>
          <a:xfrm>
            <a:off x="7775105" y="2956434"/>
            <a:ext cx="4416895" cy="3872331"/>
          </a:xfrm>
          <a:prstGeom prst="rect">
            <a:avLst/>
          </a:prstGeom>
          <a:ln>
            <a:noFill/>
          </a:ln>
        </p:spPr>
      </p:pic>
      <p:pic>
        <p:nvPicPr>
          <p:cNvPr id="2050" name="Picture 2">
            <a:extLst>
              <a:ext uri="{FF2B5EF4-FFF2-40B4-BE49-F238E27FC236}">
                <a16:creationId xmlns:a16="http://schemas.microsoft.com/office/drawing/2014/main" id="{1ACC3F5C-BD77-76FD-F440-7730A08A2D26}"/>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206677" y="1035050"/>
            <a:ext cx="1498140" cy="998760"/>
          </a:xfrm>
          <a:prstGeom prst="rect">
            <a:avLst/>
          </a:prstGeom>
          <a:noFill/>
          <a:ln>
            <a:solidFill>
              <a:schemeClr val="bg1"/>
            </a:solidFill>
          </a:ln>
          <a:extLst>
            <a:ext uri="{909E8E84-426E-40DD-AFC4-6F175D3DCCD1}">
              <a14:hiddenFill xmlns:a14="http://schemas.microsoft.com/office/drawing/2010/main">
                <a:solidFill>
                  <a:srgbClr val="FFFFFF"/>
                </a:solidFill>
              </a14:hiddenFill>
            </a:ext>
          </a:extLst>
        </p:spPr>
      </p:pic>
      <p:pic>
        <p:nvPicPr>
          <p:cNvPr id="2" name="Picture 2" descr="Sexism Makes it Harder for Girls to Benefit from Therapy | Society of  Clinical Psychology">
            <a:extLst>
              <a:ext uri="{FF2B5EF4-FFF2-40B4-BE49-F238E27FC236}">
                <a16:creationId xmlns:a16="http://schemas.microsoft.com/office/drawing/2014/main" id="{92C7E430-83CC-D8EF-B1D5-66BE6803A5E4}"/>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8752017" y="177353"/>
            <a:ext cx="3135183" cy="2358051"/>
          </a:xfrm>
          <a:prstGeom prst="rect">
            <a:avLst/>
          </a:prstGeom>
          <a:noFill/>
          <a:ln>
            <a:noFill/>
          </a:ln>
          <a:extLst>
            <a:ext uri="{909E8E84-426E-40DD-AFC4-6F175D3DCCD1}">
              <a14:hiddenFill xmlns:a14="http://schemas.microsoft.com/office/drawing/2010/main">
                <a:solidFill>
                  <a:srgbClr val="FFFFFF"/>
                </a:solidFill>
              </a14:hiddenFill>
            </a:ext>
          </a:extLst>
        </p:spPr>
      </p:pic>
      <p:sp>
        <p:nvSpPr>
          <p:cNvPr id="5" name="Slide Number Placeholder 4">
            <a:extLst>
              <a:ext uri="{FF2B5EF4-FFF2-40B4-BE49-F238E27FC236}">
                <a16:creationId xmlns:a16="http://schemas.microsoft.com/office/drawing/2014/main" id="{F0C769EA-D197-6A57-8D20-3246A6BCAD16}"/>
              </a:ext>
            </a:extLst>
          </p:cNvPr>
          <p:cNvSpPr>
            <a:spLocks noGrp="1"/>
          </p:cNvSpPr>
          <p:nvPr>
            <p:ph type="sldNum" sz="quarter" idx="12"/>
          </p:nvPr>
        </p:nvSpPr>
        <p:spPr/>
        <p:txBody>
          <a:bodyPr/>
          <a:lstStyle/>
          <a:p>
            <a:fld id="{C3883474-71E4-4357-80BC-5A86AD651ADC}" type="slidenum">
              <a:rPr lang="fr-FR" smtClean="0"/>
              <a:t>34</a:t>
            </a:fld>
            <a:endParaRPr lang="fr-FR"/>
          </a:p>
        </p:txBody>
      </p:sp>
      <p:pic>
        <p:nvPicPr>
          <p:cNvPr id="3" name="Picture 2" descr="Sexism Makes it Harder for Girls to Benefit from Therapy | Society of  Clinical Psychology">
            <a:extLst>
              <a:ext uri="{FF2B5EF4-FFF2-40B4-BE49-F238E27FC236}">
                <a16:creationId xmlns:a16="http://schemas.microsoft.com/office/drawing/2014/main" id="{7B5A3B92-C69A-5158-F38A-71D205780D3F}"/>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8026" y="16410"/>
            <a:ext cx="12183974" cy="6841590"/>
          </a:xfrm>
          <a:prstGeom prst="rect">
            <a:avLst/>
          </a:prstGeom>
          <a:noFill/>
          <a:ln>
            <a:noFill/>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2108720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xit" presetSubtype="0" fill="hold" nodeType="clickEffect">
                                  <p:stCondLst>
                                    <p:cond delay="0"/>
                                  </p:stCondLst>
                                  <p:childTnLst>
                                    <p:animEffect transition="out" filter="dissolve">
                                      <p:cBhvr>
                                        <p:cTn id="6" dur="500"/>
                                        <p:tgtEl>
                                          <p:spTgt spid="3"/>
                                        </p:tgtEl>
                                      </p:cBhvr>
                                    </p:animEffect>
                                    <p:set>
                                      <p:cBhvr>
                                        <p:cTn id="7" dur="1" fill="hold">
                                          <p:stCondLst>
                                            <p:cond delay="499"/>
                                          </p:stCondLst>
                                        </p:cTn>
                                        <p:tgtEl>
                                          <p:spTgt spid="3"/>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4" name="Rectangle 13">
            <a:extLst>
              <a:ext uri="{FF2B5EF4-FFF2-40B4-BE49-F238E27FC236}">
                <a16:creationId xmlns:a16="http://schemas.microsoft.com/office/drawing/2014/main" id="{47942995-B07F-4636-9A06-C6A104B260A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1999" cy="6857365"/>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re 1">
            <a:extLst>
              <a:ext uri="{FF2B5EF4-FFF2-40B4-BE49-F238E27FC236}">
                <a16:creationId xmlns:a16="http://schemas.microsoft.com/office/drawing/2014/main" id="{B9898C48-9C89-3647-ED56-ED42002B2F84}"/>
              </a:ext>
            </a:extLst>
          </p:cNvPr>
          <p:cNvSpPr>
            <a:spLocks noGrp="1"/>
          </p:cNvSpPr>
          <p:nvPr>
            <p:ph type="title"/>
          </p:nvPr>
        </p:nvSpPr>
        <p:spPr>
          <a:xfrm>
            <a:off x="1113810" y="2960716"/>
            <a:ext cx="4036334" cy="2387600"/>
          </a:xfrm>
        </p:spPr>
        <p:txBody>
          <a:bodyPr vert="horz" lIns="91440" tIns="45720" rIns="91440" bIns="45720" rtlCol="0" anchor="t">
            <a:normAutofit/>
          </a:bodyPr>
          <a:lstStyle/>
          <a:p>
            <a:r>
              <a:rPr lang="en-US" sz="4200" kern="1200" dirty="0">
                <a:solidFill>
                  <a:schemeClr val="tx1"/>
                </a:solidFill>
                <a:latin typeface="+mj-lt"/>
                <a:ea typeface="+mj-ea"/>
                <a:cs typeface="+mj-cs"/>
              </a:rPr>
              <a:t>Intersectionality</a:t>
            </a:r>
          </a:p>
        </p:txBody>
      </p:sp>
      <p:grpSp>
        <p:nvGrpSpPr>
          <p:cNvPr id="16" name="Group 15">
            <a:extLst>
              <a:ext uri="{FF2B5EF4-FFF2-40B4-BE49-F238E27FC236}">
                <a16:creationId xmlns:a16="http://schemas.microsoft.com/office/drawing/2014/main" id="{032D8612-31EB-44CF-A1D0-14FD4C70542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0" y="2984992"/>
            <a:ext cx="731521" cy="673460"/>
            <a:chOff x="3940602" y="308034"/>
            <a:chExt cx="2116791" cy="3428999"/>
          </a:xfrm>
          <a:solidFill>
            <a:schemeClr val="accent4"/>
          </a:solidFill>
        </p:grpSpPr>
        <p:sp>
          <p:nvSpPr>
            <p:cNvPr id="17" name="Rectangle 16">
              <a:extLst>
                <a:ext uri="{FF2B5EF4-FFF2-40B4-BE49-F238E27FC236}">
                  <a16:creationId xmlns:a16="http://schemas.microsoft.com/office/drawing/2014/main" id="{F19A4A0F-1B59-4DB0-9764-D10936E9877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3940602" y="308034"/>
              <a:ext cx="566743" cy="342899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Rectangle 17">
              <a:extLst>
                <a:ext uri="{FF2B5EF4-FFF2-40B4-BE49-F238E27FC236}">
                  <a16:creationId xmlns:a16="http://schemas.microsoft.com/office/drawing/2014/main" id="{F399A70F-F8CD-4992-9EF5-6CF15472E73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4715626" y="308034"/>
              <a:ext cx="566743" cy="342899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Rectangle 18">
              <a:extLst>
                <a:ext uri="{FF2B5EF4-FFF2-40B4-BE49-F238E27FC236}">
                  <a16:creationId xmlns:a16="http://schemas.microsoft.com/office/drawing/2014/main" id="{48F4FEDC-6D80-458C-A665-075D9B9500FD}"/>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5490650" y="308034"/>
              <a:ext cx="566743" cy="3428999"/>
            </a:xfrm>
            <a:prstGeom prst="rect">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1" name="Rectangle 20">
            <a:extLst>
              <a:ext uri="{FF2B5EF4-FFF2-40B4-BE49-F238E27FC236}">
                <a16:creationId xmlns:a16="http://schemas.microsoft.com/office/drawing/2014/main" id="{B81933D1-5615-42C7-9C0B-4EB7105CCE2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10697670" y="0"/>
            <a:ext cx="1494330" cy="68580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Rectangle 22">
            <a:extLst>
              <a:ext uri="{FF2B5EF4-FFF2-40B4-BE49-F238E27FC236}">
                <a16:creationId xmlns:a16="http://schemas.microsoft.com/office/drawing/2014/main" id="{19C9EAEA-39D0-4B0E-A0EB-51E7B26740B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5685810" y="391886"/>
            <a:ext cx="6009366" cy="6017078"/>
          </a:xfrm>
          <a:prstGeom prst="rect">
            <a:avLst/>
          </a:prstGeom>
          <a:solidFill>
            <a:schemeClr val="bg1"/>
          </a:solidFill>
          <a:ln>
            <a:noFill/>
          </a:ln>
          <a:effectLst>
            <a:outerShdw blurRad="139700" dist="127000" dir="5400000" algn="t" rotWithShape="0">
              <a:prstClr val="black">
                <a:alpha val="15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Slide Number Placeholder 4">
            <a:extLst>
              <a:ext uri="{FF2B5EF4-FFF2-40B4-BE49-F238E27FC236}">
                <a16:creationId xmlns:a16="http://schemas.microsoft.com/office/drawing/2014/main" id="{7D3D1B17-7608-42F8-EA00-823E3460F836}"/>
              </a:ext>
            </a:extLst>
          </p:cNvPr>
          <p:cNvSpPr>
            <a:spLocks noGrp="1"/>
          </p:cNvSpPr>
          <p:nvPr>
            <p:ph type="sldNum" sz="quarter" idx="12"/>
          </p:nvPr>
        </p:nvSpPr>
        <p:spPr/>
        <p:txBody>
          <a:bodyPr/>
          <a:lstStyle/>
          <a:p>
            <a:fld id="{C3883474-71E4-4357-80BC-5A86AD651ADC}" type="slidenum">
              <a:rPr lang="fr-FR" smtClean="0"/>
              <a:t>35</a:t>
            </a:fld>
            <a:endParaRPr lang="fr-FR"/>
          </a:p>
        </p:txBody>
      </p:sp>
      <p:pic>
        <p:nvPicPr>
          <p:cNvPr id="3" name="Picture 2">
            <a:extLst>
              <a:ext uri="{FF2B5EF4-FFF2-40B4-BE49-F238E27FC236}">
                <a16:creationId xmlns:a16="http://schemas.microsoft.com/office/drawing/2014/main" id="{DF23BC3B-83CF-BD7D-CF5F-3E0EFB2A548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024379" y="513398"/>
            <a:ext cx="5332227" cy="5895884"/>
          </a:xfrm>
          <a:prstGeom prst="rect">
            <a:avLst/>
          </a:prstGeom>
          <a:noFill/>
          <a:extLst>
            <a:ext uri="{909E8E84-426E-40DD-AFC4-6F175D3DCCD1}">
              <a14:hiddenFill xmlns:a14="http://schemas.microsoft.com/office/drawing/2010/main">
                <a:solidFill>
                  <a:srgbClr val="FFFFFF"/>
                </a:solidFill>
              </a14:hiddenFill>
            </a:ext>
          </a:extLst>
        </p:spPr>
      </p:pic>
      <p:pic>
        <p:nvPicPr>
          <p:cNvPr id="4" name="Picture 4" descr="Croitoru Lab">
            <a:extLst>
              <a:ext uri="{FF2B5EF4-FFF2-40B4-BE49-F238E27FC236}">
                <a16:creationId xmlns:a16="http://schemas.microsoft.com/office/drawing/2014/main" id="{A806D8A1-1566-7D19-61E4-26677707D0B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685809" y="413159"/>
            <a:ext cx="1224413" cy="770250"/>
          </a:xfrm>
          <a:prstGeom prst="rect">
            <a:avLst/>
          </a:prstGeom>
          <a:noFill/>
          <a:ln>
            <a:noFill/>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8556381"/>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8C40689-2B16-BB05-FB42-60AF6F78AF16}"/>
            </a:ext>
          </a:extLst>
        </p:cNvPr>
        <p:cNvGrpSpPr/>
        <p:nvPr/>
      </p:nvGrpSpPr>
      <p:grpSpPr>
        <a:xfrm>
          <a:off x="0" y="0"/>
          <a:ext cx="0" cy="0"/>
          <a:chOff x="0" y="0"/>
          <a:chExt cx="0" cy="0"/>
        </a:xfrm>
      </p:grpSpPr>
      <p:sp>
        <p:nvSpPr>
          <p:cNvPr id="5" name="Slide Number Placeholder 4">
            <a:extLst>
              <a:ext uri="{FF2B5EF4-FFF2-40B4-BE49-F238E27FC236}">
                <a16:creationId xmlns:a16="http://schemas.microsoft.com/office/drawing/2014/main" id="{12446178-D35F-4B09-4AFF-01BA756DE18E}"/>
              </a:ext>
            </a:extLst>
          </p:cNvPr>
          <p:cNvSpPr>
            <a:spLocks noGrp="1"/>
          </p:cNvSpPr>
          <p:nvPr>
            <p:ph type="sldNum" sz="quarter" idx="12"/>
          </p:nvPr>
        </p:nvSpPr>
        <p:spPr/>
        <p:txBody>
          <a:bodyPr/>
          <a:lstStyle/>
          <a:p>
            <a:fld id="{C3883474-71E4-4357-80BC-5A86AD651ADC}" type="slidenum">
              <a:rPr lang="fr-FR" smtClean="0"/>
              <a:t>36</a:t>
            </a:fld>
            <a:endParaRPr lang="fr-FR"/>
          </a:p>
        </p:txBody>
      </p:sp>
      <p:pic>
        <p:nvPicPr>
          <p:cNvPr id="1026" name="Picture 2" descr="Research Priority Plan 2024-2029 - Strengths to Solutions: Advancing Sex and Gender Science for Healthy Futures">
            <a:extLst>
              <a:ext uri="{FF2B5EF4-FFF2-40B4-BE49-F238E27FC236}">
                <a16:creationId xmlns:a16="http://schemas.microsoft.com/office/drawing/2014/main" id="{A0FEA765-4D8E-61EA-0250-2472B5E7C1A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376039" y="643465"/>
            <a:ext cx="4250765" cy="5696025"/>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5" descr="A poster of a diagram&#10;&#10;Description automatically generated">
            <a:extLst>
              <a:ext uri="{FF2B5EF4-FFF2-40B4-BE49-F238E27FC236}">
                <a16:creationId xmlns:a16="http://schemas.microsoft.com/office/drawing/2014/main" id="{95242F60-7438-30C2-E696-7500A948E5C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05859" y="580987"/>
            <a:ext cx="4785961" cy="5696025"/>
          </a:xfrm>
          <a:prstGeom prst="rect">
            <a:avLst/>
          </a:prstGeom>
        </p:spPr>
      </p:pic>
    </p:spTree>
    <p:extLst>
      <p:ext uri="{BB962C8B-B14F-4D97-AF65-F5344CB8AC3E}">
        <p14:creationId xmlns:p14="http://schemas.microsoft.com/office/powerpoint/2010/main" val="2394827786"/>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273CD7B-3633-55E0-604E-E4005493E74A}"/>
            </a:ext>
          </a:extLst>
        </p:cNvPr>
        <p:cNvGrpSpPr/>
        <p:nvPr/>
      </p:nvGrpSpPr>
      <p:grpSpPr>
        <a:xfrm>
          <a:off x="0" y="0"/>
          <a:ext cx="0" cy="0"/>
          <a:chOff x="0" y="0"/>
          <a:chExt cx="0" cy="0"/>
        </a:xfrm>
      </p:grpSpPr>
      <p:pic>
        <p:nvPicPr>
          <p:cNvPr id="9" name="Picture 8">
            <a:extLst>
              <a:ext uri="{FF2B5EF4-FFF2-40B4-BE49-F238E27FC236}">
                <a16:creationId xmlns:a16="http://schemas.microsoft.com/office/drawing/2014/main" id="{5354C03F-26A0-E318-467C-FA233FA453E2}"/>
              </a:ext>
            </a:extLst>
          </p:cNvPr>
          <p:cNvPicPr>
            <a:picLocks noChangeAspect="1"/>
          </p:cNvPicPr>
          <p:nvPr/>
        </p:nvPicPr>
        <p:blipFill>
          <a:blip r:embed="rId2"/>
          <a:stretch>
            <a:fillRect/>
          </a:stretch>
        </p:blipFill>
        <p:spPr>
          <a:xfrm>
            <a:off x="6964349" y="2244799"/>
            <a:ext cx="5012772" cy="3541568"/>
          </a:xfrm>
          <a:prstGeom prst="rect">
            <a:avLst/>
          </a:prstGeom>
        </p:spPr>
      </p:pic>
      <p:sp>
        <p:nvSpPr>
          <p:cNvPr id="4" name="Slide Number Placeholder 3">
            <a:extLst>
              <a:ext uri="{FF2B5EF4-FFF2-40B4-BE49-F238E27FC236}">
                <a16:creationId xmlns:a16="http://schemas.microsoft.com/office/drawing/2014/main" id="{81914B61-2B93-06A6-38C1-473133FF2129}"/>
              </a:ext>
            </a:extLst>
          </p:cNvPr>
          <p:cNvSpPr>
            <a:spLocks noGrp="1"/>
          </p:cNvSpPr>
          <p:nvPr>
            <p:ph type="sldNum" sz="quarter" idx="12"/>
          </p:nvPr>
        </p:nvSpPr>
        <p:spPr/>
        <p:txBody>
          <a:bodyPr/>
          <a:lstStyle/>
          <a:p>
            <a:fld id="{C3883474-71E4-4357-80BC-5A86AD651ADC}" type="slidenum">
              <a:rPr lang="fr-FR" smtClean="0"/>
              <a:t>37</a:t>
            </a:fld>
            <a:endParaRPr lang="fr-FR"/>
          </a:p>
        </p:txBody>
      </p:sp>
      <p:pic>
        <p:nvPicPr>
          <p:cNvPr id="6" name="Picture 5" descr="A blue background with white text&#10;&#10;Description automatically generated">
            <a:extLst>
              <a:ext uri="{FF2B5EF4-FFF2-40B4-BE49-F238E27FC236}">
                <a16:creationId xmlns:a16="http://schemas.microsoft.com/office/drawing/2014/main" id="{07A8228D-5FB4-5216-1364-B3DE655AD162}"/>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13303" y="279335"/>
            <a:ext cx="4511184" cy="778265"/>
          </a:xfrm>
          <a:prstGeom prst="rect">
            <a:avLst/>
          </a:prstGeom>
        </p:spPr>
      </p:pic>
      <p:pic>
        <p:nvPicPr>
          <p:cNvPr id="10" name="Picture 9" descr="A blue and white logo&#10;&#10;Description automatically generated">
            <a:extLst>
              <a:ext uri="{FF2B5EF4-FFF2-40B4-BE49-F238E27FC236}">
                <a16:creationId xmlns:a16="http://schemas.microsoft.com/office/drawing/2014/main" id="{48D625E0-A071-AC75-0CCD-364785B9789F}"/>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840822" y="279335"/>
            <a:ext cx="6223000" cy="1257300"/>
          </a:xfrm>
          <a:prstGeom prst="rect">
            <a:avLst/>
          </a:prstGeom>
        </p:spPr>
      </p:pic>
      <p:pic>
        <p:nvPicPr>
          <p:cNvPr id="12" name="Picture 11" descr="A screenshot of a web page&#10;&#10;Description automatically generated">
            <a:extLst>
              <a:ext uri="{FF2B5EF4-FFF2-40B4-BE49-F238E27FC236}">
                <a16:creationId xmlns:a16="http://schemas.microsoft.com/office/drawing/2014/main" id="{75F729A3-0427-2FF5-6F62-1F97731FD4DA}"/>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62014" y="1765764"/>
            <a:ext cx="6655200" cy="5092236"/>
          </a:xfrm>
          <a:prstGeom prst="rect">
            <a:avLst/>
          </a:prstGeom>
        </p:spPr>
      </p:pic>
    </p:spTree>
    <p:extLst>
      <p:ext uri="{BB962C8B-B14F-4D97-AF65-F5344CB8AC3E}">
        <p14:creationId xmlns:p14="http://schemas.microsoft.com/office/powerpoint/2010/main" val="640938885"/>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D74D7D7-DB85-9B5C-2366-D4098C834784}"/>
            </a:ext>
          </a:extLst>
        </p:cNvPr>
        <p:cNvGrpSpPr/>
        <p:nvPr/>
      </p:nvGrpSpPr>
      <p:grpSpPr>
        <a:xfrm>
          <a:off x="0" y="0"/>
          <a:ext cx="0" cy="0"/>
          <a:chOff x="0" y="0"/>
          <a:chExt cx="0" cy="0"/>
        </a:xfrm>
      </p:grpSpPr>
      <p:pic>
        <p:nvPicPr>
          <p:cNvPr id="3" name="Picture 2" descr="A screenshot of a website&#10;&#10;Description automatically generated">
            <a:extLst>
              <a:ext uri="{FF2B5EF4-FFF2-40B4-BE49-F238E27FC236}">
                <a16:creationId xmlns:a16="http://schemas.microsoft.com/office/drawing/2014/main" id="{B69C9FEF-22D9-D642-34B3-834C0993294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58927" y="136525"/>
            <a:ext cx="8707817" cy="6639712"/>
          </a:xfrm>
          <a:prstGeom prst="rect">
            <a:avLst/>
          </a:prstGeom>
        </p:spPr>
      </p:pic>
      <p:sp>
        <p:nvSpPr>
          <p:cNvPr id="2" name="Slide Number Placeholder 1">
            <a:extLst>
              <a:ext uri="{FF2B5EF4-FFF2-40B4-BE49-F238E27FC236}">
                <a16:creationId xmlns:a16="http://schemas.microsoft.com/office/drawing/2014/main" id="{7F48D704-466F-D40B-C80B-AEB540D8CE64}"/>
              </a:ext>
            </a:extLst>
          </p:cNvPr>
          <p:cNvSpPr>
            <a:spLocks noGrp="1"/>
          </p:cNvSpPr>
          <p:nvPr>
            <p:ph type="sldNum" sz="quarter" idx="12"/>
          </p:nvPr>
        </p:nvSpPr>
        <p:spPr>
          <a:xfrm>
            <a:off x="8610600" y="6356350"/>
            <a:ext cx="2743200" cy="365125"/>
          </a:xfrm>
        </p:spPr>
        <p:txBody>
          <a:bodyPr>
            <a:normAutofit/>
          </a:bodyPr>
          <a:lstStyle/>
          <a:p>
            <a:pPr>
              <a:spcAft>
                <a:spcPts val="600"/>
              </a:spcAft>
            </a:pPr>
            <a:fld id="{C3883474-71E4-4357-80BC-5A86AD651ADC}" type="slidenum">
              <a:rPr lang="fr-FR" smtClean="0"/>
              <a:pPr>
                <a:spcAft>
                  <a:spcPts val="600"/>
                </a:spcAft>
              </a:pPr>
              <a:t>38</a:t>
            </a:fld>
            <a:endParaRPr lang="fr-FR"/>
          </a:p>
        </p:txBody>
      </p:sp>
    </p:spTree>
    <p:extLst>
      <p:ext uri="{BB962C8B-B14F-4D97-AF65-F5344CB8AC3E}">
        <p14:creationId xmlns:p14="http://schemas.microsoft.com/office/powerpoint/2010/main" val="693788031"/>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01B7C19-B3F4-D99C-D8A7-0464FBDAD612}"/>
            </a:ext>
          </a:extLst>
        </p:cNvPr>
        <p:cNvGrpSpPr/>
        <p:nvPr/>
      </p:nvGrpSpPr>
      <p:grpSpPr>
        <a:xfrm>
          <a:off x="0" y="0"/>
          <a:ext cx="0" cy="0"/>
          <a:chOff x="0" y="0"/>
          <a:chExt cx="0" cy="0"/>
        </a:xfrm>
      </p:grpSpPr>
      <p:pic>
        <p:nvPicPr>
          <p:cNvPr id="1026" name="Picture 2" descr="Natural Sciences and Engineering Research Council - Wikipedia">
            <a:extLst>
              <a:ext uri="{FF2B5EF4-FFF2-40B4-BE49-F238E27FC236}">
                <a16:creationId xmlns:a16="http://schemas.microsoft.com/office/drawing/2014/main" id="{EE14369C-1CA4-FFF9-D2E4-22EA61A9D04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203359" y="4712682"/>
            <a:ext cx="2424516" cy="850483"/>
          </a:xfrm>
          <a:prstGeom prst="rect">
            <a:avLst/>
          </a:prstGeom>
          <a:solidFill>
            <a:schemeClr val="bg1"/>
          </a:solidFill>
          <a:ln>
            <a:noFill/>
          </a:ln>
        </p:spPr>
      </p:pic>
      <p:pic>
        <p:nvPicPr>
          <p:cNvPr id="1028" name="Picture 4" descr="Croitoru Lab">
            <a:extLst>
              <a:ext uri="{FF2B5EF4-FFF2-40B4-BE49-F238E27FC236}">
                <a16:creationId xmlns:a16="http://schemas.microsoft.com/office/drawing/2014/main" id="{2E3565E3-8C2C-7678-0072-41BF479F940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175985" y="4706625"/>
            <a:ext cx="1947311" cy="1292180"/>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1030" name="Picture 6" descr="Download our logo | Innovation.ca">
            <a:extLst>
              <a:ext uri="{FF2B5EF4-FFF2-40B4-BE49-F238E27FC236}">
                <a16:creationId xmlns:a16="http://schemas.microsoft.com/office/drawing/2014/main" id="{98C6EE66-A3AE-06A6-AF27-F734D1B6261B}"/>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869542" y="6071539"/>
            <a:ext cx="2237162" cy="738643"/>
          </a:xfrm>
          <a:prstGeom prst="rect">
            <a:avLst/>
          </a:prstGeom>
          <a:solidFill>
            <a:schemeClr val="bg1"/>
          </a:solidFill>
          <a:ln>
            <a:noFill/>
          </a:ln>
        </p:spPr>
      </p:pic>
      <p:pic>
        <p:nvPicPr>
          <p:cNvPr id="1032" name="Picture 8" descr="Emplois | FRQNT-FRQSC-FRQS | Profil de l'entreprise | jobillico.com">
            <a:extLst>
              <a:ext uri="{FF2B5EF4-FFF2-40B4-BE49-F238E27FC236}">
                <a16:creationId xmlns:a16="http://schemas.microsoft.com/office/drawing/2014/main" id="{4658F221-183E-9937-03F1-F63C8E987711}"/>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165368" y="6068330"/>
            <a:ext cx="1951872" cy="742342"/>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1034" name="Picture 10" descr="Home » Fondation de l'Institut universitaire en santé mentale de Montréal">
            <a:extLst>
              <a:ext uri="{FF2B5EF4-FFF2-40B4-BE49-F238E27FC236}">
                <a16:creationId xmlns:a16="http://schemas.microsoft.com/office/drawing/2014/main" id="{022DDD49-3CD9-65B2-C955-B5A7C5D9D1D6}"/>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584909" y="4696952"/>
            <a:ext cx="2229771" cy="1108162"/>
          </a:xfrm>
          <a:prstGeom prst="rect">
            <a:avLst/>
          </a:prstGeom>
          <a:solidFill>
            <a:schemeClr val="bg1"/>
          </a:solidFill>
          <a:ln>
            <a:noFill/>
          </a:ln>
        </p:spPr>
      </p:pic>
      <p:pic>
        <p:nvPicPr>
          <p:cNvPr id="1036" name="Picture 12">
            <a:extLst>
              <a:ext uri="{FF2B5EF4-FFF2-40B4-BE49-F238E27FC236}">
                <a16:creationId xmlns:a16="http://schemas.microsoft.com/office/drawing/2014/main" id="{8E5D8569-B066-49FA-8D51-5DF896753627}"/>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868601" y="4700329"/>
            <a:ext cx="2223181" cy="1307201"/>
          </a:xfrm>
          <a:prstGeom prst="rect">
            <a:avLst/>
          </a:prstGeom>
          <a:solidFill>
            <a:schemeClr val="bg1"/>
          </a:solidFill>
          <a:ln>
            <a:noFill/>
          </a:ln>
        </p:spPr>
      </p:pic>
      <p:sp>
        <p:nvSpPr>
          <p:cNvPr id="10" name="Rectangle 2">
            <a:extLst>
              <a:ext uri="{FF2B5EF4-FFF2-40B4-BE49-F238E27FC236}">
                <a16:creationId xmlns:a16="http://schemas.microsoft.com/office/drawing/2014/main" id="{24A0B7C7-844A-DE6F-6D70-D3B7E21B3642}"/>
              </a:ext>
            </a:extLst>
          </p:cNvPr>
          <p:cNvSpPr txBox="1">
            <a:spLocks noChangeArrowheads="1"/>
          </p:cNvSpPr>
          <p:nvPr/>
        </p:nvSpPr>
        <p:spPr>
          <a:xfrm>
            <a:off x="509666" y="-63326"/>
            <a:ext cx="11197652" cy="532720"/>
          </a:xfrm>
          <a:prstGeom prst="rect">
            <a:avLst/>
          </a:prstGeom>
        </p:spPr>
        <p:txBody>
          <a:bodyPr>
            <a:noAutofit/>
            <a:scene3d>
              <a:camera prst="orthographicFront"/>
              <a:lightRig rig="soft" dir="t">
                <a:rot lat="0" lon="0" rev="16800000"/>
              </a:lightRig>
            </a:scene3d>
            <a:sp3d prstMaterial="softEdge"/>
          </a:bodyPr>
          <a:lstStyle>
            <a:lvl1pPr algn="ctr" rtl="0" eaLnBrk="0" fontAlgn="base" hangingPunct="0">
              <a:spcBef>
                <a:spcPct val="0"/>
              </a:spcBef>
              <a:spcAft>
                <a:spcPct val="0"/>
              </a:spcAft>
              <a:defRPr sz="4100" b="1" kern="1200">
                <a:ln w="6350">
                  <a:noFill/>
                </a:ln>
                <a:gradFill>
                  <a:gsLst>
                    <a:gs pos="0">
                      <a:schemeClr val="accent1">
                        <a:tint val="73000"/>
                        <a:satMod val="145000"/>
                      </a:schemeClr>
                    </a:gs>
                    <a:gs pos="73000">
                      <a:schemeClr val="accent1">
                        <a:tint val="73000"/>
                        <a:satMod val="145000"/>
                      </a:schemeClr>
                    </a:gs>
                    <a:gs pos="100000">
                      <a:schemeClr val="accent1">
                        <a:tint val="83000"/>
                        <a:satMod val="143000"/>
                      </a:schemeClr>
                    </a:gs>
                  </a:gsLst>
                  <a:lin ang="4800000" scaled="1"/>
                </a:gradFill>
                <a:effectLst>
                  <a:outerShdw blurRad="114300" dist="101600" dir="2700000" algn="tl" rotWithShape="0">
                    <a:srgbClr val="000000">
                      <a:alpha val="40000"/>
                    </a:srgbClr>
                  </a:outerShdw>
                </a:effectLst>
                <a:latin typeface="+mj-lt"/>
                <a:ea typeface="ＭＳ Ｐゴシック" charset="-128"/>
                <a:cs typeface="ＭＳ Ｐゴシック" charset="-128"/>
              </a:defRPr>
            </a:lvl1pPr>
            <a:lvl2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2pPr>
            <a:lvl3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3pPr>
            <a:lvl4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4pPr>
            <a:lvl5pPr algn="ctr" rtl="0" eaLnBrk="0" fontAlgn="base" hangingPunct="0">
              <a:spcBef>
                <a:spcPct val="0"/>
              </a:spcBef>
              <a:spcAft>
                <a:spcPct val="0"/>
              </a:spcAft>
              <a:defRPr sz="4100" b="1">
                <a:solidFill>
                  <a:schemeClr val="tx1"/>
                </a:solidFill>
                <a:latin typeface="Lucida Sans" charset="0"/>
                <a:ea typeface="ＭＳ Ｐゴシック" charset="-128"/>
                <a:cs typeface="ＭＳ Ｐゴシック" charset="-128"/>
              </a:defRPr>
            </a:lvl5pPr>
            <a:lvl6pPr marL="4572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6pPr>
            <a:lvl7pPr marL="9144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7pPr>
            <a:lvl8pPr marL="13716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8pPr>
            <a:lvl9pPr marL="1828800" algn="ctr" rtl="0" fontAlgn="base">
              <a:spcBef>
                <a:spcPct val="0"/>
              </a:spcBef>
              <a:spcAft>
                <a:spcPct val="0"/>
              </a:spcAft>
              <a:defRPr sz="4100" b="1">
                <a:solidFill>
                  <a:schemeClr val="tx1"/>
                </a:solidFill>
                <a:latin typeface="Lucida Sans" charset="0"/>
                <a:ea typeface="ＭＳ Ｐゴシック" charset="-128"/>
                <a:cs typeface="ＭＳ Ｐゴシック" charset="-128"/>
              </a:defRPr>
            </a:lvl9pPr>
          </a:lstStyle>
          <a:p>
            <a:pPr eaLnBrk="1" fontAlgn="auto" hangingPunct="1">
              <a:spcAft>
                <a:spcPts val="0"/>
              </a:spcAft>
              <a:defRPr/>
            </a:pPr>
            <a:r>
              <a:rPr lang="en-US" sz="2400" dirty="0">
                <a:solidFill>
                  <a:schemeClr val="tx1"/>
                </a:solidFill>
                <a:effectLst/>
                <a:latin typeface="+mn-lt"/>
                <a:ea typeface="Calibri" charset="0"/>
                <a:cs typeface="Calibri" charset="0"/>
              </a:rPr>
              <a:t>Centre </a:t>
            </a:r>
            <a:r>
              <a:rPr lang="en-US" sz="2400" dirty="0" err="1">
                <a:solidFill>
                  <a:schemeClr val="tx1"/>
                </a:solidFill>
                <a:effectLst/>
                <a:latin typeface="+mn-lt"/>
                <a:ea typeface="Calibri" charset="0"/>
                <a:cs typeface="Calibri" charset="0"/>
              </a:rPr>
              <a:t>d’études</a:t>
            </a:r>
            <a:r>
              <a:rPr lang="en-US" sz="2400" dirty="0">
                <a:solidFill>
                  <a:schemeClr val="tx1"/>
                </a:solidFill>
                <a:effectLst/>
                <a:latin typeface="+mn-lt"/>
                <a:ea typeface="Calibri" charset="0"/>
                <a:cs typeface="Calibri" charset="0"/>
              </a:rPr>
              <a:t> sur le </a:t>
            </a:r>
            <a:r>
              <a:rPr lang="en-US" sz="2400" dirty="0" err="1">
                <a:solidFill>
                  <a:schemeClr val="tx1"/>
                </a:solidFill>
                <a:effectLst/>
                <a:latin typeface="+mn-lt"/>
                <a:ea typeface="Calibri" charset="0"/>
                <a:cs typeface="Calibri" charset="0"/>
              </a:rPr>
              <a:t>sexe</a:t>
            </a:r>
            <a:r>
              <a:rPr lang="en-US" sz="2400" dirty="0">
                <a:solidFill>
                  <a:schemeClr val="tx1"/>
                </a:solidFill>
                <a:effectLst/>
                <a:latin typeface="+mn-lt"/>
                <a:ea typeface="Calibri" charset="0"/>
                <a:cs typeface="Calibri" charset="0"/>
              </a:rPr>
              <a:t>*genre, </a:t>
            </a:r>
            <a:r>
              <a:rPr lang="en-US" sz="2400" dirty="0" err="1">
                <a:solidFill>
                  <a:schemeClr val="tx1"/>
                </a:solidFill>
                <a:effectLst/>
                <a:latin typeface="+mn-lt"/>
                <a:ea typeface="Calibri" charset="0"/>
                <a:cs typeface="Calibri" charset="0"/>
              </a:rPr>
              <a:t>l’allostasie</a:t>
            </a:r>
            <a:r>
              <a:rPr lang="en-US" sz="2400" dirty="0">
                <a:solidFill>
                  <a:schemeClr val="tx1"/>
                </a:solidFill>
                <a:effectLst/>
                <a:latin typeface="+mn-lt"/>
                <a:ea typeface="Calibri" charset="0"/>
                <a:cs typeface="Calibri" charset="0"/>
              </a:rPr>
              <a:t>, et la resilience (CESAR)</a:t>
            </a:r>
          </a:p>
        </p:txBody>
      </p:sp>
      <p:pic>
        <p:nvPicPr>
          <p:cNvPr id="4" name="Picture 3" descr="Text&#10;&#10;Description automatically generated with medium confidence">
            <a:extLst>
              <a:ext uri="{FF2B5EF4-FFF2-40B4-BE49-F238E27FC236}">
                <a16:creationId xmlns:a16="http://schemas.microsoft.com/office/drawing/2014/main" id="{8FFE9007-B424-AE92-457D-2C5240DC5628}"/>
              </a:ext>
            </a:extLst>
          </p:cNvPr>
          <p:cNvPicPr>
            <a:picLocks noChangeAspect="1"/>
          </p:cNvPicPr>
          <p:nvPr/>
        </p:nvPicPr>
        <p:blipFill>
          <a:blip r:embed="rId8"/>
          <a:stretch>
            <a:fillRect/>
          </a:stretch>
        </p:blipFill>
        <p:spPr>
          <a:xfrm>
            <a:off x="9535683" y="6445284"/>
            <a:ext cx="1092193" cy="374042"/>
          </a:xfrm>
          <a:prstGeom prst="rect">
            <a:avLst/>
          </a:prstGeom>
          <a:ln>
            <a:noFill/>
          </a:ln>
        </p:spPr>
      </p:pic>
      <p:pic>
        <p:nvPicPr>
          <p:cNvPr id="12" name="Picture 11" descr="A white sign with blue text&#10;&#10;Description automatically generated">
            <a:extLst>
              <a:ext uri="{FF2B5EF4-FFF2-40B4-BE49-F238E27FC236}">
                <a16:creationId xmlns:a16="http://schemas.microsoft.com/office/drawing/2014/main" id="{D6927F43-2AF5-EC35-B043-0787104D93E9}"/>
              </a:ext>
            </a:extLst>
          </p:cNvPr>
          <p:cNvPicPr>
            <a:picLocks noChangeAspect="1"/>
          </p:cNvPicPr>
          <p:nvPr/>
        </p:nvPicPr>
        <p:blipFill>
          <a:blip r:embed="rId9"/>
          <a:stretch>
            <a:fillRect/>
          </a:stretch>
        </p:blipFill>
        <p:spPr>
          <a:xfrm>
            <a:off x="8191483" y="6445285"/>
            <a:ext cx="1302629" cy="364897"/>
          </a:xfrm>
          <a:prstGeom prst="rect">
            <a:avLst/>
          </a:prstGeom>
          <a:ln>
            <a:noFill/>
          </a:ln>
        </p:spPr>
      </p:pic>
      <p:grpSp>
        <p:nvGrpSpPr>
          <p:cNvPr id="3" name="Group 2">
            <a:extLst>
              <a:ext uri="{FF2B5EF4-FFF2-40B4-BE49-F238E27FC236}">
                <a16:creationId xmlns:a16="http://schemas.microsoft.com/office/drawing/2014/main" id="{2934B1A9-C275-361C-A2D7-44C009597598}"/>
              </a:ext>
            </a:extLst>
          </p:cNvPr>
          <p:cNvGrpSpPr/>
          <p:nvPr/>
        </p:nvGrpSpPr>
        <p:grpSpPr>
          <a:xfrm>
            <a:off x="1588166" y="377780"/>
            <a:ext cx="9037077" cy="4183625"/>
            <a:chOff x="1767069" y="393631"/>
            <a:chExt cx="8743187" cy="4183625"/>
          </a:xfrm>
        </p:grpSpPr>
        <p:grpSp>
          <p:nvGrpSpPr>
            <p:cNvPr id="13" name="Group 12">
              <a:extLst>
                <a:ext uri="{FF2B5EF4-FFF2-40B4-BE49-F238E27FC236}">
                  <a16:creationId xmlns:a16="http://schemas.microsoft.com/office/drawing/2014/main" id="{7E9A37BA-DB20-DA29-078F-086F7C0EEE72}"/>
                </a:ext>
              </a:extLst>
            </p:cNvPr>
            <p:cNvGrpSpPr/>
            <p:nvPr/>
          </p:nvGrpSpPr>
          <p:grpSpPr>
            <a:xfrm>
              <a:off x="1767069" y="393631"/>
              <a:ext cx="8743187" cy="4183625"/>
              <a:chOff x="243068" y="393631"/>
              <a:chExt cx="8743187" cy="4183625"/>
            </a:xfrm>
          </p:grpSpPr>
          <p:pic>
            <p:nvPicPr>
              <p:cNvPr id="21" name="Picture 20" descr="A picture containing human face, person, collage&#10;&#10;Description automatically generated">
                <a:extLst>
                  <a:ext uri="{FF2B5EF4-FFF2-40B4-BE49-F238E27FC236}">
                    <a16:creationId xmlns:a16="http://schemas.microsoft.com/office/drawing/2014/main" id="{9A8C5FC6-5AF9-0107-880C-62D28E270B79}"/>
                  </a:ext>
                </a:extLst>
              </p:cNvPr>
              <p:cNvPicPr>
                <a:picLocks noChangeAspect="1"/>
              </p:cNvPicPr>
              <p:nvPr/>
            </p:nvPicPr>
            <p:blipFill>
              <a:blip r:embed="rId10"/>
              <a:stretch>
                <a:fillRect/>
              </a:stretch>
            </p:blipFill>
            <p:spPr>
              <a:xfrm>
                <a:off x="243068" y="393631"/>
                <a:ext cx="8743187" cy="4183625"/>
              </a:xfrm>
              <a:prstGeom prst="rect">
                <a:avLst/>
              </a:prstGeom>
              <a:ln>
                <a:noFill/>
              </a:ln>
            </p:spPr>
          </p:pic>
          <p:pic>
            <p:nvPicPr>
              <p:cNvPr id="22" name="Picture 21" descr="A person wearing glasses&#10;&#10;Description automatically generated with medium confidence">
                <a:extLst>
                  <a:ext uri="{FF2B5EF4-FFF2-40B4-BE49-F238E27FC236}">
                    <a16:creationId xmlns:a16="http://schemas.microsoft.com/office/drawing/2014/main" id="{1D972DC7-F798-0533-F4F9-4AC47634E4A6}"/>
                  </a:ext>
                </a:extLst>
              </p:cNvPr>
              <p:cNvPicPr>
                <a:picLocks noChangeAspect="1"/>
              </p:cNvPicPr>
              <p:nvPr/>
            </p:nvPicPr>
            <p:blipFill>
              <a:blip r:embed="rId11"/>
              <a:stretch>
                <a:fillRect/>
              </a:stretch>
            </p:blipFill>
            <p:spPr>
              <a:xfrm>
                <a:off x="5525145" y="593037"/>
                <a:ext cx="1040584" cy="1304613"/>
              </a:xfrm>
              <a:prstGeom prst="rect">
                <a:avLst/>
              </a:prstGeom>
              <a:ln>
                <a:noFill/>
              </a:ln>
            </p:spPr>
          </p:pic>
        </p:grpSp>
        <p:pic>
          <p:nvPicPr>
            <p:cNvPr id="14" name="Picture 4">
              <a:extLst>
                <a:ext uri="{FF2B5EF4-FFF2-40B4-BE49-F238E27FC236}">
                  <a16:creationId xmlns:a16="http://schemas.microsoft.com/office/drawing/2014/main" id="{B5AC2382-F7D9-4B3F-8FE1-AEC726E54C9C}"/>
                </a:ext>
              </a:extLst>
            </p:cNvPr>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9525558" y="3272332"/>
              <a:ext cx="816429" cy="1088236"/>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15" name="Picture 6">
              <a:extLst>
                <a:ext uri="{FF2B5EF4-FFF2-40B4-BE49-F238E27FC236}">
                  <a16:creationId xmlns:a16="http://schemas.microsoft.com/office/drawing/2014/main" id="{8D94045B-9214-18C9-CF3F-8DA7B52A5FC4}"/>
                </a:ext>
              </a:extLst>
            </p:cNvPr>
            <p:cNvPicPr>
              <a:picLocks noChangeAspect="1" noChangeArrowheads="1"/>
            </p:cNvPicPr>
            <p:nvPr/>
          </p:nvPicPr>
          <p:blipFill>
            <a:blip r:embed="rId13">
              <a:extLst>
                <a:ext uri="{28A0092B-C50C-407E-A947-70E740481C1C}">
                  <a14:useLocalDpi xmlns:a14="http://schemas.microsoft.com/office/drawing/2010/main" val="0"/>
                </a:ext>
              </a:extLst>
            </a:blip>
            <a:srcRect/>
            <a:stretch>
              <a:fillRect/>
            </a:stretch>
          </p:blipFill>
          <p:spPr bwMode="auto">
            <a:xfrm>
              <a:off x="6583522" y="3333478"/>
              <a:ext cx="909476" cy="1211886"/>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16" name="Picture 15">
              <a:extLst>
                <a:ext uri="{FF2B5EF4-FFF2-40B4-BE49-F238E27FC236}">
                  <a16:creationId xmlns:a16="http://schemas.microsoft.com/office/drawing/2014/main" id="{5BEF2812-1430-098F-821B-B634EE2C364E}"/>
                </a:ext>
              </a:extLst>
            </p:cNvPr>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9142455" y="2053237"/>
              <a:ext cx="1002407" cy="1002407"/>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17" name="Picture 10">
              <a:extLst>
                <a:ext uri="{FF2B5EF4-FFF2-40B4-BE49-F238E27FC236}">
                  <a16:creationId xmlns:a16="http://schemas.microsoft.com/office/drawing/2014/main" id="{EA20906F-15F3-AE64-8B10-DDFA97131B1F}"/>
                </a:ext>
              </a:extLst>
            </p:cNvPr>
            <p:cNvPicPr>
              <a:picLocks noChangeAspect="1" noChangeArrowheads="1"/>
            </p:cNvPicPr>
            <p:nvPr/>
          </p:nvPicPr>
          <p:blipFill>
            <a:blip r:embed="rId15">
              <a:extLst>
                <a:ext uri="{28A0092B-C50C-407E-A947-70E740481C1C}">
                  <a14:useLocalDpi xmlns:a14="http://schemas.microsoft.com/office/drawing/2010/main" val="0"/>
                </a:ext>
              </a:extLst>
            </a:blip>
            <a:srcRect/>
            <a:stretch>
              <a:fillRect/>
            </a:stretch>
          </p:blipFill>
          <p:spPr bwMode="auto">
            <a:xfrm flipH="1">
              <a:off x="4971923" y="3422814"/>
              <a:ext cx="1016678" cy="1016678"/>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18" name="Picture 17">
              <a:extLst>
                <a:ext uri="{FF2B5EF4-FFF2-40B4-BE49-F238E27FC236}">
                  <a16:creationId xmlns:a16="http://schemas.microsoft.com/office/drawing/2014/main" id="{9D9ADC86-A6F2-86D2-5941-547925A34D8C}"/>
                </a:ext>
              </a:extLst>
            </p:cNvPr>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flipH="1">
              <a:off x="3182417" y="3827193"/>
              <a:ext cx="532720" cy="532720"/>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19" name="Picture 14">
              <a:extLst>
                <a:ext uri="{FF2B5EF4-FFF2-40B4-BE49-F238E27FC236}">
                  <a16:creationId xmlns:a16="http://schemas.microsoft.com/office/drawing/2014/main" id="{29577B0B-775D-E8ED-2783-26C3E51188B8}"/>
                </a:ext>
              </a:extLst>
            </p:cNvPr>
            <p:cNvPicPr>
              <a:picLocks noChangeAspect="1" noChangeArrowheads="1"/>
            </p:cNvPicPr>
            <p:nvPr/>
          </p:nvPicPr>
          <p:blipFill>
            <a:blip r:embed="rId17">
              <a:extLst>
                <a:ext uri="{28A0092B-C50C-407E-A947-70E740481C1C}">
                  <a14:useLocalDpi xmlns:a14="http://schemas.microsoft.com/office/drawing/2010/main" val="0"/>
                </a:ext>
              </a:extLst>
            </a:blip>
            <a:srcRect/>
            <a:stretch>
              <a:fillRect/>
            </a:stretch>
          </p:blipFill>
          <p:spPr bwMode="auto">
            <a:xfrm>
              <a:off x="8167133" y="463761"/>
              <a:ext cx="910374" cy="1133788"/>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20" name="Picture 16">
              <a:extLst>
                <a:ext uri="{FF2B5EF4-FFF2-40B4-BE49-F238E27FC236}">
                  <a16:creationId xmlns:a16="http://schemas.microsoft.com/office/drawing/2014/main" id="{67B1C815-2C21-7CBF-E531-BD9CBA24D323}"/>
                </a:ext>
              </a:extLst>
            </p:cNvPr>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flipH="1">
              <a:off x="9142455" y="858334"/>
              <a:ext cx="1133788" cy="1133788"/>
            </a:xfrm>
            <a:prstGeom prst="rect">
              <a:avLst/>
            </a:prstGeom>
            <a:noFill/>
            <a:ln>
              <a:noFill/>
            </a:ln>
            <a:extLst>
              <a:ext uri="{909E8E84-426E-40DD-AFC4-6F175D3DCCD1}">
                <a14:hiddenFill xmlns:a14="http://schemas.microsoft.com/office/drawing/2010/main">
                  <a:solidFill>
                    <a:srgbClr val="FFFFFF"/>
                  </a:solidFill>
                </a14:hiddenFill>
              </a:ext>
            </a:extLst>
          </p:spPr>
        </p:pic>
      </p:grpSp>
      <p:pic>
        <p:nvPicPr>
          <p:cNvPr id="24" name="Picture 23" descr="A black background with red text&#10;&#10;Description automatically generated">
            <a:extLst>
              <a:ext uri="{FF2B5EF4-FFF2-40B4-BE49-F238E27FC236}">
                <a16:creationId xmlns:a16="http://schemas.microsoft.com/office/drawing/2014/main" id="{E286C55F-8DDB-46D5-7A87-F3B98F5B6295}"/>
              </a:ext>
            </a:extLst>
          </p:cNvPr>
          <p:cNvPicPr>
            <a:picLocks noChangeAspect="1"/>
          </p:cNvPicPr>
          <p:nvPr/>
        </p:nvPicPr>
        <p:blipFill>
          <a:blip r:embed="rId19"/>
          <a:stretch>
            <a:fillRect/>
          </a:stretch>
        </p:blipFill>
        <p:spPr>
          <a:xfrm>
            <a:off x="8197303" y="5606950"/>
            <a:ext cx="2424516" cy="794551"/>
          </a:xfrm>
          <a:prstGeom prst="rect">
            <a:avLst/>
          </a:prstGeom>
          <a:solidFill>
            <a:schemeClr val="bg1"/>
          </a:solidFill>
          <a:ln>
            <a:noFill/>
          </a:ln>
        </p:spPr>
      </p:pic>
      <p:pic>
        <p:nvPicPr>
          <p:cNvPr id="25" name="Picture 24">
            <a:extLst>
              <a:ext uri="{FF2B5EF4-FFF2-40B4-BE49-F238E27FC236}">
                <a16:creationId xmlns:a16="http://schemas.microsoft.com/office/drawing/2014/main" id="{F8FC9EE7-93F3-FF71-4683-3DA174429851}"/>
              </a:ext>
            </a:extLst>
          </p:cNvPr>
          <p:cNvPicPr>
            <a:picLocks noChangeAspect="1"/>
          </p:cNvPicPr>
          <p:nvPr/>
        </p:nvPicPr>
        <p:blipFill>
          <a:blip r:embed="rId20"/>
          <a:stretch>
            <a:fillRect/>
          </a:stretch>
        </p:blipFill>
        <p:spPr>
          <a:xfrm>
            <a:off x="1584743" y="5881644"/>
            <a:ext cx="2233279" cy="937683"/>
          </a:xfrm>
          <a:prstGeom prst="rect">
            <a:avLst/>
          </a:prstGeom>
          <a:solidFill>
            <a:schemeClr val="bg1"/>
          </a:solidFill>
          <a:ln>
            <a:noFill/>
          </a:ln>
        </p:spPr>
      </p:pic>
      <p:pic>
        <p:nvPicPr>
          <p:cNvPr id="2050" name="Picture 2">
            <a:extLst>
              <a:ext uri="{FF2B5EF4-FFF2-40B4-BE49-F238E27FC236}">
                <a16:creationId xmlns:a16="http://schemas.microsoft.com/office/drawing/2014/main" id="{EE033F82-33AB-70A6-BD00-3A673EE018C6}"/>
              </a:ext>
            </a:extLst>
          </p:cNvPr>
          <p:cNvPicPr>
            <a:picLocks noChangeAspect="1" noChangeArrowheads="1"/>
          </p:cNvPicPr>
          <p:nvPr/>
        </p:nvPicPr>
        <p:blipFill>
          <a:blip r:embed="rId21">
            <a:extLst>
              <a:ext uri="{28A0092B-C50C-407E-A947-70E740481C1C}">
                <a14:useLocalDpi xmlns:a14="http://schemas.microsoft.com/office/drawing/2010/main" val="0"/>
              </a:ext>
            </a:extLst>
          </a:blip>
          <a:srcRect/>
          <a:stretch>
            <a:fillRect/>
          </a:stretch>
        </p:blipFill>
        <p:spPr bwMode="auto">
          <a:xfrm flipH="1">
            <a:off x="2024589" y="1944763"/>
            <a:ext cx="976985" cy="976985"/>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2052" name="Picture 4">
            <a:extLst>
              <a:ext uri="{FF2B5EF4-FFF2-40B4-BE49-F238E27FC236}">
                <a16:creationId xmlns:a16="http://schemas.microsoft.com/office/drawing/2014/main" id="{2CF9C22B-C6BF-2B4E-3B53-CAC76CCCA728}"/>
              </a:ext>
            </a:extLst>
          </p:cNvPr>
          <p:cNvPicPr>
            <a:picLocks noChangeAspect="1" noChangeArrowheads="1"/>
          </p:cNvPicPr>
          <p:nvPr/>
        </p:nvPicPr>
        <p:blipFill>
          <a:blip r:embed="rId22">
            <a:extLst>
              <a:ext uri="{28A0092B-C50C-407E-A947-70E740481C1C}">
                <a14:useLocalDpi xmlns:a14="http://schemas.microsoft.com/office/drawing/2010/main" val="0"/>
              </a:ext>
            </a:extLst>
          </a:blip>
          <a:srcRect/>
          <a:stretch>
            <a:fillRect/>
          </a:stretch>
        </p:blipFill>
        <p:spPr bwMode="auto">
          <a:xfrm>
            <a:off x="4141499" y="1863631"/>
            <a:ext cx="1058875" cy="1222989"/>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6" name="Picture 5" descr="A person smiling at the camera&#10;&#10;Description automatically generated">
            <a:extLst>
              <a:ext uri="{FF2B5EF4-FFF2-40B4-BE49-F238E27FC236}">
                <a16:creationId xmlns:a16="http://schemas.microsoft.com/office/drawing/2014/main" id="{65F741D0-DD3B-57FA-14F2-400298825863}"/>
              </a:ext>
            </a:extLst>
          </p:cNvPr>
          <p:cNvPicPr>
            <a:picLocks noChangeAspect="1"/>
          </p:cNvPicPr>
          <p:nvPr/>
        </p:nvPicPr>
        <p:blipFill>
          <a:blip r:embed="rId23"/>
          <a:stretch>
            <a:fillRect/>
          </a:stretch>
        </p:blipFill>
        <p:spPr>
          <a:xfrm>
            <a:off x="5893048" y="3588720"/>
            <a:ext cx="728884" cy="728884"/>
          </a:xfrm>
          <a:prstGeom prst="rect">
            <a:avLst/>
          </a:prstGeom>
          <a:ln>
            <a:noFill/>
          </a:ln>
        </p:spPr>
      </p:pic>
      <p:pic>
        <p:nvPicPr>
          <p:cNvPr id="2" name="Picture 1" descr="A dog lying on the floor&#10;&#10;Description automatically generated with medium confidence">
            <a:extLst>
              <a:ext uri="{FF2B5EF4-FFF2-40B4-BE49-F238E27FC236}">
                <a16:creationId xmlns:a16="http://schemas.microsoft.com/office/drawing/2014/main" id="{793E9CE4-C743-AAE9-5718-203405BD8972}"/>
              </a:ext>
            </a:extLst>
          </p:cNvPr>
          <p:cNvPicPr>
            <a:picLocks noChangeAspect="1"/>
          </p:cNvPicPr>
          <p:nvPr/>
        </p:nvPicPr>
        <p:blipFill>
          <a:blip r:embed="rId24"/>
          <a:stretch>
            <a:fillRect/>
          </a:stretch>
        </p:blipFill>
        <p:spPr>
          <a:xfrm>
            <a:off x="8463092" y="1418450"/>
            <a:ext cx="814853" cy="611140"/>
          </a:xfrm>
          <a:prstGeom prst="rect">
            <a:avLst/>
          </a:prstGeom>
        </p:spPr>
      </p:pic>
      <p:sp>
        <p:nvSpPr>
          <p:cNvPr id="7" name="Slide Number Placeholder 6">
            <a:extLst>
              <a:ext uri="{FF2B5EF4-FFF2-40B4-BE49-F238E27FC236}">
                <a16:creationId xmlns:a16="http://schemas.microsoft.com/office/drawing/2014/main" id="{9EEDDD58-62F5-8690-F553-9B18F8C05AD8}"/>
              </a:ext>
            </a:extLst>
          </p:cNvPr>
          <p:cNvSpPr>
            <a:spLocks noGrp="1"/>
          </p:cNvSpPr>
          <p:nvPr>
            <p:ph type="sldNum" sz="quarter" idx="12"/>
          </p:nvPr>
        </p:nvSpPr>
        <p:spPr/>
        <p:txBody>
          <a:bodyPr/>
          <a:lstStyle/>
          <a:p>
            <a:fld id="{C3883474-71E4-4357-80BC-5A86AD651ADC}" type="slidenum">
              <a:rPr lang="fr-FR" smtClean="0"/>
              <a:t>39</a:t>
            </a:fld>
            <a:endParaRPr lang="fr-FR"/>
          </a:p>
        </p:txBody>
      </p:sp>
    </p:spTree>
    <p:extLst>
      <p:ext uri="{BB962C8B-B14F-4D97-AF65-F5344CB8AC3E}">
        <p14:creationId xmlns:p14="http://schemas.microsoft.com/office/powerpoint/2010/main" val="3300299207"/>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6416DB5-7606-4E9F-7CA3-06A6F8D3498D}"/>
            </a:ext>
          </a:extLst>
        </p:cNvPr>
        <p:cNvGrpSpPr/>
        <p:nvPr/>
      </p:nvGrpSpPr>
      <p:grpSpPr>
        <a:xfrm>
          <a:off x="0" y="0"/>
          <a:ext cx="0" cy="0"/>
          <a:chOff x="0" y="0"/>
          <a:chExt cx="0" cy="0"/>
        </a:xfrm>
      </p:grpSpPr>
      <p:sp>
        <p:nvSpPr>
          <p:cNvPr id="10" name="TextBox 9">
            <a:extLst>
              <a:ext uri="{FF2B5EF4-FFF2-40B4-BE49-F238E27FC236}">
                <a16:creationId xmlns:a16="http://schemas.microsoft.com/office/drawing/2014/main" id="{D6CFFC07-A40B-E704-B164-C99687B4E61F}"/>
              </a:ext>
            </a:extLst>
          </p:cNvPr>
          <p:cNvSpPr txBox="1"/>
          <p:nvPr/>
        </p:nvSpPr>
        <p:spPr>
          <a:xfrm>
            <a:off x="8061775" y="82601"/>
            <a:ext cx="1818831" cy="553998"/>
          </a:xfrm>
          <a:prstGeom prst="rect">
            <a:avLst/>
          </a:prstGeom>
          <a:noFill/>
        </p:spPr>
        <p:txBody>
          <a:bodyPr wrap="none" rtlCol="0">
            <a:spAutoFit/>
          </a:bodyPr>
          <a:lstStyle/>
          <a:p>
            <a:r>
              <a:rPr lang="en-CA" sz="3000" dirty="0"/>
              <a:t>@</a:t>
            </a:r>
            <a:r>
              <a:rPr lang="en-CA" sz="3000" dirty="0" err="1"/>
              <a:t>rpjuster</a:t>
            </a:r>
            <a:endParaRPr lang="en-CA" sz="3000" dirty="0"/>
          </a:p>
        </p:txBody>
      </p:sp>
      <p:grpSp>
        <p:nvGrpSpPr>
          <p:cNvPr id="15" name="Group 14">
            <a:extLst>
              <a:ext uri="{FF2B5EF4-FFF2-40B4-BE49-F238E27FC236}">
                <a16:creationId xmlns:a16="http://schemas.microsoft.com/office/drawing/2014/main" id="{5BCA1D09-0579-2220-34AE-E17C1172AF91}"/>
              </a:ext>
            </a:extLst>
          </p:cNvPr>
          <p:cNvGrpSpPr/>
          <p:nvPr/>
        </p:nvGrpSpPr>
        <p:grpSpPr>
          <a:xfrm>
            <a:off x="79052" y="1694900"/>
            <a:ext cx="6721798" cy="2313999"/>
            <a:chOff x="79052" y="1694900"/>
            <a:chExt cx="6721798" cy="2313999"/>
          </a:xfrm>
        </p:grpSpPr>
        <p:pic>
          <p:nvPicPr>
            <p:cNvPr id="1026" name="Picture 2" descr="Facebook Logo and symbol, meaning, history, PNG, brand">
              <a:extLst>
                <a:ext uri="{FF2B5EF4-FFF2-40B4-BE49-F238E27FC236}">
                  <a16:creationId xmlns:a16="http://schemas.microsoft.com/office/drawing/2014/main" id="{F3F9AC3F-990A-C5E0-4B3E-092CEAA4BED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9052" y="2167673"/>
              <a:ext cx="2852655" cy="1003878"/>
            </a:xfrm>
            <a:prstGeom prst="rect">
              <a:avLst/>
            </a:prstGeom>
            <a:noFill/>
            <a:extLst>
              <a:ext uri="{909E8E84-426E-40DD-AFC4-6F175D3DCCD1}">
                <a14:hiddenFill xmlns:a14="http://schemas.microsoft.com/office/drawing/2010/main">
                  <a:solidFill>
                    <a:srgbClr val="FFFFFF"/>
                  </a:solidFill>
                </a14:hiddenFill>
              </a:ext>
            </a:extLst>
          </p:spPr>
        </p:pic>
        <p:sp>
          <p:nvSpPr>
            <p:cNvPr id="9" name="TextBox 8">
              <a:extLst>
                <a:ext uri="{FF2B5EF4-FFF2-40B4-BE49-F238E27FC236}">
                  <a16:creationId xmlns:a16="http://schemas.microsoft.com/office/drawing/2014/main" id="{A13A5EF7-2FAB-5EC1-A071-F53933931646}"/>
                </a:ext>
              </a:extLst>
            </p:cNvPr>
            <p:cNvSpPr txBox="1"/>
            <p:nvPr/>
          </p:nvSpPr>
          <p:spPr>
            <a:xfrm>
              <a:off x="389620" y="3069324"/>
              <a:ext cx="2037224" cy="553998"/>
            </a:xfrm>
            <a:prstGeom prst="rect">
              <a:avLst/>
            </a:prstGeom>
            <a:noFill/>
          </p:spPr>
          <p:txBody>
            <a:bodyPr wrap="none" rtlCol="0">
              <a:spAutoFit/>
            </a:bodyPr>
            <a:lstStyle/>
            <a:p>
              <a:r>
                <a:rPr lang="en-CA" sz="3000" dirty="0"/>
                <a:t>CESAR Lab</a:t>
              </a:r>
            </a:p>
          </p:txBody>
        </p:sp>
        <p:pic>
          <p:nvPicPr>
            <p:cNvPr id="3" name="Picture 2" descr="A screenshot of a website&#10;&#10;Description automatically generated">
              <a:extLst>
                <a:ext uri="{FF2B5EF4-FFF2-40B4-BE49-F238E27FC236}">
                  <a16:creationId xmlns:a16="http://schemas.microsoft.com/office/drawing/2014/main" id="{44EA1184-2D9D-8A06-F3C6-6C32064409E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737412" y="1694900"/>
              <a:ext cx="4063438" cy="2313999"/>
            </a:xfrm>
            <a:prstGeom prst="rect">
              <a:avLst/>
            </a:prstGeom>
          </p:spPr>
        </p:pic>
      </p:grpSp>
      <p:grpSp>
        <p:nvGrpSpPr>
          <p:cNvPr id="16" name="Group 15">
            <a:extLst>
              <a:ext uri="{FF2B5EF4-FFF2-40B4-BE49-F238E27FC236}">
                <a16:creationId xmlns:a16="http://schemas.microsoft.com/office/drawing/2014/main" id="{9334CD09-254C-4B12-71DB-205FA64A209E}"/>
              </a:ext>
            </a:extLst>
          </p:cNvPr>
          <p:cNvGrpSpPr/>
          <p:nvPr/>
        </p:nvGrpSpPr>
        <p:grpSpPr>
          <a:xfrm>
            <a:off x="404517" y="4211601"/>
            <a:ext cx="6117814" cy="2646399"/>
            <a:chOff x="421882" y="4125336"/>
            <a:chExt cx="6117814" cy="2646399"/>
          </a:xfrm>
        </p:grpSpPr>
        <p:pic>
          <p:nvPicPr>
            <p:cNvPr id="7" name="Picture 6" descr="A screenshot of a social media post&#10;&#10;Description automatically generated">
              <a:extLst>
                <a:ext uri="{FF2B5EF4-FFF2-40B4-BE49-F238E27FC236}">
                  <a16:creationId xmlns:a16="http://schemas.microsoft.com/office/drawing/2014/main" id="{BC9327D5-4BAE-4748-3358-0B9FE5810D32}"/>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919279" y="4125336"/>
              <a:ext cx="3620417" cy="2646399"/>
            </a:xfrm>
            <a:prstGeom prst="rect">
              <a:avLst/>
            </a:prstGeom>
          </p:spPr>
        </p:pic>
        <p:sp>
          <p:nvSpPr>
            <p:cNvPr id="8" name="TextBox 7">
              <a:extLst>
                <a:ext uri="{FF2B5EF4-FFF2-40B4-BE49-F238E27FC236}">
                  <a16:creationId xmlns:a16="http://schemas.microsoft.com/office/drawing/2014/main" id="{F8991CD9-780E-EDB5-9A34-2A160BFD214A}"/>
                </a:ext>
              </a:extLst>
            </p:cNvPr>
            <p:cNvSpPr txBox="1"/>
            <p:nvPr/>
          </p:nvSpPr>
          <p:spPr>
            <a:xfrm>
              <a:off x="421882" y="6171249"/>
              <a:ext cx="1806905" cy="553998"/>
            </a:xfrm>
            <a:prstGeom prst="rect">
              <a:avLst/>
            </a:prstGeom>
            <a:noFill/>
          </p:spPr>
          <p:txBody>
            <a:bodyPr wrap="none" rtlCol="0">
              <a:spAutoFit/>
            </a:bodyPr>
            <a:lstStyle/>
            <a:p>
              <a:r>
                <a:rPr lang="en-CA" sz="3000" dirty="0" err="1"/>
                <a:t>lab_cesar</a:t>
              </a:r>
              <a:endParaRPr lang="en-CA" sz="3000" dirty="0"/>
            </a:p>
          </p:txBody>
        </p:sp>
        <p:pic>
          <p:nvPicPr>
            <p:cNvPr id="8194" name="Picture 2" descr="Instagram Logo and their History | LogoMyWay">
              <a:extLst>
                <a:ext uri="{FF2B5EF4-FFF2-40B4-BE49-F238E27FC236}">
                  <a16:creationId xmlns:a16="http://schemas.microsoft.com/office/drawing/2014/main" id="{DCA89A22-C94E-1B5A-0E81-2B45F82302B3}"/>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21882" y="4260047"/>
              <a:ext cx="2022989" cy="1911202"/>
            </a:xfrm>
            <a:prstGeom prst="rect">
              <a:avLst/>
            </a:prstGeom>
            <a:noFill/>
            <a:extLst>
              <a:ext uri="{909E8E84-426E-40DD-AFC4-6F175D3DCCD1}">
                <a14:hiddenFill xmlns:a14="http://schemas.microsoft.com/office/drawing/2010/main">
                  <a:solidFill>
                    <a:srgbClr val="FFFFFF"/>
                  </a:solidFill>
                </a14:hiddenFill>
              </a:ext>
            </a:extLst>
          </p:spPr>
        </p:pic>
      </p:grpSp>
      <p:pic>
        <p:nvPicPr>
          <p:cNvPr id="8198" name="Picture 6">
            <a:extLst>
              <a:ext uri="{FF2B5EF4-FFF2-40B4-BE49-F238E27FC236}">
                <a16:creationId xmlns:a16="http://schemas.microsoft.com/office/drawing/2014/main" id="{24E10B4C-D06F-494D-AD69-1DE0C03635ED}"/>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9605454" y="-4907127"/>
            <a:ext cx="126248" cy="126248"/>
          </a:xfrm>
          <a:prstGeom prst="rect">
            <a:avLst/>
          </a:prstGeom>
          <a:noFill/>
          <a:extLst>
            <a:ext uri="{909E8E84-426E-40DD-AFC4-6F175D3DCCD1}">
              <a14:hiddenFill xmlns:a14="http://schemas.microsoft.com/office/drawing/2010/main">
                <a:solidFill>
                  <a:srgbClr val="FFFFFF"/>
                </a:solidFill>
              </a14:hiddenFill>
            </a:ext>
          </a:extLst>
        </p:spPr>
      </p:pic>
      <p:grpSp>
        <p:nvGrpSpPr>
          <p:cNvPr id="14" name="Group 13">
            <a:extLst>
              <a:ext uri="{FF2B5EF4-FFF2-40B4-BE49-F238E27FC236}">
                <a16:creationId xmlns:a16="http://schemas.microsoft.com/office/drawing/2014/main" id="{F223851D-E450-A203-C6BD-863A756AAE2C}"/>
              </a:ext>
            </a:extLst>
          </p:cNvPr>
          <p:cNvGrpSpPr/>
          <p:nvPr/>
        </p:nvGrpSpPr>
        <p:grpSpPr>
          <a:xfrm>
            <a:off x="101211" y="104801"/>
            <a:ext cx="6816014" cy="1571397"/>
            <a:chOff x="101211" y="104801"/>
            <a:chExt cx="6816014" cy="1571397"/>
          </a:xfrm>
        </p:grpSpPr>
        <p:pic>
          <p:nvPicPr>
            <p:cNvPr id="8200" name="Picture 8" descr="Laboratoire CESAR">
              <a:extLst>
                <a:ext uri="{FF2B5EF4-FFF2-40B4-BE49-F238E27FC236}">
                  <a16:creationId xmlns:a16="http://schemas.microsoft.com/office/drawing/2014/main" id="{F8255FC9-67AC-BFFF-970F-681CEEFE2A72}"/>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585241" y="104801"/>
              <a:ext cx="1323399" cy="1003878"/>
            </a:xfrm>
            <a:prstGeom prst="rect">
              <a:avLst/>
            </a:prstGeom>
            <a:noFill/>
            <a:extLst>
              <a:ext uri="{909E8E84-426E-40DD-AFC4-6F175D3DCCD1}">
                <a14:hiddenFill xmlns:a14="http://schemas.microsoft.com/office/drawing/2010/main">
                  <a:solidFill>
                    <a:srgbClr val="FFFFFF"/>
                  </a:solidFill>
                </a14:hiddenFill>
              </a:ext>
            </a:extLst>
          </p:spPr>
        </p:pic>
        <p:pic>
          <p:nvPicPr>
            <p:cNvPr id="12" name="Picture 11" descr="A pink and blue swirly surface with black text&#10;&#10;Description automatically generated">
              <a:extLst>
                <a:ext uri="{FF2B5EF4-FFF2-40B4-BE49-F238E27FC236}">
                  <a16:creationId xmlns:a16="http://schemas.microsoft.com/office/drawing/2014/main" id="{37545E0E-E685-BB12-C306-5163DC22B03A}"/>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2306216" y="137762"/>
              <a:ext cx="4611009" cy="1445710"/>
            </a:xfrm>
            <a:prstGeom prst="rect">
              <a:avLst/>
            </a:prstGeom>
          </p:spPr>
        </p:pic>
        <p:sp>
          <p:nvSpPr>
            <p:cNvPr id="13" name="TextBox 12">
              <a:extLst>
                <a:ext uri="{FF2B5EF4-FFF2-40B4-BE49-F238E27FC236}">
                  <a16:creationId xmlns:a16="http://schemas.microsoft.com/office/drawing/2014/main" id="{E9C935DD-1419-8F65-6DC0-3E5D6607B28D}"/>
                </a:ext>
              </a:extLst>
            </p:cNvPr>
            <p:cNvSpPr txBox="1"/>
            <p:nvPr/>
          </p:nvSpPr>
          <p:spPr>
            <a:xfrm>
              <a:off x="101211" y="1122200"/>
              <a:ext cx="2122761" cy="553998"/>
            </a:xfrm>
            <a:prstGeom prst="rect">
              <a:avLst/>
            </a:prstGeom>
            <a:noFill/>
          </p:spPr>
          <p:txBody>
            <a:bodyPr wrap="none" rtlCol="0">
              <a:spAutoFit/>
            </a:bodyPr>
            <a:lstStyle/>
            <a:p>
              <a:r>
                <a:rPr lang="en-CA" sz="3000" dirty="0" err="1"/>
                <a:t>cesarlab.ca</a:t>
              </a:r>
              <a:endParaRPr lang="en-CA" sz="3000" dirty="0"/>
            </a:p>
          </p:txBody>
        </p:sp>
      </p:grpSp>
      <p:pic>
        <p:nvPicPr>
          <p:cNvPr id="19" name="Picture 18">
            <a:extLst>
              <a:ext uri="{FF2B5EF4-FFF2-40B4-BE49-F238E27FC236}">
                <a16:creationId xmlns:a16="http://schemas.microsoft.com/office/drawing/2014/main" id="{D5031586-BBA2-691A-F31C-688BE4397C05}"/>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7808631" y="5257635"/>
            <a:ext cx="3593634" cy="1600365"/>
          </a:xfrm>
          <a:prstGeom prst="rect">
            <a:avLst/>
          </a:prstGeom>
        </p:spPr>
      </p:pic>
      <p:pic>
        <p:nvPicPr>
          <p:cNvPr id="8206" name="Picture 14" descr="Linkedin Logo, symbol, meaning, history, Vector, PNG">
            <a:extLst>
              <a:ext uri="{FF2B5EF4-FFF2-40B4-BE49-F238E27FC236}">
                <a16:creationId xmlns:a16="http://schemas.microsoft.com/office/drawing/2014/main" id="{9173A90E-EB72-6B77-BF2A-F2E342972D3B}"/>
              </a:ext>
            </a:extLst>
          </p:cNvPr>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7808642" y="3676300"/>
            <a:ext cx="3593623" cy="2021413"/>
          </a:xfrm>
          <a:prstGeom prst="rect">
            <a:avLst/>
          </a:prstGeom>
          <a:noFill/>
          <a:extLst>
            <a:ext uri="{909E8E84-426E-40DD-AFC4-6F175D3DCCD1}">
              <a14:hiddenFill xmlns:a14="http://schemas.microsoft.com/office/drawing/2010/main">
                <a:solidFill>
                  <a:srgbClr val="FFFFFF"/>
                </a:solidFill>
              </a14:hiddenFill>
            </a:ext>
          </a:extLst>
        </p:spPr>
      </p:pic>
      <p:cxnSp>
        <p:nvCxnSpPr>
          <p:cNvPr id="21" name="Straight Connector 20">
            <a:extLst>
              <a:ext uri="{FF2B5EF4-FFF2-40B4-BE49-F238E27FC236}">
                <a16:creationId xmlns:a16="http://schemas.microsoft.com/office/drawing/2014/main" id="{8E87D370-8705-DB91-D236-42B0797F624A}"/>
              </a:ext>
            </a:extLst>
          </p:cNvPr>
          <p:cNvCxnSpPr/>
          <p:nvPr/>
        </p:nvCxnSpPr>
        <p:spPr>
          <a:xfrm>
            <a:off x="7065815" y="0"/>
            <a:ext cx="0" cy="6858000"/>
          </a:xfrm>
          <a:prstGeom prst="line">
            <a:avLst/>
          </a:prstGeom>
        </p:spPr>
        <p:style>
          <a:lnRef idx="2">
            <a:schemeClr val="accent1"/>
          </a:lnRef>
          <a:fillRef idx="0">
            <a:schemeClr val="accent1"/>
          </a:fillRef>
          <a:effectRef idx="1">
            <a:schemeClr val="accent1"/>
          </a:effectRef>
          <a:fontRef idx="minor">
            <a:schemeClr val="tx1"/>
          </a:fontRef>
        </p:style>
      </p:cxnSp>
      <p:cxnSp>
        <p:nvCxnSpPr>
          <p:cNvPr id="23" name="Straight Connector 22">
            <a:extLst>
              <a:ext uri="{FF2B5EF4-FFF2-40B4-BE49-F238E27FC236}">
                <a16:creationId xmlns:a16="http://schemas.microsoft.com/office/drawing/2014/main" id="{08263C33-9AAB-87EA-681D-32398EBF667B}"/>
              </a:ext>
            </a:extLst>
          </p:cNvPr>
          <p:cNvCxnSpPr/>
          <p:nvPr/>
        </p:nvCxnSpPr>
        <p:spPr>
          <a:xfrm>
            <a:off x="0" y="1667441"/>
            <a:ext cx="7065815" cy="0"/>
          </a:xfrm>
          <a:prstGeom prst="line">
            <a:avLst/>
          </a:prstGeom>
        </p:spPr>
        <p:style>
          <a:lnRef idx="2">
            <a:schemeClr val="accent1"/>
          </a:lnRef>
          <a:fillRef idx="0">
            <a:schemeClr val="accent1"/>
          </a:fillRef>
          <a:effectRef idx="1">
            <a:schemeClr val="accent1"/>
          </a:effectRef>
          <a:fontRef idx="minor">
            <a:schemeClr val="tx1"/>
          </a:fontRef>
        </p:style>
      </p:cxnSp>
      <p:cxnSp>
        <p:nvCxnSpPr>
          <p:cNvPr id="24" name="Straight Connector 23">
            <a:extLst>
              <a:ext uri="{FF2B5EF4-FFF2-40B4-BE49-F238E27FC236}">
                <a16:creationId xmlns:a16="http://schemas.microsoft.com/office/drawing/2014/main" id="{3029F285-C9D5-62EB-3CC0-82F6E47B6919}"/>
              </a:ext>
            </a:extLst>
          </p:cNvPr>
          <p:cNvCxnSpPr/>
          <p:nvPr/>
        </p:nvCxnSpPr>
        <p:spPr>
          <a:xfrm>
            <a:off x="3264" y="4116377"/>
            <a:ext cx="7065815" cy="0"/>
          </a:xfrm>
          <a:prstGeom prst="line">
            <a:avLst/>
          </a:prstGeom>
        </p:spPr>
        <p:style>
          <a:lnRef idx="2">
            <a:schemeClr val="accent1"/>
          </a:lnRef>
          <a:fillRef idx="0">
            <a:schemeClr val="accent1"/>
          </a:fillRef>
          <a:effectRef idx="1">
            <a:schemeClr val="accent1"/>
          </a:effectRef>
          <a:fontRef idx="minor">
            <a:schemeClr val="tx1"/>
          </a:fontRef>
        </p:style>
      </p:cxnSp>
      <p:cxnSp>
        <p:nvCxnSpPr>
          <p:cNvPr id="25" name="Straight Connector 24">
            <a:extLst>
              <a:ext uri="{FF2B5EF4-FFF2-40B4-BE49-F238E27FC236}">
                <a16:creationId xmlns:a16="http://schemas.microsoft.com/office/drawing/2014/main" id="{97484A25-2175-E7B1-1944-0128C6FE7298}"/>
              </a:ext>
            </a:extLst>
          </p:cNvPr>
          <p:cNvCxnSpPr>
            <a:cxnSpLocks/>
          </p:cNvCxnSpPr>
          <p:nvPr/>
        </p:nvCxnSpPr>
        <p:spPr>
          <a:xfrm>
            <a:off x="7065815" y="4116377"/>
            <a:ext cx="5126185" cy="0"/>
          </a:xfrm>
          <a:prstGeom prst="line">
            <a:avLst/>
          </a:prstGeom>
        </p:spPr>
        <p:style>
          <a:lnRef idx="2">
            <a:schemeClr val="accent1"/>
          </a:lnRef>
          <a:fillRef idx="0">
            <a:schemeClr val="accent1"/>
          </a:fillRef>
          <a:effectRef idx="1">
            <a:schemeClr val="accent1"/>
          </a:effectRef>
          <a:fontRef idx="minor">
            <a:schemeClr val="tx1"/>
          </a:fontRef>
        </p:style>
      </p:cxnSp>
      <p:sp>
        <p:nvSpPr>
          <p:cNvPr id="4" name="Slide Number Placeholder 3">
            <a:extLst>
              <a:ext uri="{FF2B5EF4-FFF2-40B4-BE49-F238E27FC236}">
                <a16:creationId xmlns:a16="http://schemas.microsoft.com/office/drawing/2014/main" id="{A9C5EAC6-3805-C2F2-FCB9-837D6249D405}"/>
              </a:ext>
            </a:extLst>
          </p:cNvPr>
          <p:cNvSpPr>
            <a:spLocks noGrp="1"/>
          </p:cNvSpPr>
          <p:nvPr>
            <p:ph type="sldNum" sz="quarter" idx="12"/>
          </p:nvPr>
        </p:nvSpPr>
        <p:spPr/>
        <p:txBody>
          <a:bodyPr/>
          <a:lstStyle/>
          <a:p>
            <a:fld id="{C3883474-71E4-4357-80BC-5A86AD651ADC}" type="slidenum">
              <a:rPr lang="fr-FR" smtClean="0"/>
              <a:t>40</a:t>
            </a:fld>
            <a:endParaRPr lang="fr-FR"/>
          </a:p>
        </p:txBody>
      </p:sp>
      <p:pic>
        <p:nvPicPr>
          <p:cNvPr id="11" name="Picture 10" descr="A screenshot of a social media post&#10;&#10;Description automatically generated">
            <a:extLst>
              <a:ext uri="{FF2B5EF4-FFF2-40B4-BE49-F238E27FC236}">
                <a16:creationId xmlns:a16="http://schemas.microsoft.com/office/drawing/2014/main" id="{A5CDF71B-5F59-7F9F-89A2-2490C37DAE91}"/>
              </a:ext>
            </a:extLst>
          </p:cNvPr>
          <p:cNvPicPr>
            <a:picLocks noChangeAspect="1"/>
          </p:cNvPicPr>
          <p:nvPr/>
        </p:nvPicPr>
        <p:blipFill>
          <a:blip r:embed="rId11">
            <a:extLst>
              <a:ext uri="{28A0092B-C50C-407E-A947-70E740481C1C}">
                <a14:useLocalDpi xmlns:a14="http://schemas.microsoft.com/office/drawing/2010/main" val="0"/>
              </a:ext>
            </a:extLst>
          </a:blip>
          <a:stretch>
            <a:fillRect/>
          </a:stretch>
        </p:blipFill>
        <p:spPr>
          <a:xfrm>
            <a:off x="7397377" y="836644"/>
            <a:ext cx="4430704" cy="3076469"/>
          </a:xfrm>
          <a:prstGeom prst="rect">
            <a:avLst/>
          </a:prstGeom>
        </p:spPr>
      </p:pic>
      <p:pic>
        <p:nvPicPr>
          <p:cNvPr id="2" name="Picture 2" descr="Bluesky app transparent icon 52932554 PNG">
            <a:extLst>
              <a:ext uri="{FF2B5EF4-FFF2-40B4-BE49-F238E27FC236}">
                <a16:creationId xmlns:a16="http://schemas.microsoft.com/office/drawing/2014/main" id="{8D044D8C-EE4C-6D4A-15FF-98022045FFA5}"/>
              </a:ext>
            </a:extLst>
          </p:cNvPr>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9880606" y="-389271"/>
            <a:ext cx="2623803" cy="262380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183688870"/>
      </p:ext>
    </p:extLst>
  </p:cSld>
  <p:clrMapOvr>
    <a:masterClrMapping/>
  </p:clrMapOvr>
</p:sld>
</file>

<file path=ppt/theme/theme1.xml><?xml version="1.0" encoding="utf-8"?>
<a:theme xmlns:a="http://schemas.openxmlformats.org/drawingml/2006/main" name="Thème Offic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ppt/theme/theme2.xml><?xml version="1.0" encoding="utf-8"?>
<a:theme xmlns:a="http://schemas.openxmlformats.org/drawingml/2006/main" name="Thème Offic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ppt/webextensions/_rels/taskpanes.xml.rels><?xml version="1.0" encoding="UTF-8" standalone="yes"?>
<Relationships xmlns="http://schemas.openxmlformats.org/package/2006/relationships"><Relationship Id="rId1" Type="http://schemas.microsoft.com/office/2011/relationships/webextension" Target="webextension1.xml"/></Relationships>
</file>

<file path=ppt/webextensions/taskpanes.xml><?xml version="1.0" encoding="utf-8"?>
<wetp:taskpanes xmlns:wetp="http://schemas.microsoft.com/office/webextensions/taskpanes/2010/11">
  <wetp:taskpane dockstate="right" visibility="0" width="350" row="2">
    <wetp:webextensionref xmlns:r="http://schemas.openxmlformats.org/officeDocument/2006/relationships" r:id="rId1"/>
  </wetp:taskpane>
</wetp:taskpanes>
</file>

<file path=ppt/webextensions/webextension1.xml><?xml version="1.0" encoding="utf-8"?>
<we:webextension xmlns:we="http://schemas.microsoft.com/office/webextensions/webextension/2010/11" id="{F2A06AFD-F7D5-4887-A67F-EF22B7BC1DE5}">
  <we:reference id="4b785c87-866c-4bad-85d8-5d1ae467ac9a" version="3.13.1.0" store="EXCatalog" storeType="EXCatalog"/>
  <we:alternateReferences>
    <we:reference id="WA104381909" version="3.13.1.0" store="fr-CA" storeType="OMEX"/>
  </we:alternateReferences>
  <we:properties/>
  <we:bindings/>
  <we:snapshot xmlns:r="http://schemas.openxmlformats.org/officeDocument/2006/relationships"/>
</we:webextension>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_activity xmlns="8898b7b3-d825-42d4-ac3f-21fe4b6aaca2" xsi:nil="true"/>
  </documentManagement>
</p:properties>
</file>

<file path=customXml/item2.xml><?xml version="1.0" encoding="utf-8"?>
<ct:contentTypeSchema xmlns:ct="http://schemas.microsoft.com/office/2006/metadata/contentType" xmlns:ma="http://schemas.microsoft.com/office/2006/metadata/properties/metaAttributes" ct:_="" ma:_="" ma:contentTypeName="Document" ma:contentTypeID="0x0101000ECFD7D38FA01C49B14BE03A3A740731" ma:contentTypeVersion="11" ma:contentTypeDescription="Crée un document." ma:contentTypeScope="" ma:versionID="2703194fddd8abb898976fbf1b117d5d">
  <xsd:schema xmlns:xsd="http://www.w3.org/2001/XMLSchema" xmlns:xs="http://www.w3.org/2001/XMLSchema" xmlns:p="http://schemas.microsoft.com/office/2006/metadata/properties" xmlns:ns3="8898b7b3-d825-42d4-ac3f-21fe4b6aaca2" targetNamespace="http://schemas.microsoft.com/office/2006/metadata/properties" ma:root="true" ma:fieldsID="3eb71bfe0e49354cde328ad9d34fb385" ns3:_="">
    <xsd:import namespace="8898b7b3-d825-42d4-ac3f-21fe4b6aaca2"/>
    <xsd:element name="properties">
      <xsd:complexType>
        <xsd:sequence>
          <xsd:element name="documentManagement">
            <xsd:complexType>
              <xsd:all>
                <xsd:element ref="ns3:MediaServiceMetadata" minOccurs="0"/>
                <xsd:element ref="ns3:MediaServiceFastMetadata" minOccurs="0"/>
                <xsd:element ref="ns3:MediaServiceDateTaken" minOccurs="0"/>
                <xsd:element ref="ns3:MediaServiceAutoTags" minOccurs="0"/>
                <xsd:element ref="ns3:MediaLengthInSeconds" minOccurs="0"/>
                <xsd:element ref="ns3:MediaServiceOCR" minOccurs="0"/>
                <xsd:element ref="ns3:MediaServiceGenerationTime" minOccurs="0"/>
                <xsd:element ref="ns3:MediaServiceEventHashCode" minOccurs="0"/>
                <xsd:element ref="ns3:_activity" minOccurs="0"/>
                <xsd:element ref="ns3:MediaServiceObjectDetectorVersions" minOccurs="0"/>
                <xsd:element ref="ns3:MediaServiceSystemTag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8898b7b3-d825-42d4-ac3f-21fe4b6aaca2"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DateTaken" ma:index="10" nillable="true" ma:displayName="MediaServiceDateTaken" ma:hidden="true" ma:indexed="true" ma:internalName="MediaServiceDateTaken" ma:readOnly="true">
      <xsd:simpleType>
        <xsd:restriction base="dms:Text"/>
      </xsd:simpleType>
    </xsd:element>
    <xsd:element name="MediaServiceAutoTags" ma:index="11" nillable="true" ma:displayName="Tags" ma:internalName="MediaServiceAutoTags" ma:readOnly="true">
      <xsd:simpleType>
        <xsd:restriction base="dms:Text"/>
      </xsd:simpleType>
    </xsd:element>
    <xsd:element name="MediaLengthInSeconds" ma:index="12" nillable="true" ma:displayName="MediaLengthInSeconds" ma:hidden="true" ma:internalName="MediaLengthInSeconds" ma:readOnly="true">
      <xsd:simpleType>
        <xsd:restriction base="dms:Unknown"/>
      </xsd:simpleType>
    </xsd:element>
    <xsd:element name="MediaServiceOCR" ma:index="13" nillable="true" ma:displayName="Extracted Text" ma:internalName="MediaServiceOCR" ma:readOnly="true">
      <xsd:simpleType>
        <xsd:restriction base="dms:Note">
          <xsd:maxLength value="255"/>
        </xsd:restriction>
      </xsd:simpleType>
    </xsd:element>
    <xsd:element name="MediaServiceGenerationTime" ma:index="14" nillable="true" ma:displayName="MediaServiceGenerationTime" ma:hidden="true" ma:internalName="MediaServiceGenerationTime" ma:readOnly="true">
      <xsd:simpleType>
        <xsd:restriction base="dms:Text"/>
      </xsd:simpleType>
    </xsd:element>
    <xsd:element name="MediaServiceEventHashCode" ma:index="15" nillable="true" ma:displayName="MediaServiceEventHashCode" ma:hidden="true" ma:internalName="MediaServiceEventHashCode" ma:readOnly="true">
      <xsd:simpleType>
        <xsd:restriction base="dms:Text"/>
      </xsd:simpleType>
    </xsd:element>
    <xsd:element name="_activity" ma:index="16" nillable="true" ma:displayName="_activity" ma:hidden="true" ma:internalName="_activity">
      <xsd:simpleType>
        <xsd:restriction base="dms:Note"/>
      </xsd:simpleType>
    </xsd:element>
    <xsd:element name="MediaServiceObjectDetectorVersions" ma:index="17" nillable="true" ma:displayName="MediaServiceObjectDetectorVersions" ma:hidden="true" ma:indexed="true" ma:internalName="MediaServiceObjectDetectorVersions" ma:readOnly="true">
      <xsd:simpleType>
        <xsd:restriction base="dms:Text"/>
      </xsd:simpleType>
    </xsd:element>
    <xsd:element name="MediaServiceSystemTags" ma:index="18" nillable="true" ma:displayName="MediaServiceSystemTags" ma:hidden="true" ma:internalName="MediaServiceSystemTags" ma:readOnly="true">
      <xsd:simpleType>
        <xsd:restriction base="dms:Note"/>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Type de contenu"/>
        <xsd:element ref="dc:title" minOccurs="0" maxOccurs="1" ma:index="4" ma:displayName="Titr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C5BB72B2-1618-4DB2-A767-98B485955437}">
  <ds:schemaRefs>
    <ds:schemaRef ds:uri="http://purl.org/dc/dcmitype/"/>
    <ds:schemaRef ds:uri="http://www.w3.org/XML/1998/namespace"/>
    <ds:schemaRef ds:uri="http://schemas.microsoft.com/office/infopath/2007/PartnerControls"/>
    <ds:schemaRef ds:uri="http://schemas.microsoft.com/office/2006/documentManagement/types"/>
    <ds:schemaRef ds:uri="8898b7b3-d825-42d4-ac3f-21fe4b6aaca2"/>
    <ds:schemaRef ds:uri="http://purl.org/dc/terms/"/>
    <ds:schemaRef ds:uri="http://schemas.openxmlformats.org/package/2006/metadata/core-properties"/>
    <ds:schemaRef ds:uri="http://schemas.microsoft.com/office/2006/metadata/properties"/>
    <ds:schemaRef ds:uri="http://purl.org/dc/elements/1.1/"/>
  </ds:schemaRefs>
</ds:datastoreItem>
</file>

<file path=customXml/itemProps2.xml><?xml version="1.0" encoding="utf-8"?>
<ds:datastoreItem xmlns:ds="http://schemas.openxmlformats.org/officeDocument/2006/customXml" ds:itemID="{490211B1-3ADA-4AA7-951F-BFEB24D6AFD4}">
  <ds:schemaRefs>
    <ds:schemaRef ds:uri="8898b7b3-d825-42d4-ac3f-21fe4b6aaca2"/>
    <ds:schemaRef ds:uri="http://purl.org/dc/elements/1.1/"/>
    <ds:schemaRef ds:uri="http://purl.org/dc/terms/"/>
    <ds:schemaRef ds:uri="http://schemas.microsoft.com/internal/obd"/>
    <ds:schemaRef ds:uri="http://schemas.microsoft.com/office/2006/documentManagement/types"/>
    <ds:schemaRef ds:uri="http://schemas.microsoft.com/office/2006/metadata/contentType"/>
    <ds:schemaRef ds:uri="http://schemas.microsoft.com/office/2006/metadata/properties"/>
    <ds:schemaRef ds:uri="http://schemas.microsoft.com/office/2006/metadata/properties/metaAttributes"/>
    <ds:schemaRef ds:uri="http://schemas.microsoft.com/office/infopath/2007/PartnerControls"/>
    <ds:schemaRef ds:uri="http://schemas.openxmlformats.org/package/2006/metadata/core-properties"/>
    <ds:schemaRef ds:uri="http://www.w3.org/2001/XMLSchema"/>
  </ds:schemaRefs>
</ds:datastoreItem>
</file>

<file path=customXml/itemProps3.xml><?xml version="1.0" encoding="utf-8"?>
<ds:datastoreItem xmlns:ds="http://schemas.openxmlformats.org/officeDocument/2006/customXml" ds:itemID="{0472F18E-B28A-4158-97E6-ED65B9AA47BC}">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otalTime>7089</TotalTime>
  <Words>892</Words>
  <Application>Microsoft Macintosh PowerPoint</Application>
  <PresentationFormat>Widescreen</PresentationFormat>
  <Paragraphs>169</Paragraphs>
  <Slides>41</Slides>
  <Notes>12</Notes>
  <HiddenSlides>0</HiddenSlides>
  <MMClips>1</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41</vt:i4>
      </vt:variant>
    </vt:vector>
  </HeadingPairs>
  <TitlesOfParts>
    <vt:vector size="49" baseType="lpstr">
      <vt:lpstr>ＭＳ Ｐゴシック</vt:lpstr>
      <vt:lpstr>Aptos</vt:lpstr>
      <vt:lpstr>Aptos Display</vt:lpstr>
      <vt:lpstr>Arial</vt:lpstr>
      <vt:lpstr>Calibri</vt:lpstr>
      <vt:lpstr>Google Sans</vt:lpstr>
      <vt:lpstr>Trebuchet MS</vt:lpstr>
      <vt:lpstr>Thème Office</vt:lpstr>
      <vt:lpstr>Sex &amp; Gender Considerations in  Stress &amp; Health-Equity Research            </vt:lpstr>
      <vt:lpstr>PowerPoint Presentation</vt:lpstr>
      <vt:lpstr>PowerPoint Presentation</vt:lpstr>
      <vt:lpstr>PowerPoint Presentation</vt:lpstr>
      <vt:lpstr>What is stress?</vt:lpstr>
      <vt:lpstr>Physiological Stress</vt:lpstr>
      <vt:lpstr>Allostatic Load</vt:lpstr>
      <vt:lpstr>PowerPoint Presentation</vt:lpstr>
      <vt:lpstr>PowerPoint Presentation</vt:lpstr>
      <vt:lpstr> Sex Assigned at Birth</vt:lpstr>
      <vt:lpstr>Psychological distress and the biological response to stress</vt:lpstr>
      <vt:lpstr>PowerPoint Presentation</vt:lpstr>
      <vt:lpstr> Study Goals</vt:lpstr>
      <vt:lpstr>PowerPoint Presentation</vt:lpstr>
      <vt:lpstr>Sexual Orientation</vt:lpstr>
      <vt:lpstr>PowerPoint Presentation</vt:lpstr>
      <vt:lpstr>Sexual Orientation &amp; Diurnal Cortisol</vt:lpstr>
      <vt:lpstr>Sexual Orientation &amp; Psychiatric Symptoms</vt:lpstr>
      <vt:lpstr>Sexual Orientation &amp; Allostatic Load</vt:lpstr>
      <vt:lpstr>Canadian Generalizability? </vt:lpstr>
      <vt:lpstr>PowerPoint Presentation</vt:lpstr>
      <vt:lpstr>Allostatic load and sexual orientation in the USA:  National Health &amp; Nutrition Examination Survey 2001-2010</vt:lpstr>
      <vt:lpstr>PowerPoint Presentation</vt:lpstr>
      <vt:lpstr>PowerPoint Presentation</vt:lpstr>
      <vt:lpstr>PowerPoint Presentation</vt:lpstr>
      <vt:lpstr>Structural stigma and allostatic load of LGBs :  National Health &amp; Nutrition Examination Survey 2001-2014</vt:lpstr>
      <vt:lpstr>PowerPoint Presentation</vt:lpstr>
      <vt:lpstr>Gender Identity</vt:lpstr>
      <vt:lpstr>PowerPoint Presentation</vt:lpstr>
      <vt:lpstr>PowerPoint Presentation</vt:lpstr>
      <vt:lpstr>PowerPoint Presentation</vt:lpstr>
      <vt:lpstr>PowerPoint Presentation</vt:lpstr>
      <vt:lpstr>Institutionalized Gender</vt:lpstr>
      <vt:lpstr>PowerPoint Presentation</vt:lpstr>
      <vt:lpstr>PowerPoint Presentation</vt:lpstr>
      <vt:lpstr>Intersectionality</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Notions transdiagnostiques: sexe, genre et neurobiologie du stress</dc:title>
  <dc:creator>Enzo Cipriani</dc:creator>
  <cp:lastModifiedBy>Robert-Paul Juster</cp:lastModifiedBy>
  <cp:revision>130</cp:revision>
  <dcterms:created xsi:type="dcterms:W3CDTF">2024-01-15T20:05:18Z</dcterms:created>
  <dcterms:modified xsi:type="dcterms:W3CDTF">2025-04-30T15:24:00Z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0x0101000ECFD7D38FA01C49B14BE03A3A740731</vt:lpwstr>
  </property>
</Properties>
</file>