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embeddedFontLst>
    <p:embeddedFont>
      <p:font typeface="Roboto Serif"/>
      <p:regular r:id="rId17"/>
      <p:bold r:id="rId18"/>
      <p:italic r:id="rId19"/>
      <p:boldItalic r:id="rId20"/>
    </p:embeddedFont>
    <p:embeddedFont>
      <p:font typeface="Roboto Slab"/>
      <p:regular r:id="rId21"/>
      <p:bold r:id="rId22"/>
    </p:embeddedFont>
    <p:embeddedFont>
      <p:font typeface="Roboto"/>
      <p:regular r:id="rId23"/>
      <p:bold r:id="rId24"/>
      <p:italic r:id="rId25"/>
      <p:boldItalic r:id="rId26"/>
    </p:embeddedFont>
    <p:embeddedFont>
      <p:font typeface="Bebas Neue"/>
      <p:regular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jCTAMLHNgQjGiT5BFlv+TTa5q70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Serif-boldItalic.fntdata"/><Relationship Id="rId22" Type="http://schemas.openxmlformats.org/officeDocument/2006/relationships/font" Target="fonts/RobotoSlab-bold.fntdata"/><Relationship Id="rId21" Type="http://schemas.openxmlformats.org/officeDocument/2006/relationships/font" Target="fonts/RobotoSlab-regular.fntdata"/><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boldItalic.fntdata"/><Relationship Id="rId25" Type="http://schemas.openxmlformats.org/officeDocument/2006/relationships/font" Target="fonts/Roboto-italic.fntdata"/><Relationship Id="rId28" Type="http://customschemas.google.com/relationships/presentationmetadata" Target="metadata"/><Relationship Id="rId27" Type="http://schemas.openxmlformats.org/officeDocument/2006/relationships/font" Target="fonts/BebasNeue-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obotoSerif-regular.fntdata"/><Relationship Id="rId16" Type="http://schemas.openxmlformats.org/officeDocument/2006/relationships/slide" Target="slides/slide12.xml"/><Relationship Id="rId19" Type="http://schemas.openxmlformats.org/officeDocument/2006/relationships/font" Target="fonts/RobotoSerif-italic.fntdata"/><Relationship Id="rId18" Type="http://schemas.openxmlformats.org/officeDocument/2006/relationships/font" Target="fonts/RobotoSerif-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19374c2d1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g119374c2d1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g119374c2d1e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19374c2d1e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g119374c2d1e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g119374c2d1e_0_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19374c2d1e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g119374c2d1e_0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8" name="Google Shape;228;g119374c2d1e_0_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19b84913d6_0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g119b84913d6_0_1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g119b84913d6_0_1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864591ebea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g864591ebea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g864591ebea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19b84913d6_0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g119b84913d6_0_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g119b84913d6_0_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28697765fb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g128697765fb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g128697765fb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28697765fb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g128697765fb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g128697765fb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28697765fb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g128697765fb_0_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g128697765fb_0_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1a107f599e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g11a107f599e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g11a107f599e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19374c2d1e_0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g119374c2d1e_0_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g119374c2d1e_0_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19374c2d1e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g119374c2d1e_0_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g119374c2d1e_0_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6"/>
          <p:cNvSpPr/>
          <p:nvPr>
            <p:ph idx="2" type="pic"/>
          </p:nvPr>
        </p:nvSpPr>
        <p:spPr>
          <a:xfrm>
            <a:off x="5183188" y="987425"/>
            <a:ext cx="6172200" cy="4873625"/>
          </a:xfrm>
          <a:prstGeom prst="rect">
            <a:avLst/>
          </a:prstGeom>
          <a:noFill/>
          <a:ln>
            <a:noFill/>
          </a:ln>
        </p:spPr>
      </p:sp>
      <p:sp>
        <p:nvSpPr>
          <p:cNvPr id="68" name="Google Shape;68;p1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2.jpg"/><Relationship Id="rId5"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3.png"/><Relationship Id="rId8"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12.png"/><Relationship Id="rId6"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g119374c2d1e_0_0"/>
          <p:cNvPicPr preferRelativeResize="0"/>
          <p:nvPr/>
        </p:nvPicPr>
        <p:blipFill rotWithShape="1">
          <a:blip r:embed="rId3">
            <a:alphaModFix/>
          </a:blip>
          <a:srcRect b="0" l="0" r="0" t="0"/>
          <a:stretch/>
        </p:blipFill>
        <p:spPr>
          <a:xfrm>
            <a:off x="0" y="0"/>
            <a:ext cx="12191990" cy="6858000"/>
          </a:xfrm>
          <a:prstGeom prst="rect">
            <a:avLst/>
          </a:prstGeom>
          <a:noFill/>
          <a:ln>
            <a:noFill/>
          </a:ln>
        </p:spPr>
      </p:pic>
      <p:sp>
        <p:nvSpPr>
          <p:cNvPr id="90" name="Google Shape;90;g119374c2d1e_0_0"/>
          <p:cNvSpPr/>
          <p:nvPr/>
        </p:nvSpPr>
        <p:spPr>
          <a:xfrm>
            <a:off x="7347250" y="2034225"/>
            <a:ext cx="4488900" cy="24891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g119374c2d1e_0_0"/>
          <p:cNvSpPr txBox="1"/>
          <p:nvPr/>
        </p:nvSpPr>
        <p:spPr>
          <a:xfrm>
            <a:off x="7747275" y="2288275"/>
            <a:ext cx="3995100" cy="18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chemeClr val="accent1"/>
                </a:solidFill>
                <a:latin typeface="Roboto Serif"/>
                <a:ea typeface="Roboto Serif"/>
                <a:cs typeface="Roboto Serif"/>
                <a:sym typeface="Roboto Serif"/>
              </a:rPr>
              <a:t>Mónica Meltis Véjar</a:t>
            </a:r>
            <a:endParaRPr sz="2400">
              <a:solidFill>
                <a:schemeClr val="accent1"/>
              </a:solidFill>
              <a:latin typeface="Roboto Serif"/>
              <a:ea typeface="Roboto Serif"/>
              <a:cs typeface="Roboto Serif"/>
              <a:sym typeface="Roboto Serif"/>
            </a:endParaRPr>
          </a:p>
          <a:p>
            <a:pPr indent="0" lvl="0" marL="0" rtl="0" algn="l">
              <a:spcBef>
                <a:spcPts val="0"/>
              </a:spcBef>
              <a:spcAft>
                <a:spcPts val="0"/>
              </a:spcAft>
              <a:buNone/>
            </a:pPr>
            <a:r>
              <a:rPr lang="en-US" sz="2400">
                <a:solidFill>
                  <a:schemeClr val="accent1"/>
                </a:solidFill>
                <a:latin typeface="Roboto Serif"/>
                <a:ea typeface="Roboto Serif"/>
                <a:cs typeface="Roboto Serif"/>
                <a:sym typeface="Roboto Serif"/>
              </a:rPr>
              <a:t>Data Cívica</a:t>
            </a:r>
            <a:endParaRPr sz="2400">
              <a:solidFill>
                <a:schemeClr val="accent1"/>
              </a:solidFill>
              <a:latin typeface="Roboto Serif"/>
              <a:ea typeface="Roboto Serif"/>
              <a:cs typeface="Roboto Serif"/>
              <a:sym typeface="Roboto Serif"/>
            </a:endParaRPr>
          </a:p>
          <a:p>
            <a:pPr indent="0" lvl="0" marL="0" rtl="0" algn="l">
              <a:lnSpc>
                <a:spcPct val="130434"/>
              </a:lnSpc>
              <a:spcBef>
                <a:spcPts val="0"/>
              </a:spcBef>
              <a:spcAft>
                <a:spcPts val="0"/>
              </a:spcAft>
              <a:buNone/>
            </a:pPr>
            <a:r>
              <a:rPr lang="en-US" sz="1950">
                <a:solidFill>
                  <a:srgbClr val="4A86E8"/>
                </a:solidFill>
                <a:latin typeface="Roboto Serif"/>
                <a:ea typeface="Roboto Serif"/>
                <a:cs typeface="Roboto Serif"/>
                <a:sym typeface="Roboto Serif"/>
              </a:rPr>
              <a:t>Bksy: @mmeltisv.bsky.social</a:t>
            </a:r>
            <a:endParaRPr sz="3200">
              <a:solidFill>
                <a:srgbClr val="4A86E8"/>
              </a:solidFill>
              <a:latin typeface="Roboto Serif"/>
              <a:ea typeface="Roboto Serif"/>
              <a:cs typeface="Roboto Serif"/>
              <a:sym typeface="Roboto Serif"/>
            </a:endParaRPr>
          </a:p>
          <a:p>
            <a:pPr indent="0" lvl="0" marL="0" rtl="0" algn="l">
              <a:spcBef>
                <a:spcPts val="0"/>
              </a:spcBef>
              <a:spcAft>
                <a:spcPts val="0"/>
              </a:spcAft>
              <a:buNone/>
            </a:pPr>
            <a:r>
              <a:rPr lang="en-US" sz="2400">
                <a:solidFill>
                  <a:schemeClr val="accent1"/>
                </a:solidFill>
                <a:latin typeface="Roboto Serif"/>
                <a:ea typeface="Roboto Serif"/>
                <a:cs typeface="Roboto Serif"/>
                <a:sym typeface="Roboto Serif"/>
              </a:rPr>
              <a:t>X: @monicameltis</a:t>
            </a:r>
            <a:endParaRPr sz="2400">
              <a:solidFill>
                <a:schemeClr val="accent1"/>
              </a:solidFill>
              <a:latin typeface="Roboto Serif"/>
              <a:ea typeface="Roboto Serif"/>
              <a:cs typeface="Roboto Serif"/>
              <a:sym typeface="Roboto Serif"/>
            </a:endParaRPr>
          </a:p>
          <a:p>
            <a:pPr indent="0" lvl="0" marL="0" rtl="0" algn="l">
              <a:spcBef>
                <a:spcPts val="0"/>
              </a:spcBef>
              <a:spcAft>
                <a:spcPts val="0"/>
              </a:spcAft>
              <a:buNone/>
            </a:pPr>
            <a:r>
              <a:rPr lang="en-US" sz="2400">
                <a:solidFill>
                  <a:schemeClr val="accent1"/>
                </a:solidFill>
                <a:latin typeface="Roboto Serif"/>
                <a:ea typeface="Roboto Serif"/>
                <a:cs typeface="Roboto Serif"/>
                <a:sym typeface="Roboto Serif"/>
              </a:rPr>
              <a:t>@datacivica</a:t>
            </a:r>
            <a:endParaRPr sz="2400">
              <a:solidFill>
                <a:schemeClr val="accent1"/>
              </a:solidFill>
              <a:latin typeface="Roboto Serif"/>
              <a:ea typeface="Roboto Serif"/>
              <a:cs typeface="Roboto Serif"/>
              <a:sym typeface="Roboto Serif"/>
            </a:endParaRPr>
          </a:p>
          <a:p>
            <a:pPr indent="0" lvl="0" marL="0" rtl="0" algn="l">
              <a:spcBef>
                <a:spcPts val="0"/>
              </a:spcBef>
              <a:spcAft>
                <a:spcPts val="0"/>
              </a:spcAft>
              <a:buNone/>
            </a:pPr>
            <a:r>
              <a:rPr lang="en-US" sz="2600">
                <a:solidFill>
                  <a:schemeClr val="dk1"/>
                </a:solidFill>
                <a:latin typeface="Calibri"/>
                <a:ea typeface="Calibri"/>
                <a:cs typeface="Calibri"/>
                <a:sym typeface="Calibri"/>
              </a:rPr>
              <a:t> </a:t>
            </a:r>
            <a:endParaRPr sz="26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grpSp>
        <p:nvGrpSpPr>
          <p:cNvPr id="216" name="Google Shape;216;g119374c2d1e_0_29"/>
          <p:cNvGrpSpPr/>
          <p:nvPr/>
        </p:nvGrpSpPr>
        <p:grpSpPr>
          <a:xfrm>
            <a:off x="2500708" y="161700"/>
            <a:ext cx="9222233" cy="428725"/>
            <a:chOff x="2707750" y="398175"/>
            <a:chExt cx="9222233" cy="428725"/>
          </a:xfrm>
        </p:grpSpPr>
        <p:cxnSp>
          <p:nvCxnSpPr>
            <p:cNvPr id="217" name="Google Shape;217;g119374c2d1e_0_29"/>
            <p:cNvCxnSpPr/>
            <p:nvPr/>
          </p:nvCxnSpPr>
          <p:spPr>
            <a:xfrm>
              <a:off x="2707750" y="520000"/>
              <a:ext cx="0" cy="306900"/>
            </a:xfrm>
            <a:prstGeom prst="straightConnector1">
              <a:avLst/>
            </a:prstGeom>
            <a:noFill/>
            <a:ln cap="flat" cmpd="sng" w="19050">
              <a:solidFill>
                <a:srgbClr val="F1C232"/>
              </a:solidFill>
              <a:prstDash val="solid"/>
              <a:round/>
              <a:headEnd len="sm" w="sm" type="none"/>
              <a:tailEnd len="sm" w="sm" type="none"/>
            </a:ln>
          </p:spPr>
        </p:cxnSp>
        <p:sp>
          <p:nvSpPr>
            <p:cNvPr id="218" name="Google Shape;218;g119374c2d1e_0_29"/>
            <p:cNvSpPr txBox="1"/>
            <p:nvPr/>
          </p:nvSpPr>
          <p:spPr>
            <a:xfrm>
              <a:off x="2773602" y="488522"/>
              <a:ext cx="6972900" cy="3069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1100"/>
                <a:buFont typeface="Arial"/>
                <a:buNone/>
              </a:pPr>
              <a:r>
                <a:rPr b="0" i="0" lang="en-US" sz="1100" u="none" cap="none" strike="noStrike">
                  <a:solidFill>
                    <a:schemeClr val="dk2"/>
                  </a:solidFill>
                  <a:latin typeface="Roboto"/>
                  <a:ea typeface="Roboto"/>
                  <a:cs typeface="Roboto"/>
                  <a:sym typeface="Roboto"/>
                </a:rPr>
                <a:t>Datos sobre el cuerpo y el contexto de las víctimas</a:t>
              </a:r>
              <a:endParaRPr b="0" i="0" sz="11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rgbClr val="091E40"/>
                </a:solidFill>
                <a:latin typeface="Roboto"/>
                <a:ea typeface="Roboto"/>
                <a:cs typeface="Roboto"/>
                <a:sym typeface="Roboto"/>
              </a:endParaRPr>
            </a:p>
          </p:txBody>
        </p:sp>
        <p:cxnSp>
          <p:nvCxnSpPr>
            <p:cNvPr id="219" name="Google Shape;219;g119374c2d1e_0_29"/>
            <p:cNvCxnSpPr/>
            <p:nvPr/>
          </p:nvCxnSpPr>
          <p:spPr>
            <a:xfrm>
              <a:off x="9816250" y="488525"/>
              <a:ext cx="0" cy="306900"/>
            </a:xfrm>
            <a:prstGeom prst="straightConnector1">
              <a:avLst/>
            </a:prstGeom>
            <a:noFill/>
            <a:ln cap="flat" cmpd="sng" w="19050">
              <a:solidFill>
                <a:srgbClr val="F1C232"/>
              </a:solidFill>
              <a:prstDash val="solid"/>
              <a:round/>
              <a:headEnd len="sm" w="sm" type="none"/>
              <a:tailEnd len="sm" w="sm" type="none"/>
            </a:ln>
          </p:spPr>
        </p:cxnSp>
        <p:pic>
          <p:nvPicPr>
            <p:cNvPr id="220" name="Google Shape;220;g119374c2d1e_0_29"/>
            <p:cNvPicPr preferRelativeResize="0"/>
            <p:nvPr/>
          </p:nvPicPr>
          <p:blipFill rotWithShape="1">
            <a:blip r:embed="rId3">
              <a:alphaModFix/>
            </a:blip>
            <a:srcRect b="0" l="0" r="0" t="0"/>
            <a:stretch/>
          </p:blipFill>
          <p:spPr>
            <a:xfrm>
              <a:off x="10014875" y="398175"/>
              <a:ext cx="1915108" cy="428725"/>
            </a:xfrm>
            <a:prstGeom prst="rect">
              <a:avLst/>
            </a:prstGeom>
            <a:noFill/>
            <a:ln>
              <a:noFill/>
            </a:ln>
          </p:spPr>
        </p:pic>
      </p:grpSp>
      <p:sp>
        <p:nvSpPr>
          <p:cNvPr id="221" name="Google Shape;221;g119374c2d1e_0_29"/>
          <p:cNvSpPr txBox="1"/>
          <p:nvPr>
            <p:ph type="ctrTitle"/>
          </p:nvPr>
        </p:nvSpPr>
        <p:spPr>
          <a:xfrm>
            <a:off x="180800" y="208813"/>
            <a:ext cx="2319900" cy="381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6000"/>
              <a:buNone/>
            </a:pPr>
            <a:r>
              <a:rPr b="1" lang="en-US" sz="2100">
                <a:solidFill>
                  <a:srgbClr val="233766"/>
                </a:solidFill>
                <a:latin typeface="Roboto"/>
                <a:ea typeface="Roboto"/>
                <a:cs typeface="Roboto"/>
                <a:sym typeface="Roboto"/>
              </a:rPr>
              <a:t>Datos para la vida </a:t>
            </a:r>
            <a:endParaRPr b="1" sz="2000">
              <a:solidFill>
                <a:srgbClr val="FFFFFF"/>
              </a:solidFill>
              <a:highlight>
                <a:srgbClr val="233766"/>
              </a:highlight>
              <a:latin typeface="Bebas Neue"/>
              <a:ea typeface="Bebas Neue"/>
              <a:cs typeface="Bebas Neue"/>
              <a:sym typeface="Bebas Neue"/>
            </a:endParaRPr>
          </a:p>
        </p:txBody>
      </p:sp>
      <p:pic>
        <p:nvPicPr>
          <p:cNvPr id="222" name="Google Shape;222;g119374c2d1e_0_29"/>
          <p:cNvPicPr preferRelativeResize="0"/>
          <p:nvPr/>
        </p:nvPicPr>
        <p:blipFill rotWithShape="1">
          <a:blip r:embed="rId4">
            <a:alphaModFix/>
          </a:blip>
          <a:srcRect b="0" l="26361" r="29495" t="86020"/>
          <a:stretch/>
        </p:blipFill>
        <p:spPr>
          <a:xfrm>
            <a:off x="7725735" y="-21737"/>
            <a:ext cx="4466266" cy="795601"/>
          </a:xfrm>
          <a:prstGeom prst="rect">
            <a:avLst/>
          </a:prstGeom>
          <a:noFill/>
          <a:ln>
            <a:noFill/>
          </a:ln>
        </p:spPr>
      </p:pic>
      <p:sp>
        <p:nvSpPr>
          <p:cNvPr id="223" name="Google Shape;223;g119374c2d1e_0_29"/>
          <p:cNvSpPr txBox="1"/>
          <p:nvPr/>
        </p:nvSpPr>
        <p:spPr>
          <a:xfrm>
            <a:off x="327125" y="2531625"/>
            <a:ext cx="11109300" cy="24012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chemeClr val="dk1"/>
              </a:buClr>
              <a:buSzPts val="1600"/>
              <a:buFont typeface="Roboto Slab"/>
              <a:buNone/>
            </a:pPr>
            <a:r>
              <a:rPr b="0" i="0" lang="en-US" sz="1600" u="none" cap="none" strike="noStrike">
                <a:solidFill>
                  <a:schemeClr val="dk1"/>
                </a:solidFill>
                <a:latin typeface="Roboto Slab"/>
                <a:ea typeface="Roboto Slab"/>
                <a:cs typeface="Roboto Slab"/>
                <a:sym typeface="Roboto Slab"/>
              </a:rPr>
              <a:t>- </a:t>
            </a:r>
            <a:r>
              <a:rPr lang="en-US" sz="1600">
                <a:solidFill>
                  <a:schemeClr val="dk1"/>
                </a:solidFill>
                <a:latin typeface="Roboto Slab"/>
                <a:ea typeface="Roboto Slab"/>
                <a:cs typeface="Roboto Slab"/>
                <a:sym typeface="Roboto Slab"/>
              </a:rPr>
              <a:t>Recording the actions of concealment and exposure of the victims' bodies can shed light on the possible strategic or symbolic objectives sought by the perpetrator of the violence.</a:t>
            </a:r>
            <a:endParaRPr sz="1600">
              <a:solidFill>
                <a:schemeClr val="dk1"/>
              </a:solidFill>
              <a:latin typeface="Roboto Slab"/>
              <a:ea typeface="Roboto Slab"/>
              <a:cs typeface="Roboto Slab"/>
              <a:sym typeface="Roboto Slab"/>
            </a:endParaRPr>
          </a:p>
          <a:p>
            <a:pPr indent="0" lvl="0" marL="0" marR="0" rtl="0" algn="just">
              <a:lnSpc>
                <a:spcPct val="100000"/>
              </a:lnSpc>
              <a:spcBef>
                <a:spcPts val="0"/>
              </a:spcBef>
              <a:spcAft>
                <a:spcPts val="0"/>
              </a:spcAft>
              <a:buClr>
                <a:schemeClr val="dk1"/>
              </a:buClr>
              <a:buSzPts val="1600"/>
              <a:buFont typeface="Roboto Slab"/>
              <a:buNone/>
            </a:pPr>
            <a:r>
              <a:t/>
            </a:r>
            <a:endParaRPr sz="1600">
              <a:solidFill>
                <a:schemeClr val="dk1"/>
              </a:solidFill>
              <a:latin typeface="Roboto Slab"/>
              <a:ea typeface="Roboto Slab"/>
              <a:cs typeface="Roboto Slab"/>
              <a:sym typeface="Roboto Slab"/>
            </a:endParaRPr>
          </a:p>
          <a:p>
            <a:pPr indent="0" lvl="0" marL="0" rtl="0" algn="just">
              <a:spcBef>
                <a:spcPts val="0"/>
              </a:spcBef>
              <a:spcAft>
                <a:spcPts val="0"/>
              </a:spcAft>
              <a:buClr>
                <a:schemeClr val="dk1"/>
              </a:buClr>
              <a:buSzPts val="1100"/>
              <a:buFont typeface="Arial"/>
              <a:buNone/>
            </a:pPr>
            <a:r>
              <a:rPr lang="en-US" sz="1600">
                <a:solidFill>
                  <a:schemeClr val="dk1"/>
                </a:solidFill>
                <a:latin typeface="Roboto Slab"/>
                <a:ea typeface="Roboto Slab"/>
                <a:cs typeface="Roboto Slab"/>
                <a:sym typeface="Roboto Slab"/>
              </a:rPr>
              <a:t>- Recording acts of humiliation, cruelty, torture and sexual violence is relevant in cases where the victims are targets of exclusion, discrimination, persecution or vulnerability.</a:t>
            </a:r>
            <a:endParaRPr sz="1600">
              <a:solidFill>
                <a:schemeClr val="dk1"/>
              </a:solidFill>
              <a:latin typeface="Roboto Slab"/>
              <a:ea typeface="Roboto Slab"/>
              <a:cs typeface="Roboto Slab"/>
              <a:sym typeface="Roboto Slab"/>
            </a:endParaRPr>
          </a:p>
          <a:p>
            <a:pPr indent="0" lvl="0" marL="0" rtl="0" algn="just">
              <a:spcBef>
                <a:spcPts val="0"/>
              </a:spcBef>
              <a:spcAft>
                <a:spcPts val="0"/>
              </a:spcAft>
              <a:buClr>
                <a:schemeClr val="dk1"/>
              </a:buClr>
              <a:buSzPts val="1100"/>
              <a:buFont typeface="Arial"/>
              <a:buNone/>
            </a:pPr>
            <a:r>
              <a:t/>
            </a:r>
            <a:endParaRPr sz="1600">
              <a:solidFill>
                <a:schemeClr val="dk1"/>
              </a:solidFill>
              <a:latin typeface="Roboto Slab"/>
              <a:ea typeface="Roboto Slab"/>
              <a:cs typeface="Roboto Slab"/>
              <a:sym typeface="Roboto Slab"/>
            </a:endParaRPr>
          </a:p>
          <a:p>
            <a:pPr indent="0" lvl="0" marL="0" marR="0" rtl="0" algn="just">
              <a:lnSpc>
                <a:spcPct val="100000"/>
              </a:lnSpc>
              <a:spcBef>
                <a:spcPts val="0"/>
              </a:spcBef>
              <a:spcAft>
                <a:spcPts val="0"/>
              </a:spcAft>
              <a:buClr>
                <a:schemeClr val="dk1"/>
              </a:buClr>
              <a:buSzPts val="1600"/>
              <a:buFont typeface="Roboto Slab"/>
              <a:buNone/>
            </a:pPr>
            <a:r>
              <a:rPr lang="en-US" sz="1600">
                <a:solidFill>
                  <a:schemeClr val="dk1"/>
                </a:solidFill>
                <a:latin typeface="Roboto Slab"/>
                <a:ea typeface="Roboto Slab"/>
                <a:cs typeface="Roboto Slab"/>
                <a:sym typeface="Roboto Slab"/>
              </a:rPr>
              <a:t>- Likewise, the recording of non-lethal aggressions, marks and wounds on the bodies can help to identify the profile of possible perpetrators: certain types of torture and other degrading acts have been identified and are usually carried out by certain specific law enforcement agencies.</a:t>
            </a:r>
            <a:endParaRPr sz="1600">
              <a:solidFill>
                <a:schemeClr val="dk1"/>
              </a:solidFill>
              <a:latin typeface="Roboto Slab"/>
              <a:ea typeface="Roboto Slab"/>
              <a:cs typeface="Roboto Slab"/>
              <a:sym typeface="Roboto Slab"/>
            </a:endParaRPr>
          </a:p>
        </p:txBody>
      </p:sp>
      <p:sp>
        <p:nvSpPr>
          <p:cNvPr id="224" name="Google Shape;224;g119374c2d1e_0_29"/>
          <p:cNvSpPr/>
          <p:nvPr/>
        </p:nvSpPr>
        <p:spPr>
          <a:xfrm>
            <a:off x="327125" y="1135850"/>
            <a:ext cx="9478500" cy="1033800"/>
          </a:xfrm>
          <a:prstGeom prst="rect">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3200">
                <a:solidFill>
                  <a:srgbClr val="091E40"/>
                </a:solidFill>
                <a:latin typeface="Bebas Neue"/>
                <a:ea typeface="Bebas Neue"/>
                <a:cs typeface="Bebas Neue"/>
                <a:sym typeface="Bebas Neue"/>
              </a:rPr>
              <a:t>What information about the body and context of the victims still needs to be victims still needs to be collected?</a:t>
            </a:r>
            <a:endParaRPr sz="3200">
              <a:solidFill>
                <a:srgbClr val="091E40"/>
              </a:solidFill>
              <a:latin typeface="Bebas Neue"/>
              <a:ea typeface="Bebas Neue"/>
              <a:cs typeface="Bebas Neue"/>
              <a:sym typeface="Bebas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grpSp>
        <p:nvGrpSpPr>
          <p:cNvPr id="230" name="Google Shape;230;g119374c2d1e_0_42"/>
          <p:cNvGrpSpPr/>
          <p:nvPr/>
        </p:nvGrpSpPr>
        <p:grpSpPr>
          <a:xfrm>
            <a:off x="2500708" y="161700"/>
            <a:ext cx="9222233" cy="428725"/>
            <a:chOff x="2707750" y="398175"/>
            <a:chExt cx="9222233" cy="428725"/>
          </a:xfrm>
        </p:grpSpPr>
        <p:cxnSp>
          <p:nvCxnSpPr>
            <p:cNvPr id="231" name="Google Shape;231;g119374c2d1e_0_42"/>
            <p:cNvCxnSpPr/>
            <p:nvPr/>
          </p:nvCxnSpPr>
          <p:spPr>
            <a:xfrm>
              <a:off x="2707750" y="520000"/>
              <a:ext cx="0" cy="306900"/>
            </a:xfrm>
            <a:prstGeom prst="straightConnector1">
              <a:avLst/>
            </a:prstGeom>
            <a:noFill/>
            <a:ln cap="flat" cmpd="sng" w="19050">
              <a:solidFill>
                <a:srgbClr val="F1C232"/>
              </a:solidFill>
              <a:prstDash val="solid"/>
              <a:round/>
              <a:headEnd len="sm" w="sm" type="none"/>
              <a:tailEnd len="sm" w="sm" type="none"/>
            </a:ln>
          </p:spPr>
        </p:cxnSp>
        <p:sp>
          <p:nvSpPr>
            <p:cNvPr id="232" name="Google Shape;232;g119374c2d1e_0_42"/>
            <p:cNvSpPr txBox="1"/>
            <p:nvPr/>
          </p:nvSpPr>
          <p:spPr>
            <a:xfrm>
              <a:off x="2773602" y="488522"/>
              <a:ext cx="6972900" cy="3069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1100"/>
                <a:buFont typeface="Arial"/>
                <a:buNone/>
              </a:pPr>
              <a:r>
                <a:rPr b="0" i="0" lang="en-US" sz="1100" u="none" cap="none" strike="noStrike">
                  <a:solidFill>
                    <a:schemeClr val="dk2"/>
                  </a:solidFill>
                  <a:latin typeface="Roboto"/>
                  <a:ea typeface="Roboto"/>
                  <a:cs typeface="Roboto"/>
                  <a:sym typeface="Roboto"/>
                </a:rPr>
                <a:t>Datos sobre el cuerpo y el contexto de las víctimas</a:t>
              </a:r>
              <a:endParaRPr b="0" i="0" sz="11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rgbClr val="091E40"/>
                </a:solidFill>
                <a:latin typeface="Roboto"/>
                <a:ea typeface="Roboto"/>
                <a:cs typeface="Roboto"/>
                <a:sym typeface="Roboto"/>
              </a:endParaRPr>
            </a:p>
          </p:txBody>
        </p:sp>
        <p:cxnSp>
          <p:nvCxnSpPr>
            <p:cNvPr id="233" name="Google Shape;233;g119374c2d1e_0_42"/>
            <p:cNvCxnSpPr/>
            <p:nvPr/>
          </p:nvCxnSpPr>
          <p:spPr>
            <a:xfrm>
              <a:off x="9816250" y="488525"/>
              <a:ext cx="0" cy="306900"/>
            </a:xfrm>
            <a:prstGeom prst="straightConnector1">
              <a:avLst/>
            </a:prstGeom>
            <a:noFill/>
            <a:ln cap="flat" cmpd="sng" w="19050">
              <a:solidFill>
                <a:srgbClr val="F1C232"/>
              </a:solidFill>
              <a:prstDash val="solid"/>
              <a:round/>
              <a:headEnd len="sm" w="sm" type="none"/>
              <a:tailEnd len="sm" w="sm" type="none"/>
            </a:ln>
          </p:spPr>
        </p:cxnSp>
        <p:pic>
          <p:nvPicPr>
            <p:cNvPr id="234" name="Google Shape;234;g119374c2d1e_0_42"/>
            <p:cNvPicPr preferRelativeResize="0"/>
            <p:nvPr/>
          </p:nvPicPr>
          <p:blipFill rotWithShape="1">
            <a:blip r:embed="rId3">
              <a:alphaModFix/>
            </a:blip>
            <a:srcRect b="0" l="0" r="0" t="0"/>
            <a:stretch/>
          </p:blipFill>
          <p:spPr>
            <a:xfrm>
              <a:off x="10014875" y="398175"/>
              <a:ext cx="1915108" cy="428725"/>
            </a:xfrm>
            <a:prstGeom prst="rect">
              <a:avLst/>
            </a:prstGeom>
            <a:noFill/>
            <a:ln>
              <a:noFill/>
            </a:ln>
          </p:spPr>
        </p:pic>
      </p:grpSp>
      <p:sp>
        <p:nvSpPr>
          <p:cNvPr id="235" name="Google Shape;235;g119374c2d1e_0_42"/>
          <p:cNvSpPr txBox="1"/>
          <p:nvPr>
            <p:ph type="ctrTitle"/>
          </p:nvPr>
        </p:nvSpPr>
        <p:spPr>
          <a:xfrm>
            <a:off x="180800" y="208813"/>
            <a:ext cx="2319900" cy="381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6000"/>
              <a:buNone/>
            </a:pPr>
            <a:r>
              <a:rPr b="1" lang="en-US" sz="2100">
                <a:solidFill>
                  <a:srgbClr val="233766"/>
                </a:solidFill>
                <a:latin typeface="Roboto"/>
                <a:ea typeface="Roboto"/>
                <a:cs typeface="Roboto"/>
                <a:sym typeface="Roboto"/>
              </a:rPr>
              <a:t>Datos para la vida </a:t>
            </a:r>
            <a:endParaRPr b="1" sz="2000">
              <a:solidFill>
                <a:srgbClr val="FFFFFF"/>
              </a:solidFill>
              <a:highlight>
                <a:srgbClr val="233766"/>
              </a:highlight>
              <a:latin typeface="Bebas Neue"/>
              <a:ea typeface="Bebas Neue"/>
              <a:cs typeface="Bebas Neue"/>
              <a:sym typeface="Bebas Neue"/>
            </a:endParaRPr>
          </a:p>
        </p:txBody>
      </p:sp>
      <p:pic>
        <p:nvPicPr>
          <p:cNvPr id="236" name="Google Shape;236;g119374c2d1e_0_42"/>
          <p:cNvPicPr preferRelativeResize="0"/>
          <p:nvPr/>
        </p:nvPicPr>
        <p:blipFill rotWithShape="1">
          <a:blip r:embed="rId4">
            <a:alphaModFix/>
          </a:blip>
          <a:srcRect b="0" l="26361" r="29495" t="86020"/>
          <a:stretch/>
        </p:blipFill>
        <p:spPr>
          <a:xfrm>
            <a:off x="7725735" y="-21737"/>
            <a:ext cx="4466266" cy="795601"/>
          </a:xfrm>
          <a:prstGeom prst="rect">
            <a:avLst/>
          </a:prstGeom>
          <a:noFill/>
          <a:ln>
            <a:noFill/>
          </a:ln>
        </p:spPr>
      </p:pic>
      <p:sp>
        <p:nvSpPr>
          <p:cNvPr id="237" name="Google Shape;237;g119374c2d1e_0_42"/>
          <p:cNvSpPr txBox="1"/>
          <p:nvPr/>
        </p:nvSpPr>
        <p:spPr>
          <a:xfrm>
            <a:off x="327125" y="2531625"/>
            <a:ext cx="11109300" cy="16623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600"/>
              <a:buFont typeface="Roboto Slab"/>
              <a:buNone/>
            </a:pPr>
            <a:r>
              <a:rPr b="0" i="0" lang="en-US" sz="1600" u="none" cap="none" strike="noStrike">
                <a:solidFill>
                  <a:schemeClr val="dk1"/>
                </a:solidFill>
                <a:latin typeface="Roboto Slab"/>
                <a:ea typeface="Roboto Slab"/>
                <a:cs typeface="Roboto Slab"/>
                <a:sym typeface="Roboto Slab"/>
              </a:rPr>
              <a:t>-</a:t>
            </a:r>
            <a:r>
              <a:rPr lang="en-US" sz="1600">
                <a:solidFill>
                  <a:schemeClr val="dk1"/>
                </a:solidFill>
                <a:latin typeface="Roboto Slab"/>
                <a:ea typeface="Roboto Slab"/>
                <a:cs typeface="Roboto Slab"/>
                <a:sym typeface="Roboto Slab"/>
              </a:rPr>
              <a:t> During the roundtables, recommendations were made that identified the urgency of documenting the specific type of location where a body is found as well as other spatial characteristics of the crime scene.</a:t>
            </a:r>
            <a:endParaRPr sz="1600">
              <a:solidFill>
                <a:schemeClr val="dk1"/>
              </a:solidFill>
              <a:latin typeface="Roboto Slab"/>
              <a:ea typeface="Roboto Slab"/>
              <a:cs typeface="Roboto Slab"/>
              <a:sym typeface="Roboto Slab"/>
            </a:endParaRPr>
          </a:p>
          <a:p>
            <a:pPr indent="0" lvl="0" marL="0" marR="0" rtl="0" algn="just">
              <a:lnSpc>
                <a:spcPct val="100000"/>
              </a:lnSpc>
              <a:spcBef>
                <a:spcPts val="0"/>
              </a:spcBef>
              <a:spcAft>
                <a:spcPts val="0"/>
              </a:spcAft>
              <a:buClr>
                <a:srgbClr val="000000"/>
              </a:buClr>
              <a:buSzPts val="1600"/>
              <a:buFont typeface="Roboto Slab"/>
              <a:buNone/>
            </a:pPr>
            <a:r>
              <a:t/>
            </a:r>
            <a:endParaRPr sz="1600">
              <a:solidFill>
                <a:schemeClr val="dk1"/>
              </a:solidFill>
              <a:latin typeface="Roboto Slab"/>
              <a:ea typeface="Roboto Slab"/>
              <a:cs typeface="Roboto Slab"/>
              <a:sym typeface="Roboto Slab"/>
            </a:endParaRPr>
          </a:p>
          <a:p>
            <a:pPr indent="0" lvl="0" marL="0" marR="0" rtl="0" algn="just">
              <a:lnSpc>
                <a:spcPct val="100000"/>
              </a:lnSpc>
              <a:spcBef>
                <a:spcPts val="0"/>
              </a:spcBef>
              <a:spcAft>
                <a:spcPts val="0"/>
              </a:spcAft>
              <a:buClr>
                <a:srgbClr val="000000"/>
              </a:buClr>
              <a:buSzPts val="1600"/>
              <a:buFont typeface="Roboto Slab"/>
              <a:buNone/>
            </a:pPr>
            <a:r>
              <a:rPr lang="en-US" sz="1600">
                <a:solidFill>
                  <a:schemeClr val="dk1"/>
                </a:solidFill>
                <a:latin typeface="Roboto Slab"/>
                <a:ea typeface="Roboto Slab"/>
                <a:cs typeface="Roboto Slab"/>
                <a:sym typeface="Roboto Slab"/>
              </a:rPr>
              <a:t>- A need that has been repeatedly emphasized is the documentation of threats, history of violence and previous information that could give clues about situations of vulnerability that accompanied the victims during their lives.</a:t>
            </a:r>
            <a:endParaRPr sz="1600">
              <a:solidFill>
                <a:schemeClr val="dk1"/>
              </a:solidFill>
              <a:latin typeface="Roboto Slab"/>
              <a:ea typeface="Roboto Slab"/>
              <a:cs typeface="Roboto Slab"/>
              <a:sym typeface="Roboto Slab"/>
            </a:endParaRPr>
          </a:p>
        </p:txBody>
      </p:sp>
      <p:sp>
        <p:nvSpPr>
          <p:cNvPr id="238" name="Google Shape;238;g119374c2d1e_0_42"/>
          <p:cNvSpPr/>
          <p:nvPr/>
        </p:nvSpPr>
        <p:spPr>
          <a:xfrm>
            <a:off x="327125" y="1135850"/>
            <a:ext cx="9478500" cy="1033800"/>
          </a:xfrm>
          <a:prstGeom prst="rect">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3200">
                <a:solidFill>
                  <a:srgbClr val="091E40"/>
                </a:solidFill>
                <a:latin typeface="Bebas Neue"/>
                <a:ea typeface="Bebas Neue"/>
                <a:cs typeface="Bebas Neue"/>
                <a:sym typeface="Bebas Neue"/>
              </a:rPr>
              <a:t>What information about the body and context of the victims still needs to be victims still needs to be collected?</a:t>
            </a:r>
            <a:endParaRPr sz="3200">
              <a:solidFill>
                <a:srgbClr val="091E40"/>
              </a:solidFill>
              <a:latin typeface="Bebas Neue"/>
              <a:ea typeface="Bebas Neue"/>
              <a:cs typeface="Bebas Neue"/>
              <a:sym typeface="Bebas Neue"/>
            </a:endParaRPr>
          </a:p>
        </p:txBody>
      </p:sp>
      <p:pic>
        <p:nvPicPr>
          <p:cNvPr id="239" name="Google Shape;239;g119374c2d1e_0_42"/>
          <p:cNvPicPr preferRelativeResize="0"/>
          <p:nvPr/>
        </p:nvPicPr>
        <p:blipFill rotWithShape="1">
          <a:blip r:embed="rId5">
            <a:alphaModFix/>
          </a:blip>
          <a:srcRect b="24812" l="0" r="0" t="0"/>
          <a:stretch/>
        </p:blipFill>
        <p:spPr>
          <a:xfrm>
            <a:off x="4180325" y="4114125"/>
            <a:ext cx="3402900" cy="2558700"/>
          </a:xfrm>
          <a:prstGeom prst="roundRect">
            <a:avLst>
              <a:gd fmla="val 16667" name="adj"/>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grpSp>
        <p:nvGrpSpPr>
          <p:cNvPr id="245" name="Google Shape;245;g119b84913d6_0_132"/>
          <p:cNvGrpSpPr/>
          <p:nvPr/>
        </p:nvGrpSpPr>
        <p:grpSpPr>
          <a:xfrm>
            <a:off x="2500708" y="161700"/>
            <a:ext cx="9222233" cy="428725"/>
            <a:chOff x="2707750" y="398175"/>
            <a:chExt cx="9222233" cy="428725"/>
          </a:xfrm>
        </p:grpSpPr>
        <p:cxnSp>
          <p:nvCxnSpPr>
            <p:cNvPr id="246" name="Google Shape;246;g119b84913d6_0_132"/>
            <p:cNvCxnSpPr/>
            <p:nvPr/>
          </p:nvCxnSpPr>
          <p:spPr>
            <a:xfrm>
              <a:off x="2707750" y="520000"/>
              <a:ext cx="0" cy="306900"/>
            </a:xfrm>
            <a:prstGeom prst="straightConnector1">
              <a:avLst/>
            </a:prstGeom>
            <a:noFill/>
            <a:ln cap="flat" cmpd="sng" w="19050">
              <a:solidFill>
                <a:srgbClr val="F1C232"/>
              </a:solidFill>
              <a:prstDash val="solid"/>
              <a:round/>
              <a:headEnd len="sm" w="sm" type="none"/>
              <a:tailEnd len="sm" w="sm" type="none"/>
            </a:ln>
          </p:spPr>
        </p:cxnSp>
        <p:sp>
          <p:nvSpPr>
            <p:cNvPr id="247" name="Google Shape;247;g119b84913d6_0_132"/>
            <p:cNvSpPr txBox="1"/>
            <p:nvPr/>
          </p:nvSpPr>
          <p:spPr>
            <a:xfrm>
              <a:off x="2773602" y="488522"/>
              <a:ext cx="6972900" cy="3069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1100"/>
                <a:buFont typeface="Arial"/>
                <a:buNone/>
              </a:pPr>
              <a:r>
                <a:rPr b="0" i="0" lang="en-US" sz="1100" u="none" cap="none" strike="noStrike">
                  <a:solidFill>
                    <a:schemeClr val="dk2"/>
                  </a:solidFill>
                  <a:latin typeface="Roboto"/>
                  <a:ea typeface="Roboto"/>
                  <a:cs typeface="Roboto"/>
                  <a:sym typeface="Roboto"/>
                </a:rPr>
                <a:t>Próximos pasos</a:t>
              </a:r>
              <a:endParaRPr b="0" i="0" sz="11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rgbClr val="091E40"/>
                </a:solidFill>
                <a:latin typeface="Roboto"/>
                <a:ea typeface="Roboto"/>
                <a:cs typeface="Roboto"/>
                <a:sym typeface="Roboto"/>
              </a:endParaRPr>
            </a:p>
          </p:txBody>
        </p:sp>
        <p:cxnSp>
          <p:nvCxnSpPr>
            <p:cNvPr id="248" name="Google Shape;248;g119b84913d6_0_132"/>
            <p:cNvCxnSpPr/>
            <p:nvPr/>
          </p:nvCxnSpPr>
          <p:spPr>
            <a:xfrm>
              <a:off x="9816250" y="488525"/>
              <a:ext cx="0" cy="306900"/>
            </a:xfrm>
            <a:prstGeom prst="straightConnector1">
              <a:avLst/>
            </a:prstGeom>
            <a:noFill/>
            <a:ln cap="flat" cmpd="sng" w="19050">
              <a:solidFill>
                <a:srgbClr val="F1C232"/>
              </a:solidFill>
              <a:prstDash val="solid"/>
              <a:round/>
              <a:headEnd len="sm" w="sm" type="none"/>
              <a:tailEnd len="sm" w="sm" type="none"/>
            </a:ln>
          </p:spPr>
        </p:cxnSp>
        <p:pic>
          <p:nvPicPr>
            <p:cNvPr id="249" name="Google Shape;249;g119b84913d6_0_132"/>
            <p:cNvPicPr preferRelativeResize="0"/>
            <p:nvPr/>
          </p:nvPicPr>
          <p:blipFill rotWithShape="1">
            <a:blip r:embed="rId3">
              <a:alphaModFix/>
            </a:blip>
            <a:srcRect b="0" l="0" r="0" t="0"/>
            <a:stretch/>
          </p:blipFill>
          <p:spPr>
            <a:xfrm>
              <a:off x="10014875" y="398175"/>
              <a:ext cx="1915108" cy="428725"/>
            </a:xfrm>
            <a:prstGeom prst="rect">
              <a:avLst/>
            </a:prstGeom>
            <a:noFill/>
            <a:ln>
              <a:noFill/>
            </a:ln>
          </p:spPr>
        </p:pic>
      </p:grpSp>
      <p:sp>
        <p:nvSpPr>
          <p:cNvPr id="250" name="Google Shape;250;g119b84913d6_0_132"/>
          <p:cNvSpPr txBox="1"/>
          <p:nvPr>
            <p:ph type="ctrTitle"/>
          </p:nvPr>
        </p:nvSpPr>
        <p:spPr>
          <a:xfrm>
            <a:off x="180800" y="208813"/>
            <a:ext cx="2319900" cy="381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6000"/>
              <a:buNone/>
            </a:pPr>
            <a:r>
              <a:rPr b="1" lang="en-US" sz="2100">
                <a:solidFill>
                  <a:srgbClr val="233766"/>
                </a:solidFill>
                <a:latin typeface="Roboto"/>
                <a:ea typeface="Roboto"/>
                <a:cs typeface="Roboto"/>
                <a:sym typeface="Roboto"/>
              </a:rPr>
              <a:t>Datos para la vida </a:t>
            </a:r>
            <a:endParaRPr b="1" sz="2000">
              <a:solidFill>
                <a:srgbClr val="FFFFFF"/>
              </a:solidFill>
              <a:highlight>
                <a:srgbClr val="233766"/>
              </a:highlight>
              <a:latin typeface="Bebas Neue"/>
              <a:ea typeface="Bebas Neue"/>
              <a:cs typeface="Bebas Neue"/>
              <a:sym typeface="Bebas Neue"/>
            </a:endParaRPr>
          </a:p>
        </p:txBody>
      </p:sp>
      <p:sp>
        <p:nvSpPr>
          <p:cNvPr id="251" name="Google Shape;251;g119b84913d6_0_132"/>
          <p:cNvSpPr/>
          <p:nvPr/>
        </p:nvSpPr>
        <p:spPr>
          <a:xfrm>
            <a:off x="327125" y="1135850"/>
            <a:ext cx="8405700" cy="1033800"/>
          </a:xfrm>
          <a:prstGeom prst="rect">
            <a:avLst/>
          </a:prstGeom>
          <a:solidFill>
            <a:srgbClr val="93C4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500"/>
              <a:buFont typeface="Arial"/>
              <a:buNone/>
            </a:pPr>
            <a:r>
              <a:rPr lang="en-US" sz="4000">
                <a:solidFill>
                  <a:srgbClr val="091E40"/>
                </a:solidFill>
                <a:latin typeface="Bebas Neue"/>
                <a:ea typeface="Bebas Neue"/>
                <a:cs typeface="Bebas Neue"/>
                <a:sym typeface="Bebas Neue"/>
              </a:rPr>
              <a:t>¿what’s next?</a:t>
            </a:r>
            <a:endParaRPr b="0" i="0" sz="1600" u="none" cap="none" strike="noStrike">
              <a:solidFill>
                <a:srgbClr val="000000"/>
              </a:solidFill>
              <a:latin typeface="Arial"/>
              <a:ea typeface="Arial"/>
              <a:cs typeface="Arial"/>
              <a:sym typeface="Arial"/>
            </a:endParaRPr>
          </a:p>
        </p:txBody>
      </p:sp>
      <p:sp>
        <p:nvSpPr>
          <p:cNvPr id="252" name="Google Shape;252;g119b84913d6_0_132"/>
          <p:cNvSpPr txBox="1"/>
          <p:nvPr/>
        </p:nvSpPr>
        <p:spPr>
          <a:xfrm>
            <a:off x="531400" y="2606850"/>
            <a:ext cx="9478500" cy="2165100"/>
          </a:xfrm>
          <a:prstGeom prst="rect">
            <a:avLst/>
          </a:prstGeom>
          <a:noFill/>
          <a:ln>
            <a:noFill/>
          </a:ln>
        </p:spPr>
        <p:txBody>
          <a:bodyPr anchorCtr="0" anchor="t" bIns="91425" lIns="91425" spcFirstLastPara="1" rIns="91425" wrap="square" tIns="91425">
            <a:spAutoFit/>
          </a:bodyPr>
          <a:lstStyle/>
          <a:p>
            <a:pPr indent="-330200" lvl="0" marL="457200" rtl="0" algn="just">
              <a:spcBef>
                <a:spcPts val="1000"/>
              </a:spcBef>
              <a:spcAft>
                <a:spcPts val="0"/>
              </a:spcAft>
              <a:buSzPts val="1600"/>
              <a:buFont typeface="Roboto Slab"/>
              <a:buChar char="-"/>
            </a:pPr>
            <a:r>
              <a:rPr lang="en-US" sz="1600">
                <a:latin typeface="Roboto Slab"/>
                <a:ea typeface="Roboto Slab"/>
                <a:cs typeface="Roboto Slab"/>
                <a:sym typeface="Roboto Slab"/>
              </a:rPr>
              <a:t>During its development, Data for Life sought to identify what data are needed to reduce homicidal violence.</a:t>
            </a:r>
            <a:endParaRPr sz="1600">
              <a:latin typeface="Roboto Slab"/>
              <a:ea typeface="Roboto Slab"/>
              <a:cs typeface="Roboto Slab"/>
              <a:sym typeface="Roboto Slab"/>
            </a:endParaRPr>
          </a:p>
          <a:p>
            <a:pPr indent="-330200" lvl="0" marL="457200" rtl="0" algn="just">
              <a:spcBef>
                <a:spcPts val="1000"/>
              </a:spcBef>
              <a:spcAft>
                <a:spcPts val="0"/>
              </a:spcAft>
              <a:buSzPts val="1600"/>
              <a:buFont typeface="Roboto Slab"/>
              <a:buChar char="-"/>
            </a:pPr>
            <a:r>
              <a:rPr lang="en-US" sz="1600">
                <a:latin typeface="Roboto Slab"/>
                <a:ea typeface="Roboto Slab"/>
                <a:cs typeface="Roboto Slab"/>
                <a:sym typeface="Roboto Slab"/>
              </a:rPr>
              <a:t>This question should be discussed periodically, so we continue to work to help the rest of civil society and the authorities to take ownership of this discussion.</a:t>
            </a:r>
            <a:endParaRPr sz="1600">
              <a:latin typeface="Roboto Slab"/>
              <a:ea typeface="Roboto Slab"/>
              <a:cs typeface="Roboto Slab"/>
              <a:sym typeface="Roboto Slab"/>
            </a:endParaRPr>
          </a:p>
          <a:p>
            <a:pPr indent="-330200" lvl="0" marL="457200" marR="0" rtl="0" algn="just">
              <a:lnSpc>
                <a:spcPct val="100000"/>
              </a:lnSpc>
              <a:spcBef>
                <a:spcPts val="1000"/>
              </a:spcBef>
              <a:spcAft>
                <a:spcPts val="1000"/>
              </a:spcAft>
              <a:buClr>
                <a:srgbClr val="000000"/>
              </a:buClr>
              <a:buSzPts val="1600"/>
              <a:buFont typeface="Roboto Slab"/>
              <a:buChar char="-"/>
            </a:pPr>
            <a:r>
              <a:rPr lang="en-US" sz="1600">
                <a:latin typeface="Roboto Slab"/>
                <a:ea typeface="Roboto Slab"/>
                <a:cs typeface="Roboto Slab"/>
                <a:sym typeface="Roboto Slab"/>
              </a:rPr>
              <a:t>Data for Life will also seek in its next phases to identify the limitations that Mexican institutions face in implementing proposals for the generation of disaggregated homicide data.</a:t>
            </a:r>
            <a:endParaRPr sz="1600">
              <a:latin typeface="Roboto Slab"/>
              <a:ea typeface="Roboto Slab"/>
              <a:cs typeface="Roboto Slab"/>
              <a:sym typeface="Roboto Slab"/>
            </a:endParaRPr>
          </a:p>
        </p:txBody>
      </p:sp>
      <p:pic>
        <p:nvPicPr>
          <p:cNvPr id="253" name="Google Shape;253;g119b84913d6_0_132"/>
          <p:cNvPicPr preferRelativeResize="0"/>
          <p:nvPr/>
        </p:nvPicPr>
        <p:blipFill rotWithShape="1">
          <a:blip r:embed="rId4">
            <a:alphaModFix/>
          </a:blip>
          <a:srcRect b="0" l="26361" r="29495" t="86020"/>
          <a:stretch/>
        </p:blipFill>
        <p:spPr>
          <a:xfrm>
            <a:off x="7725735" y="-21737"/>
            <a:ext cx="4466266" cy="795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864591ebea_0_8"/>
          <p:cNvSpPr/>
          <p:nvPr/>
        </p:nvSpPr>
        <p:spPr>
          <a:xfrm>
            <a:off x="327125" y="1135850"/>
            <a:ext cx="9558300" cy="755400"/>
          </a:xfrm>
          <a:prstGeom prst="rect">
            <a:avLst/>
          </a:prstGeom>
          <a:solidFill>
            <a:srgbClr val="93C4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500"/>
              <a:buFont typeface="Arial"/>
              <a:buNone/>
            </a:pPr>
            <a:r>
              <a:rPr lang="en-US" sz="3800">
                <a:solidFill>
                  <a:srgbClr val="091E40"/>
                </a:solidFill>
                <a:latin typeface="Bebas Neue"/>
                <a:ea typeface="Bebas Neue"/>
                <a:cs typeface="Bebas Neue"/>
                <a:sym typeface="Bebas Neue"/>
              </a:rPr>
              <a:t>The motives behind</a:t>
            </a:r>
            <a:r>
              <a:rPr b="0" i="0" lang="en-US" sz="3800" u="none" cap="none" strike="noStrike">
                <a:solidFill>
                  <a:srgbClr val="091E40"/>
                </a:solidFill>
                <a:latin typeface="Bebas Neue"/>
                <a:ea typeface="Bebas Neue"/>
                <a:cs typeface="Bebas Neue"/>
                <a:sym typeface="Bebas Neue"/>
              </a:rPr>
              <a:t> </a:t>
            </a:r>
            <a:r>
              <a:rPr b="0" i="1" lang="en-US" sz="3800" u="none" cap="none" strike="noStrike">
                <a:solidFill>
                  <a:srgbClr val="091E40"/>
                </a:solidFill>
                <a:latin typeface="Bebas Neue"/>
                <a:ea typeface="Bebas Neue"/>
                <a:cs typeface="Bebas Neue"/>
                <a:sym typeface="Bebas Neue"/>
              </a:rPr>
              <a:t>Datos para la vida </a:t>
            </a:r>
            <a:endParaRPr b="0" i="0" sz="1400" u="none" cap="none" strike="noStrike">
              <a:solidFill>
                <a:srgbClr val="000000"/>
              </a:solidFill>
              <a:latin typeface="Arial"/>
              <a:ea typeface="Arial"/>
              <a:cs typeface="Arial"/>
              <a:sym typeface="Arial"/>
            </a:endParaRPr>
          </a:p>
        </p:txBody>
      </p:sp>
      <p:grpSp>
        <p:nvGrpSpPr>
          <p:cNvPr id="98" name="Google Shape;98;g864591ebea_0_8"/>
          <p:cNvGrpSpPr/>
          <p:nvPr/>
        </p:nvGrpSpPr>
        <p:grpSpPr>
          <a:xfrm>
            <a:off x="2500708" y="161700"/>
            <a:ext cx="9222233" cy="428725"/>
            <a:chOff x="2707750" y="398175"/>
            <a:chExt cx="9222233" cy="428725"/>
          </a:xfrm>
        </p:grpSpPr>
        <p:cxnSp>
          <p:nvCxnSpPr>
            <p:cNvPr id="99" name="Google Shape;99;g864591ebea_0_8"/>
            <p:cNvCxnSpPr/>
            <p:nvPr/>
          </p:nvCxnSpPr>
          <p:spPr>
            <a:xfrm>
              <a:off x="2707750" y="520000"/>
              <a:ext cx="0" cy="306900"/>
            </a:xfrm>
            <a:prstGeom prst="straightConnector1">
              <a:avLst/>
            </a:prstGeom>
            <a:noFill/>
            <a:ln cap="flat" cmpd="sng" w="19050">
              <a:solidFill>
                <a:srgbClr val="F1C232"/>
              </a:solidFill>
              <a:prstDash val="solid"/>
              <a:round/>
              <a:headEnd len="sm" w="sm" type="none"/>
              <a:tailEnd len="sm" w="sm" type="none"/>
            </a:ln>
          </p:spPr>
        </p:cxnSp>
        <p:sp>
          <p:nvSpPr>
            <p:cNvPr id="100" name="Google Shape;100;g864591ebea_0_8"/>
            <p:cNvSpPr txBox="1"/>
            <p:nvPr/>
          </p:nvSpPr>
          <p:spPr>
            <a:xfrm>
              <a:off x="2773602" y="488522"/>
              <a:ext cx="6972900" cy="3069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1100"/>
                <a:buFont typeface="Arial"/>
                <a:buNone/>
              </a:pPr>
              <a:r>
                <a:rPr b="0" i="0" lang="en-US" sz="1100" u="none" cap="none" strike="noStrike">
                  <a:solidFill>
                    <a:schemeClr val="dk2"/>
                  </a:solidFill>
                  <a:latin typeface="Roboto"/>
                  <a:ea typeface="Roboto"/>
                  <a:cs typeface="Roboto"/>
                  <a:sym typeface="Roboto"/>
                </a:rPr>
                <a:t>El porqué de </a:t>
              </a:r>
              <a:r>
                <a:rPr b="0" i="1" lang="en-US" sz="1100" u="none" cap="none" strike="noStrike">
                  <a:solidFill>
                    <a:schemeClr val="dk2"/>
                  </a:solidFill>
                  <a:latin typeface="Roboto"/>
                  <a:ea typeface="Roboto"/>
                  <a:cs typeface="Roboto"/>
                  <a:sym typeface="Roboto"/>
                </a:rPr>
                <a:t>Datos para la vida</a:t>
              </a:r>
              <a:endParaRPr b="0" i="1" sz="11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rgbClr val="091E40"/>
                </a:solidFill>
                <a:latin typeface="Roboto"/>
                <a:ea typeface="Roboto"/>
                <a:cs typeface="Roboto"/>
                <a:sym typeface="Roboto"/>
              </a:endParaRPr>
            </a:p>
          </p:txBody>
        </p:sp>
        <p:cxnSp>
          <p:nvCxnSpPr>
            <p:cNvPr id="101" name="Google Shape;101;g864591ebea_0_8"/>
            <p:cNvCxnSpPr/>
            <p:nvPr/>
          </p:nvCxnSpPr>
          <p:spPr>
            <a:xfrm>
              <a:off x="9816250" y="488525"/>
              <a:ext cx="0" cy="306900"/>
            </a:xfrm>
            <a:prstGeom prst="straightConnector1">
              <a:avLst/>
            </a:prstGeom>
            <a:noFill/>
            <a:ln cap="flat" cmpd="sng" w="19050">
              <a:solidFill>
                <a:srgbClr val="F1C232"/>
              </a:solidFill>
              <a:prstDash val="solid"/>
              <a:round/>
              <a:headEnd len="sm" w="sm" type="none"/>
              <a:tailEnd len="sm" w="sm" type="none"/>
            </a:ln>
          </p:spPr>
        </p:cxnSp>
        <p:pic>
          <p:nvPicPr>
            <p:cNvPr id="102" name="Google Shape;102;g864591ebea_0_8"/>
            <p:cNvPicPr preferRelativeResize="0"/>
            <p:nvPr/>
          </p:nvPicPr>
          <p:blipFill rotWithShape="1">
            <a:blip r:embed="rId3">
              <a:alphaModFix/>
            </a:blip>
            <a:srcRect b="0" l="0" r="0" t="0"/>
            <a:stretch/>
          </p:blipFill>
          <p:spPr>
            <a:xfrm>
              <a:off x="10014875" y="398175"/>
              <a:ext cx="1915108" cy="428725"/>
            </a:xfrm>
            <a:prstGeom prst="rect">
              <a:avLst/>
            </a:prstGeom>
            <a:noFill/>
            <a:ln>
              <a:noFill/>
            </a:ln>
          </p:spPr>
        </p:pic>
      </p:grpSp>
      <p:sp>
        <p:nvSpPr>
          <p:cNvPr id="103" name="Google Shape;103;g864591ebea_0_8"/>
          <p:cNvSpPr txBox="1"/>
          <p:nvPr>
            <p:ph type="ctrTitle"/>
          </p:nvPr>
        </p:nvSpPr>
        <p:spPr>
          <a:xfrm>
            <a:off x="47817" y="-133244"/>
            <a:ext cx="2639400" cy="795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6000"/>
              <a:buNone/>
            </a:pPr>
            <a:r>
              <a:rPr b="1" lang="en-US" sz="2600">
                <a:solidFill>
                  <a:srgbClr val="233766"/>
                </a:solidFill>
                <a:latin typeface="Roboto"/>
                <a:ea typeface="Roboto"/>
                <a:cs typeface="Roboto"/>
                <a:sym typeface="Roboto"/>
              </a:rPr>
              <a:t>Introducción</a:t>
            </a:r>
            <a:endParaRPr b="1" sz="2500">
              <a:solidFill>
                <a:srgbClr val="FFFFFF"/>
              </a:solidFill>
              <a:highlight>
                <a:srgbClr val="233766"/>
              </a:highlight>
              <a:latin typeface="Bebas Neue"/>
              <a:ea typeface="Bebas Neue"/>
              <a:cs typeface="Bebas Neue"/>
              <a:sym typeface="Bebas Neue"/>
            </a:endParaRPr>
          </a:p>
        </p:txBody>
      </p:sp>
      <p:pic>
        <p:nvPicPr>
          <p:cNvPr id="104" name="Google Shape;104;g864591ebea_0_8"/>
          <p:cNvPicPr preferRelativeResize="0"/>
          <p:nvPr/>
        </p:nvPicPr>
        <p:blipFill rotWithShape="1">
          <a:blip r:embed="rId4">
            <a:alphaModFix/>
          </a:blip>
          <a:srcRect b="24812" l="0" r="0" t="0"/>
          <a:stretch/>
        </p:blipFill>
        <p:spPr>
          <a:xfrm>
            <a:off x="7056300" y="2436675"/>
            <a:ext cx="4082400" cy="3069600"/>
          </a:xfrm>
          <a:prstGeom prst="roundRect">
            <a:avLst>
              <a:gd fmla="val 16667" name="adj"/>
            </a:avLst>
          </a:prstGeom>
          <a:noFill/>
          <a:ln>
            <a:noFill/>
          </a:ln>
        </p:spPr>
      </p:pic>
      <p:sp>
        <p:nvSpPr>
          <p:cNvPr id="105" name="Google Shape;105;g864591ebea_0_8"/>
          <p:cNvSpPr txBox="1"/>
          <p:nvPr/>
        </p:nvSpPr>
        <p:spPr>
          <a:xfrm>
            <a:off x="531400" y="2606850"/>
            <a:ext cx="5634900" cy="2667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600"/>
              <a:buFont typeface="Arial"/>
              <a:buNone/>
            </a:pPr>
            <a:r>
              <a:rPr lang="en-US" sz="1600">
                <a:latin typeface="Roboto Slab"/>
                <a:ea typeface="Roboto Slab"/>
                <a:cs typeface="Roboto Slab"/>
                <a:sym typeface="Roboto Slab"/>
              </a:rPr>
              <a:t>It’s a project that looks to:</a:t>
            </a:r>
            <a:endParaRPr b="0" i="0" sz="1600" u="none" cap="none" strike="noStrike">
              <a:solidFill>
                <a:srgbClr val="000000"/>
              </a:solidFill>
              <a:latin typeface="Roboto Slab"/>
              <a:ea typeface="Roboto Slab"/>
              <a:cs typeface="Roboto Slab"/>
              <a:sym typeface="Roboto Slab"/>
            </a:endParaRPr>
          </a:p>
          <a:p>
            <a:pPr indent="-330200" lvl="0" marL="457200" marR="0" rtl="0" algn="just">
              <a:lnSpc>
                <a:spcPct val="100000"/>
              </a:lnSpc>
              <a:spcBef>
                <a:spcPts val="1000"/>
              </a:spcBef>
              <a:spcAft>
                <a:spcPts val="0"/>
              </a:spcAft>
              <a:buClr>
                <a:srgbClr val="000000"/>
              </a:buClr>
              <a:buSzPts val="1600"/>
              <a:buFont typeface="Roboto Slab"/>
              <a:buChar char="●"/>
            </a:pPr>
            <a:r>
              <a:rPr lang="en-US" sz="1600">
                <a:latin typeface="Roboto Slab"/>
                <a:ea typeface="Roboto Slab"/>
                <a:cs typeface="Roboto Slab"/>
                <a:sym typeface="Roboto Slab"/>
              </a:rPr>
              <a:t>Contribute to the betterment of public data about homicides</a:t>
            </a:r>
            <a:endParaRPr sz="1600">
              <a:latin typeface="Roboto Slab"/>
              <a:ea typeface="Roboto Slab"/>
              <a:cs typeface="Roboto Slab"/>
              <a:sym typeface="Roboto Slab"/>
            </a:endParaRPr>
          </a:p>
          <a:p>
            <a:pPr indent="-330200" lvl="0" marL="457200" marR="0" rtl="0" algn="just">
              <a:lnSpc>
                <a:spcPct val="100000"/>
              </a:lnSpc>
              <a:spcBef>
                <a:spcPts val="1000"/>
              </a:spcBef>
              <a:spcAft>
                <a:spcPts val="0"/>
              </a:spcAft>
              <a:buSzPts val="1600"/>
              <a:buFont typeface="Roboto Slab"/>
              <a:buChar char="●"/>
            </a:pPr>
            <a:r>
              <a:rPr lang="en-US" sz="1600">
                <a:latin typeface="Roboto Slab"/>
                <a:ea typeface="Roboto Slab"/>
                <a:cs typeface="Roboto Slab"/>
                <a:sym typeface="Roboto Slab"/>
              </a:rPr>
              <a:t>Introduce an intersectional perspective for the analysis of homicidal violence in Mexico</a:t>
            </a:r>
            <a:endParaRPr sz="1600">
              <a:latin typeface="Roboto Slab"/>
              <a:ea typeface="Roboto Slab"/>
              <a:cs typeface="Roboto Slab"/>
              <a:sym typeface="Roboto Slab"/>
            </a:endParaRPr>
          </a:p>
          <a:p>
            <a:pPr indent="-330200" lvl="0" marL="457200" marR="0" rtl="0" algn="just">
              <a:lnSpc>
                <a:spcPct val="100000"/>
              </a:lnSpc>
              <a:spcBef>
                <a:spcPts val="1000"/>
              </a:spcBef>
              <a:spcAft>
                <a:spcPts val="0"/>
              </a:spcAft>
              <a:buSzPts val="1600"/>
              <a:buFont typeface="Roboto Slab"/>
              <a:buChar char="●"/>
            </a:pPr>
            <a:r>
              <a:rPr lang="en-US" sz="1600">
                <a:latin typeface="Roboto Slab"/>
                <a:ea typeface="Roboto Slab"/>
                <a:cs typeface="Roboto Slab"/>
                <a:sym typeface="Roboto Slab"/>
              </a:rPr>
              <a:t>Recognising our biases and their implications (belonging- and othering) </a:t>
            </a:r>
            <a:endParaRPr sz="1600">
              <a:latin typeface="Roboto Slab"/>
              <a:ea typeface="Roboto Slab"/>
              <a:cs typeface="Roboto Slab"/>
              <a:sym typeface="Roboto Slab"/>
            </a:endParaRPr>
          </a:p>
          <a:p>
            <a:pPr indent="-330200" lvl="0" marL="457200" marR="0" rtl="0" algn="just">
              <a:lnSpc>
                <a:spcPct val="100000"/>
              </a:lnSpc>
              <a:spcBef>
                <a:spcPts val="1000"/>
              </a:spcBef>
              <a:spcAft>
                <a:spcPts val="0"/>
              </a:spcAft>
              <a:buSzPts val="1600"/>
              <a:buFont typeface="Roboto Slab"/>
              <a:buChar char="●"/>
            </a:pPr>
            <a:r>
              <a:rPr lang="en-US" sz="1600">
                <a:latin typeface="Roboto Slab"/>
                <a:ea typeface="Roboto Slab"/>
                <a:cs typeface="Roboto Slab"/>
                <a:sym typeface="Roboto Slab"/>
              </a:rPr>
              <a:t>Institutionalization of those biases </a:t>
            </a:r>
            <a:endParaRPr sz="1600">
              <a:latin typeface="Roboto Slab"/>
              <a:ea typeface="Roboto Slab"/>
              <a:cs typeface="Roboto Slab"/>
              <a:sym typeface="Roboto Slab"/>
            </a:endParaRPr>
          </a:p>
        </p:txBody>
      </p:sp>
      <p:pic>
        <p:nvPicPr>
          <p:cNvPr id="106" name="Google Shape;106;g864591ebea_0_8"/>
          <p:cNvPicPr preferRelativeResize="0"/>
          <p:nvPr/>
        </p:nvPicPr>
        <p:blipFill rotWithShape="1">
          <a:blip r:embed="rId5">
            <a:alphaModFix/>
          </a:blip>
          <a:srcRect b="0" l="26361" r="29495" t="86020"/>
          <a:stretch/>
        </p:blipFill>
        <p:spPr>
          <a:xfrm>
            <a:off x="7725735" y="-21737"/>
            <a:ext cx="4466266" cy="7956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119b84913d6_0_74"/>
          <p:cNvSpPr/>
          <p:nvPr/>
        </p:nvSpPr>
        <p:spPr>
          <a:xfrm>
            <a:off x="327125" y="1135850"/>
            <a:ext cx="11184300" cy="755400"/>
          </a:xfrm>
          <a:prstGeom prst="rect">
            <a:avLst/>
          </a:prstGeom>
          <a:solidFill>
            <a:srgbClr val="93C4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500"/>
              <a:buFont typeface="Arial"/>
              <a:buNone/>
            </a:pPr>
            <a:r>
              <a:rPr lang="en-US" sz="3800">
                <a:solidFill>
                  <a:srgbClr val="091E40"/>
                </a:solidFill>
                <a:latin typeface="Bebas Neue"/>
                <a:ea typeface="Bebas Neue"/>
                <a:cs typeface="Bebas Neue"/>
                <a:sym typeface="Bebas Neue"/>
              </a:rPr>
              <a:t>our research: what does intersectional data/registries mean?</a:t>
            </a:r>
            <a:endParaRPr sz="3800">
              <a:solidFill>
                <a:srgbClr val="091E40"/>
              </a:solidFill>
              <a:latin typeface="Bebas Neue"/>
              <a:ea typeface="Bebas Neue"/>
              <a:cs typeface="Bebas Neue"/>
              <a:sym typeface="Bebas Neue"/>
            </a:endParaRPr>
          </a:p>
        </p:txBody>
      </p:sp>
      <p:grpSp>
        <p:nvGrpSpPr>
          <p:cNvPr id="113" name="Google Shape;113;g119b84913d6_0_74"/>
          <p:cNvGrpSpPr/>
          <p:nvPr/>
        </p:nvGrpSpPr>
        <p:grpSpPr>
          <a:xfrm>
            <a:off x="2500708" y="161700"/>
            <a:ext cx="9222233" cy="428725"/>
            <a:chOff x="2707750" y="398175"/>
            <a:chExt cx="9222233" cy="428725"/>
          </a:xfrm>
        </p:grpSpPr>
        <p:cxnSp>
          <p:nvCxnSpPr>
            <p:cNvPr id="114" name="Google Shape;114;g119b84913d6_0_74"/>
            <p:cNvCxnSpPr/>
            <p:nvPr/>
          </p:nvCxnSpPr>
          <p:spPr>
            <a:xfrm>
              <a:off x="2707750" y="520000"/>
              <a:ext cx="0" cy="306900"/>
            </a:xfrm>
            <a:prstGeom prst="straightConnector1">
              <a:avLst/>
            </a:prstGeom>
            <a:noFill/>
            <a:ln cap="flat" cmpd="sng" w="19050">
              <a:solidFill>
                <a:srgbClr val="F1C232"/>
              </a:solidFill>
              <a:prstDash val="solid"/>
              <a:round/>
              <a:headEnd len="sm" w="sm" type="none"/>
              <a:tailEnd len="sm" w="sm" type="none"/>
            </a:ln>
          </p:spPr>
        </p:cxnSp>
        <p:sp>
          <p:nvSpPr>
            <p:cNvPr id="115" name="Google Shape;115;g119b84913d6_0_74"/>
            <p:cNvSpPr txBox="1"/>
            <p:nvPr/>
          </p:nvSpPr>
          <p:spPr>
            <a:xfrm>
              <a:off x="2773602" y="488522"/>
              <a:ext cx="6972900" cy="3069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1100"/>
                <a:buFont typeface="Arial"/>
                <a:buNone/>
              </a:pPr>
              <a:r>
                <a:rPr lang="en-US" sz="1100">
                  <a:solidFill>
                    <a:schemeClr val="dk2"/>
                  </a:solidFill>
                  <a:latin typeface="Roboto"/>
                  <a:ea typeface="Roboto"/>
                  <a:cs typeface="Roboto"/>
                  <a:sym typeface="Roboto"/>
                </a:rPr>
                <a:t>The research behind</a:t>
              </a:r>
              <a:r>
                <a:rPr b="0" i="0" lang="en-US" sz="1100" u="none" cap="none" strike="noStrike">
                  <a:solidFill>
                    <a:schemeClr val="dk2"/>
                  </a:solidFill>
                  <a:latin typeface="Roboto"/>
                  <a:ea typeface="Roboto"/>
                  <a:cs typeface="Roboto"/>
                  <a:sym typeface="Roboto"/>
                </a:rPr>
                <a:t> </a:t>
              </a:r>
              <a:r>
                <a:rPr b="0" i="1" lang="en-US" sz="1100" u="none" cap="none" strike="noStrike">
                  <a:solidFill>
                    <a:schemeClr val="dk2"/>
                  </a:solidFill>
                  <a:latin typeface="Roboto"/>
                  <a:ea typeface="Roboto"/>
                  <a:cs typeface="Roboto"/>
                  <a:sym typeface="Roboto"/>
                </a:rPr>
                <a:t>Datos para la vida</a:t>
              </a:r>
              <a:endParaRPr b="0" i="1" sz="11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rgbClr val="091E40"/>
                </a:solidFill>
                <a:latin typeface="Roboto"/>
                <a:ea typeface="Roboto"/>
                <a:cs typeface="Roboto"/>
                <a:sym typeface="Roboto"/>
              </a:endParaRPr>
            </a:p>
          </p:txBody>
        </p:sp>
        <p:cxnSp>
          <p:nvCxnSpPr>
            <p:cNvPr id="116" name="Google Shape;116;g119b84913d6_0_74"/>
            <p:cNvCxnSpPr/>
            <p:nvPr/>
          </p:nvCxnSpPr>
          <p:spPr>
            <a:xfrm>
              <a:off x="9816250" y="488525"/>
              <a:ext cx="0" cy="306900"/>
            </a:xfrm>
            <a:prstGeom prst="straightConnector1">
              <a:avLst/>
            </a:prstGeom>
            <a:noFill/>
            <a:ln cap="flat" cmpd="sng" w="19050">
              <a:solidFill>
                <a:srgbClr val="F1C232"/>
              </a:solidFill>
              <a:prstDash val="solid"/>
              <a:round/>
              <a:headEnd len="sm" w="sm" type="none"/>
              <a:tailEnd len="sm" w="sm" type="none"/>
            </a:ln>
          </p:spPr>
        </p:cxnSp>
        <p:pic>
          <p:nvPicPr>
            <p:cNvPr id="117" name="Google Shape;117;g119b84913d6_0_74"/>
            <p:cNvPicPr preferRelativeResize="0"/>
            <p:nvPr/>
          </p:nvPicPr>
          <p:blipFill rotWithShape="1">
            <a:blip r:embed="rId3">
              <a:alphaModFix/>
            </a:blip>
            <a:srcRect b="0" l="0" r="0" t="0"/>
            <a:stretch/>
          </p:blipFill>
          <p:spPr>
            <a:xfrm>
              <a:off x="10014875" y="398175"/>
              <a:ext cx="1915108" cy="428725"/>
            </a:xfrm>
            <a:prstGeom prst="rect">
              <a:avLst/>
            </a:prstGeom>
            <a:noFill/>
            <a:ln>
              <a:noFill/>
            </a:ln>
          </p:spPr>
        </p:pic>
      </p:grpSp>
      <p:sp>
        <p:nvSpPr>
          <p:cNvPr id="118" name="Google Shape;118;g119b84913d6_0_74"/>
          <p:cNvSpPr txBox="1"/>
          <p:nvPr>
            <p:ph type="ctrTitle"/>
          </p:nvPr>
        </p:nvSpPr>
        <p:spPr>
          <a:xfrm>
            <a:off x="110275" y="161713"/>
            <a:ext cx="2639400" cy="428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6000"/>
              <a:buNone/>
            </a:pPr>
            <a:r>
              <a:rPr b="1" lang="en-US" sz="2100">
                <a:solidFill>
                  <a:srgbClr val="233766"/>
                </a:solidFill>
                <a:latin typeface="Roboto"/>
                <a:ea typeface="Roboto"/>
                <a:cs typeface="Roboto"/>
                <a:sym typeface="Roboto"/>
              </a:rPr>
              <a:t>Datos para la vida </a:t>
            </a:r>
            <a:endParaRPr b="1" sz="2800">
              <a:solidFill>
                <a:srgbClr val="233766"/>
              </a:solidFill>
              <a:latin typeface="Roboto"/>
              <a:ea typeface="Roboto"/>
              <a:cs typeface="Roboto"/>
              <a:sym typeface="Roboto"/>
            </a:endParaRPr>
          </a:p>
        </p:txBody>
      </p:sp>
      <p:sp>
        <p:nvSpPr>
          <p:cNvPr id="119" name="Google Shape;119;g119b84913d6_0_74"/>
          <p:cNvSpPr txBox="1"/>
          <p:nvPr/>
        </p:nvSpPr>
        <p:spPr>
          <a:xfrm>
            <a:off x="531400" y="2060425"/>
            <a:ext cx="6557100" cy="4125000"/>
          </a:xfrm>
          <a:prstGeom prst="rect">
            <a:avLst/>
          </a:prstGeom>
          <a:noFill/>
          <a:ln>
            <a:noFill/>
          </a:ln>
        </p:spPr>
        <p:txBody>
          <a:bodyPr anchorCtr="0" anchor="t" bIns="91425" lIns="91425" spcFirstLastPara="1" rIns="91425" wrap="square" tIns="91425">
            <a:spAutoFit/>
          </a:bodyPr>
          <a:lstStyle/>
          <a:p>
            <a:pPr indent="-330200" lvl="0" marL="457200" marR="0" rtl="0" algn="just">
              <a:lnSpc>
                <a:spcPct val="100000"/>
              </a:lnSpc>
              <a:spcBef>
                <a:spcPts val="0"/>
              </a:spcBef>
              <a:spcAft>
                <a:spcPts val="0"/>
              </a:spcAft>
              <a:buClr>
                <a:srgbClr val="000000"/>
              </a:buClr>
              <a:buSzPts val="1600"/>
              <a:buFont typeface="Roboto Slab"/>
              <a:buChar char="●"/>
            </a:pPr>
            <a:r>
              <a:rPr lang="en-US" sz="1600">
                <a:latin typeface="Roboto Slab"/>
                <a:ea typeface="Roboto Slab"/>
                <a:cs typeface="Roboto Slab"/>
                <a:sym typeface="Roboto Slab"/>
              </a:rPr>
              <a:t>Our research employed a mixed methodology, using both qualitative and quantitative methods to gather and analyze information</a:t>
            </a:r>
            <a:endParaRPr sz="1600">
              <a:latin typeface="Roboto Slab"/>
              <a:ea typeface="Roboto Slab"/>
              <a:cs typeface="Roboto Slab"/>
              <a:sym typeface="Roboto Slab"/>
            </a:endParaRPr>
          </a:p>
          <a:p>
            <a:pPr indent="0" lvl="0" marL="457200" marR="0" rtl="0" algn="just">
              <a:lnSpc>
                <a:spcPct val="100000"/>
              </a:lnSpc>
              <a:spcBef>
                <a:spcPts val="0"/>
              </a:spcBef>
              <a:spcAft>
                <a:spcPts val="0"/>
              </a:spcAft>
              <a:buNone/>
            </a:pPr>
            <a:r>
              <a:t/>
            </a:r>
            <a:endParaRPr sz="1600">
              <a:latin typeface="Roboto Slab"/>
              <a:ea typeface="Roboto Slab"/>
              <a:cs typeface="Roboto Slab"/>
              <a:sym typeface="Roboto Slab"/>
            </a:endParaRPr>
          </a:p>
          <a:p>
            <a:pPr indent="-330200" lvl="0" marL="457200" marR="0" rtl="0" algn="just">
              <a:lnSpc>
                <a:spcPct val="100000"/>
              </a:lnSpc>
              <a:spcBef>
                <a:spcPts val="0"/>
              </a:spcBef>
              <a:spcAft>
                <a:spcPts val="0"/>
              </a:spcAft>
              <a:buClr>
                <a:srgbClr val="000000"/>
              </a:buClr>
              <a:buSzPts val="1600"/>
              <a:buFont typeface="Roboto Slab"/>
              <a:buChar char="●"/>
            </a:pPr>
            <a:r>
              <a:rPr lang="en-US" sz="1600">
                <a:latin typeface="Roboto Slab"/>
                <a:ea typeface="Roboto Slab"/>
                <a:cs typeface="Roboto Slab"/>
                <a:sym typeface="Roboto Slab"/>
              </a:rPr>
              <a:t>We divided our research in two: first we analyzed the methodolgy and the statistics of the biggest mortality dataset produced in México: el Registro de Mortalidad del INEGI</a:t>
            </a:r>
            <a:endParaRPr sz="1600">
              <a:latin typeface="Roboto Slab"/>
              <a:ea typeface="Roboto Slab"/>
              <a:cs typeface="Roboto Slab"/>
              <a:sym typeface="Roboto Slab"/>
            </a:endParaRPr>
          </a:p>
          <a:p>
            <a:pPr indent="0" lvl="0" marL="457200" marR="0" rtl="0" algn="just">
              <a:lnSpc>
                <a:spcPct val="100000"/>
              </a:lnSpc>
              <a:spcBef>
                <a:spcPts val="0"/>
              </a:spcBef>
              <a:spcAft>
                <a:spcPts val="0"/>
              </a:spcAft>
              <a:buNone/>
            </a:pPr>
            <a:r>
              <a:t/>
            </a:r>
            <a:endParaRPr sz="1600">
              <a:latin typeface="Roboto Slab"/>
              <a:ea typeface="Roboto Slab"/>
              <a:cs typeface="Roboto Slab"/>
              <a:sym typeface="Roboto Slab"/>
            </a:endParaRPr>
          </a:p>
          <a:p>
            <a:pPr indent="-330200" lvl="0" marL="457200" marR="0" rtl="0" algn="just">
              <a:lnSpc>
                <a:spcPct val="100000"/>
              </a:lnSpc>
              <a:spcBef>
                <a:spcPts val="0"/>
              </a:spcBef>
              <a:spcAft>
                <a:spcPts val="0"/>
              </a:spcAft>
              <a:buSzPts val="1600"/>
              <a:buFont typeface="Roboto Slab"/>
              <a:buChar char="●"/>
            </a:pPr>
            <a:r>
              <a:rPr lang="en-US" sz="1600">
                <a:latin typeface="Roboto Slab"/>
                <a:ea typeface="Roboto Slab"/>
                <a:cs typeface="Roboto Slab"/>
                <a:sym typeface="Roboto Slab"/>
              </a:rPr>
              <a:t>This information is produced by the National Institute of Statistics and Geography</a:t>
            </a:r>
            <a:endParaRPr sz="1600">
              <a:latin typeface="Roboto Slab"/>
              <a:ea typeface="Roboto Slab"/>
              <a:cs typeface="Roboto Slab"/>
              <a:sym typeface="Roboto Slab"/>
            </a:endParaRPr>
          </a:p>
          <a:p>
            <a:pPr indent="0" lvl="0" marL="457200" marR="0" rtl="0" algn="just">
              <a:lnSpc>
                <a:spcPct val="100000"/>
              </a:lnSpc>
              <a:spcBef>
                <a:spcPts val="0"/>
              </a:spcBef>
              <a:spcAft>
                <a:spcPts val="0"/>
              </a:spcAft>
              <a:buNone/>
            </a:pPr>
            <a:r>
              <a:t/>
            </a:r>
            <a:endParaRPr sz="1600">
              <a:latin typeface="Roboto Slab"/>
              <a:ea typeface="Roboto Slab"/>
              <a:cs typeface="Roboto Slab"/>
              <a:sym typeface="Roboto Slab"/>
            </a:endParaRPr>
          </a:p>
          <a:p>
            <a:pPr indent="-330200" lvl="0" marL="457200" marR="0" rtl="0" algn="just">
              <a:lnSpc>
                <a:spcPct val="100000"/>
              </a:lnSpc>
              <a:spcBef>
                <a:spcPts val="0"/>
              </a:spcBef>
              <a:spcAft>
                <a:spcPts val="0"/>
              </a:spcAft>
              <a:buSzPts val="1600"/>
              <a:buFont typeface="Roboto Slab"/>
              <a:buChar char="●"/>
            </a:pPr>
            <a:r>
              <a:rPr lang="en-US" sz="1600">
                <a:latin typeface="Roboto Slab"/>
                <a:ea typeface="Roboto Slab"/>
                <a:cs typeface="Roboto Slab"/>
                <a:sym typeface="Roboto Slab"/>
              </a:rPr>
              <a:t>Then we gathered an extensive compilation of recommendations provided by organizations and experts dedicated to document different types of homicide cases in Mexico &amp; Latinamerica: sexual workers, migrants, people with dissabilities, HIV activists, gender and sexual diversity</a:t>
            </a:r>
            <a:endParaRPr b="0" i="0" sz="1600" u="none" cap="none" strike="noStrike">
              <a:solidFill>
                <a:srgbClr val="000000"/>
              </a:solidFill>
              <a:latin typeface="Roboto Slab"/>
              <a:ea typeface="Roboto Slab"/>
              <a:cs typeface="Roboto Slab"/>
              <a:sym typeface="Roboto Slab"/>
            </a:endParaRPr>
          </a:p>
        </p:txBody>
      </p:sp>
      <p:pic>
        <p:nvPicPr>
          <p:cNvPr id="120" name="Google Shape;120;g119b84913d6_0_74"/>
          <p:cNvPicPr preferRelativeResize="0"/>
          <p:nvPr/>
        </p:nvPicPr>
        <p:blipFill rotWithShape="1">
          <a:blip r:embed="rId4">
            <a:alphaModFix/>
          </a:blip>
          <a:srcRect b="0" l="0" r="0" t="0"/>
          <a:stretch/>
        </p:blipFill>
        <p:spPr>
          <a:xfrm>
            <a:off x="7403875" y="4463450"/>
            <a:ext cx="2078700" cy="2078700"/>
          </a:xfrm>
          <a:prstGeom prst="roundRect">
            <a:avLst>
              <a:gd fmla="val 16667" name="adj"/>
            </a:avLst>
          </a:prstGeom>
          <a:noFill/>
          <a:ln>
            <a:noFill/>
          </a:ln>
        </p:spPr>
      </p:pic>
      <p:pic>
        <p:nvPicPr>
          <p:cNvPr id="121" name="Google Shape;121;g119b84913d6_0_74"/>
          <p:cNvPicPr preferRelativeResize="0"/>
          <p:nvPr/>
        </p:nvPicPr>
        <p:blipFill rotWithShape="1">
          <a:blip r:embed="rId5">
            <a:alphaModFix/>
          </a:blip>
          <a:srcRect b="0" l="0" r="0" t="0"/>
          <a:stretch/>
        </p:blipFill>
        <p:spPr>
          <a:xfrm>
            <a:off x="9980025" y="1961425"/>
            <a:ext cx="2078700" cy="2078700"/>
          </a:xfrm>
          <a:prstGeom prst="roundRect">
            <a:avLst>
              <a:gd fmla="val 16667" name="adj"/>
            </a:avLst>
          </a:prstGeom>
          <a:noFill/>
          <a:ln>
            <a:noFill/>
          </a:ln>
        </p:spPr>
      </p:pic>
      <p:pic>
        <p:nvPicPr>
          <p:cNvPr id="122" name="Google Shape;122;g119b84913d6_0_74"/>
          <p:cNvPicPr preferRelativeResize="0"/>
          <p:nvPr/>
        </p:nvPicPr>
        <p:blipFill rotWithShape="1">
          <a:blip r:embed="rId6">
            <a:alphaModFix/>
          </a:blip>
          <a:srcRect b="0" l="0" r="0" t="0"/>
          <a:stretch/>
        </p:blipFill>
        <p:spPr>
          <a:xfrm>
            <a:off x="7431625" y="1989175"/>
            <a:ext cx="2023200" cy="2023200"/>
          </a:xfrm>
          <a:prstGeom prst="roundRect">
            <a:avLst>
              <a:gd fmla="val 16667" name="adj"/>
            </a:avLst>
          </a:prstGeom>
          <a:noFill/>
          <a:ln>
            <a:noFill/>
          </a:ln>
        </p:spPr>
      </p:pic>
      <p:pic>
        <p:nvPicPr>
          <p:cNvPr id="123" name="Google Shape;123;g119b84913d6_0_74"/>
          <p:cNvPicPr preferRelativeResize="0"/>
          <p:nvPr/>
        </p:nvPicPr>
        <p:blipFill rotWithShape="1">
          <a:blip r:embed="rId7">
            <a:alphaModFix/>
          </a:blip>
          <a:srcRect b="0" l="0" r="0" t="0"/>
          <a:stretch/>
        </p:blipFill>
        <p:spPr>
          <a:xfrm>
            <a:off x="9885425" y="4437350"/>
            <a:ext cx="2130900" cy="2130900"/>
          </a:xfrm>
          <a:prstGeom prst="roundRect">
            <a:avLst>
              <a:gd fmla="val 16667" name="adj"/>
            </a:avLst>
          </a:prstGeom>
          <a:noFill/>
          <a:ln>
            <a:noFill/>
          </a:ln>
        </p:spPr>
      </p:pic>
      <p:pic>
        <p:nvPicPr>
          <p:cNvPr id="124" name="Google Shape;124;g119b84913d6_0_74"/>
          <p:cNvPicPr preferRelativeResize="0"/>
          <p:nvPr/>
        </p:nvPicPr>
        <p:blipFill rotWithShape="1">
          <a:blip r:embed="rId8">
            <a:alphaModFix/>
          </a:blip>
          <a:srcRect b="0" l="26361" r="29495" t="86020"/>
          <a:stretch/>
        </p:blipFill>
        <p:spPr>
          <a:xfrm>
            <a:off x="7725735" y="-21737"/>
            <a:ext cx="4466266" cy="7956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grpSp>
        <p:nvGrpSpPr>
          <p:cNvPr id="130" name="Google Shape;130;g128697765fb_0_1"/>
          <p:cNvGrpSpPr/>
          <p:nvPr/>
        </p:nvGrpSpPr>
        <p:grpSpPr>
          <a:xfrm>
            <a:off x="2500708" y="161700"/>
            <a:ext cx="9222233" cy="428725"/>
            <a:chOff x="2707750" y="398175"/>
            <a:chExt cx="9222233" cy="428725"/>
          </a:xfrm>
        </p:grpSpPr>
        <p:cxnSp>
          <p:nvCxnSpPr>
            <p:cNvPr id="131" name="Google Shape;131;g128697765fb_0_1"/>
            <p:cNvCxnSpPr/>
            <p:nvPr/>
          </p:nvCxnSpPr>
          <p:spPr>
            <a:xfrm>
              <a:off x="2707750" y="520000"/>
              <a:ext cx="0" cy="306900"/>
            </a:xfrm>
            <a:prstGeom prst="straightConnector1">
              <a:avLst/>
            </a:prstGeom>
            <a:noFill/>
            <a:ln cap="flat" cmpd="sng" w="19050">
              <a:solidFill>
                <a:srgbClr val="F1C232"/>
              </a:solidFill>
              <a:prstDash val="solid"/>
              <a:round/>
              <a:headEnd len="sm" w="sm" type="none"/>
              <a:tailEnd len="sm" w="sm" type="none"/>
            </a:ln>
          </p:spPr>
        </p:cxnSp>
        <p:sp>
          <p:nvSpPr>
            <p:cNvPr id="132" name="Google Shape;132;g128697765fb_0_1"/>
            <p:cNvSpPr txBox="1"/>
            <p:nvPr/>
          </p:nvSpPr>
          <p:spPr>
            <a:xfrm>
              <a:off x="2773602" y="488522"/>
              <a:ext cx="6972900" cy="3069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1100"/>
                <a:buFont typeface="Arial"/>
                <a:buNone/>
              </a:pPr>
              <a:r>
                <a:rPr lang="en-US" sz="1100">
                  <a:solidFill>
                    <a:schemeClr val="dk2"/>
                  </a:solidFill>
                  <a:latin typeface="Roboto"/>
                  <a:ea typeface="Roboto"/>
                  <a:cs typeface="Roboto"/>
                  <a:sym typeface="Roboto"/>
                </a:rPr>
                <a:t>Current Data</a:t>
              </a:r>
              <a:endParaRPr sz="1100">
                <a:solidFill>
                  <a:schemeClr val="dk2"/>
                </a:solidFill>
                <a:latin typeface="Roboto"/>
                <a:ea typeface="Roboto"/>
                <a:cs typeface="Roboto"/>
                <a:sym typeface="Roboto"/>
              </a:endParaRPr>
            </a:p>
            <a:p>
              <a:pPr indent="0" lvl="0" marL="0" marR="0" rtl="0" algn="l">
                <a:lnSpc>
                  <a:spcPct val="90000"/>
                </a:lnSpc>
                <a:spcBef>
                  <a:spcPts val="0"/>
                </a:spcBef>
                <a:spcAft>
                  <a:spcPts val="0"/>
                </a:spcAft>
                <a:buClr>
                  <a:srgbClr val="000000"/>
                </a:buClr>
                <a:buSzPts val="1100"/>
                <a:buFont typeface="Arial"/>
                <a:buNone/>
              </a:pPr>
              <a:r>
                <a:t/>
              </a:r>
              <a:endParaRPr sz="11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rgbClr val="091E40"/>
                </a:solidFill>
                <a:latin typeface="Roboto"/>
                <a:ea typeface="Roboto"/>
                <a:cs typeface="Roboto"/>
                <a:sym typeface="Roboto"/>
              </a:endParaRPr>
            </a:p>
          </p:txBody>
        </p:sp>
        <p:cxnSp>
          <p:nvCxnSpPr>
            <p:cNvPr id="133" name="Google Shape;133;g128697765fb_0_1"/>
            <p:cNvCxnSpPr/>
            <p:nvPr/>
          </p:nvCxnSpPr>
          <p:spPr>
            <a:xfrm>
              <a:off x="9816250" y="488525"/>
              <a:ext cx="0" cy="306900"/>
            </a:xfrm>
            <a:prstGeom prst="straightConnector1">
              <a:avLst/>
            </a:prstGeom>
            <a:noFill/>
            <a:ln cap="flat" cmpd="sng" w="19050">
              <a:solidFill>
                <a:srgbClr val="F1C232"/>
              </a:solidFill>
              <a:prstDash val="solid"/>
              <a:round/>
              <a:headEnd len="sm" w="sm" type="none"/>
              <a:tailEnd len="sm" w="sm" type="none"/>
            </a:ln>
          </p:spPr>
        </p:cxnSp>
        <p:pic>
          <p:nvPicPr>
            <p:cNvPr id="134" name="Google Shape;134;g128697765fb_0_1"/>
            <p:cNvPicPr preferRelativeResize="0"/>
            <p:nvPr/>
          </p:nvPicPr>
          <p:blipFill rotWithShape="1">
            <a:blip r:embed="rId3">
              <a:alphaModFix/>
            </a:blip>
            <a:srcRect b="0" l="0" r="0" t="0"/>
            <a:stretch/>
          </p:blipFill>
          <p:spPr>
            <a:xfrm>
              <a:off x="10014875" y="398175"/>
              <a:ext cx="1915108" cy="428725"/>
            </a:xfrm>
            <a:prstGeom prst="rect">
              <a:avLst/>
            </a:prstGeom>
            <a:noFill/>
            <a:ln>
              <a:noFill/>
            </a:ln>
          </p:spPr>
        </p:pic>
      </p:grpSp>
      <p:sp>
        <p:nvSpPr>
          <p:cNvPr id="135" name="Google Shape;135;g128697765fb_0_1"/>
          <p:cNvSpPr txBox="1"/>
          <p:nvPr>
            <p:ph type="ctrTitle"/>
          </p:nvPr>
        </p:nvSpPr>
        <p:spPr>
          <a:xfrm>
            <a:off x="180800" y="208813"/>
            <a:ext cx="2319900" cy="381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6000"/>
              <a:buNone/>
            </a:pPr>
            <a:r>
              <a:rPr b="1" lang="en-US" sz="2100">
                <a:solidFill>
                  <a:srgbClr val="233766"/>
                </a:solidFill>
                <a:latin typeface="Roboto"/>
                <a:ea typeface="Roboto"/>
                <a:cs typeface="Roboto"/>
                <a:sym typeface="Roboto"/>
              </a:rPr>
              <a:t>Datos para la vida </a:t>
            </a:r>
            <a:endParaRPr b="1" sz="2000">
              <a:solidFill>
                <a:srgbClr val="FFFFFF"/>
              </a:solidFill>
              <a:highlight>
                <a:srgbClr val="233766"/>
              </a:highlight>
              <a:latin typeface="Bebas Neue"/>
              <a:ea typeface="Bebas Neue"/>
              <a:cs typeface="Bebas Neue"/>
              <a:sym typeface="Bebas Neue"/>
            </a:endParaRPr>
          </a:p>
        </p:txBody>
      </p:sp>
      <p:sp>
        <p:nvSpPr>
          <p:cNvPr id="136" name="Google Shape;136;g128697765fb_0_1"/>
          <p:cNvSpPr/>
          <p:nvPr/>
        </p:nvSpPr>
        <p:spPr>
          <a:xfrm>
            <a:off x="327125" y="1135850"/>
            <a:ext cx="9478500" cy="1033800"/>
          </a:xfrm>
          <a:prstGeom prst="rect">
            <a:avLst/>
          </a:prstGeom>
          <a:solidFill>
            <a:srgbClr val="93C4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500"/>
              <a:buFont typeface="Arial"/>
              <a:buNone/>
            </a:pPr>
            <a:r>
              <a:rPr lang="en-US" sz="3200">
                <a:solidFill>
                  <a:srgbClr val="091E40"/>
                </a:solidFill>
                <a:latin typeface="Bebas Neue"/>
                <a:ea typeface="Bebas Neue"/>
                <a:cs typeface="Bebas Neue"/>
                <a:sym typeface="Bebas Neue"/>
              </a:rPr>
              <a:t>The data we currently have to study homicides and femicides in mexico</a:t>
            </a:r>
            <a:endParaRPr b="0" i="0" sz="800" u="none" cap="none" strike="noStrike">
              <a:solidFill>
                <a:srgbClr val="000000"/>
              </a:solidFill>
              <a:latin typeface="Arial"/>
              <a:ea typeface="Arial"/>
              <a:cs typeface="Arial"/>
              <a:sym typeface="Arial"/>
            </a:endParaRPr>
          </a:p>
        </p:txBody>
      </p:sp>
      <p:sp>
        <p:nvSpPr>
          <p:cNvPr id="137" name="Google Shape;137;g128697765fb_0_1"/>
          <p:cNvSpPr txBox="1"/>
          <p:nvPr/>
        </p:nvSpPr>
        <p:spPr>
          <a:xfrm>
            <a:off x="531400" y="2478500"/>
            <a:ext cx="11109300" cy="24012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600"/>
              <a:buFont typeface="Roboto Slab"/>
              <a:buNone/>
            </a:pPr>
            <a:r>
              <a:rPr b="0" i="0" lang="en-US" sz="1600" u="none" cap="none" strike="noStrike">
                <a:solidFill>
                  <a:srgbClr val="000000"/>
                </a:solidFill>
                <a:latin typeface="Roboto Slab"/>
                <a:ea typeface="Roboto Slab"/>
                <a:cs typeface="Roboto Slab"/>
                <a:sym typeface="Roboto Slab"/>
              </a:rPr>
              <a:t>- </a:t>
            </a:r>
            <a:r>
              <a:rPr lang="en-US" sz="1600">
                <a:latin typeface="Roboto Slab"/>
                <a:ea typeface="Roboto Slab"/>
                <a:cs typeface="Roboto Slab"/>
                <a:sym typeface="Roboto Slab"/>
              </a:rPr>
              <a:t>The mortality records produced by the INEGI is the only dataset in Mexico that currently provides detailed information about the victims and the agressions they suffered</a:t>
            </a:r>
            <a:endParaRPr sz="1600">
              <a:latin typeface="Roboto Slab"/>
              <a:ea typeface="Roboto Slab"/>
              <a:cs typeface="Roboto Slab"/>
              <a:sym typeface="Roboto Slab"/>
            </a:endParaRPr>
          </a:p>
          <a:p>
            <a:pPr indent="0" lvl="0" marL="0" marR="0" rtl="0" algn="just">
              <a:lnSpc>
                <a:spcPct val="100000"/>
              </a:lnSpc>
              <a:spcBef>
                <a:spcPts val="0"/>
              </a:spcBef>
              <a:spcAft>
                <a:spcPts val="0"/>
              </a:spcAft>
              <a:buClr>
                <a:srgbClr val="000000"/>
              </a:buClr>
              <a:buSzPts val="1600"/>
              <a:buFont typeface="Roboto Slab"/>
              <a:buNone/>
            </a:pPr>
            <a:r>
              <a:t/>
            </a:r>
            <a:endParaRPr sz="1600">
              <a:latin typeface="Roboto Slab"/>
              <a:ea typeface="Roboto Slab"/>
              <a:cs typeface="Roboto Slab"/>
              <a:sym typeface="Roboto Slab"/>
            </a:endParaRPr>
          </a:p>
          <a:p>
            <a:pPr indent="0" lvl="0" marL="0" marR="0" rtl="0" algn="just">
              <a:lnSpc>
                <a:spcPct val="100000"/>
              </a:lnSpc>
              <a:spcBef>
                <a:spcPts val="0"/>
              </a:spcBef>
              <a:spcAft>
                <a:spcPts val="0"/>
              </a:spcAft>
              <a:buClr>
                <a:srgbClr val="000000"/>
              </a:buClr>
              <a:buSzPts val="1600"/>
              <a:buFont typeface="Roboto Slab"/>
              <a:buNone/>
            </a:pPr>
            <a:r>
              <a:rPr b="0" i="0" lang="en-US" sz="1600" u="none" cap="none" strike="noStrike">
                <a:solidFill>
                  <a:srgbClr val="000000"/>
                </a:solidFill>
                <a:latin typeface="Roboto Slab"/>
                <a:ea typeface="Roboto Slab"/>
                <a:cs typeface="Roboto Slab"/>
                <a:sym typeface="Roboto Slab"/>
              </a:rPr>
              <a:t>- The mortali</a:t>
            </a:r>
            <a:r>
              <a:rPr lang="en-US" sz="1600">
                <a:latin typeface="Roboto Slab"/>
                <a:ea typeface="Roboto Slab"/>
                <a:cs typeface="Roboto Slab"/>
                <a:sym typeface="Roboto Slab"/>
              </a:rPr>
              <a:t>ty records include information such as the sex, age, education and residence of the victims as well as the dates, places where they were killed and the type of agressions that caused their death</a:t>
            </a:r>
            <a:endParaRPr sz="1600">
              <a:latin typeface="Roboto Slab"/>
              <a:ea typeface="Roboto Slab"/>
              <a:cs typeface="Roboto Slab"/>
              <a:sym typeface="Roboto Slab"/>
            </a:endParaRPr>
          </a:p>
          <a:p>
            <a:pPr indent="0" lvl="0" marL="0" marR="0" rtl="0" algn="just">
              <a:lnSpc>
                <a:spcPct val="100000"/>
              </a:lnSpc>
              <a:spcBef>
                <a:spcPts val="0"/>
              </a:spcBef>
              <a:spcAft>
                <a:spcPts val="0"/>
              </a:spcAft>
              <a:buClr>
                <a:srgbClr val="000000"/>
              </a:buClr>
              <a:buSzPts val="1600"/>
              <a:buFont typeface="Roboto Slab"/>
              <a:buNone/>
            </a:pPr>
            <a:r>
              <a:t/>
            </a:r>
            <a:endParaRPr sz="1600">
              <a:latin typeface="Roboto Slab"/>
              <a:ea typeface="Roboto Slab"/>
              <a:cs typeface="Roboto Slab"/>
              <a:sym typeface="Roboto Slab"/>
            </a:endParaRPr>
          </a:p>
          <a:p>
            <a:pPr indent="0" lvl="0" marL="0" marR="0" rtl="0" algn="just">
              <a:lnSpc>
                <a:spcPct val="100000"/>
              </a:lnSpc>
              <a:spcBef>
                <a:spcPts val="0"/>
              </a:spcBef>
              <a:spcAft>
                <a:spcPts val="0"/>
              </a:spcAft>
              <a:buClr>
                <a:srgbClr val="000000"/>
              </a:buClr>
              <a:buSzPts val="1600"/>
              <a:buFont typeface="Roboto Slab"/>
              <a:buNone/>
            </a:pPr>
            <a:r>
              <a:rPr lang="en-US" sz="1600">
                <a:latin typeface="Roboto Slab"/>
                <a:ea typeface="Roboto Slab"/>
                <a:cs typeface="Roboto Slab"/>
                <a:sym typeface="Roboto Slab"/>
              </a:rPr>
              <a:t>- In other words, through this data we can extract information about the identity, the body and the context of the victims</a:t>
            </a:r>
            <a:endParaRPr sz="1600">
              <a:latin typeface="Roboto Slab"/>
              <a:ea typeface="Roboto Slab"/>
              <a:cs typeface="Roboto Slab"/>
              <a:sym typeface="Roboto Slab"/>
            </a:endParaRPr>
          </a:p>
          <a:p>
            <a:pPr indent="0" lvl="0" marL="0" marR="0" rtl="0" algn="just">
              <a:lnSpc>
                <a:spcPct val="100000"/>
              </a:lnSpc>
              <a:spcBef>
                <a:spcPts val="0"/>
              </a:spcBef>
              <a:spcAft>
                <a:spcPts val="0"/>
              </a:spcAft>
              <a:buClr>
                <a:srgbClr val="000000"/>
              </a:buClr>
              <a:buSzPts val="1600"/>
              <a:buFont typeface="Roboto Slab"/>
              <a:buNone/>
            </a:pPr>
            <a:r>
              <a:t/>
            </a:r>
            <a:endParaRPr b="0" i="0" sz="1600" u="none" cap="none" strike="noStrike">
              <a:solidFill>
                <a:srgbClr val="000000"/>
              </a:solidFill>
              <a:latin typeface="Roboto Slab"/>
              <a:ea typeface="Roboto Slab"/>
              <a:cs typeface="Roboto Slab"/>
              <a:sym typeface="Roboto Slab"/>
            </a:endParaRPr>
          </a:p>
        </p:txBody>
      </p:sp>
      <p:pic>
        <p:nvPicPr>
          <p:cNvPr id="138" name="Google Shape;138;g128697765fb_0_1"/>
          <p:cNvPicPr preferRelativeResize="0"/>
          <p:nvPr/>
        </p:nvPicPr>
        <p:blipFill rotWithShape="1">
          <a:blip r:embed="rId4">
            <a:alphaModFix/>
          </a:blip>
          <a:srcRect b="0" l="0" r="0" t="0"/>
          <a:stretch/>
        </p:blipFill>
        <p:spPr>
          <a:xfrm>
            <a:off x="3095813" y="4961675"/>
            <a:ext cx="2970683" cy="1781249"/>
          </a:xfrm>
          <a:prstGeom prst="rect">
            <a:avLst/>
          </a:prstGeom>
          <a:noFill/>
          <a:ln>
            <a:noFill/>
          </a:ln>
        </p:spPr>
      </p:pic>
      <p:pic>
        <p:nvPicPr>
          <p:cNvPr id="139" name="Google Shape;139;g128697765fb_0_1"/>
          <p:cNvPicPr preferRelativeResize="0"/>
          <p:nvPr/>
        </p:nvPicPr>
        <p:blipFill rotWithShape="1">
          <a:blip r:embed="rId5">
            <a:alphaModFix/>
          </a:blip>
          <a:srcRect b="0" l="0" r="0" t="0"/>
          <a:stretch/>
        </p:blipFill>
        <p:spPr>
          <a:xfrm>
            <a:off x="6761925" y="4961675"/>
            <a:ext cx="1877400" cy="1840800"/>
          </a:xfrm>
          <a:prstGeom prst="roundRect">
            <a:avLst>
              <a:gd fmla="val 16667" name="adj"/>
            </a:avLst>
          </a:prstGeom>
          <a:noFill/>
          <a:ln cap="flat" cmpd="sng" w="19050">
            <a:solidFill>
              <a:schemeClr val="dk2"/>
            </a:solidFill>
            <a:prstDash val="solid"/>
            <a:round/>
            <a:headEnd len="sm" w="sm" type="none"/>
            <a:tailEnd len="sm" w="sm" type="none"/>
          </a:ln>
        </p:spPr>
      </p:pic>
      <p:pic>
        <p:nvPicPr>
          <p:cNvPr id="140" name="Google Shape;140;g128697765fb_0_1"/>
          <p:cNvPicPr preferRelativeResize="0"/>
          <p:nvPr/>
        </p:nvPicPr>
        <p:blipFill rotWithShape="1">
          <a:blip r:embed="rId6">
            <a:alphaModFix/>
          </a:blip>
          <a:srcRect b="0" l="26362" r="29492" t="86020"/>
          <a:stretch/>
        </p:blipFill>
        <p:spPr>
          <a:xfrm>
            <a:off x="7725735" y="-21737"/>
            <a:ext cx="4466266" cy="7956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grpSp>
        <p:nvGrpSpPr>
          <p:cNvPr id="146" name="Google Shape;146;g128697765fb_0_16"/>
          <p:cNvGrpSpPr/>
          <p:nvPr/>
        </p:nvGrpSpPr>
        <p:grpSpPr>
          <a:xfrm>
            <a:off x="2500708" y="161700"/>
            <a:ext cx="9222233" cy="428725"/>
            <a:chOff x="2707750" y="398175"/>
            <a:chExt cx="9222233" cy="428725"/>
          </a:xfrm>
        </p:grpSpPr>
        <p:cxnSp>
          <p:nvCxnSpPr>
            <p:cNvPr id="147" name="Google Shape;147;g128697765fb_0_16"/>
            <p:cNvCxnSpPr/>
            <p:nvPr/>
          </p:nvCxnSpPr>
          <p:spPr>
            <a:xfrm>
              <a:off x="2707750" y="520000"/>
              <a:ext cx="0" cy="306900"/>
            </a:xfrm>
            <a:prstGeom prst="straightConnector1">
              <a:avLst/>
            </a:prstGeom>
            <a:noFill/>
            <a:ln cap="flat" cmpd="sng" w="19050">
              <a:solidFill>
                <a:srgbClr val="F1C232"/>
              </a:solidFill>
              <a:prstDash val="solid"/>
              <a:round/>
              <a:headEnd len="sm" w="sm" type="none"/>
              <a:tailEnd len="sm" w="sm" type="none"/>
            </a:ln>
          </p:spPr>
        </p:cxnSp>
        <p:sp>
          <p:nvSpPr>
            <p:cNvPr id="148" name="Google Shape;148;g128697765fb_0_16"/>
            <p:cNvSpPr txBox="1"/>
            <p:nvPr/>
          </p:nvSpPr>
          <p:spPr>
            <a:xfrm>
              <a:off x="2773602" y="488522"/>
              <a:ext cx="6972900" cy="3069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1100"/>
                <a:buFont typeface="Arial"/>
                <a:buNone/>
              </a:pPr>
              <a:r>
                <a:rPr lang="en-US" sz="1100">
                  <a:solidFill>
                    <a:schemeClr val="dk2"/>
                  </a:solidFill>
                  <a:latin typeface="Roboto"/>
                  <a:ea typeface="Roboto"/>
                  <a:cs typeface="Roboto"/>
                  <a:sym typeface="Roboto"/>
                </a:rPr>
                <a:t>Current Data</a:t>
              </a:r>
              <a:endParaRPr sz="1100">
                <a:solidFill>
                  <a:schemeClr val="dk2"/>
                </a:solidFill>
                <a:latin typeface="Roboto"/>
                <a:ea typeface="Roboto"/>
                <a:cs typeface="Roboto"/>
                <a:sym typeface="Roboto"/>
              </a:endParaRPr>
            </a:p>
            <a:p>
              <a:pPr indent="0" lvl="0" marL="0" marR="0" rtl="0" algn="l">
                <a:lnSpc>
                  <a:spcPct val="90000"/>
                </a:lnSpc>
                <a:spcBef>
                  <a:spcPts val="0"/>
                </a:spcBef>
                <a:spcAft>
                  <a:spcPts val="0"/>
                </a:spcAft>
                <a:buClr>
                  <a:srgbClr val="000000"/>
                </a:buClr>
                <a:buSzPts val="1100"/>
                <a:buFont typeface="Arial"/>
                <a:buNone/>
              </a:pPr>
              <a:r>
                <a:t/>
              </a:r>
              <a:endParaRPr sz="11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rgbClr val="091E40"/>
                </a:solidFill>
                <a:latin typeface="Roboto"/>
                <a:ea typeface="Roboto"/>
                <a:cs typeface="Roboto"/>
                <a:sym typeface="Roboto"/>
              </a:endParaRPr>
            </a:p>
          </p:txBody>
        </p:sp>
        <p:cxnSp>
          <p:nvCxnSpPr>
            <p:cNvPr id="149" name="Google Shape;149;g128697765fb_0_16"/>
            <p:cNvCxnSpPr/>
            <p:nvPr/>
          </p:nvCxnSpPr>
          <p:spPr>
            <a:xfrm>
              <a:off x="9816250" y="488525"/>
              <a:ext cx="0" cy="306900"/>
            </a:xfrm>
            <a:prstGeom prst="straightConnector1">
              <a:avLst/>
            </a:prstGeom>
            <a:noFill/>
            <a:ln cap="flat" cmpd="sng" w="19050">
              <a:solidFill>
                <a:srgbClr val="F1C232"/>
              </a:solidFill>
              <a:prstDash val="solid"/>
              <a:round/>
              <a:headEnd len="sm" w="sm" type="none"/>
              <a:tailEnd len="sm" w="sm" type="none"/>
            </a:ln>
          </p:spPr>
        </p:cxnSp>
        <p:pic>
          <p:nvPicPr>
            <p:cNvPr id="150" name="Google Shape;150;g128697765fb_0_16"/>
            <p:cNvPicPr preferRelativeResize="0"/>
            <p:nvPr/>
          </p:nvPicPr>
          <p:blipFill rotWithShape="1">
            <a:blip r:embed="rId3">
              <a:alphaModFix/>
            </a:blip>
            <a:srcRect b="0" l="0" r="0" t="0"/>
            <a:stretch/>
          </p:blipFill>
          <p:spPr>
            <a:xfrm>
              <a:off x="10014875" y="398175"/>
              <a:ext cx="1915108" cy="428725"/>
            </a:xfrm>
            <a:prstGeom prst="rect">
              <a:avLst/>
            </a:prstGeom>
            <a:noFill/>
            <a:ln>
              <a:noFill/>
            </a:ln>
          </p:spPr>
        </p:pic>
      </p:grpSp>
      <p:sp>
        <p:nvSpPr>
          <p:cNvPr id="151" name="Google Shape;151;g128697765fb_0_16"/>
          <p:cNvSpPr txBox="1"/>
          <p:nvPr>
            <p:ph type="ctrTitle"/>
          </p:nvPr>
        </p:nvSpPr>
        <p:spPr>
          <a:xfrm>
            <a:off x="180800" y="208813"/>
            <a:ext cx="2319900" cy="381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6000"/>
              <a:buNone/>
            </a:pPr>
            <a:r>
              <a:rPr b="1" lang="en-US" sz="2100">
                <a:solidFill>
                  <a:srgbClr val="233766"/>
                </a:solidFill>
                <a:latin typeface="Roboto"/>
                <a:ea typeface="Roboto"/>
                <a:cs typeface="Roboto"/>
                <a:sym typeface="Roboto"/>
              </a:rPr>
              <a:t>Datos para la vida </a:t>
            </a:r>
            <a:endParaRPr b="1" sz="2000">
              <a:solidFill>
                <a:srgbClr val="FFFFFF"/>
              </a:solidFill>
              <a:highlight>
                <a:srgbClr val="233766"/>
              </a:highlight>
              <a:latin typeface="Bebas Neue"/>
              <a:ea typeface="Bebas Neue"/>
              <a:cs typeface="Bebas Neue"/>
              <a:sym typeface="Bebas Neue"/>
            </a:endParaRPr>
          </a:p>
        </p:txBody>
      </p:sp>
      <p:sp>
        <p:nvSpPr>
          <p:cNvPr id="152" name="Google Shape;152;g128697765fb_0_16"/>
          <p:cNvSpPr/>
          <p:nvPr/>
        </p:nvSpPr>
        <p:spPr>
          <a:xfrm>
            <a:off x="327125" y="1135850"/>
            <a:ext cx="9478500" cy="1033800"/>
          </a:xfrm>
          <a:prstGeom prst="rect">
            <a:avLst/>
          </a:prstGeom>
          <a:solidFill>
            <a:srgbClr val="93C4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500"/>
              <a:buFont typeface="Arial"/>
              <a:buNone/>
            </a:pPr>
            <a:r>
              <a:rPr lang="en-US" sz="3200">
                <a:solidFill>
                  <a:srgbClr val="091E40"/>
                </a:solidFill>
                <a:latin typeface="Bebas Neue"/>
                <a:ea typeface="Bebas Neue"/>
                <a:cs typeface="Bebas Neue"/>
                <a:sym typeface="Bebas Neue"/>
              </a:rPr>
              <a:t>The data we currently have to study homicides and femicides in mexico</a:t>
            </a:r>
            <a:endParaRPr b="0" i="0" sz="800" u="none" cap="none" strike="noStrike">
              <a:solidFill>
                <a:srgbClr val="000000"/>
              </a:solidFill>
              <a:latin typeface="Arial"/>
              <a:ea typeface="Arial"/>
              <a:cs typeface="Arial"/>
              <a:sym typeface="Arial"/>
            </a:endParaRPr>
          </a:p>
        </p:txBody>
      </p:sp>
      <p:sp>
        <p:nvSpPr>
          <p:cNvPr id="153" name="Google Shape;153;g128697765fb_0_16"/>
          <p:cNvSpPr txBox="1"/>
          <p:nvPr/>
        </p:nvSpPr>
        <p:spPr>
          <a:xfrm>
            <a:off x="531400" y="2478500"/>
            <a:ext cx="11109300" cy="33864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600"/>
              <a:buFont typeface="Roboto Slab"/>
              <a:buNone/>
            </a:pPr>
            <a:r>
              <a:rPr b="0" i="0" lang="en-US" sz="1600" u="none" cap="none" strike="noStrike">
                <a:solidFill>
                  <a:srgbClr val="000000"/>
                </a:solidFill>
                <a:latin typeface="Roboto Slab"/>
                <a:ea typeface="Roboto Slab"/>
                <a:cs typeface="Roboto Slab"/>
                <a:sym typeface="Roboto Slab"/>
              </a:rPr>
              <a:t>- </a:t>
            </a:r>
            <a:r>
              <a:rPr lang="en-US" sz="1600">
                <a:latin typeface="Roboto Slab"/>
                <a:ea typeface="Roboto Slab"/>
                <a:cs typeface="Roboto Slab"/>
                <a:sym typeface="Roboto Slab"/>
              </a:rPr>
              <a:t>The data produced by the Mortality Records is rich in information, but it has important limitations for the study of homicidal violence</a:t>
            </a:r>
            <a:endParaRPr sz="1600">
              <a:latin typeface="Roboto Slab"/>
              <a:ea typeface="Roboto Slab"/>
              <a:cs typeface="Roboto Slab"/>
              <a:sym typeface="Roboto Slab"/>
            </a:endParaRPr>
          </a:p>
          <a:p>
            <a:pPr indent="0" lvl="0" marL="0" marR="0" rtl="0" algn="just">
              <a:lnSpc>
                <a:spcPct val="100000"/>
              </a:lnSpc>
              <a:spcBef>
                <a:spcPts val="0"/>
              </a:spcBef>
              <a:spcAft>
                <a:spcPts val="0"/>
              </a:spcAft>
              <a:buClr>
                <a:srgbClr val="000000"/>
              </a:buClr>
              <a:buSzPts val="1600"/>
              <a:buFont typeface="Roboto Slab"/>
              <a:buNone/>
            </a:pPr>
            <a:r>
              <a:t/>
            </a:r>
            <a:endParaRPr sz="1600">
              <a:latin typeface="Roboto Slab"/>
              <a:ea typeface="Roboto Slab"/>
              <a:cs typeface="Roboto Slab"/>
              <a:sym typeface="Roboto Slab"/>
            </a:endParaRPr>
          </a:p>
          <a:p>
            <a:pPr indent="0" lvl="0" marL="0" marR="0" rtl="0" algn="just">
              <a:lnSpc>
                <a:spcPct val="100000"/>
              </a:lnSpc>
              <a:spcBef>
                <a:spcPts val="0"/>
              </a:spcBef>
              <a:spcAft>
                <a:spcPts val="0"/>
              </a:spcAft>
              <a:buClr>
                <a:srgbClr val="000000"/>
              </a:buClr>
              <a:buSzPts val="1600"/>
              <a:buFont typeface="Roboto Slab"/>
              <a:buNone/>
            </a:pPr>
            <a:r>
              <a:rPr lang="en-US" sz="1600">
                <a:latin typeface="Roboto Slab"/>
                <a:ea typeface="Roboto Slab"/>
                <a:cs typeface="Roboto Slab"/>
                <a:sym typeface="Roboto Slab"/>
              </a:rPr>
              <a:t>-  There is information that is incomplete or simply excluded:</a:t>
            </a:r>
            <a:endParaRPr sz="1600">
              <a:latin typeface="Roboto Slab"/>
              <a:ea typeface="Roboto Slab"/>
              <a:cs typeface="Roboto Slab"/>
              <a:sym typeface="Roboto Slab"/>
            </a:endParaRPr>
          </a:p>
          <a:p>
            <a:pPr indent="-330200" lvl="0" marL="914400" marR="0" rtl="0" algn="just">
              <a:lnSpc>
                <a:spcPct val="100000"/>
              </a:lnSpc>
              <a:spcBef>
                <a:spcPts val="0"/>
              </a:spcBef>
              <a:spcAft>
                <a:spcPts val="0"/>
              </a:spcAft>
              <a:buSzPts val="1600"/>
              <a:buFont typeface="Roboto Slab"/>
              <a:buAutoNum type="arabicPeriod"/>
            </a:pPr>
            <a:r>
              <a:rPr lang="en-US" sz="1600">
                <a:latin typeface="Roboto Slab"/>
                <a:ea typeface="Roboto Slab"/>
                <a:cs typeface="Roboto Slab"/>
                <a:sym typeface="Roboto Slab"/>
              </a:rPr>
              <a:t>There is no information about the gender identity or orientation of the victims</a:t>
            </a:r>
            <a:endParaRPr sz="1600">
              <a:latin typeface="Roboto Slab"/>
              <a:ea typeface="Roboto Slab"/>
              <a:cs typeface="Roboto Slab"/>
              <a:sym typeface="Roboto Slab"/>
            </a:endParaRPr>
          </a:p>
          <a:p>
            <a:pPr indent="-330200" lvl="0" marL="914400" marR="0" rtl="0" algn="just">
              <a:lnSpc>
                <a:spcPct val="100000"/>
              </a:lnSpc>
              <a:spcBef>
                <a:spcPts val="0"/>
              </a:spcBef>
              <a:spcAft>
                <a:spcPts val="0"/>
              </a:spcAft>
              <a:buSzPts val="1600"/>
              <a:buFont typeface="Roboto Slab"/>
              <a:buAutoNum type="arabicPeriod"/>
            </a:pPr>
            <a:r>
              <a:rPr lang="en-US" sz="1600">
                <a:latin typeface="Roboto Slab"/>
                <a:ea typeface="Roboto Slab"/>
                <a:cs typeface="Roboto Slab"/>
                <a:sym typeface="Roboto Slab"/>
              </a:rPr>
              <a:t>The informal jobs of the victims are not captured</a:t>
            </a:r>
            <a:endParaRPr sz="1600">
              <a:latin typeface="Roboto Slab"/>
              <a:ea typeface="Roboto Slab"/>
              <a:cs typeface="Roboto Slab"/>
              <a:sym typeface="Roboto Slab"/>
            </a:endParaRPr>
          </a:p>
          <a:p>
            <a:pPr indent="-330200" lvl="0" marL="914400" marR="0" rtl="0" algn="just">
              <a:lnSpc>
                <a:spcPct val="100000"/>
              </a:lnSpc>
              <a:spcBef>
                <a:spcPts val="0"/>
              </a:spcBef>
              <a:spcAft>
                <a:spcPts val="0"/>
              </a:spcAft>
              <a:buSzPts val="1600"/>
              <a:buFont typeface="Roboto Slab"/>
              <a:buAutoNum type="arabicPeriod"/>
            </a:pPr>
            <a:r>
              <a:rPr lang="en-US" sz="1600">
                <a:latin typeface="Roboto Slab"/>
                <a:ea typeface="Roboto Slab"/>
                <a:cs typeface="Roboto Slab"/>
                <a:sym typeface="Roboto Slab"/>
              </a:rPr>
              <a:t>The only information about the victims racial identity is a binary variable that tries to capture if the victim spoke an indigenous language, but it’s only captured for 1 in every 5 victims</a:t>
            </a:r>
            <a:endParaRPr sz="1600">
              <a:latin typeface="Roboto Slab"/>
              <a:ea typeface="Roboto Slab"/>
              <a:cs typeface="Roboto Slab"/>
              <a:sym typeface="Roboto Slab"/>
            </a:endParaRPr>
          </a:p>
          <a:p>
            <a:pPr indent="-330200" lvl="0" marL="914400" marR="0" rtl="0" algn="just">
              <a:lnSpc>
                <a:spcPct val="100000"/>
              </a:lnSpc>
              <a:spcBef>
                <a:spcPts val="0"/>
              </a:spcBef>
              <a:spcAft>
                <a:spcPts val="0"/>
              </a:spcAft>
              <a:buSzPts val="1600"/>
              <a:buFont typeface="Roboto Slab"/>
              <a:buAutoNum type="arabicPeriod"/>
            </a:pPr>
            <a:r>
              <a:rPr lang="en-US" sz="1600">
                <a:latin typeface="Roboto Slab"/>
                <a:ea typeface="Roboto Slab"/>
                <a:cs typeface="Roboto Slab"/>
                <a:sym typeface="Roboto Slab"/>
              </a:rPr>
              <a:t>The only agressions that are captured are the ones that prove to be fatal according to the forensic doctors, any sign of torture or sexual abuse is excluded</a:t>
            </a:r>
            <a:endParaRPr sz="1600">
              <a:latin typeface="Roboto Slab"/>
              <a:ea typeface="Roboto Slab"/>
              <a:cs typeface="Roboto Slab"/>
              <a:sym typeface="Roboto Slab"/>
            </a:endParaRPr>
          </a:p>
          <a:p>
            <a:pPr indent="-330200" lvl="0" marL="914400" marR="0" rtl="0" algn="just">
              <a:lnSpc>
                <a:spcPct val="100000"/>
              </a:lnSpc>
              <a:spcBef>
                <a:spcPts val="0"/>
              </a:spcBef>
              <a:spcAft>
                <a:spcPts val="0"/>
              </a:spcAft>
              <a:buSzPts val="1600"/>
              <a:buFont typeface="Roboto Slab"/>
              <a:buAutoNum type="arabicPeriod"/>
            </a:pPr>
            <a:r>
              <a:rPr lang="en-US" sz="1600">
                <a:latin typeface="Roboto Slab"/>
                <a:ea typeface="Roboto Slab"/>
                <a:cs typeface="Roboto Slab"/>
                <a:sym typeface="Roboto Slab"/>
              </a:rPr>
              <a:t>There are almost 50000 victims whose fatal aggressions are unknown as they remain unclassified </a:t>
            </a:r>
            <a:endParaRPr sz="1600">
              <a:latin typeface="Roboto Slab"/>
              <a:ea typeface="Roboto Slab"/>
              <a:cs typeface="Roboto Slab"/>
              <a:sym typeface="Roboto Slab"/>
            </a:endParaRPr>
          </a:p>
          <a:p>
            <a:pPr indent="-330200" lvl="0" marL="914400" marR="0" rtl="0" algn="just">
              <a:lnSpc>
                <a:spcPct val="100000"/>
              </a:lnSpc>
              <a:spcBef>
                <a:spcPts val="0"/>
              </a:spcBef>
              <a:spcAft>
                <a:spcPts val="0"/>
              </a:spcAft>
              <a:buSzPts val="1600"/>
              <a:buFont typeface="Roboto Slab"/>
              <a:buAutoNum type="arabicPeriod"/>
            </a:pPr>
            <a:r>
              <a:rPr lang="en-US" sz="1600">
                <a:latin typeface="Roboto Slab"/>
                <a:ea typeface="Roboto Slab"/>
                <a:cs typeface="Roboto Slab"/>
                <a:sym typeface="Roboto Slab"/>
              </a:rPr>
              <a:t>The relation between the victims and their aggressors is only know in 7% of the cases</a:t>
            </a:r>
            <a:endParaRPr sz="1600">
              <a:latin typeface="Roboto Slab"/>
              <a:ea typeface="Roboto Slab"/>
              <a:cs typeface="Roboto Slab"/>
              <a:sym typeface="Roboto Slab"/>
            </a:endParaRPr>
          </a:p>
          <a:p>
            <a:pPr indent="0" lvl="0" marL="0" marR="0" rtl="0" algn="just">
              <a:lnSpc>
                <a:spcPct val="100000"/>
              </a:lnSpc>
              <a:spcBef>
                <a:spcPts val="0"/>
              </a:spcBef>
              <a:spcAft>
                <a:spcPts val="0"/>
              </a:spcAft>
              <a:buClr>
                <a:srgbClr val="000000"/>
              </a:buClr>
              <a:buSzPts val="1600"/>
              <a:buFont typeface="Roboto Slab"/>
              <a:buNone/>
            </a:pPr>
            <a:r>
              <a:t/>
            </a:r>
            <a:endParaRPr b="0" i="0" sz="1600" u="none" cap="none" strike="noStrike">
              <a:solidFill>
                <a:srgbClr val="000000"/>
              </a:solidFill>
              <a:latin typeface="Roboto Slab"/>
              <a:ea typeface="Roboto Slab"/>
              <a:cs typeface="Roboto Slab"/>
              <a:sym typeface="Roboto Slab"/>
            </a:endParaRPr>
          </a:p>
        </p:txBody>
      </p:sp>
      <p:pic>
        <p:nvPicPr>
          <p:cNvPr id="154" name="Google Shape;154;g128697765fb_0_16"/>
          <p:cNvPicPr preferRelativeResize="0"/>
          <p:nvPr/>
        </p:nvPicPr>
        <p:blipFill rotWithShape="1">
          <a:blip r:embed="rId4">
            <a:alphaModFix/>
          </a:blip>
          <a:srcRect b="0" l="26362" r="29492" t="86020"/>
          <a:stretch/>
        </p:blipFill>
        <p:spPr>
          <a:xfrm>
            <a:off x="7725735" y="-21737"/>
            <a:ext cx="4466266" cy="7956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grpSp>
        <p:nvGrpSpPr>
          <p:cNvPr id="160" name="Google Shape;160;g128697765fb_0_44"/>
          <p:cNvGrpSpPr/>
          <p:nvPr/>
        </p:nvGrpSpPr>
        <p:grpSpPr>
          <a:xfrm>
            <a:off x="2500708" y="161700"/>
            <a:ext cx="9222233" cy="428725"/>
            <a:chOff x="2707750" y="398175"/>
            <a:chExt cx="9222233" cy="428725"/>
          </a:xfrm>
        </p:grpSpPr>
        <p:cxnSp>
          <p:nvCxnSpPr>
            <p:cNvPr id="161" name="Google Shape;161;g128697765fb_0_44"/>
            <p:cNvCxnSpPr/>
            <p:nvPr/>
          </p:nvCxnSpPr>
          <p:spPr>
            <a:xfrm>
              <a:off x="2707750" y="520000"/>
              <a:ext cx="0" cy="306900"/>
            </a:xfrm>
            <a:prstGeom prst="straightConnector1">
              <a:avLst/>
            </a:prstGeom>
            <a:noFill/>
            <a:ln cap="flat" cmpd="sng" w="19050">
              <a:solidFill>
                <a:srgbClr val="F1C232"/>
              </a:solidFill>
              <a:prstDash val="solid"/>
              <a:round/>
              <a:headEnd len="sm" w="sm" type="none"/>
              <a:tailEnd len="sm" w="sm" type="none"/>
            </a:ln>
          </p:spPr>
        </p:cxnSp>
        <p:sp>
          <p:nvSpPr>
            <p:cNvPr id="162" name="Google Shape;162;g128697765fb_0_44"/>
            <p:cNvSpPr txBox="1"/>
            <p:nvPr/>
          </p:nvSpPr>
          <p:spPr>
            <a:xfrm>
              <a:off x="2773602" y="488522"/>
              <a:ext cx="6972900" cy="3069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1100"/>
                <a:buFont typeface="Arial"/>
                <a:buNone/>
              </a:pPr>
              <a:r>
                <a:rPr lang="en-US" sz="1100">
                  <a:solidFill>
                    <a:schemeClr val="dk2"/>
                  </a:solidFill>
                  <a:latin typeface="Roboto"/>
                  <a:ea typeface="Roboto"/>
                  <a:cs typeface="Roboto"/>
                  <a:sym typeface="Roboto"/>
                </a:rPr>
                <a:t>Needed</a:t>
              </a:r>
              <a:r>
                <a:rPr lang="en-US" sz="1100">
                  <a:solidFill>
                    <a:schemeClr val="dk2"/>
                  </a:solidFill>
                  <a:latin typeface="Roboto"/>
                  <a:ea typeface="Roboto"/>
                  <a:cs typeface="Roboto"/>
                  <a:sym typeface="Roboto"/>
                </a:rPr>
                <a:t> Data</a:t>
              </a:r>
              <a:endParaRPr sz="1100">
                <a:solidFill>
                  <a:schemeClr val="dk2"/>
                </a:solidFill>
                <a:latin typeface="Roboto"/>
                <a:ea typeface="Roboto"/>
                <a:cs typeface="Roboto"/>
                <a:sym typeface="Roboto"/>
              </a:endParaRPr>
            </a:p>
            <a:p>
              <a:pPr indent="0" lvl="0" marL="0" marR="0" rtl="0" algn="l">
                <a:lnSpc>
                  <a:spcPct val="90000"/>
                </a:lnSpc>
                <a:spcBef>
                  <a:spcPts val="0"/>
                </a:spcBef>
                <a:spcAft>
                  <a:spcPts val="0"/>
                </a:spcAft>
                <a:buClr>
                  <a:srgbClr val="000000"/>
                </a:buClr>
                <a:buSzPts val="1100"/>
                <a:buFont typeface="Arial"/>
                <a:buNone/>
              </a:pPr>
              <a:r>
                <a:t/>
              </a:r>
              <a:endParaRPr sz="1100">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rgbClr val="091E40"/>
                </a:solidFill>
                <a:latin typeface="Roboto"/>
                <a:ea typeface="Roboto"/>
                <a:cs typeface="Roboto"/>
                <a:sym typeface="Roboto"/>
              </a:endParaRPr>
            </a:p>
          </p:txBody>
        </p:sp>
        <p:cxnSp>
          <p:nvCxnSpPr>
            <p:cNvPr id="163" name="Google Shape;163;g128697765fb_0_44"/>
            <p:cNvCxnSpPr/>
            <p:nvPr/>
          </p:nvCxnSpPr>
          <p:spPr>
            <a:xfrm>
              <a:off x="9816250" y="488525"/>
              <a:ext cx="0" cy="306900"/>
            </a:xfrm>
            <a:prstGeom prst="straightConnector1">
              <a:avLst/>
            </a:prstGeom>
            <a:noFill/>
            <a:ln cap="flat" cmpd="sng" w="19050">
              <a:solidFill>
                <a:srgbClr val="F1C232"/>
              </a:solidFill>
              <a:prstDash val="solid"/>
              <a:round/>
              <a:headEnd len="sm" w="sm" type="none"/>
              <a:tailEnd len="sm" w="sm" type="none"/>
            </a:ln>
          </p:spPr>
        </p:cxnSp>
        <p:pic>
          <p:nvPicPr>
            <p:cNvPr id="164" name="Google Shape;164;g128697765fb_0_44"/>
            <p:cNvPicPr preferRelativeResize="0"/>
            <p:nvPr/>
          </p:nvPicPr>
          <p:blipFill rotWithShape="1">
            <a:blip r:embed="rId3">
              <a:alphaModFix/>
            </a:blip>
            <a:srcRect b="0" l="0" r="0" t="0"/>
            <a:stretch/>
          </p:blipFill>
          <p:spPr>
            <a:xfrm>
              <a:off x="10014875" y="398175"/>
              <a:ext cx="1915108" cy="428725"/>
            </a:xfrm>
            <a:prstGeom prst="rect">
              <a:avLst/>
            </a:prstGeom>
            <a:noFill/>
            <a:ln>
              <a:noFill/>
            </a:ln>
          </p:spPr>
        </p:pic>
      </p:grpSp>
      <p:sp>
        <p:nvSpPr>
          <p:cNvPr id="165" name="Google Shape;165;g128697765fb_0_44"/>
          <p:cNvSpPr txBox="1"/>
          <p:nvPr>
            <p:ph type="ctrTitle"/>
          </p:nvPr>
        </p:nvSpPr>
        <p:spPr>
          <a:xfrm>
            <a:off x="180800" y="208813"/>
            <a:ext cx="2319900" cy="381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6000"/>
              <a:buNone/>
            </a:pPr>
            <a:r>
              <a:rPr b="1" lang="en-US" sz="2100">
                <a:solidFill>
                  <a:srgbClr val="233766"/>
                </a:solidFill>
                <a:latin typeface="Roboto"/>
                <a:ea typeface="Roboto"/>
                <a:cs typeface="Roboto"/>
                <a:sym typeface="Roboto"/>
              </a:rPr>
              <a:t>Datos para la vida </a:t>
            </a:r>
            <a:endParaRPr b="1" sz="2000">
              <a:solidFill>
                <a:srgbClr val="FFFFFF"/>
              </a:solidFill>
              <a:highlight>
                <a:srgbClr val="233766"/>
              </a:highlight>
              <a:latin typeface="Bebas Neue"/>
              <a:ea typeface="Bebas Neue"/>
              <a:cs typeface="Bebas Neue"/>
              <a:sym typeface="Bebas Neue"/>
            </a:endParaRPr>
          </a:p>
        </p:txBody>
      </p:sp>
      <p:sp>
        <p:nvSpPr>
          <p:cNvPr id="166" name="Google Shape;166;g128697765fb_0_44"/>
          <p:cNvSpPr/>
          <p:nvPr/>
        </p:nvSpPr>
        <p:spPr>
          <a:xfrm>
            <a:off x="327125" y="1135850"/>
            <a:ext cx="9478500" cy="1033800"/>
          </a:xfrm>
          <a:prstGeom prst="rect">
            <a:avLst/>
          </a:prstGeom>
          <a:solidFill>
            <a:srgbClr val="93C4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500"/>
              <a:buFont typeface="Arial"/>
              <a:buNone/>
            </a:pPr>
            <a:r>
              <a:rPr lang="en-US" sz="3200">
                <a:solidFill>
                  <a:srgbClr val="091E40"/>
                </a:solidFill>
                <a:latin typeface="Bebas Neue"/>
                <a:ea typeface="Bebas Neue"/>
                <a:cs typeface="Bebas Neue"/>
                <a:sym typeface="Bebas Neue"/>
              </a:rPr>
              <a:t>The data we need have to improve the study homicides and femicides in mexico</a:t>
            </a:r>
            <a:endParaRPr b="0" i="0" sz="800" u="none" cap="none" strike="noStrike">
              <a:solidFill>
                <a:srgbClr val="000000"/>
              </a:solidFill>
              <a:latin typeface="Arial"/>
              <a:ea typeface="Arial"/>
              <a:cs typeface="Arial"/>
              <a:sym typeface="Arial"/>
            </a:endParaRPr>
          </a:p>
        </p:txBody>
      </p:sp>
      <p:sp>
        <p:nvSpPr>
          <p:cNvPr id="167" name="Google Shape;167;g128697765fb_0_44"/>
          <p:cNvSpPr txBox="1"/>
          <p:nvPr/>
        </p:nvSpPr>
        <p:spPr>
          <a:xfrm>
            <a:off x="531400" y="2478500"/>
            <a:ext cx="11109300" cy="28938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600"/>
              <a:buFont typeface="Roboto Slab"/>
              <a:buNone/>
            </a:pPr>
            <a:r>
              <a:rPr b="0" i="0" lang="en-US" sz="1600" u="none" cap="none" strike="noStrike">
                <a:solidFill>
                  <a:srgbClr val="000000"/>
                </a:solidFill>
                <a:latin typeface="Roboto Slab"/>
                <a:ea typeface="Roboto Slab"/>
                <a:cs typeface="Roboto Slab"/>
                <a:sym typeface="Roboto Slab"/>
              </a:rPr>
              <a:t>-</a:t>
            </a:r>
            <a:r>
              <a:rPr lang="en-US" sz="1600">
                <a:latin typeface="Roboto Slab"/>
                <a:ea typeface="Roboto Slab"/>
                <a:cs typeface="Roboto Slab"/>
                <a:sym typeface="Roboto Slab"/>
              </a:rPr>
              <a:t>The information that is incomplete or excluded is necessary to understand the specific violence patterns different demographic groups or minorities face</a:t>
            </a:r>
            <a:endParaRPr sz="1600">
              <a:latin typeface="Roboto Slab"/>
              <a:ea typeface="Roboto Slab"/>
              <a:cs typeface="Roboto Slab"/>
              <a:sym typeface="Roboto Slab"/>
            </a:endParaRPr>
          </a:p>
          <a:p>
            <a:pPr indent="0" lvl="0" marL="0" marR="0" rtl="0" algn="just">
              <a:lnSpc>
                <a:spcPct val="100000"/>
              </a:lnSpc>
              <a:spcBef>
                <a:spcPts val="0"/>
              </a:spcBef>
              <a:spcAft>
                <a:spcPts val="0"/>
              </a:spcAft>
              <a:buClr>
                <a:srgbClr val="000000"/>
              </a:buClr>
              <a:buSzPts val="1600"/>
              <a:buFont typeface="Roboto Slab"/>
              <a:buNone/>
            </a:pPr>
            <a:r>
              <a:t/>
            </a:r>
            <a:endParaRPr sz="1600">
              <a:latin typeface="Roboto Slab"/>
              <a:ea typeface="Roboto Slab"/>
              <a:cs typeface="Roboto Slab"/>
              <a:sym typeface="Roboto Slab"/>
            </a:endParaRPr>
          </a:p>
          <a:p>
            <a:pPr indent="0" lvl="0" marL="0" marR="0" rtl="0" algn="just">
              <a:lnSpc>
                <a:spcPct val="100000"/>
              </a:lnSpc>
              <a:spcBef>
                <a:spcPts val="0"/>
              </a:spcBef>
              <a:spcAft>
                <a:spcPts val="0"/>
              </a:spcAft>
              <a:buNone/>
            </a:pPr>
            <a:r>
              <a:rPr lang="en-US" sz="1600">
                <a:latin typeface="Roboto Slab"/>
                <a:ea typeface="Roboto Slab"/>
                <a:cs typeface="Roboto Slab"/>
                <a:sym typeface="Roboto Slab"/>
              </a:rPr>
              <a:t>-Different victims face different vulnerabilities and suffer different </a:t>
            </a:r>
            <a:r>
              <a:rPr lang="en-US" sz="1600">
                <a:latin typeface="Roboto Slab"/>
                <a:ea typeface="Roboto Slab"/>
                <a:cs typeface="Roboto Slab"/>
                <a:sym typeface="Roboto Slab"/>
              </a:rPr>
              <a:t>aggressions</a:t>
            </a:r>
            <a:r>
              <a:rPr lang="en-US" sz="1600">
                <a:latin typeface="Roboto Slab"/>
                <a:ea typeface="Roboto Slab"/>
                <a:cs typeface="Roboto Slab"/>
                <a:sym typeface="Roboto Slab"/>
              </a:rPr>
              <a:t> from different types of </a:t>
            </a:r>
            <a:r>
              <a:rPr lang="en-US" sz="1600">
                <a:latin typeface="Roboto Slab"/>
                <a:ea typeface="Roboto Slab"/>
                <a:cs typeface="Roboto Slab"/>
                <a:sym typeface="Roboto Slab"/>
              </a:rPr>
              <a:t>aggressors</a:t>
            </a:r>
            <a:endParaRPr sz="1600">
              <a:latin typeface="Roboto Slab"/>
              <a:ea typeface="Roboto Slab"/>
              <a:cs typeface="Roboto Slab"/>
              <a:sym typeface="Roboto Slab"/>
            </a:endParaRPr>
          </a:p>
          <a:p>
            <a:pPr indent="0" lvl="0" marL="0" marR="0" rtl="0" algn="just">
              <a:lnSpc>
                <a:spcPct val="100000"/>
              </a:lnSpc>
              <a:spcBef>
                <a:spcPts val="0"/>
              </a:spcBef>
              <a:spcAft>
                <a:spcPts val="0"/>
              </a:spcAft>
              <a:buNone/>
            </a:pPr>
            <a:r>
              <a:t/>
            </a:r>
            <a:endParaRPr sz="1600">
              <a:latin typeface="Roboto Slab"/>
              <a:ea typeface="Roboto Slab"/>
              <a:cs typeface="Roboto Slab"/>
              <a:sym typeface="Roboto Slab"/>
            </a:endParaRPr>
          </a:p>
          <a:p>
            <a:pPr indent="0" lvl="0" marL="0" marR="0" rtl="0" algn="just">
              <a:lnSpc>
                <a:spcPct val="100000"/>
              </a:lnSpc>
              <a:spcBef>
                <a:spcPts val="0"/>
              </a:spcBef>
              <a:spcAft>
                <a:spcPts val="0"/>
              </a:spcAft>
              <a:buNone/>
            </a:pPr>
            <a:r>
              <a:rPr lang="en-US" sz="1600">
                <a:latin typeface="Roboto Slab"/>
                <a:ea typeface="Roboto Slab"/>
                <a:cs typeface="Roboto Slab"/>
                <a:sym typeface="Roboto Slab"/>
              </a:rPr>
              <a:t>-There are physiological conditions that may work as vulnerability or marginalization factors, such as: genetic , degenerative or autoimmune diseases</a:t>
            </a:r>
            <a:endParaRPr sz="1600">
              <a:latin typeface="Roboto Slab"/>
              <a:ea typeface="Roboto Slab"/>
              <a:cs typeface="Roboto Slab"/>
              <a:sym typeface="Roboto Slab"/>
            </a:endParaRPr>
          </a:p>
          <a:p>
            <a:pPr indent="0" lvl="0" marL="0" marR="0" rtl="0" algn="just">
              <a:lnSpc>
                <a:spcPct val="100000"/>
              </a:lnSpc>
              <a:spcBef>
                <a:spcPts val="0"/>
              </a:spcBef>
              <a:spcAft>
                <a:spcPts val="0"/>
              </a:spcAft>
              <a:buNone/>
            </a:pPr>
            <a:r>
              <a:t/>
            </a:r>
            <a:endParaRPr sz="1600">
              <a:latin typeface="Roboto Slab"/>
              <a:ea typeface="Roboto Slab"/>
              <a:cs typeface="Roboto Slab"/>
              <a:sym typeface="Roboto Slab"/>
            </a:endParaRPr>
          </a:p>
          <a:p>
            <a:pPr indent="0" lvl="0" marL="0" marR="0" rtl="0" algn="just">
              <a:lnSpc>
                <a:spcPct val="100000"/>
              </a:lnSpc>
              <a:spcBef>
                <a:spcPts val="0"/>
              </a:spcBef>
              <a:spcAft>
                <a:spcPts val="0"/>
              </a:spcAft>
              <a:buNone/>
            </a:pPr>
            <a:r>
              <a:rPr lang="en-US" sz="1600">
                <a:latin typeface="Roboto Slab"/>
                <a:ea typeface="Roboto Slab"/>
                <a:cs typeface="Roboto Slab"/>
                <a:sym typeface="Roboto Slab"/>
              </a:rPr>
              <a:t>-</a:t>
            </a:r>
            <a:r>
              <a:rPr lang="en-US" sz="1600">
                <a:solidFill>
                  <a:schemeClr val="dk1"/>
                </a:solidFill>
                <a:latin typeface="Roboto Slab"/>
                <a:ea typeface="Roboto Slab"/>
                <a:cs typeface="Roboto Slab"/>
                <a:sym typeface="Roboto Slab"/>
              </a:rPr>
              <a:t>Even if not fatal, t</a:t>
            </a:r>
            <a:r>
              <a:rPr lang="en-US" sz="1600">
                <a:latin typeface="Roboto Slab"/>
                <a:ea typeface="Roboto Slab"/>
                <a:cs typeface="Roboto Slab"/>
                <a:sym typeface="Roboto Slab"/>
              </a:rPr>
              <a:t>here are different types of aggressions (such as torture or sexual aggressions) that could point to different type of aggressors with different motives </a:t>
            </a:r>
            <a:endParaRPr sz="1600">
              <a:latin typeface="Roboto Slab"/>
              <a:ea typeface="Roboto Slab"/>
              <a:cs typeface="Roboto Slab"/>
              <a:sym typeface="Roboto Slab"/>
            </a:endParaRPr>
          </a:p>
          <a:p>
            <a:pPr indent="0" lvl="0" marL="0" marR="0" rtl="0" algn="just">
              <a:lnSpc>
                <a:spcPct val="100000"/>
              </a:lnSpc>
              <a:spcBef>
                <a:spcPts val="0"/>
              </a:spcBef>
              <a:spcAft>
                <a:spcPts val="0"/>
              </a:spcAft>
              <a:buClr>
                <a:srgbClr val="000000"/>
              </a:buClr>
              <a:buSzPts val="1600"/>
              <a:buFont typeface="Roboto Slab"/>
              <a:buNone/>
            </a:pPr>
            <a:r>
              <a:t/>
            </a:r>
            <a:endParaRPr b="0" i="0" sz="1600" u="none" cap="none" strike="noStrike">
              <a:solidFill>
                <a:srgbClr val="000000"/>
              </a:solidFill>
              <a:latin typeface="Roboto Slab"/>
              <a:ea typeface="Roboto Slab"/>
              <a:cs typeface="Roboto Slab"/>
              <a:sym typeface="Roboto Slab"/>
            </a:endParaRPr>
          </a:p>
        </p:txBody>
      </p:sp>
      <p:pic>
        <p:nvPicPr>
          <p:cNvPr id="168" name="Google Shape;168;g128697765fb_0_44"/>
          <p:cNvPicPr preferRelativeResize="0"/>
          <p:nvPr/>
        </p:nvPicPr>
        <p:blipFill rotWithShape="1">
          <a:blip r:embed="rId4">
            <a:alphaModFix/>
          </a:blip>
          <a:srcRect b="0" l="26362" r="29492" t="86020"/>
          <a:stretch/>
        </p:blipFill>
        <p:spPr>
          <a:xfrm>
            <a:off x="7725735" y="-21737"/>
            <a:ext cx="4466266" cy="7956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grpSp>
        <p:nvGrpSpPr>
          <p:cNvPr id="174" name="Google Shape;174;g11a107f599e_0_13"/>
          <p:cNvGrpSpPr/>
          <p:nvPr/>
        </p:nvGrpSpPr>
        <p:grpSpPr>
          <a:xfrm>
            <a:off x="2500708" y="161700"/>
            <a:ext cx="9222233" cy="428725"/>
            <a:chOff x="2707750" y="398175"/>
            <a:chExt cx="9222233" cy="428725"/>
          </a:xfrm>
        </p:grpSpPr>
        <p:cxnSp>
          <p:nvCxnSpPr>
            <p:cNvPr id="175" name="Google Shape;175;g11a107f599e_0_13"/>
            <p:cNvCxnSpPr/>
            <p:nvPr/>
          </p:nvCxnSpPr>
          <p:spPr>
            <a:xfrm>
              <a:off x="2707750" y="520000"/>
              <a:ext cx="0" cy="306900"/>
            </a:xfrm>
            <a:prstGeom prst="straightConnector1">
              <a:avLst/>
            </a:prstGeom>
            <a:noFill/>
            <a:ln cap="flat" cmpd="sng" w="19050">
              <a:solidFill>
                <a:srgbClr val="F1C232"/>
              </a:solidFill>
              <a:prstDash val="solid"/>
              <a:round/>
              <a:headEnd len="sm" w="sm" type="none"/>
              <a:tailEnd len="sm" w="sm" type="none"/>
            </a:ln>
          </p:spPr>
        </p:cxnSp>
        <p:sp>
          <p:nvSpPr>
            <p:cNvPr id="176" name="Google Shape;176;g11a107f599e_0_13"/>
            <p:cNvSpPr txBox="1"/>
            <p:nvPr/>
          </p:nvSpPr>
          <p:spPr>
            <a:xfrm>
              <a:off x="2773602" y="488522"/>
              <a:ext cx="6972900" cy="3069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1100"/>
                <a:buFont typeface="Arial"/>
                <a:buNone/>
              </a:pPr>
              <a:r>
                <a:rPr b="0" i="0" lang="en-US" sz="1100" u="none" cap="none" strike="noStrike">
                  <a:solidFill>
                    <a:schemeClr val="dk2"/>
                  </a:solidFill>
                  <a:latin typeface="Roboto"/>
                  <a:ea typeface="Roboto"/>
                  <a:cs typeface="Roboto"/>
                  <a:sym typeface="Roboto"/>
                </a:rPr>
                <a:t>Datos sobre la identidad de las víctimas</a:t>
              </a:r>
              <a:endParaRPr b="0" i="0" sz="11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rgbClr val="091E40"/>
                </a:solidFill>
                <a:latin typeface="Roboto"/>
                <a:ea typeface="Roboto"/>
                <a:cs typeface="Roboto"/>
                <a:sym typeface="Roboto"/>
              </a:endParaRPr>
            </a:p>
          </p:txBody>
        </p:sp>
        <p:cxnSp>
          <p:nvCxnSpPr>
            <p:cNvPr id="177" name="Google Shape;177;g11a107f599e_0_13"/>
            <p:cNvCxnSpPr/>
            <p:nvPr/>
          </p:nvCxnSpPr>
          <p:spPr>
            <a:xfrm>
              <a:off x="9816250" y="488525"/>
              <a:ext cx="0" cy="306900"/>
            </a:xfrm>
            <a:prstGeom prst="straightConnector1">
              <a:avLst/>
            </a:prstGeom>
            <a:noFill/>
            <a:ln cap="flat" cmpd="sng" w="19050">
              <a:solidFill>
                <a:srgbClr val="F1C232"/>
              </a:solidFill>
              <a:prstDash val="solid"/>
              <a:round/>
              <a:headEnd len="sm" w="sm" type="none"/>
              <a:tailEnd len="sm" w="sm" type="none"/>
            </a:ln>
          </p:spPr>
        </p:cxnSp>
        <p:pic>
          <p:nvPicPr>
            <p:cNvPr id="178" name="Google Shape;178;g11a107f599e_0_13"/>
            <p:cNvPicPr preferRelativeResize="0"/>
            <p:nvPr/>
          </p:nvPicPr>
          <p:blipFill rotWithShape="1">
            <a:blip r:embed="rId3">
              <a:alphaModFix/>
            </a:blip>
            <a:srcRect b="0" l="0" r="0" t="0"/>
            <a:stretch/>
          </p:blipFill>
          <p:spPr>
            <a:xfrm>
              <a:off x="10014875" y="398175"/>
              <a:ext cx="1915108" cy="428725"/>
            </a:xfrm>
            <a:prstGeom prst="rect">
              <a:avLst/>
            </a:prstGeom>
            <a:noFill/>
            <a:ln>
              <a:noFill/>
            </a:ln>
          </p:spPr>
        </p:pic>
      </p:grpSp>
      <p:sp>
        <p:nvSpPr>
          <p:cNvPr id="179" name="Google Shape;179;g11a107f599e_0_13"/>
          <p:cNvSpPr txBox="1"/>
          <p:nvPr>
            <p:ph type="ctrTitle"/>
          </p:nvPr>
        </p:nvSpPr>
        <p:spPr>
          <a:xfrm>
            <a:off x="180800" y="208813"/>
            <a:ext cx="2319900" cy="381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6000"/>
              <a:buNone/>
            </a:pPr>
            <a:r>
              <a:rPr b="1" lang="en-US" sz="2100">
                <a:solidFill>
                  <a:srgbClr val="233766"/>
                </a:solidFill>
                <a:latin typeface="Roboto"/>
                <a:ea typeface="Roboto"/>
                <a:cs typeface="Roboto"/>
                <a:sym typeface="Roboto"/>
              </a:rPr>
              <a:t>Datos para la vida </a:t>
            </a:r>
            <a:endParaRPr b="1" sz="2000">
              <a:solidFill>
                <a:srgbClr val="FFFFFF"/>
              </a:solidFill>
              <a:highlight>
                <a:srgbClr val="233766"/>
              </a:highlight>
              <a:latin typeface="Bebas Neue"/>
              <a:ea typeface="Bebas Neue"/>
              <a:cs typeface="Bebas Neue"/>
              <a:sym typeface="Bebas Neue"/>
            </a:endParaRPr>
          </a:p>
        </p:txBody>
      </p:sp>
      <p:pic>
        <p:nvPicPr>
          <p:cNvPr id="180" name="Google Shape;180;g11a107f599e_0_13"/>
          <p:cNvPicPr preferRelativeResize="0"/>
          <p:nvPr/>
        </p:nvPicPr>
        <p:blipFill rotWithShape="1">
          <a:blip r:embed="rId4">
            <a:alphaModFix/>
          </a:blip>
          <a:srcRect b="0" l="26361" r="29495" t="86020"/>
          <a:stretch/>
        </p:blipFill>
        <p:spPr>
          <a:xfrm>
            <a:off x="7725735" y="-21737"/>
            <a:ext cx="4466266" cy="795601"/>
          </a:xfrm>
          <a:prstGeom prst="rect">
            <a:avLst/>
          </a:prstGeom>
          <a:noFill/>
          <a:ln>
            <a:noFill/>
          </a:ln>
        </p:spPr>
      </p:pic>
      <p:sp>
        <p:nvSpPr>
          <p:cNvPr id="181" name="Google Shape;181;g11a107f599e_0_13"/>
          <p:cNvSpPr txBox="1"/>
          <p:nvPr/>
        </p:nvSpPr>
        <p:spPr>
          <a:xfrm>
            <a:off x="327125" y="2913725"/>
            <a:ext cx="11109300" cy="2893800"/>
          </a:xfrm>
          <a:prstGeom prst="rect">
            <a:avLst/>
          </a:prstGeom>
          <a:noFill/>
          <a:ln>
            <a:noFill/>
          </a:ln>
        </p:spPr>
        <p:txBody>
          <a:bodyPr anchorCtr="0" anchor="t" bIns="91425" lIns="91425" spcFirstLastPara="1" rIns="91425" wrap="square" tIns="91425">
            <a:spAutoFit/>
          </a:bodyPr>
          <a:lstStyle/>
          <a:p>
            <a:pPr indent="0" lvl="0" marL="457200" rtl="0" algn="just">
              <a:spcBef>
                <a:spcPts val="0"/>
              </a:spcBef>
              <a:spcAft>
                <a:spcPts val="0"/>
              </a:spcAft>
              <a:buClr>
                <a:schemeClr val="dk1"/>
              </a:buClr>
              <a:buSzPts val="1100"/>
              <a:buFont typeface="Arial"/>
              <a:buNone/>
            </a:pPr>
            <a:r>
              <a:rPr lang="en-US" sz="1600">
                <a:latin typeface="Roboto Slab"/>
                <a:ea typeface="Roboto Slab"/>
                <a:cs typeface="Roboto Slab"/>
                <a:sym typeface="Roboto Slab"/>
              </a:rPr>
              <a:t>- Information about their sexual orientation and gender identity</a:t>
            </a:r>
            <a:endParaRPr sz="1600">
              <a:latin typeface="Roboto Slab"/>
              <a:ea typeface="Roboto Slab"/>
              <a:cs typeface="Roboto Slab"/>
              <a:sym typeface="Roboto Slab"/>
            </a:endParaRPr>
          </a:p>
          <a:p>
            <a:pPr indent="0" lvl="0" marL="457200" rtl="0" algn="just">
              <a:spcBef>
                <a:spcPts val="0"/>
              </a:spcBef>
              <a:spcAft>
                <a:spcPts val="0"/>
              </a:spcAft>
              <a:buClr>
                <a:schemeClr val="dk1"/>
              </a:buClr>
              <a:buSzPts val="1100"/>
              <a:buFont typeface="Arial"/>
              <a:buNone/>
            </a:pPr>
            <a:r>
              <a:rPr lang="en-US" sz="1600">
                <a:latin typeface="Roboto Slab"/>
                <a:ea typeface="Roboto Slab"/>
                <a:cs typeface="Roboto Slab"/>
                <a:sym typeface="Roboto Slab"/>
              </a:rPr>
              <a:t>- Consider at least two variables</a:t>
            </a:r>
            <a:endParaRPr sz="1600">
              <a:latin typeface="Roboto Slab"/>
              <a:ea typeface="Roboto Slab"/>
              <a:cs typeface="Roboto Slab"/>
              <a:sym typeface="Roboto Slab"/>
            </a:endParaRPr>
          </a:p>
          <a:p>
            <a:pPr indent="0" lvl="0" marL="457200" rtl="0" algn="just">
              <a:spcBef>
                <a:spcPts val="0"/>
              </a:spcBef>
              <a:spcAft>
                <a:spcPts val="0"/>
              </a:spcAft>
              <a:buClr>
                <a:schemeClr val="dk1"/>
              </a:buClr>
              <a:buSzPts val="1100"/>
              <a:buFont typeface="Arial"/>
              <a:buNone/>
            </a:pPr>
            <a:r>
              <a:t/>
            </a:r>
            <a:endParaRPr sz="1600">
              <a:latin typeface="Roboto Slab"/>
              <a:ea typeface="Roboto Slab"/>
              <a:cs typeface="Roboto Slab"/>
              <a:sym typeface="Roboto Slab"/>
            </a:endParaRPr>
          </a:p>
          <a:p>
            <a:pPr indent="0" lvl="0" marL="457200" rtl="0" algn="just">
              <a:spcBef>
                <a:spcPts val="0"/>
              </a:spcBef>
              <a:spcAft>
                <a:spcPts val="0"/>
              </a:spcAft>
              <a:buClr>
                <a:schemeClr val="dk1"/>
              </a:buClr>
              <a:buSzPts val="1100"/>
              <a:buFont typeface="Arial"/>
              <a:buNone/>
            </a:pPr>
            <a:r>
              <a:rPr lang="en-US" sz="1600">
                <a:latin typeface="Roboto Slab"/>
                <a:ea typeface="Roboto Slab"/>
                <a:cs typeface="Roboto Slab"/>
                <a:sym typeface="Roboto Slab"/>
              </a:rPr>
              <a:t>- Information about racialized people</a:t>
            </a:r>
            <a:endParaRPr sz="1600">
              <a:latin typeface="Roboto Slab"/>
              <a:ea typeface="Roboto Slab"/>
              <a:cs typeface="Roboto Slab"/>
              <a:sym typeface="Roboto Slab"/>
            </a:endParaRPr>
          </a:p>
          <a:p>
            <a:pPr indent="0" lvl="0" marL="457200" rtl="0" algn="just">
              <a:spcBef>
                <a:spcPts val="0"/>
              </a:spcBef>
              <a:spcAft>
                <a:spcPts val="0"/>
              </a:spcAft>
              <a:buClr>
                <a:schemeClr val="dk1"/>
              </a:buClr>
              <a:buSzPts val="1100"/>
              <a:buFont typeface="Arial"/>
              <a:buNone/>
            </a:pPr>
            <a:r>
              <a:rPr lang="en-US" sz="1600">
                <a:latin typeface="Roboto Slab"/>
                <a:ea typeface="Roboto Slab"/>
                <a:cs typeface="Roboto Slab"/>
                <a:sym typeface="Roboto Slab"/>
              </a:rPr>
              <a:t>- Bodily components</a:t>
            </a:r>
            <a:endParaRPr sz="1600">
              <a:latin typeface="Roboto Slab"/>
              <a:ea typeface="Roboto Slab"/>
              <a:cs typeface="Roboto Slab"/>
              <a:sym typeface="Roboto Slab"/>
            </a:endParaRPr>
          </a:p>
          <a:p>
            <a:pPr indent="0" lvl="0" marL="457200" rtl="0" algn="just">
              <a:spcBef>
                <a:spcPts val="0"/>
              </a:spcBef>
              <a:spcAft>
                <a:spcPts val="0"/>
              </a:spcAft>
              <a:buClr>
                <a:schemeClr val="dk1"/>
              </a:buClr>
              <a:buSzPts val="1100"/>
              <a:buFont typeface="Arial"/>
              <a:buNone/>
            </a:pPr>
            <a:r>
              <a:rPr lang="en-US" sz="1600">
                <a:latin typeface="Roboto Slab"/>
                <a:ea typeface="Roboto Slab"/>
                <a:cs typeface="Roboto Slab"/>
                <a:sym typeface="Roboto Slab"/>
              </a:rPr>
              <a:t>- Cultural components</a:t>
            </a:r>
            <a:endParaRPr sz="1600">
              <a:latin typeface="Roboto Slab"/>
              <a:ea typeface="Roboto Slab"/>
              <a:cs typeface="Roboto Slab"/>
              <a:sym typeface="Roboto Slab"/>
            </a:endParaRPr>
          </a:p>
          <a:p>
            <a:pPr indent="0" lvl="0" marL="457200" rtl="0" algn="just">
              <a:spcBef>
                <a:spcPts val="0"/>
              </a:spcBef>
              <a:spcAft>
                <a:spcPts val="0"/>
              </a:spcAft>
              <a:buClr>
                <a:schemeClr val="dk1"/>
              </a:buClr>
              <a:buSzPts val="1100"/>
              <a:buFont typeface="Arial"/>
              <a:buNone/>
            </a:pPr>
            <a:r>
              <a:t/>
            </a:r>
            <a:endParaRPr sz="1600">
              <a:latin typeface="Roboto Slab"/>
              <a:ea typeface="Roboto Slab"/>
              <a:cs typeface="Roboto Slab"/>
              <a:sym typeface="Roboto Slab"/>
            </a:endParaRPr>
          </a:p>
          <a:p>
            <a:pPr indent="0" lvl="0" marL="457200" rtl="0" algn="just">
              <a:spcBef>
                <a:spcPts val="0"/>
              </a:spcBef>
              <a:spcAft>
                <a:spcPts val="0"/>
              </a:spcAft>
              <a:buClr>
                <a:schemeClr val="dk1"/>
              </a:buClr>
              <a:buSzPts val="1100"/>
              <a:buFont typeface="Arial"/>
              <a:buNone/>
            </a:pPr>
            <a:r>
              <a:rPr lang="en-US" sz="1600">
                <a:latin typeface="Roboto Slab"/>
                <a:ea typeface="Roboto Slab"/>
                <a:cs typeface="Roboto Slab"/>
                <a:sym typeface="Roboto Slab"/>
              </a:rPr>
              <a:t>- Information on what people spent their time doing:</a:t>
            </a:r>
            <a:endParaRPr sz="1600">
              <a:latin typeface="Roboto Slab"/>
              <a:ea typeface="Roboto Slab"/>
              <a:cs typeface="Roboto Slab"/>
              <a:sym typeface="Roboto Slab"/>
            </a:endParaRPr>
          </a:p>
          <a:p>
            <a:pPr indent="457200" lvl="0" marL="457200" rtl="0" algn="just">
              <a:spcBef>
                <a:spcPts val="0"/>
              </a:spcBef>
              <a:spcAft>
                <a:spcPts val="0"/>
              </a:spcAft>
              <a:buClr>
                <a:schemeClr val="dk1"/>
              </a:buClr>
              <a:buSzPts val="1100"/>
              <a:buFont typeface="Arial"/>
              <a:buNone/>
            </a:pPr>
            <a:r>
              <a:rPr lang="en-US" sz="1600">
                <a:latin typeface="Roboto Slab"/>
                <a:ea typeface="Roboto Slab"/>
                <a:cs typeface="Roboto Slab"/>
                <a:sym typeface="Roboto Slab"/>
              </a:rPr>
              <a:t>- The occupation variable is limited to 14 different categories and excludes vulnerabilized populations such as sex workers and activists and/or human rights defenders</a:t>
            </a:r>
            <a:endParaRPr sz="1600">
              <a:latin typeface="Roboto Slab"/>
              <a:ea typeface="Roboto Slab"/>
              <a:cs typeface="Roboto Slab"/>
              <a:sym typeface="Roboto Slab"/>
            </a:endParaRPr>
          </a:p>
          <a:p>
            <a:pPr indent="457200" lvl="0" marL="457200" marR="0" rtl="0" algn="just">
              <a:lnSpc>
                <a:spcPct val="100000"/>
              </a:lnSpc>
              <a:spcBef>
                <a:spcPts val="0"/>
              </a:spcBef>
              <a:spcAft>
                <a:spcPts val="0"/>
              </a:spcAft>
              <a:buClr>
                <a:srgbClr val="000000"/>
              </a:buClr>
              <a:buSzPts val="1600"/>
              <a:buFont typeface="Roboto Slab"/>
              <a:buNone/>
            </a:pPr>
            <a:r>
              <a:rPr lang="en-US" sz="1600">
                <a:latin typeface="Roboto Slab"/>
                <a:ea typeface="Roboto Slab"/>
                <a:cs typeface="Roboto Slab"/>
                <a:sym typeface="Roboto Slab"/>
              </a:rPr>
              <a:t>- Occupation” may not be sufficient to collect information that may generate risk.</a:t>
            </a:r>
            <a:endParaRPr sz="1600">
              <a:latin typeface="Roboto Slab"/>
              <a:ea typeface="Roboto Slab"/>
              <a:cs typeface="Roboto Slab"/>
              <a:sym typeface="Roboto Slab"/>
            </a:endParaRPr>
          </a:p>
        </p:txBody>
      </p:sp>
      <p:sp>
        <p:nvSpPr>
          <p:cNvPr id="182" name="Google Shape;182;g11a107f599e_0_13"/>
          <p:cNvSpPr/>
          <p:nvPr/>
        </p:nvSpPr>
        <p:spPr>
          <a:xfrm>
            <a:off x="327125" y="1135850"/>
            <a:ext cx="9478500" cy="1033800"/>
          </a:xfrm>
          <a:prstGeom prst="rect">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3200">
                <a:solidFill>
                  <a:srgbClr val="091E40"/>
                </a:solidFill>
                <a:latin typeface="Bebas Neue"/>
                <a:ea typeface="Bebas Neue"/>
                <a:cs typeface="Bebas Neue"/>
                <a:sym typeface="Bebas Neue"/>
              </a:rPr>
              <a:t>What information about the victims' IDENTITY IS NECESSARY TO UNDERSTAND HOW THE VIOLENCE AFFECTS THEM DIFFERENTIALLY?</a:t>
            </a:r>
            <a:endParaRPr sz="3200">
              <a:solidFill>
                <a:srgbClr val="091E40"/>
              </a:solidFill>
              <a:latin typeface="Bebas Neue"/>
              <a:ea typeface="Bebas Neue"/>
              <a:cs typeface="Bebas Neue"/>
              <a:sym typeface="Bebas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grpSp>
        <p:nvGrpSpPr>
          <p:cNvPr id="188" name="Google Shape;188;g119374c2d1e_0_69"/>
          <p:cNvGrpSpPr/>
          <p:nvPr/>
        </p:nvGrpSpPr>
        <p:grpSpPr>
          <a:xfrm>
            <a:off x="2500708" y="161700"/>
            <a:ext cx="9222233" cy="428725"/>
            <a:chOff x="2707750" y="398175"/>
            <a:chExt cx="9222233" cy="428725"/>
          </a:xfrm>
        </p:grpSpPr>
        <p:cxnSp>
          <p:nvCxnSpPr>
            <p:cNvPr id="189" name="Google Shape;189;g119374c2d1e_0_69"/>
            <p:cNvCxnSpPr/>
            <p:nvPr/>
          </p:nvCxnSpPr>
          <p:spPr>
            <a:xfrm>
              <a:off x="2707750" y="520000"/>
              <a:ext cx="0" cy="306900"/>
            </a:xfrm>
            <a:prstGeom prst="straightConnector1">
              <a:avLst/>
            </a:prstGeom>
            <a:noFill/>
            <a:ln cap="flat" cmpd="sng" w="19050">
              <a:solidFill>
                <a:srgbClr val="F1C232"/>
              </a:solidFill>
              <a:prstDash val="solid"/>
              <a:round/>
              <a:headEnd len="sm" w="sm" type="none"/>
              <a:tailEnd len="sm" w="sm" type="none"/>
            </a:ln>
          </p:spPr>
        </p:cxnSp>
        <p:sp>
          <p:nvSpPr>
            <p:cNvPr id="190" name="Google Shape;190;g119374c2d1e_0_69"/>
            <p:cNvSpPr txBox="1"/>
            <p:nvPr/>
          </p:nvSpPr>
          <p:spPr>
            <a:xfrm>
              <a:off x="2773602" y="488522"/>
              <a:ext cx="6972900" cy="3069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1100"/>
                <a:buFont typeface="Arial"/>
                <a:buNone/>
              </a:pPr>
              <a:r>
                <a:rPr b="0" i="0" lang="en-US" sz="1100" u="none" cap="none" strike="noStrike">
                  <a:solidFill>
                    <a:schemeClr val="dk2"/>
                  </a:solidFill>
                  <a:latin typeface="Roboto"/>
                  <a:ea typeface="Roboto"/>
                  <a:cs typeface="Roboto"/>
                  <a:sym typeface="Roboto"/>
                </a:rPr>
                <a:t>Datos sobre la identidad de las víctimas</a:t>
              </a:r>
              <a:endParaRPr b="0" i="0" sz="11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rgbClr val="091E40"/>
                </a:solidFill>
                <a:latin typeface="Roboto"/>
                <a:ea typeface="Roboto"/>
                <a:cs typeface="Roboto"/>
                <a:sym typeface="Roboto"/>
              </a:endParaRPr>
            </a:p>
          </p:txBody>
        </p:sp>
        <p:cxnSp>
          <p:nvCxnSpPr>
            <p:cNvPr id="191" name="Google Shape;191;g119374c2d1e_0_69"/>
            <p:cNvCxnSpPr/>
            <p:nvPr/>
          </p:nvCxnSpPr>
          <p:spPr>
            <a:xfrm>
              <a:off x="9816250" y="488525"/>
              <a:ext cx="0" cy="306900"/>
            </a:xfrm>
            <a:prstGeom prst="straightConnector1">
              <a:avLst/>
            </a:prstGeom>
            <a:noFill/>
            <a:ln cap="flat" cmpd="sng" w="19050">
              <a:solidFill>
                <a:srgbClr val="F1C232"/>
              </a:solidFill>
              <a:prstDash val="solid"/>
              <a:round/>
              <a:headEnd len="sm" w="sm" type="none"/>
              <a:tailEnd len="sm" w="sm" type="none"/>
            </a:ln>
          </p:spPr>
        </p:cxnSp>
        <p:pic>
          <p:nvPicPr>
            <p:cNvPr id="192" name="Google Shape;192;g119374c2d1e_0_69"/>
            <p:cNvPicPr preferRelativeResize="0"/>
            <p:nvPr/>
          </p:nvPicPr>
          <p:blipFill rotWithShape="1">
            <a:blip r:embed="rId3">
              <a:alphaModFix/>
            </a:blip>
            <a:srcRect b="0" l="0" r="0" t="0"/>
            <a:stretch/>
          </p:blipFill>
          <p:spPr>
            <a:xfrm>
              <a:off x="10014875" y="398175"/>
              <a:ext cx="1915108" cy="428725"/>
            </a:xfrm>
            <a:prstGeom prst="rect">
              <a:avLst/>
            </a:prstGeom>
            <a:noFill/>
            <a:ln>
              <a:noFill/>
            </a:ln>
          </p:spPr>
        </p:pic>
      </p:grpSp>
      <p:sp>
        <p:nvSpPr>
          <p:cNvPr id="193" name="Google Shape;193;g119374c2d1e_0_69"/>
          <p:cNvSpPr txBox="1"/>
          <p:nvPr>
            <p:ph type="ctrTitle"/>
          </p:nvPr>
        </p:nvSpPr>
        <p:spPr>
          <a:xfrm>
            <a:off x="180800" y="208813"/>
            <a:ext cx="2319900" cy="381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6000"/>
              <a:buNone/>
            </a:pPr>
            <a:r>
              <a:rPr b="1" lang="en-US" sz="2100">
                <a:solidFill>
                  <a:srgbClr val="233766"/>
                </a:solidFill>
                <a:latin typeface="Roboto"/>
                <a:ea typeface="Roboto"/>
                <a:cs typeface="Roboto"/>
                <a:sym typeface="Roboto"/>
              </a:rPr>
              <a:t>Datos para la vida </a:t>
            </a:r>
            <a:endParaRPr b="1" sz="2000">
              <a:solidFill>
                <a:srgbClr val="FFFFFF"/>
              </a:solidFill>
              <a:highlight>
                <a:srgbClr val="233766"/>
              </a:highlight>
              <a:latin typeface="Bebas Neue"/>
              <a:ea typeface="Bebas Neue"/>
              <a:cs typeface="Bebas Neue"/>
              <a:sym typeface="Bebas Neue"/>
            </a:endParaRPr>
          </a:p>
        </p:txBody>
      </p:sp>
      <p:pic>
        <p:nvPicPr>
          <p:cNvPr id="194" name="Google Shape;194;g119374c2d1e_0_69"/>
          <p:cNvPicPr preferRelativeResize="0"/>
          <p:nvPr/>
        </p:nvPicPr>
        <p:blipFill rotWithShape="1">
          <a:blip r:embed="rId4">
            <a:alphaModFix/>
          </a:blip>
          <a:srcRect b="0" l="26361" r="29495" t="86020"/>
          <a:stretch/>
        </p:blipFill>
        <p:spPr>
          <a:xfrm>
            <a:off x="7725735" y="-21737"/>
            <a:ext cx="4466266" cy="795601"/>
          </a:xfrm>
          <a:prstGeom prst="rect">
            <a:avLst/>
          </a:prstGeom>
          <a:noFill/>
          <a:ln>
            <a:noFill/>
          </a:ln>
        </p:spPr>
      </p:pic>
      <p:sp>
        <p:nvSpPr>
          <p:cNvPr id="195" name="Google Shape;195;g119374c2d1e_0_69"/>
          <p:cNvSpPr txBox="1"/>
          <p:nvPr/>
        </p:nvSpPr>
        <p:spPr>
          <a:xfrm>
            <a:off x="327125" y="2531625"/>
            <a:ext cx="11109300" cy="31401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600"/>
              <a:buFont typeface="Roboto Slab"/>
              <a:buNone/>
            </a:pPr>
            <a:r>
              <a:rPr lang="en-US" sz="1600">
                <a:latin typeface="Roboto Slab"/>
                <a:ea typeface="Roboto Slab"/>
                <a:cs typeface="Roboto Slab"/>
                <a:sym typeface="Roboto Slab"/>
              </a:rPr>
              <a:t>Common challenges:</a:t>
            </a:r>
            <a:endParaRPr sz="1600">
              <a:latin typeface="Roboto Slab"/>
              <a:ea typeface="Roboto Slab"/>
              <a:cs typeface="Roboto Slab"/>
              <a:sym typeface="Roboto Slab"/>
            </a:endParaRPr>
          </a:p>
          <a:p>
            <a:pPr indent="0" lvl="0" marL="0" marR="0" rtl="0" algn="just">
              <a:lnSpc>
                <a:spcPct val="100000"/>
              </a:lnSpc>
              <a:spcBef>
                <a:spcPts val="0"/>
              </a:spcBef>
              <a:spcAft>
                <a:spcPts val="0"/>
              </a:spcAft>
              <a:buClr>
                <a:srgbClr val="000000"/>
              </a:buClr>
              <a:buSzPts val="1600"/>
              <a:buFont typeface="Roboto Slab"/>
              <a:buNone/>
            </a:pPr>
            <a:r>
              <a:t/>
            </a:r>
            <a:endParaRPr sz="1600">
              <a:latin typeface="Roboto Slab"/>
              <a:ea typeface="Roboto Slab"/>
              <a:cs typeface="Roboto Slab"/>
              <a:sym typeface="Roboto Slab"/>
            </a:endParaRPr>
          </a:p>
          <a:p>
            <a:pPr indent="0" lvl="0" marL="0" rtl="0" algn="just">
              <a:spcBef>
                <a:spcPts val="0"/>
              </a:spcBef>
              <a:spcAft>
                <a:spcPts val="0"/>
              </a:spcAft>
              <a:buClr>
                <a:schemeClr val="dk1"/>
              </a:buClr>
              <a:buSzPts val="1100"/>
              <a:buFont typeface="Arial"/>
              <a:buNone/>
            </a:pPr>
            <a:r>
              <a:rPr lang="en-US" sz="1600">
                <a:latin typeface="Roboto Slab"/>
                <a:ea typeface="Roboto Slab"/>
                <a:cs typeface="Roboto Slab"/>
                <a:sym typeface="Roboto Slab"/>
              </a:rPr>
              <a:t>- Self-identification per se is not possible.</a:t>
            </a:r>
            <a:endParaRPr sz="1600">
              <a:latin typeface="Roboto Slab"/>
              <a:ea typeface="Roboto Slab"/>
              <a:cs typeface="Roboto Slab"/>
              <a:sym typeface="Roboto Slab"/>
            </a:endParaRPr>
          </a:p>
          <a:p>
            <a:pPr indent="0" lvl="0" marL="0" rtl="0" algn="just">
              <a:spcBef>
                <a:spcPts val="0"/>
              </a:spcBef>
              <a:spcAft>
                <a:spcPts val="0"/>
              </a:spcAft>
              <a:buClr>
                <a:schemeClr val="dk1"/>
              </a:buClr>
              <a:buSzPts val="1100"/>
              <a:buFont typeface="Arial"/>
              <a:buNone/>
            </a:pPr>
            <a:r>
              <a:rPr lang="en-US" sz="1600">
                <a:latin typeface="Roboto Slab"/>
                <a:ea typeface="Roboto Slab"/>
                <a:cs typeface="Roboto Slab"/>
                <a:sym typeface="Roboto Slab"/>
              </a:rPr>
              <a:t>- Complexity of identities and the possibility of being classified within more than one category.</a:t>
            </a:r>
            <a:endParaRPr sz="1600">
              <a:latin typeface="Roboto Slab"/>
              <a:ea typeface="Roboto Slab"/>
              <a:cs typeface="Roboto Slab"/>
              <a:sym typeface="Roboto Slab"/>
            </a:endParaRPr>
          </a:p>
          <a:p>
            <a:pPr indent="0" lvl="0" marL="0" rtl="0" algn="just">
              <a:spcBef>
                <a:spcPts val="0"/>
              </a:spcBef>
              <a:spcAft>
                <a:spcPts val="0"/>
              </a:spcAft>
              <a:buClr>
                <a:schemeClr val="dk1"/>
              </a:buClr>
              <a:buSzPts val="1100"/>
              <a:buFont typeface="Arial"/>
              <a:buNone/>
            </a:pPr>
            <a:r>
              <a:t/>
            </a:r>
            <a:endParaRPr sz="1600">
              <a:latin typeface="Roboto Slab"/>
              <a:ea typeface="Roboto Slab"/>
              <a:cs typeface="Roboto Slab"/>
              <a:sym typeface="Roboto Slab"/>
            </a:endParaRPr>
          </a:p>
          <a:p>
            <a:pPr indent="0" lvl="0" marL="0" rtl="0" algn="just">
              <a:spcBef>
                <a:spcPts val="0"/>
              </a:spcBef>
              <a:spcAft>
                <a:spcPts val="0"/>
              </a:spcAft>
              <a:buClr>
                <a:schemeClr val="dk1"/>
              </a:buClr>
              <a:buSzPts val="1100"/>
              <a:buFont typeface="Arial"/>
              <a:buNone/>
            </a:pPr>
            <a:r>
              <a:rPr lang="en-US" sz="1600">
                <a:latin typeface="Roboto Slab"/>
                <a:ea typeface="Roboto Slab"/>
                <a:cs typeface="Roboto Slab"/>
                <a:sym typeface="Roboto Slab"/>
              </a:rPr>
              <a:t>Recommendations:</a:t>
            </a:r>
            <a:endParaRPr sz="1600">
              <a:latin typeface="Roboto Slab"/>
              <a:ea typeface="Roboto Slab"/>
              <a:cs typeface="Roboto Slab"/>
              <a:sym typeface="Roboto Slab"/>
            </a:endParaRPr>
          </a:p>
          <a:p>
            <a:pPr indent="0" lvl="0" marL="0" rtl="0" algn="just">
              <a:spcBef>
                <a:spcPts val="0"/>
              </a:spcBef>
              <a:spcAft>
                <a:spcPts val="0"/>
              </a:spcAft>
              <a:buClr>
                <a:schemeClr val="dk1"/>
              </a:buClr>
              <a:buSzPts val="1100"/>
              <a:buFont typeface="Arial"/>
              <a:buNone/>
            </a:pPr>
            <a:r>
              <a:t/>
            </a:r>
            <a:endParaRPr sz="1600">
              <a:latin typeface="Roboto Slab"/>
              <a:ea typeface="Roboto Slab"/>
              <a:cs typeface="Roboto Slab"/>
              <a:sym typeface="Roboto Slab"/>
            </a:endParaRPr>
          </a:p>
          <a:p>
            <a:pPr indent="0" lvl="0" marL="0" rtl="0" algn="just">
              <a:spcBef>
                <a:spcPts val="0"/>
              </a:spcBef>
              <a:spcAft>
                <a:spcPts val="0"/>
              </a:spcAft>
              <a:buClr>
                <a:schemeClr val="dk1"/>
              </a:buClr>
              <a:buSzPts val="1100"/>
              <a:buFont typeface="Arial"/>
              <a:buNone/>
            </a:pPr>
            <a:r>
              <a:rPr lang="en-US" sz="1600">
                <a:latin typeface="Roboto Slab"/>
                <a:ea typeface="Roboto Slab"/>
                <a:cs typeface="Roboto Slab"/>
                <a:sym typeface="Roboto Slab"/>
              </a:rPr>
              <a:t>- Include the perspective of the person's social family, not only consanguineous.</a:t>
            </a:r>
            <a:endParaRPr sz="1600">
              <a:latin typeface="Roboto Slab"/>
              <a:ea typeface="Roboto Slab"/>
              <a:cs typeface="Roboto Slab"/>
              <a:sym typeface="Roboto Slab"/>
            </a:endParaRPr>
          </a:p>
          <a:p>
            <a:pPr indent="0" lvl="0" marL="0" rtl="0" algn="just">
              <a:spcBef>
                <a:spcPts val="0"/>
              </a:spcBef>
              <a:spcAft>
                <a:spcPts val="0"/>
              </a:spcAft>
              <a:buClr>
                <a:schemeClr val="dk1"/>
              </a:buClr>
              <a:buSzPts val="1100"/>
              <a:buFont typeface="Arial"/>
              <a:buNone/>
            </a:pPr>
            <a:r>
              <a:rPr lang="en-US" sz="1600">
                <a:latin typeface="Roboto Slab"/>
                <a:ea typeface="Roboto Slab"/>
                <a:cs typeface="Roboto Slab"/>
                <a:sym typeface="Roboto Slab"/>
              </a:rPr>
              <a:t>- To have bodies made up of specialists who periodically review the relevance of the pre-established categories (categorical variables) for the variables related to the identity of individuals.</a:t>
            </a:r>
            <a:endParaRPr sz="1600">
              <a:latin typeface="Roboto Slab"/>
              <a:ea typeface="Roboto Slab"/>
              <a:cs typeface="Roboto Slab"/>
              <a:sym typeface="Roboto Slab"/>
            </a:endParaRPr>
          </a:p>
          <a:p>
            <a:pPr indent="0" lvl="0" marL="0" marR="0" rtl="0" algn="just">
              <a:lnSpc>
                <a:spcPct val="100000"/>
              </a:lnSpc>
              <a:spcBef>
                <a:spcPts val="0"/>
              </a:spcBef>
              <a:spcAft>
                <a:spcPts val="0"/>
              </a:spcAft>
              <a:buClr>
                <a:srgbClr val="000000"/>
              </a:buClr>
              <a:buSzPts val="1600"/>
              <a:buFont typeface="Roboto Slab"/>
              <a:buNone/>
            </a:pPr>
            <a:r>
              <a:rPr lang="en-US" sz="1600">
                <a:latin typeface="Roboto Slab"/>
                <a:ea typeface="Roboto Slab"/>
                <a:cs typeface="Roboto Slab"/>
                <a:sym typeface="Roboto Slab"/>
              </a:rPr>
              <a:t>- In addition to categorical variables that include pre-established values, include open fields where it is possible to record any other term.</a:t>
            </a:r>
            <a:endParaRPr sz="1600">
              <a:latin typeface="Roboto Slab"/>
              <a:ea typeface="Roboto Slab"/>
              <a:cs typeface="Roboto Slab"/>
              <a:sym typeface="Roboto Slab"/>
            </a:endParaRPr>
          </a:p>
        </p:txBody>
      </p:sp>
      <p:sp>
        <p:nvSpPr>
          <p:cNvPr id="196" name="Google Shape;196;g119374c2d1e_0_69"/>
          <p:cNvSpPr/>
          <p:nvPr/>
        </p:nvSpPr>
        <p:spPr>
          <a:xfrm>
            <a:off x="327125" y="1135850"/>
            <a:ext cx="9478500" cy="1033800"/>
          </a:xfrm>
          <a:prstGeom prst="rect">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3200">
                <a:solidFill>
                  <a:srgbClr val="091E40"/>
                </a:solidFill>
                <a:latin typeface="Bebas Neue"/>
                <a:ea typeface="Bebas Neue"/>
                <a:cs typeface="Bebas Neue"/>
                <a:sym typeface="Bebas Neue"/>
              </a:rPr>
              <a:t>What information about the victims' IDENTITY IS NECESSARY TO UNDERSTAND HOW THE VIOLENCE AFFECTS THEM DIFFERENTIALLY?</a:t>
            </a:r>
            <a:endParaRPr sz="3200">
              <a:solidFill>
                <a:srgbClr val="091E40"/>
              </a:solidFill>
              <a:latin typeface="Bebas Neue"/>
              <a:ea typeface="Bebas Neue"/>
              <a:cs typeface="Bebas Neue"/>
              <a:sym typeface="Bebas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grpSp>
        <p:nvGrpSpPr>
          <p:cNvPr id="202" name="Google Shape;202;g119374c2d1e_0_56"/>
          <p:cNvGrpSpPr/>
          <p:nvPr/>
        </p:nvGrpSpPr>
        <p:grpSpPr>
          <a:xfrm>
            <a:off x="2500708" y="161700"/>
            <a:ext cx="9222233" cy="428725"/>
            <a:chOff x="2707750" y="398175"/>
            <a:chExt cx="9222233" cy="428725"/>
          </a:xfrm>
        </p:grpSpPr>
        <p:cxnSp>
          <p:nvCxnSpPr>
            <p:cNvPr id="203" name="Google Shape;203;g119374c2d1e_0_56"/>
            <p:cNvCxnSpPr/>
            <p:nvPr/>
          </p:nvCxnSpPr>
          <p:spPr>
            <a:xfrm>
              <a:off x="2707750" y="520000"/>
              <a:ext cx="0" cy="306900"/>
            </a:xfrm>
            <a:prstGeom prst="straightConnector1">
              <a:avLst/>
            </a:prstGeom>
            <a:noFill/>
            <a:ln cap="flat" cmpd="sng" w="19050">
              <a:solidFill>
                <a:srgbClr val="F1C232"/>
              </a:solidFill>
              <a:prstDash val="solid"/>
              <a:round/>
              <a:headEnd len="sm" w="sm" type="none"/>
              <a:tailEnd len="sm" w="sm" type="none"/>
            </a:ln>
          </p:spPr>
        </p:cxnSp>
        <p:sp>
          <p:nvSpPr>
            <p:cNvPr id="204" name="Google Shape;204;g119374c2d1e_0_56"/>
            <p:cNvSpPr txBox="1"/>
            <p:nvPr/>
          </p:nvSpPr>
          <p:spPr>
            <a:xfrm>
              <a:off x="2773602" y="488522"/>
              <a:ext cx="6972900" cy="3069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1100"/>
                <a:buFont typeface="Arial"/>
                <a:buNone/>
              </a:pPr>
              <a:r>
                <a:rPr b="0" i="0" lang="en-US" sz="1100" u="none" cap="none" strike="noStrike">
                  <a:solidFill>
                    <a:schemeClr val="dk2"/>
                  </a:solidFill>
                  <a:latin typeface="Roboto"/>
                  <a:ea typeface="Roboto"/>
                  <a:cs typeface="Roboto"/>
                  <a:sym typeface="Roboto"/>
                </a:rPr>
                <a:t>Datos sobre el cuerpo y el contexto de las víctimas</a:t>
              </a:r>
              <a:endParaRPr b="0" i="0" sz="11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rgbClr val="091E40"/>
                </a:solidFill>
                <a:latin typeface="Roboto"/>
                <a:ea typeface="Roboto"/>
                <a:cs typeface="Roboto"/>
                <a:sym typeface="Roboto"/>
              </a:endParaRPr>
            </a:p>
          </p:txBody>
        </p:sp>
        <p:cxnSp>
          <p:nvCxnSpPr>
            <p:cNvPr id="205" name="Google Shape;205;g119374c2d1e_0_56"/>
            <p:cNvCxnSpPr/>
            <p:nvPr/>
          </p:nvCxnSpPr>
          <p:spPr>
            <a:xfrm>
              <a:off x="9816250" y="488525"/>
              <a:ext cx="0" cy="306900"/>
            </a:xfrm>
            <a:prstGeom prst="straightConnector1">
              <a:avLst/>
            </a:prstGeom>
            <a:noFill/>
            <a:ln cap="flat" cmpd="sng" w="19050">
              <a:solidFill>
                <a:srgbClr val="F1C232"/>
              </a:solidFill>
              <a:prstDash val="solid"/>
              <a:round/>
              <a:headEnd len="sm" w="sm" type="none"/>
              <a:tailEnd len="sm" w="sm" type="none"/>
            </a:ln>
          </p:spPr>
        </p:cxnSp>
        <p:pic>
          <p:nvPicPr>
            <p:cNvPr id="206" name="Google Shape;206;g119374c2d1e_0_56"/>
            <p:cNvPicPr preferRelativeResize="0"/>
            <p:nvPr/>
          </p:nvPicPr>
          <p:blipFill rotWithShape="1">
            <a:blip r:embed="rId3">
              <a:alphaModFix/>
            </a:blip>
            <a:srcRect b="0" l="0" r="0" t="0"/>
            <a:stretch/>
          </p:blipFill>
          <p:spPr>
            <a:xfrm>
              <a:off x="10014875" y="398175"/>
              <a:ext cx="1915108" cy="428725"/>
            </a:xfrm>
            <a:prstGeom prst="rect">
              <a:avLst/>
            </a:prstGeom>
            <a:noFill/>
            <a:ln>
              <a:noFill/>
            </a:ln>
          </p:spPr>
        </p:pic>
      </p:grpSp>
      <p:sp>
        <p:nvSpPr>
          <p:cNvPr id="207" name="Google Shape;207;g119374c2d1e_0_56"/>
          <p:cNvSpPr txBox="1"/>
          <p:nvPr>
            <p:ph type="ctrTitle"/>
          </p:nvPr>
        </p:nvSpPr>
        <p:spPr>
          <a:xfrm>
            <a:off x="180800" y="208813"/>
            <a:ext cx="2319900" cy="381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6000"/>
              <a:buNone/>
            </a:pPr>
            <a:r>
              <a:rPr b="1" lang="en-US" sz="2100">
                <a:solidFill>
                  <a:srgbClr val="233766"/>
                </a:solidFill>
                <a:latin typeface="Roboto"/>
                <a:ea typeface="Roboto"/>
                <a:cs typeface="Roboto"/>
                <a:sym typeface="Roboto"/>
              </a:rPr>
              <a:t>Datos para la vida </a:t>
            </a:r>
            <a:endParaRPr b="1" sz="2000">
              <a:solidFill>
                <a:srgbClr val="FFFFFF"/>
              </a:solidFill>
              <a:highlight>
                <a:srgbClr val="233766"/>
              </a:highlight>
              <a:latin typeface="Bebas Neue"/>
              <a:ea typeface="Bebas Neue"/>
              <a:cs typeface="Bebas Neue"/>
              <a:sym typeface="Bebas Neue"/>
            </a:endParaRPr>
          </a:p>
        </p:txBody>
      </p:sp>
      <p:pic>
        <p:nvPicPr>
          <p:cNvPr id="208" name="Google Shape;208;g119374c2d1e_0_56"/>
          <p:cNvPicPr preferRelativeResize="0"/>
          <p:nvPr/>
        </p:nvPicPr>
        <p:blipFill rotWithShape="1">
          <a:blip r:embed="rId4">
            <a:alphaModFix/>
          </a:blip>
          <a:srcRect b="0" l="26361" r="29495" t="86020"/>
          <a:stretch/>
        </p:blipFill>
        <p:spPr>
          <a:xfrm>
            <a:off x="7725735" y="-21737"/>
            <a:ext cx="4466266" cy="795601"/>
          </a:xfrm>
          <a:prstGeom prst="rect">
            <a:avLst/>
          </a:prstGeom>
          <a:noFill/>
          <a:ln>
            <a:noFill/>
          </a:ln>
        </p:spPr>
      </p:pic>
      <p:sp>
        <p:nvSpPr>
          <p:cNvPr id="209" name="Google Shape;209;g119374c2d1e_0_56"/>
          <p:cNvSpPr txBox="1"/>
          <p:nvPr/>
        </p:nvSpPr>
        <p:spPr>
          <a:xfrm>
            <a:off x="327125" y="2943925"/>
            <a:ext cx="11109300" cy="28938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lang="en-US" sz="1600">
                <a:latin typeface="Roboto Slab"/>
                <a:ea typeface="Roboto Slab"/>
                <a:cs typeface="Roboto Slab"/>
                <a:sym typeface="Roboto Slab"/>
              </a:rPr>
              <a:t>- The construction of differentiated victimization patterns requires retrieving information about the bodies and the context of the murdered persons in a cross-sectional manner.</a:t>
            </a:r>
            <a:endParaRPr sz="1600">
              <a:latin typeface="Roboto Slab"/>
              <a:ea typeface="Roboto Slab"/>
              <a:cs typeface="Roboto Slab"/>
              <a:sym typeface="Roboto Slab"/>
            </a:endParaRPr>
          </a:p>
          <a:p>
            <a:pPr indent="0" lvl="0" marL="0" rtl="0" algn="just">
              <a:spcBef>
                <a:spcPts val="0"/>
              </a:spcBef>
              <a:spcAft>
                <a:spcPts val="0"/>
              </a:spcAft>
              <a:buClr>
                <a:schemeClr val="dk1"/>
              </a:buClr>
              <a:buSzPts val="1100"/>
              <a:buFont typeface="Arial"/>
              <a:buNone/>
            </a:pPr>
            <a:r>
              <a:t/>
            </a:r>
            <a:endParaRPr sz="1600">
              <a:latin typeface="Roboto Slab"/>
              <a:ea typeface="Roboto Slab"/>
              <a:cs typeface="Roboto Slab"/>
              <a:sym typeface="Roboto Slab"/>
            </a:endParaRPr>
          </a:p>
          <a:p>
            <a:pPr indent="0" lvl="0" marL="0" rtl="0" algn="just">
              <a:spcBef>
                <a:spcPts val="0"/>
              </a:spcBef>
              <a:spcAft>
                <a:spcPts val="0"/>
              </a:spcAft>
              <a:buClr>
                <a:schemeClr val="dk1"/>
              </a:buClr>
              <a:buSzPts val="1100"/>
              <a:buFont typeface="Arial"/>
              <a:buNone/>
            </a:pPr>
            <a:r>
              <a:rPr lang="en-US" sz="1600">
                <a:latin typeface="Roboto Slab"/>
                <a:ea typeface="Roboto Slab"/>
                <a:cs typeface="Roboto Slab"/>
                <a:sym typeface="Roboto Slab"/>
              </a:rPr>
              <a:t>- This information allows us to improve the reconstruction of the victims' profile, to understand the aggressions or aggressors involved in their victimization patterns and the possible motivations behind their acts.</a:t>
            </a:r>
            <a:endParaRPr sz="1600">
              <a:latin typeface="Roboto Slab"/>
              <a:ea typeface="Roboto Slab"/>
              <a:cs typeface="Roboto Slab"/>
              <a:sym typeface="Roboto Slab"/>
            </a:endParaRPr>
          </a:p>
          <a:p>
            <a:pPr indent="0" lvl="0" marL="0" rtl="0" algn="just">
              <a:spcBef>
                <a:spcPts val="0"/>
              </a:spcBef>
              <a:spcAft>
                <a:spcPts val="0"/>
              </a:spcAft>
              <a:buClr>
                <a:schemeClr val="dk1"/>
              </a:buClr>
              <a:buSzPts val="1100"/>
              <a:buFont typeface="Arial"/>
              <a:buNone/>
            </a:pPr>
            <a:r>
              <a:t/>
            </a:r>
            <a:endParaRPr sz="1600">
              <a:latin typeface="Roboto Slab"/>
              <a:ea typeface="Roboto Slab"/>
              <a:cs typeface="Roboto Slab"/>
              <a:sym typeface="Roboto Slab"/>
            </a:endParaRPr>
          </a:p>
          <a:p>
            <a:pPr indent="0" lvl="0" marL="0" rtl="0" algn="just">
              <a:spcBef>
                <a:spcPts val="0"/>
              </a:spcBef>
              <a:spcAft>
                <a:spcPts val="0"/>
              </a:spcAft>
              <a:buClr>
                <a:schemeClr val="dk1"/>
              </a:buClr>
              <a:buSzPts val="1100"/>
              <a:buFont typeface="Arial"/>
              <a:buNone/>
            </a:pPr>
            <a:r>
              <a:rPr lang="en-US" sz="1600">
                <a:latin typeface="Roboto Slab"/>
                <a:ea typeface="Roboto Slab"/>
                <a:cs typeface="Roboto Slab"/>
                <a:sym typeface="Roboto Slab"/>
              </a:rPr>
              <a:t>- There is currently a lack of information to identify possible physiological conditions that act as factors of vulnerability or marginalization, such as genetic, degenerative, autoimmune or sexually transmitted diseases.</a:t>
            </a:r>
            <a:endParaRPr sz="1600">
              <a:latin typeface="Roboto Slab"/>
              <a:ea typeface="Roboto Slab"/>
              <a:cs typeface="Roboto Slab"/>
              <a:sym typeface="Roboto Slab"/>
            </a:endParaRPr>
          </a:p>
          <a:p>
            <a:pPr indent="0" lvl="0" marL="0" rtl="0" algn="just">
              <a:spcBef>
                <a:spcPts val="0"/>
              </a:spcBef>
              <a:spcAft>
                <a:spcPts val="0"/>
              </a:spcAft>
              <a:buClr>
                <a:schemeClr val="dk1"/>
              </a:buClr>
              <a:buSzPts val="1100"/>
              <a:buFont typeface="Arial"/>
              <a:buNone/>
            </a:pPr>
            <a:r>
              <a:t/>
            </a:r>
            <a:endParaRPr sz="1600">
              <a:latin typeface="Roboto Slab"/>
              <a:ea typeface="Roboto Slab"/>
              <a:cs typeface="Roboto Slab"/>
              <a:sym typeface="Roboto Slab"/>
            </a:endParaRPr>
          </a:p>
          <a:p>
            <a:pPr indent="0" lvl="0" marL="0" marR="0" rtl="0" algn="just">
              <a:lnSpc>
                <a:spcPct val="100000"/>
              </a:lnSpc>
              <a:spcBef>
                <a:spcPts val="0"/>
              </a:spcBef>
              <a:spcAft>
                <a:spcPts val="0"/>
              </a:spcAft>
              <a:buClr>
                <a:srgbClr val="000000"/>
              </a:buClr>
              <a:buSzPts val="1600"/>
              <a:buFont typeface="Roboto Slab"/>
              <a:buNone/>
            </a:pPr>
            <a:r>
              <a:rPr lang="en-US" sz="1600">
                <a:latin typeface="Roboto Slab"/>
                <a:ea typeface="Roboto Slab"/>
                <a:cs typeface="Roboto Slab"/>
                <a:sym typeface="Roboto Slab"/>
              </a:rPr>
              <a:t>- There is also a gap to know the acts committed during and after the fatal aggressions inflicted, identifying actions of torture, humiliation, cruelty, elimination, concealment or exposure.</a:t>
            </a:r>
            <a:endParaRPr sz="1600">
              <a:latin typeface="Roboto Slab"/>
              <a:ea typeface="Roboto Slab"/>
              <a:cs typeface="Roboto Slab"/>
              <a:sym typeface="Roboto Slab"/>
            </a:endParaRPr>
          </a:p>
        </p:txBody>
      </p:sp>
      <p:sp>
        <p:nvSpPr>
          <p:cNvPr id="210" name="Google Shape;210;g119374c2d1e_0_56"/>
          <p:cNvSpPr/>
          <p:nvPr/>
        </p:nvSpPr>
        <p:spPr>
          <a:xfrm>
            <a:off x="327125" y="1135850"/>
            <a:ext cx="9478500" cy="1033800"/>
          </a:xfrm>
          <a:prstGeom prst="rect">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3200">
                <a:solidFill>
                  <a:srgbClr val="091E40"/>
                </a:solidFill>
                <a:latin typeface="Bebas Neue"/>
                <a:ea typeface="Bebas Neue"/>
                <a:cs typeface="Bebas Neue"/>
                <a:sym typeface="Bebas Neue"/>
              </a:rPr>
              <a:t>What information about the body and context of the victims still needs to be victims still needs to be collected?</a:t>
            </a:r>
            <a:endParaRPr sz="3200">
              <a:solidFill>
                <a:srgbClr val="091E40"/>
              </a:solidFill>
              <a:latin typeface="Bebas Neue"/>
              <a:ea typeface="Bebas Neue"/>
              <a:cs typeface="Bebas Neue"/>
              <a:sym typeface="Bebas Neue"/>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2019-02-06T18:39:08Z</dcterms:created>
  <dc:creator>Veronica Mondragon Zermeño</dc:creator>
</cp:coreProperties>
</file>