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 id="214748368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Anonymous Pro"/>
      <p:regular r:id="rId19"/>
      <p:bold r:id="rId20"/>
      <p:italic r:id="rId21"/>
      <p:boldItalic r:id="rId22"/>
    </p:embeddedFont>
    <p:embeddedFont>
      <p:font typeface="Atkinson Hyperlegible"/>
      <p:regular r:id="rId23"/>
      <p:bold r:id="rId24"/>
      <p:italic r:id="rId25"/>
      <p:boldItalic r:id="rId26"/>
    </p:embeddedFont>
    <p:embeddedFont>
      <p:font typeface="Helvetica Neue"/>
      <p:regular r:id="rId27"/>
      <p:bold r:id="rId28"/>
      <p:italic r:id="rId29"/>
      <p:boldItalic r:id="rId30"/>
    </p:embeddedFont>
    <p:embeddedFont>
      <p:font typeface="Signika Negative"/>
      <p:regular r:id="rId31"/>
      <p:bold r:id="rId32"/>
    </p:embeddedFont>
    <p:embeddedFont>
      <p:font typeface="DM Serif Display"/>
      <p:regular r:id="rId33"/>
      <p: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nonymousPro-bold.fntdata"/><Relationship Id="rId22" Type="http://schemas.openxmlformats.org/officeDocument/2006/relationships/font" Target="fonts/AnonymousPro-boldItalic.fntdata"/><Relationship Id="rId21" Type="http://schemas.openxmlformats.org/officeDocument/2006/relationships/font" Target="fonts/AnonymousPro-italic.fntdata"/><Relationship Id="rId24" Type="http://schemas.openxmlformats.org/officeDocument/2006/relationships/font" Target="fonts/AtkinsonHyperlegible-bold.fntdata"/><Relationship Id="rId23" Type="http://schemas.openxmlformats.org/officeDocument/2006/relationships/font" Target="fonts/AtkinsonHyperlegible-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AtkinsonHyperlegible-boldItalic.fntdata"/><Relationship Id="rId25" Type="http://schemas.openxmlformats.org/officeDocument/2006/relationships/font" Target="fonts/AtkinsonHyperlegible-italic.fntdata"/><Relationship Id="rId28" Type="http://schemas.openxmlformats.org/officeDocument/2006/relationships/font" Target="fonts/HelveticaNeue-bold.fntdata"/><Relationship Id="rId27" Type="http://schemas.openxmlformats.org/officeDocument/2006/relationships/font" Target="fonts/HelveticaNeue-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HelveticaNeue-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SignikaNegative-regular.fntdata"/><Relationship Id="rId30" Type="http://schemas.openxmlformats.org/officeDocument/2006/relationships/font" Target="fonts/HelveticaNeue-boldItalic.fntdata"/><Relationship Id="rId11" Type="http://schemas.openxmlformats.org/officeDocument/2006/relationships/slide" Target="slides/slide5.xml"/><Relationship Id="rId33" Type="http://schemas.openxmlformats.org/officeDocument/2006/relationships/font" Target="fonts/DMSerifDisplay-regular.fntdata"/><Relationship Id="rId10" Type="http://schemas.openxmlformats.org/officeDocument/2006/relationships/slide" Target="slides/slide4.xml"/><Relationship Id="rId32" Type="http://schemas.openxmlformats.org/officeDocument/2006/relationships/font" Target="fonts/SignikaNegative-bold.fntdata"/><Relationship Id="rId13" Type="http://schemas.openxmlformats.org/officeDocument/2006/relationships/slide" Target="slides/slide7.xml"/><Relationship Id="rId12" Type="http://schemas.openxmlformats.org/officeDocument/2006/relationships/slide" Target="slides/slide6.xml"/><Relationship Id="rId34" Type="http://schemas.openxmlformats.org/officeDocument/2006/relationships/font" Target="fonts/DMSerifDisplay-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font" Target="fonts/AnonymousPro-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04f521fd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04f521fd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8000"/>
              </a:lnSpc>
              <a:spcBef>
                <a:spcPts val="1200"/>
              </a:spcBef>
              <a:spcAft>
                <a:spcPts val="0"/>
              </a:spcAft>
              <a:buClr>
                <a:schemeClr val="dk1"/>
              </a:buClr>
              <a:buSzPts val="1100"/>
              <a:buFont typeface="Arial"/>
              <a:buNone/>
            </a:pPr>
            <a:r>
              <a:rPr lang="en">
                <a:solidFill>
                  <a:schemeClr val="dk1"/>
                </a:solidFill>
              </a:rPr>
              <a:t>Want to begin with a </a:t>
            </a:r>
            <a:r>
              <a:rPr lang="en">
                <a:solidFill>
                  <a:schemeClr val="dk1"/>
                </a:solidFill>
              </a:rPr>
              <a:t>brief reflection on the current moment with respect to data and AI, which is this: </a:t>
            </a:r>
            <a:endParaRPr>
              <a:solidFill>
                <a:schemeClr val="dk1"/>
              </a:solidFill>
            </a:endParaRPr>
          </a:p>
          <a:p>
            <a:pPr indent="0" lvl="0" marL="0" rtl="0" algn="l">
              <a:lnSpc>
                <a:spcPct val="138000"/>
              </a:lnSpc>
              <a:spcBef>
                <a:spcPts val="1200"/>
              </a:spcBef>
              <a:spcAft>
                <a:spcPts val="1200"/>
              </a:spcAft>
              <a:buClr>
                <a:schemeClr val="dk1"/>
              </a:buClr>
              <a:buSzPts val="1100"/>
              <a:buFont typeface="Arial"/>
              <a:buNone/>
            </a:pPr>
            <a:r>
              <a:rPr lang="en">
                <a:solidFill>
                  <a:schemeClr val="dk1"/>
                </a:solidFill>
              </a:rPr>
              <a:t>Over the past decade, we have seen the development of a truly amazing body of work that has given us concepts and frameworks to understand the </a:t>
            </a:r>
            <a:r>
              <a:rPr lang="en">
                <a:solidFill>
                  <a:schemeClr val="dk1"/>
                </a:solidFill>
              </a:rPr>
              <a:t>harmful, discriminatory effects of data and AI. This work show very convincingly how our data sets, data systems, our algorithms, and now our AI are accelerating and exacerbating longstanding and persistent social inequalities, such as sexism, racism, colonialism and more. // What these works teach us is that data and AI are not outside of power, or separate from power. In fact power is increasingly concentrated and wielded through data, which we are witnessing very acutely right now as AI systems are permeating the US </a:t>
            </a:r>
            <a:r>
              <a:rPr lang="en">
                <a:solidFill>
                  <a:schemeClr val="dk1"/>
                </a:solidFill>
              </a:rPr>
              <a:t>government</a:t>
            </a:r>
            <a:r>
              <a:rPr lang="en">
                <a:solidFill>
                  <a:schemeClr val="dk1"/>
                </a:solidFill>
              </a:rPr>
              <a:t> at the federal level, restricting and re-allocating grant funding, making decisions </a:t>
            </a:r>
            <a:r>
              <a:rPr lang="en">
                <a:solidFill>
                  <a:schemeClr val="dk1"/>
                </a:solidFill>
              </a:rPr>
              <a:t>about people to fire and agencies to defund, aligning sensitive datasets, and more.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3b697d2e7c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3b697d2e7c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is why I find Dr. Alondra Nelson’s subtle shifting of this question to be very helpful. This quote comes from her speech at the recent AI Action Summit, held in Paris, which was attended by multiple heads-of-state and CEOs and the like.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READ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And what I like about this framing is how it flips the inevitability question around. Whereas the question of inevitability has, to this point, led to discussions of AI’s acceleration of wealth and resource extraction, to its deeply harmful environmental impact, and to its general immiseration of the human experience. And just to be clear, all of these are very legitimate concerns. But Nelson also finds a way to offer us something hopeful.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3b697d2e7c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3b697d2e7c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the rest of the quote, which i won’t read but i will talk about.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a:solidFill>
                  <a:schemeClr val="dk1"/>
                </a:solidFill>
              </a:rPr>
              <a:t>What </a:t>
            </a:r>
            <a:r>
              <a:rPr b="1" i="1" lang="en">
                <a:solidFill>
                  <a:schemeClr val="dk1"/>
                </a:solidFill>
              </a:rPr>
              <a:t>if</a:t>
            </a:r>
            <a:r>
              <a:rPr lang="en">
                <a:solidFill>
                  <a:schemeClr val="dk1"/>
                </a:solidFill>
              </a:rPr>
              <a:t> what might (or might not) be inevitable about AI is “great public benefit”? What if we </a:t>
            </a:r>
            <a:r>
              <a:rPr b="1" lang="en">
                <a:solidFill>
                  <a:schemeClr val="dk1"/>
                </a:solidFill>
              </a:rPr>
              <a:t>could</a:t>
            </a:r>
            <a:r>
              <a:rPr lang="en">
                <a:solidFill>
                  <a:schemeClr val="dk1"/>
                </a:solidFill>
              </a:rPr>
              <a:t> find a way to achieve “good” with AI in the areas of “science and education, in healthcare and in the economy”? And most crucially, if this future is possible, but not inevitable, what would it take to get us there?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rPr lang="en">
                <a:solidFill>
                  <a:schemeClr val="dk1"/>
                </a:solidFill>
              </a:rPr>
              <a:t>Again, to be clear, there is a vast chasm between this vision of a data and AI ecosystem that imparts benefit to these areas and the one that is currently being forced upon us, especially coupled with the present administration’s deliberate cuts to federal research and educational infrastructure, not to mention its attacks on academic freedom and for that matter the entire world order–to name only some.</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But we all need something to hold on to, especially now, so I for one plan to make this vision of “AI in the public interest,” one that doesn’t just ask but “</a:t>
            </a:r>
            <a:r>
              <a:rPr b="1" i="1" lang="en">
                <a:solidFill>
                  <a:schemeClr val="dk1"/>
                </a:solidFill>
              </a:rPr>
              <a:t>demands</a:t>
            </a:r>
            <a:r>
              <a:rPr lang="en">
                <a:solidFill>
                  <a:schemeClr val="dk1"/>
                </a:solidFill>
              </a:rPr>
              <a:t>” the involvement of those who stand the most to gain (or lose) by its innovations, the starting point for what I’m working towards</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8a1becf3d4_0_53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8a1becf3d4_0_5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04f521fd6b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04f521fd6b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38000"/>
              </a:lnSpc>
              <a:spcBef>
                <a:spcPts val="1200"/>
              </a:spcBef>
              <a:spcAft>
                <a:spcPts val="0"/>
              </a:spcAft>
              <a:buNone/>
            </a:pPr>
            <a:r>
              <a:rPr lang="en" sz="1200">
                <a:solidFill>
                  <a:schemeClr val="dk1"/>
                </a:solidFill>
              </a:rPr>
              <a:t>And so this is where a second line of </a:t>
            </a:r>
            <a:r>
              <a:rPr lang="en" sz="1200">
                <a:solidFill>
                  <a:schemeClr val="dk1"/>
                </a:solidFill>
              </a:rPr>
              <a:t>research</a:t>
            </a:r>
            <a:r>
              <a:rPr lang="en" sz="1200">
                <a:solidFill>
                  <a:schemeClr val="dk1"/>
                </a:solidFill>
              </a:rPr>
              <a:t> comes in. This work is not just about documenting </a:t>
            </a:r>
            <a:r>
              <a:rPr b="1" lang="en" sz="1200">
                <a:solidFill>
                  <a:schemeClr val="dk1"/>
                </a:solidFill>
              </a:rPr>
              <a:t>harms</a:t>
            </a:r>
            <a:r>
              <a:rPr lang="en" sz="1200">
                <a:solidFill>
                  <a:schemeClr val="dk1"/>
                </a:solidFill>
              </a:rPr>
              <a:t>, and offering concepts to describe the unjust and unequal configuration of power with respect to data–which, just to be clear, is very valuable and still very necessary. But what this other body of work tries to do is be creative and forward-thinking about what it looks like to use data science in the service of justice. It say, yes, we can envision and even build alternative data practices, and data ecosystems, even if they only exist at a small scale or for a weekend.  These are approaches that often leverage alternative value systems and worldviews, and draw from feminist, Indigenous, Black, queer, decolonial, and other frameworks. </a:t>
            </a:r>
            <a:endParaRPr sz="1200">
              <a:solidFill>
                <a:schemeClr val="dk1"/>
              </a:solidFill>
            </a:endParaRPr>
          </a:p>
          <a:p>
            <a:pPr indent="0" lvl="0" marL="0" rtl="0" algn="l">
              <a:lnSpc>
                <a:spcPct val="138000"/>
              </a:lnSpc>
              <a:spcBef>
                <a:spcPts val="1200"/>
              </a:spcBef>
              <a:spcAft>
                <a:spcPts val="0"/>
              </a:spcAft>
              <a:buNone/>
            </a:pPr>
            <a:r>
              <a:rPr lang="en">
                <a:solidFill>
                  <a:schemeClr val="dk1"/>
                </a:solidFill>
              </a:rPr>
              <a:t>This is where I would situate my book, Data Feminism, which I wrote </a:t>
            </a:r>
            <a:r>
              <a:rPr lang="en">
                <a:solidFill>
                  <a:schemeClr val="dk1"/>
                </a:solidFill>
              </a:rPr>
              <a:t>with</a:t>
            </a:r>
            <a:r>
              <a:rPr lang="en">
                <a:solidFill>
                  <a:schemeClr val="dk1"/>
                </a:solidFill>
              </a:rPr>
              <a:t> Catherine D’Ignazio, which you can see on the left. We looked to intersectional feminist theory along with the already existing data practices of activists, citizens, journalists, artists and social movements to formulate seven principles for DOING data science in a feminist way.  </a:t>
            </a:r>
            <a:endParaRPr>
              <a:solidFill>
                <a:schemeClr val="dk1"/>
              </a:solidFill>
            </a:endParaRPr>
          </a:p>
          <a:p>
            <a:pPr indent="0" lvl="0" marL="0" rtl="0" algn="l">
              <a:lnSpc>
                <a:spcPct val="138000"/>
              </a:lnSpc>
              <a:spcBef>
                <a:spcPts val="1200"/>
              </a:spcBef>
              <a:spcAft>
                <a:spcPts val="0"/>
              </a:spcAft>
              <a:buClr>
                <a:schemeClr val="dk1"/>
              </a:buClr>
              <a:buSzPts val="1100"/>
              <a:buFont typeface="Arial"/>
              <a:buNone/>
            </a:pPr>
            <a:r>
              <a:rPr lang="en">
                <a:solidFill>
                  <a:schemeClr val="dk1"/>
                </a:solidFill>
              </a:rPr>
              <a:t>So what I’m going to do in my time today is talk about some examples from that book, and some that have emerged since, that point to ways of “harnessing data for social justice,” as this panel asks us to do. </a:t>
            </a:r>
            <a:endParaRPr>
              <a:solidFill>
                <a:schemeClr val="dk1"/>
              </a:solidFill>
            </a:endParaRPr>
          </a:p>
          <a:p>
            <a:pPr indent="0" lvl="0" marL="0" rtl="0" algn="l">
              <a:lnSpc>
                <a:spcPct val="138000"/>
              </a:lnSpc>
              <a:spcBef>
                <a:spcPts val="1200"/>
              </a:spcBef>
              <a:spcAft>
                <a:spcPts val="1200"/>
              </a:spcAft>
              <a:buNone/>
            </a:pPr>
            <a:r>
              <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a1becf3d4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8" name="Google Shape;178;g28a1becf3d4_0_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The first step in this process is to survey the current data ecosystem, and determine what forces of power are shaping it. BY this i mean what forces of power are determining what data exists in the world, and can be used to effect change; and what data does not </a:t>
            </a:r>
            <a:r>
              <a:rPr b="1" i="1" lang="en">
                <a:solidFill>
                  <a:schemeClr val="dk1"/>
                </a:solidFill>
              </a:rPr>
              <a:t>YET</a:t>
            </a:r>
            <a:r>
              <a:rPr lang="en">
                <a:solidFill>
                  <a:schemeClr val="dk1"/>
                </a:solidFill>
              </a:rPr>
              <a:t> exist in the world, and needs to be created first.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Data Feminism, we use the example of a artwork, the Library of Missing Datasets, created by Mimi Onuoha, in order to underscore the importance of examining power.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Onuoha’s artwork exists in two forms. The first is as a github repository, which is what you see on the right, which lists the datasets you would expect to exist, because they address issues of pressing social need, but in reality do not.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And the second is in a physical installation. Here, the datasets are the labels on these file folders. You identify a dataset that seems interesting to you, or important, but when you open the folder to learn more,  it is empty. The datasets here are physically missing.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point that Onuoha is trying to make in this piece, is that these datasets are missing for a reason. And the reason is the profound imbalance of power with respect to data collection in the world today. Who has this power? Generally speaking, it’s governments and other moneyed institutions. And again, generally speaking, minoritized groups do not.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why a feminist approach to data–and to AI–still needs to begin with an analysis of power. Because far too often, the datasets that we can access, the models they’re used to train – and in turn the research questions, and real world applications, that they can be appropriately be used for – have already been overdetermined by the imbalance of power in the world.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cf26c1cf7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7" name="Google Shape;187;g2cf26c1cf70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 what do we do about the issue of missing data. One example comes to us from feminist data activists in latin america.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book we tell the story of Maria Salguero, a Mexican citizen, who identified an instance of missing data relating to an issue that she cared very much about, which is the issue of feminicide.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feminicides are gender-related killings of women and girls, and they include cis and trans women. They are legally defined as crimes in a handful of countries including Mexico, but the State does not systematically collect data on feminicides. Frustrated by the lack of formal action, Salguero has singlehandedly compiled the largest public archive of feminicides in Mexico. She spends 2-4 hours per day logging feminicides on a Google map that she culls from media reports. She has helped families locate loved ones, provided data to journalists and NGOs and has testified in front of Mexico’s Congress multiple times.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Data Feminism, we describe this as a form of what might be called feminist counterdata - activist data collection that steps in when the state and other institutions have systematically failed to ensure the basic safety of their population. It represents one way to use data to challenge power.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0bcad0da3b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30bcad0da3b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One </a:t>
            </a:r>
            <a:r>
              <a:rPr lang="en" sz="1200">
                <a:solidFill>
                  <a:schemeClr val="dk1"/>
                </a:solidFill>
              </a:rPr>
              <a:t>question</a:t>
            </a:r>
            <a:r>
              <a:rPr lang="en" sz="1200">
                <a:solidFill>
                  <a:schemeClr val="dk1"/>
                </a:solidFill>
              </a:rPr>
              <a:t> people always have about the idea of collecting counter data is, whether it can scale up to meet the demands of AI, with its orders-of-magnitude-larger requirements for training data.</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And the short answer is, in certain contexts, yes. Over the past year, in the area of so-called low-resource </a:t>
            </a:r>
            <a:r>
              <a:rPr lang="en" sz="1200">
                <a:solidFill>
                  <a:schemeClr val="dk1"/>
                </a:solidFill>
              </a:rPr>
              <a:t>languages</a:t>
            </a:r>
            <a:r>
              <a:rPr lang="en" sz="1200">
                <a:solidFill>
                  <a:schemeClr val="dk1"/>
                </a:solidFill>
              </a:rPr>
              <a:t>, we have seen a number of efforts to create new datasets of these languages for training AI models–for example the Maori language; // and companies that are working to spur the development of NLP research on African languages.. // But I want to make clear one thing: which is that collecting more data is not the </a:t>
            </a:r>
            <a:r>
              <a:rPr lang="en" sz="1200">
                <a:solidFill>
                  <a:schemeClr val="dk1"/>
                </a:solidFill>
              </a:rPr>
              <a:t>universal</a:t>
            </a:r>
            <a:r>
              <a:rPr lang="en" sz="1200">
                <a:solidFill>
                  <a:schemeClr val="dk1"/>
                </a:solidFill>
              </a:rPr>
              <a:t> solution to issues of missing and biased data. Collecting data on vulnerable populations can very often lead to unwanted exposure or outright harm; and in far too many of cases, efforts to bring “low resource” languages into AI models end up only reproducing existing power differentials. It’s very significant that each of the projects you see up here on the screen are led by people from the communities they seek to support with their work.    </a:t>
            </a: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8a1becf3d4_0_3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7" name="Google Shape;207;g28a1becf3d4_0_30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sz="1200">
                <a:solidFill>
                  <a:schemeClr val="dk1"/>
                </a:solidFill>
              </a:rPr>
              <a:t>And this point brings me to a broader principle that can help guide </a:t>
            </a:r>
            <a:r>
              <a:rPr b="1" lang="en" sz="1200">
                <a:solidFill>
                  <a:schemeClr val="dk1"/>
                </a:solidFill>
              </a:rPr>
              <a:t>all</a:t>
            </a:r>
            <a:r>
              <a:rPr lang="en" sz="1200">
                <a:solidFill>
                  <a:schemeClr val="dk1"/>
                </a:solidFill>
              </a:rPr>
              <a:t> of us in this type of work. It’s a feminist principle, which derives from the work of Sandra Harding, Donna Haraway, and Shaowen Bardzell, and it has to do with the idea embracing pluralism, This essentially means </a:t>
            </a:r>
            <a:r>
              <a:rPr lang="en" sz="1200">
                <a:solidFill>
                  <a:schemeClr val="dk1"/>
                </a:solidFill>
              </a:rPr>
              <a:t>listening to and learning from a range of sources of knowledge. </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What’s exciting is that we’ve started to see some of these participatory practices show up in data science, and data-driven research.</a:t>
            </a:r>
            <a:endParaRPr sz="1200">
              <a:solidFill>
                <a:schemeClr val="dk1"/>
              </a:solidFill>
            </a:endParaRPr>
          </a:p>
          <a:p>
            <a:pPr indent="0" lvl="0" marL="0" rtl="0" algn="l">
              <a:spcBef>
                <a:spcPts val="0"/>
              </a:spcBef>
              <a:spcAft>
                <a:spcPts val="0"/>
              </a:spcAft>
              <a:buClr>
                <a:schemeClr val="dk1"/>
              </a:buClr>
              <a:buFont typeface="Arial"/>
              <a:buNone/>
            </a:pPr>
            <a:r>
              <a:t/>
            </a:r>
            <a:endParaRPr sz="1200">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rPr>
              <a:t>And now I’ll briefly talk about two projects, involving AI and ML, that attempt to mobilize this principle. </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3b697d2e7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3b697d2e7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is this project </a:t>
            </a:r>
            <a:r>
              <a:rPr lang="en"/>
              <a:t>involving</a:t>
            </a:r>
            <a:r>
              <a:rPr lang="en"/>
              <a:t> the </a:t>
            </a:r>
            <a:r>
              <a:rPr lang="en"/>
              <a:t>development</a:t>
            </a:r>
            <a:r>
              <a:rPr lang="en"/>
              <a:t> of a chatbot for pregnant </a:t>
            </a:r>
            <a:r>
              <a:rPr lang="en"/>
              <a:t>people</a:t>
            </a:r>
            <a:r>
              <a:rPr lang="en"/>
              <a:t>. The basic idea was that, when you are pregnant, you have a lot of </a:t>
            </a:r>
            <a:r>
              <a:rPr lang="en"/>
              <a:t>questions</a:t>
            </a:r>
            <a:r>
              <a:rPr lang="en"/>
              <a:t>, and you might want to be able to ask those questions of a resource trained on trustworthy information rather than bug your friends or your </a:t>
            </a:r>
            <a:r>
              <a:rPr lang="en"/>
              <a:t>doctor</a:t>
            </a:r>
            <a:r>
              <a:rPr lang="en"/>
              <a:t> all of the time.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very crucially, the project leads did not go into the project with their own ideas about what </a:t>
            </a:r>
            <a:r>
              <a:rPr lang="en"/>
              <a:t>types</a:t>
            </a:r>
            <a:r>
              <a:rPr lang="en"/>
              <a:t> of </a:t>
            </a:r>
            <a:r>
              <a:rPr lang="en"/>
              <a:t>questions</a:t>
            </a:r>
            <a:r>
              <a:rPr lang="en"/>
              <a:t> the chatbot would </a:t>
            </a:r>
            <a:r>
              <a:rPr lang="en"/>
              <a:t>answer, or when they would answer them. Instead, the team conducted an extended interview process with people who had been pregnant and synthesized the results. The output of the project wasn’t a chatbot, but rather, a set of guidelines for future developers should they seek to build something that was wanted, and would be used. </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0451d13565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0451d13565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same approach is in play with the Data against Feminicide project, which </a:t>
            </a:r>
            <a:r>
              <a:rPr lang="en">
                <a:solidFill>
                  <a:schemeClr val="dk1"/>
                </a:solidFill>
              </a:rPr>
              <a:t>has sought to build AI systems and digital tools to support data activists like Maria Salguero, whose missing data project I mentioned at the beginning of my talk.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is actually a project that Catherine has been involved with since writing Data Feminism. And as with the maternal healthcare project, Catherine and her team really prioritized listening to the data activists themselves, and learning from them what tools they might need.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Because building an AI tool was not a foregone conclusion. Catherine and her group held brainstorming workshops to discuss whether digital tools could help to streamline activists' work and/or reduce the emotional toll of this work for them, or whether it would just mean work of another kind.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 has been an iterative process over three years, but Data against Feminicide has now built </a:t>
            </a:r>
            <a:r>
              <a:rPr b="1" lang="en"/>
              <a:t>two</a:t>
            </a:r>
            <a:r>
              <a:rPr lang="en"/>
              <a:t> tools that are being used by more than 40 human rights monitoring groups.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But i want to come back to the point i made just a minute ago, about how building the AI tool was not a foregone conclusion.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3b697d2e7c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3b697d2e7c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Because</a:t>
            </a:r>
            <a:r>
              <a:rPr lang="en">
                <a:solidFill>
                  <a:schemeClr val="dk1"/>
                </a:solidFill>
              </a:rPr>
              <a:t> this starts to bring me up to my last few slides.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Recently, there’s been a series of important critiques of AI, which are framed around the question of inevitability. With this framing, scholars such as Mar Hicks are questioning why it is that we don’t seem to have a choice as to whether or not we want AI; instead, it’s presented to us as inevitable.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py 2 1">
  <p:cSld name="TITLE_AND_BODY_1">
    <p:bg>
      <p:bgPr>
        <a:solidFill>
          <a:srgbClr val="FAF4AE"/>
        </a:solidFill>
      </p:bgPr>
    </p:bg>
    <p:spTree>
      <p:nvGrpSpPr>
        <p:cNvPr id="95" name="Shape 95"/>
        <p:cNvGrpSpPr/>
        <p:nvPr/>
      </p:nvGrpSpPr>
      <p:grpSpPr>
        <a:xfrm>
          <a:off x="0" y="0"/>
          <a:ext cx="0" cy="0"/>
          <a:chOff x="0" y="0"/>
          <a:chExt cx="0" cy="0"/>
        </a:xfrm>
      </p:grpSpPr>
      <p:pic>
        <p:nvPicPr>
          <p:cNvPr id="96" name="Google Shape;96;p25"/>
          <p:cNvPicPr preferRelativeResize="0"/>
          <p:nvPr/>
        </p:nvPicPr>
        <p:blipFill rotWithShape="1">
          <a:blip r:embed="rId2">
            <a:alphaModFix amt="10000"/>
          </a:blip>
          <a:srcRect b="6907" l="0" r="0" t="0"/>
          <a:stretch/>
        </p:blipFill>
        <p:spPr>
          <a:xfrm>
            <a:off x="0" y="0"/>
            <a:ext cx="9144001" cy="51435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py">
  <p:cSld name="Content copy">
    <p:bg>
      <p:bgPr>
        <a:solidFill>
          <a:srgbClr val="C4E7E6"/>
        </a:solidFill>
      </p:bgPr>
    </p:bg>
    <p:spTree>
      <p:nvGrpSpPr>
        <p:cNvPr id="97" name="Shape 97"/>
        <p:cNvGrpSpPr/>
        <p:nvPr/>
      </p:nvGrpSpPr>
      <p:grpSpPr>
        <a:xfrm>
          <a:off x="0" y="0"/>
          <a:ext cx="0" cy="0"/>
          <a:chOff x="0" y="0"/>
          <a:chExt cx="0" cy="0"/>
        </a:xfrm>
      </p:grpSpPr>
      <p:pic>
        <p:nvPicPr>
          <p:cNvPr id="98" name="Google Shape;98;p26"/>
          <p:cNvPicPr preferRelativeResize="0"/>
          <p:nvPr/>
        </p:nvPicPr>
        <p:blipFill rotWithShape="1">
          <a:blip r:embed="rId2">
            <a:alphaModFix amt="10000"/>
          </a:blip>
          <a:srcRect b="6907" l="0" r="0" t="0"/>
          <a:stretch/>
        </p:blipFill>
        <p:spPr>
          <a:xfrm>
            <a:off x="0" y="0"/>
            <a:ext cx="9144001" cy="51435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yellow">
  <p:cSld name="BLANK yellow">
    <p:bg>
      <p:bgPr>
        <a:solidFill>
          <a:srgbClr val="FAF4AE"/>
        </a:solidFill>
      </p:bgPr>
    </p:bg>
    <p:spTree>
      <p:nvGrpSpPr>
        <p:cNvPr id="99" name="Shape 99"/>
        <p:cNvGrpSpPr/>
        <p:nvPr/>
      </p:nvGrpSpPr>
      <p:grpSpPr>
        <a:xfrm>
          <a:off x="0" y="0"/>
          <a:ext cx="0" cy="0"/>
          <a:chOff x="0" y="0"/>
          <a:chExt cx="0" cy="0"/>
        </a:xfrm>
      </p:grpSpPr>
      <p:pic>
        <p:nvPicPr>
          <p:cNvPr descr="breastpump_assets_flair-13.png" id="100" name="Google Shape;100;p27"/>
          <p:cNvPicPr preferRelativeResize="0"/>
          <p:nvPr/>
        </p:nvPicPr>
        <p:blipFill rotWithShape="1">
          <a:blip r:embed="rId2">
            <a:alphaModFix/>
          </a:blip>
          <a:srcRect b="0" l="0" r="0" t="0"/>
          <a:stretch/>
        </p:blipFill>
        <p:spPr>
          <a:xfrm>
            <a:off x="8001943" y="1868983"/>
            <a:ext cx="469901" cy="469900"/>
          </a:xfrm>
          <a:prstGeom prst="rect">
            <a:avLst/>
          </a:prstGeom>
          <a:noFill/>
          <a:ln>
            <a:noFill/>
          </a:ln>
        </p:spPr>
      </p:pic>
      <p:pic>
        <p:nvPicPr>
          <p:cNvPr descr="breastpump_assets_flair-15.png" id="101" name="Google Shape;101;p27"/>
          <p:cNvPicPr preferRelativeResize="0"/>
          <p:nvPr/>
        </p:nvPicPr>
        <p:blipFill rotWithShape="1">
          <a:blip r:embed="rId3">
            <a:alphaModFix/>
          </a:blip>
          <a:srcRect b="0" l="0" r="0" t="0"/>
          <a:stretch/>
        </p:blipFill>
        <p:spPr>
          <a:xfrm>
            <a:off x="1000471" y="3845297"/>
            <a:ext cx="184305" cy="296491"/>
          </a:xfrm>
          <a:prstGeom prst="rect">
            <a:avLst/>
          </a:prstGeom>
          <a:noFill/>
          <a:ln>
            <a:noFill/>
          </a:ln>
        </p:spPr>
      </p:pic>
      <p:pic>
        <p:nvPicPr>
          <p:cNvPr descr="breastpump_assets_flair-18.png" id="102" name="Google Shape;102;p27"/>
          <p:cNvPicPr preferRelativeResize="0"/>
          <p:nvPr/>
        </p:nvPicPr>
        <p:blipFill rotWithShape="1">
          <a:blip r:embed="rId4">
            <a:alphaModFix/>
          </a:blip>
          <a:srcRect b="0" l="0" r="0" t="0"/>
          <a:stretch/>
        </p:blipFill>
        <p:spPr>
          <a:xfrm>
            <a:off x="734019" y="3935063"/>
            <a:ext cx="423715" cy="423715"/>
          </a:xfrm>
          <a:prstGeom prst="rect">
            <a:avLst/>
          </a:prstGeom>
          <a:noFill/>
          <a:ln>
            <a:noFill/>
          </a:ln>
        </p:spPr>
      </p:pic>
      <p:pic>
        <p:nvPicPr>
          <p:cNvPr descr="breastpump_assets_flair-16.png" id="103" name="Google Shape;103;p27"/>
          <p:cNvPicPr preferRelativeResize="0"/>
          <p:nvPr/>
        </p:nvPicPr>
        <p:blipFill rotWithShape="1">
          <a:blip r:embed="rId5">
            <a:alphaModFix/>
          </a:blip>
          <a:srcRect b="0" l="0" r="0" t="0"/>
          <a:stretch/>
        </p:blipFill>
        <p:spPr>
          <a:xfrm>
            <a:off x="1376561" y="1225847"/>
            <a:ext cx="223518" cy="361886"/>
          </a:xfrm>
          <a:prstGeom prst="rect">
            <a:avLst/>
          </a:prstGeom>
          <a:noFill/>
          <a:ln>
            <a:noFill/>
          </a:ln>
        </p:spPr>
      </p:pic>
      <p:pic>
        <p:nvPicPr>
          <p:cNvPr descr="breastpump_assets_flair-17.png" id="104" name="Google Shape;104;p27"/>
          <p:cNvPicPr preferRelativeResize="0"/>
          <p:nvPr/>
        </p:nvPicPr>
        <p:blipFill rotWithShape="1">
          <a:blip r:embed="rId6">
            <a:alphaModFix/>
          </a:blip>
          <a:srcRect b="0" l="0" r="0" t="0"/>
          <a:stretch/>
        </p:blipFill>
        <p:spPr>
          <a:xfrm>
            <a:off x="7878961" y="1359197"/>
            <a:ext cx="305475" cy="296491"/>
          </a:xfrm>
          <a:prstGeom prst="rect">
            <a:avLst/>
          </a:prstGeom>
          <a:noFill/>
          <a:ln>
            <a:noFill/>
          </a:ln>
        </p:spPr>
      </p:pic>
      <p:pic>
        <p:nvPicPr>
          <p:cNvPr descr="breastpump_assets_flair-15.png" id="105" name="Google Shape;105;p27"/>
          <p:cNvPicPr preferRelativeResize="0"/>
          <p:nvPr/>
        </p:nvPicPr>
        <p:blipFill rotWithShape="1">
          <a:blip r:embed="rId3">
            <a:alphaModFix/>
          </a:blip>
          <a:srcRect b="0" l="0" r="0" t="0"/>
          <a:stretch/>
        </p:blipFill>
        <p:spPr>
          <a:xfrm>
            <a:off x="5724871" y="557664"/>
            <a:ext cx="119859" cy="192817"/>
          </a:xfrm>
          <a:prstGeom prst="rect">
            <a:avLst/>
          </a:prstGeom>
          <a:noFill/>
          <a:ln>
            <a:noFill/>
          </a:ln>
        </p:spPr>
      </p:pic>
      <p:pic>
        <p:nvPicPr>
          <p:cNvPr descr="breastpump_assets_flair-18.png" id="106" name="Google Shape;106;p27"/>
          <p:cNvPicPr preferRelativeResize="0"/>
          <p:nvPr/>
        </p:nvPicPr>
        <p:blipFill rotWithShape="1">
          <a:blip r:embed="rId4">
            <a:alphaModFix/>
          </a:blip>
          <a:srcRect b="0" l="0" r="0" t="0"/>
          <a:stretch/>
        </p:blipFill>
        <p:spPr>
          <a:xfrm>
            <a:off x="6487119" y="3223863"/>
            <a:ext cx="198660" cy="198660"/>
          </a:xfrm>
          <a:prstGeom prst="rect">
            <a:avLst/>
          </a:prstGeom>
          <a:noFill/>
          <a:ln>
            <a:noFill/>
          </a:ln>
        </p:spPr>
      </p:pic>
      <p:pic>
        <p:nvPicPr>
          <p:cNvPr descr="breastpump_assets_flair-17.png" id="107" name="Google Shape;107;p27"/>
          <p:cNvPicPr preferRelativeResize="0"/>
          <p:nvPr/>
        </p:nvPicPr>
        <p:blipFill rotWithShape="1">
          <a:blip r:embed="rId6">
            <a:alphaModFix/>
          </a:blip>
          <a:srcRect b="0" l="0" r="0" t="0"/>
          <a:stretch/>
        </p:blipFill>
        <p:spPr>
          <a:xfrm>
            <a:off x="793139" y="1054398"/>
            <a:ext cx="198660" cy="192817"/>
          </a:xfrm>
          <a:prstGeom prst="rect">
            <a:avLst/>
          </a:prstGeom>
          <a:noFill/>
          <a:ln>
            <a:noFill/>
          </a:ln>
        </p:spPr>
      </p:pic>
      <p:pic>
        <p:nvPicPr>
          <p:cNvPr descr="breastpump_assets_flair-16.png" id="108" name="Google Shape;108;p27"/>
          <p:cNvPicPr preferRelativeResize="0"/>
          <p:nvPr/>
        </p:nvPicPr>
        <p:blipFill rotWithShape="1">
          <a:blip r:embed="rId5">
            <a:alphaModFix/>
          </a:blip>
          <a:srcRect b="0" l="0" r="0" t="0"/>
          <a:stretch/>
        </p:blipFill>
        <p:spPr>
          <a:xfrm>
            <a:off x="3459361" y="2622848"/>
            <a:ext cx="119859" cy="194058"/>
          </a:xfrm>
          <a:prstGeom prst="rect">
            <a:avLst/>
          </a:prstGeom>
          <a:noFill/>
          <a:ln>
            <a:noFill/>
          </a:ln>
        </p:spPr>
      </p:pic>
      <p:pic>
        <p:nvPicPr>
          <p:cNvPr descr="breastpump_assets_flair-15.png" id="109" name="Google Shape;109;p27"/>
          <p:cNvPicPr preferRelativeResize="0"/>
          <p:nvPr/>
        </p:nvPicPr>
        <p:blipFill rotWithShape="1">
          <a:blip r:embed="rId3">
            <a:alphaModFix/>
          </a:blip>
          <a:srcRect b="0" l="0" r="0" t="0"/>
          <a:stretch/>
        </p:blipFill>
        <p:spPr>
          <a:xfrm>
            <a:off x="6283671" y="3656464"/>
            <a:ext cx="119859" cy="192817"/>
          </a:xfrm>
          <a:prstGeom prst="rect">
            <a:avLst/>
          </a:prstGeom>
          <a:noFill/>
          <a:ln>
            <a:noFill/>
          </a:ln>
        </p:spPr>
      </p:pic>
      <p:sp>
        <p:nvSpPr>
          <p:cNvPr id="110" name="Google Shape;110;p27"/>
          <p:cNvSpPr txBox="1"/>
          <p:nvPr>
            <p:ph idx="12" type="sldNum"/>
          </p:nvPr>
        </p:nvSpPr>
        <p:spPr>
          <a:xfrm>
            <a:off x="8695814" y="4696799"/>
            <a:ext cx="325200" cy="326400"/>
          </a:xfrm>
          <a:prstGeom prst="rect">
            <a:avLst/>
          </a:prstGeom>
          <a:noFill/>
          <a:ln>
            <a:noFill/>
          </a:ln>
        </p:spPr>
        <p:txBody>
          <a:bodyPr anchorCtr="0" anchor="ctr" bIns="91425" lIns="91425" spcFirstLastPara="1" rIns="91425" wrap="square" tIns="91425">
            <a:normAutofit lnSpcReduction="10000"/>
          </a:bodyPr>
          <a:lstStyle>
            <a:lvl1pPr indent="0" lvl="0" marL="0" rtl="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1pPr>
            <a:lvl2pPr indent="0" lvl="1" marL="0" rtl="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2pPr>
            <a:lvl3pPr indent="0" lvl="2" marL="0" rtl="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3pPr>
            <a:lvl4pPr indent="0" lvl="3" marL="0" rtl="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4pPr>
            <a:lvl5pPr indent="0" lvl="4" marL="0" rtl="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5pPr>
            <a:lvl6pPr indent="0" lvl="5" marL="0" rtl="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6pPr>
            <a:lvl7pPr indent="0" lvl="6" marL="0" rtl="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7pPr>
            <a:lvl8pPr indent="0" lvl="7" marL="0" rtl="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8pPr>
            <a:lvl9pPr indent="0" lvl="8" marL="0" rtl="0" algn="r">
              <a:lnSpc>
                <a:spcPct val="100000"/>
              </a:lnSpc>
              <a:spcBef>
                <a:spcPts val="0"/>
              </a:spcBef>
              <a:spcAft>
                <a:spcPts val="0"/>
              </a:spcAft>
              <a:buClr>
                <a:srgbClr val="585858"/>
              </a:buClr>
              <a:buSzPts val="1000"/>
              <a:buFont typeface="Arial"/>
              <a:buNone/>
              <a:defRPr sz="1000">
                <a:solidFill>
                  <a:srgbClr val="58585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ue">
  <p:cSld name="BLANK blue">
    <p:bg>
      <p:bgPr>
        <a:solidFill>
          <a:srgbClr val="C4E7E6"/>
        </a:solidFill>
      </p:bgPr>
    </p:bg>
    <p:spTree>
      <p:nvGrpSpPr>
        <p:cNvPr id="111" name="Shape 111"/>
        <p:cNvGrpSpPr/>
        <p:nvPr/>
      </p:nvGrpSpPr>
      <p:grpSpPr>
        <a:xfrm>
          <a:off x="0" y="0"/>
          <a:ext cx="0" cy="0"/>
          <a:chOff x="0" y="0"/>
          <a:chExt cx="0" cy="0"/>
        </a:xfrm>
      </p:grpSpPr>
      <p:pic>
        <p:nvPicPr>
          <p:cNvPr descr="breastpump_assets_flair-14.png" id="112" name="Google Shape;112;p28"/>
          <p:cNvPicPr preferRelativeResize="0"/>
          <p:nvPr/>
        </p:nvPicPr>
        <p:blipFill rotWithShape="1">
          <a:blip r:embed="rId2">
            <a:alphaModFix/>
          </a:blip>
          <a:srcRect b="0" l="0" r="0" t="0"/>
          <a:stretch/>
        </p:blipFill>
        <p:spPr>
          <a:xfrm>
            <a:off x="1923256" y="427137"/>
            <a:ext cx="520923" cy="520923"/>
          </a:xfrm>
          <a:prstGeom prst="rect">
            <a:avLst/>
          </a:prstGeom>
          <a:noFill/>
          <a:ln>
            <a:noFill/>
          </a:ln>
        </p:spPr>
      </p:pic>
      <p:pic>
        <p:nvPicPr>
          <p:cNvPr descr="breastpump_assets_flair-15.png" id="113" name="Google Shape;113;p28"/>
          <p:cNvPicPr preferRelativeResize="0"/>
          <p:nvPr/>
        </p:nvPicPr>
        <p:blipFill rotWithShape="1">
          <a:blip r:embed="rId3">
            <a:alphaModFix/>
          </a:blip>
          <a:srcRect b="0" l="0" r="0" t="0"/>
          <a:stretch/>
        </p:blipFill>
        <p:spPr>
          <a:xfrm>
            <a:off x="1806224" y="4137397"/>
            <a:ext cx="184305" cy="296491"/>
          </a:xfrm>
          <a:prstGeom prst="rect">
            <a:avLst/>
          </a:prstGeom>
          <a:noFill/>
          <a:ln>
            <a:noFill/>
          </a:ln>
        </p:spPr>
      </p:pic>
      <p:pic>
        <p:nvPicPr>
          <p:cNvPr descr="breastpump_assets_flair-18.png" id="114" name="Google Shape;114;p28"/>
          <p:cNvPicPr preferRelativeResize="0"/>
          <p:nvPr/>
        </p:nvPicPr>
        <p:blipFill rotWithShape="1">
          <a:blip r:embed="rId4">
            <a:alphaModFix/>
          </a:blip>
          <a:srcRect b="0" l="0" r="0" t="0"/>
          <a:stretch/>
        </p:blipFill>
        <p:spPr>
          <a:xfrm>
            <a:off x="4419263" y="4132905"/>
            <a:ext cx="305475" cy="305475"/>
          </a:xfrm>
          <a:prstGeom prst="rect">
            <a:avLst/>
          </a:prstGeom>
          <a:noFill/>
          <a:ln>
            <a:noFill/>
          </a:ln>
        </p:spPr>
      </p:pic>
      <p:pic>
        <p:nvPicPr>
          <p:cNvPr descr="breastpump_assets_flair-16.png" id="115" name="Google Shape;115;p28"/>
          <p:cNvPicPr preferRelativeResize="0"/>
          <p:nvPr/>
        </p:nvPicPr>
        <p:blipFill rotWithShape="1">
          <a:blip r:embed="rId5">
            <a:alphaModFix/>
          </a:blip>
          <a:srcRect b="0" l="0" r="0" t="0"/>
          <a:stretch/>
        </p:blipFill>
        <p:spPr>
          <a:xfrm>
            <a:off x="1138369" y="3269858"/>
            <a:ext cx="119859" cy="194058"/>
          </a:xfrm>
          <a:prstGeom prst="rect">
            <a:avLst/>
          </a:prstGeom>
          <a:noFill/>
          <a:ln>
            <a:noFill/>
          </a:ln>
        </p:spPr>
      </p:pic>
      <p:pic>
        <p:nvPicPr>
          <p:cNvPr descr="breastpump_assets_flair-15.png" id="116" name="Google Shape;116;p28"/>
          <p:cNvPicPr preferRelativeResize="0"/>
          <p:nvPr/>
        </p:nvPicPr>
        <p:blipFill rotWithShape="1">
          <a:blip r:embed="rId3">
            <a:alphaModFix/>
          </a:blip>
          <a:srcRect b="0" l="0" r="0" t="0"/>
          <a:stretch/>
        </p:blipFill>
        <p:spPr>
          <a:xfrm>
            <a:off x="7985471" y="1294264"/>
            <a:ext cx="119859" cy="192817"/>
          </a:xfrm>
          <a:prstGeom prst="rect">
            <a:avLst/>
          </a:prstGeom>
          <a:noFill/>
          <a:ln>
            <a:noFill/>
          </a:ln>
        </p:spPr>
      </p:pic>
      <p:pic>
        <p:nvPicPr>
          <p:cNvPr descr="breastpump_assets_flair-18.png" id="117" name="Google Shape;117;p28"/>
          <p:cNvPicPr preferRelativeResize="0"/>
          <p:nvPr/>
        </p:nvPicPr>
        <p:blipFill rotWithShape="1">
          <a:blip r:embed="rId4">
            <a:alphaModFix/>
          </a:blip>
          <a:srcRect b="0" l="0" r="0" t="0"/>
          <a:stretch/>
        </p:blipFill>
        <p:spPr>
          <a:xfrm>
            <a:off x="7771815" y="992557"/>
            <a:ext cx="423715" cy="423715"/>
          </a:xfrm>
          <a:prstGeom prst="rect">
            <a:avLst/>
          </a:prstGeom>
          <a:noFill/>
          <a:ln>
            <a:noFill/>
          </a:ln>
        </p:spPr>
      </p:pic>
      <p:pic>
        <p:nvPicPr>
          <p:cNvPr descr="breastpump_assets_flair-16.png" id="118" name="Google Shape;118;p28"/>
          <p:cNvPicPr preferRelativeResize="0"/>
          <p:nvPr/>
        </p:nvPicPr>
        <p:blipFill rotWithShape="1">
          <a:blip r:embed="rId5">
            <a:alphaModFix/>
          </a:blip>
          <a:srcRect b="0" l="0" r="0" t="0"/>
          <a:stretch/>
        </p:blipFill>
        <p:spPr>
          <a:xfrm>
            <a:off x="7256661" y="679747"/>
            <a:ext cx="119859" cy="194058"/>
          </a:xfrm>
          <a:prstGeom prst="rect">
            <a:avLst/>
          </a:prstGeom>
          <a:noFill/>
          <a:ln>
            <a:noFill/>
          </a:ln>
        </p:spPr>
      </p:pic>
      <p:pic>
        <p:nvPicPr>
          <p:cNvPr descr="breastpump_assets_flair-15.png" id="119" name="Google Shape;119;p28"/>
          <p:cNvPicPr preferRelativeResize="0"/>
          <p:nvPr/>
        </p:nvPicPr>
        <p:blipFill rotWithShape="1">
          <a:blip r:embed="rId3">
            <a:alphaModFix/>
          </a:blip>
          <a:srcRect b="0" l="0" r="0" t="0"/>
          <a:stretch/>
        </p:blipFill>
        <p:spPr>
          <a:xfrm>
            <a:off x="6359871" y="3270478"/>
            <a:ext cx="119859" cy="192817"/>
          </a:xfrm>
          <a:prstGeom prst="rect">
            <a:avLst/>
          </a:prstGeom>
          <a:noFill/>
          <a:ln>
            <a:noFill/>
          </a:ln>
        </p:spPr>
      </p:pic>
      <p:pic>
        <p:nvPicPr>
          <p:cNvPr descr="breastpump_assets_flair-17.png" id="120" name="Google Shape;120;p28"/>
          <p:cNvPicPr preferRelativeResize="0"/>
          <p:nvPr/>
        </p:nvPicPr>
        <p:blipFill rotWithShape="1">
          <a:blip r:embed="rId6">
            <a:alphaModFix/>
          </a:blip>
          <a:srcRect b="0" l="0" r="0" t="0"/>
          <a:stretch/>
        </p:blipFill>
        <p:spPr>
          <a:xfrm>
            <a:off x="1045561" y="1242427"/>
            <a:ext cx="305475" cy="296490"/>
          </a:xfrm>
          <a:prstGeom prst="rect">
            <a:avLst/>
          </a:prstGeom>
          <a:noFill/>
          <a:ln>
            <a:noFill/>
          </a:ln>
        </p:spPr>
      </p:pic>
      <p:pic>
        <p:nvPicPr>
          <p:cNvPr descr="breastpump_assets_flair-17.png" id="121" name="Google Shape;121;p28"/>
          <p:cNvPicPr preferRelativeResize="0"/>
          <p:nvPr/>
        </p:nvPicPr>
        <p:blipFill rotWithShape="1">
          <a:blip r:embed="rId6">
            <a:alphaModFix/>
          </a:blip>
          <a:srcRect b="0" l="0" r="0" t="0"/>
          <a:stretch/>
        </p:blipFill>
        <p:spPr>
          <a:xfrm>
            <a:off x="4628539" y="4089698"/>
            <a:ext cx="184305" cy="178884"/>
          </a:xfrm>
          <a:prstGeom prst="rect">
            <a:avLst/>
          </a:prstGeom>
          <a:noFill/>
          <a:ln>
            <a:noFill/>
          </a:ln>
        </p:spPr>
      </p:pic>
      <p:sp>
        <p:nvSpPr>
          <p:cNvPr id="122" name="Google Shape;122;p28"/>
          <p:cNvSpPr txBox="1"/>
          <p:nvPr>
            <p:ph idx="12" type="sldNum"/>
          </p:nvPr>
        </p:nvSpPr>
        <p:spPr>
          <a:xfrm>
            <a:off x="8648014" y="4848820"/>
            <a:ext cx="197400" cy="200400"/>
          </a:xfrm>
          <a:prstGeom prst="rect">
            <a:avLst/>
          </a:prstGeom>
          <a:noFill/>
          <a:ln>
            <a:noFill/>
          </a:ln>
        </p:spPr>
        <p:txBody>
          <a:bodyPr anchorCtr="0" anchor="t" bIns="32750" lIns="32750" spcFirstLastPara="1" rIns="32750" wrap="square" tIns="32750">
            <a:normAutofit lnSpcReduction="20000"/>
          </a:bodyPr>
          <a:lstStyle>
            <a:lvl1pPr indent="0" lvl="0" marL="0" marR="0" rtl="0" algn="r">
              <a:lnSpc>
                <a:spcPct val="100000"/>
              </a:lnSpc>
              <a:spcBef>
                <a:spcPts val="0"/>
              </a:spcBef>
              <a:spcAft>
                <a:spcPts val="0"/>
              </a:spcAft>
              <a:buClr>
                <a:srgbClr val="000000"/>
              </a:buClr>
              <a:buSzPts val="900"/>
              <a:buFont typeface="Helvetica Neue"/>
              <a:buNone/>
              <a:defRPr sz="900">
                <a:solidFill>
                  <a:srgbClr val="000000"/>
                </a:solidFill>
                <a:latin typeface="Helvetica Neue"/>
                <a:ea typeface="Helvetica Neue"/>
                <a:cs typeface="Helvetica Neue"/>
                <a:sym typeface="Helvetica Neue"/>
              </a:defRPr>
            </a:lvl1pPr>
            <a:lvl2pPr indent="0" lvl="1" marL="0" marR="0" rtl="0" algn="r">
              <a:lnSpc>
                <a:spcPct val="100000"/>
              </a:lnSpc>
              <a:spcBef>
                <a:spcPts val="0"/>
              </a:spcBef>
              <a:spcAft>
                <a:spcPts val="0"/>
              </a:spcAft>
              <a:buClr>
                <a:srgbClr val="000000"/>
              </a:buClr>
              <a:buSzPts val="900"/>
              <a:buFont typeface="Helvetica Neue"/>
              <a:buNone/>
              <a:defRPr sz="900">
                <a:solidFill>
                  <a:srgbClr val="000000"/>
                </a:solidFill>
                <a:latin typeface="Helvetica Neue"/>
                <a:ea typeface="Helvetica Neue"/>
                <a:cs typeface="Helvetica Neue"/>
                <a:sym typeface="Helvetica Neue"/>
              </a:defRPr>
            </a:lvl2pPr>
            <a:lvl3pPr indent="0" lvl="2" marL="0" marR="0" rtl="0" algn="r">
              <a:lnSpc>
                <a:spcPct val="100000"/>
              </a:lnSpc>
              <a:spcBef>
                <a:spcPts val="0"/>
              </a:spcBef>
              <a:spcAft>
                <a:spcPts val="0"/>
              </a:spcAft>
              <a:buClr>
                <a:srgbClr val="000000"/>
              </a:buClr>
              <a:buSzPts val="900"/>
              <a:buFont typeface="Helvetica Neue"/>
              <a:buNone/>
              <a:defRPr sz="900">
                <a:solidFill>
                  <a:srgbClr val="000000"/>
                </a:solidFill>
                <a:latin typeface="Helvetica Neue"/>
                <a:ea typeface="Helvetica Neue"/>
                <a:cs typeface="Helvetica Neue"/>
                <a:sym typeface="Helvetica Neue"/>
              </a:defRPr>
            </a:lvl3pPr>
            <a:lvl4pPr indent="0" lvl="3" marL="0" marR="0" rtl="0" algn="r">
              <a:lnSpc>
                <a:spcPct val="100000"/>
              </a:lnSpc>
              <a:spcBef>
                <a:spcPts val="0"/>
              </a:spcBef>
              <a:spcAft>
                <a:spcPts val="0"/>
              </a:spcAft>
              <a:buClr>
                <a:srgbClr val="000000"/>
              </a:buClr>
              <a:buSzPts val="900"/>
              <a:buFont typeface="Helvetica Neue"/>
              <a:buNone/>
              <a:defRPr sz="900">
                <a:solidFill>
                  <a:srgbClr val="000000"/>
                </a:solidFill>
                <a:latin typeface="Helvetica Neue"/>
                <a:ea typeface="Helvetica Neue"/>
                <a:cs typeface="Helvetica Neue"/>
                <a:sym typeface="Helvetica Neue"/>
              </a:defRPr>
            </a:lvl4pPr>
            <a:lvl5pPr indent="0" lvl="4" marL="0" marR="0" rtl="0" algn="r">
              <a:lnSpc>
                <a:spcPct val="100000"/>
              </a:lnSpc>
              <a:spcBef>
                <a:spcPts val="0"/>
              </a:spcBef>
              <a:spcAft>
                <a:spcPts val="0"/>
              </a:spcAft>
              <a:buClr>
                <a:srgbClr val="000000"/>
              </a:buClr>
              <a:buSzPts val="900"/>
              <a:buFont typeface="Helvetica Neue"/>
              <a:buNone/>
              <a:defRPr sz="900">
                <a:solidFill>
                  <a:srgbClr val="000000"/>
                </a:solidFill>
                <a:latin typeface="Helvetica Neue"/>
                <a:ea typeface="Helvetica Neue"/>
                <a:cs typeface="Helvetica Neue"/>
                <a:sym typeface="Helvetica Neue"/>
              </a:defRPr>
            </a:lvl5pPr>
            <a:lvl6pPr indent="0" lvl="5" marL="0" marR="0" rtl="0" algn="r">
              <a:lnSpc>
                <a:spcPct val="100000"/>
              </a:lnSpc>
              <a:spcBef>
                <a:spcPts val="0"/>
              </a:spcBef>
              <a:spcAft>
                <a:spcPts val="0"/>
              </a:spcAft>
              <a:buClr>
                <a:srgbClr val="000000"/>
              </a:buClr>
              <a:buSzPts val="900"/>
              <a:buFont typeface="Helvetica Neue"/>
              <a:buNone/>
              <a:defRPr sz="900">
                <a:solidFill>
                  <a:srgbClr val="000000"/>
                </a:solidFill>
                <a:latin typeface="Helvetica Neue"/>
                <a:ea typeface="Helvetica Neue"/>
                <a:cs typeface="Helvetica Neue"/>
                <a:sym typeface="Helvetica Neue"/>
              </a:defRPr>
            </a:lvl6pPr>
            <a:lvl7pPr indent="0" lvl="6" marL="0" marR="0" rtl="0" algn="r">
              <a:lnSpc>
                <a:spcPct val="100000"/>
              </a:lnSpc>
              <a:spcBef>
                <a:spcPts val="0"/>
              </a:spcBef>
              <a:spcAft>
                <a:spcPts val="0"/>
              </a:spcAft>
              <a:buClr>
                <a:srgbClr val="000000"/>
              </a:buClr>
              <a:buSzPts val="900"/>
              <a:buFont typeface="Helvetica Neue"/>
              <a:buNone/>
              <a:defRPr sz="900">
                <a:solidFill>
                  <a:srgbClr val="000000"/>
                </a:solidFill>
                <a:latin typeface="Helvetica Neue"/>
                <a:ea typeface="Helvetica Neue"/>
                <a:cs typeface="Helvetica Neue"/>
                <a:sym typeface="Helvetica Neue"/>
              </a:defRPr>
            </a:lvl7pPr>
            <a:lvl8pPr indent="0" lvl="7" marL="0" marR="0" rtl="0" algn="r">
              <a:lnSpc>
                <a:spcPct val="100000"/>
              </a:lnSpc>
              <a:spcBef>
                <a:spcPts val="0"/>
              </a:spcBef>
              <a:spcAft>
                <a:spcPts val="0"/>
              </a:spcAft>
              <a:buClr>
                <a:srgbClr val="000000"/>
              </a:buClr>
              <a:buSzPts val="900"/>
              <a:buFont typeface="Helvetica Neue"/>
              <a:buNone/>
              <a:defRPr sz="900">
                <a:solidFill>
                  <a:srgbClr val="000000"/>
                </a:solidFill>
                <a:latin typeface="Helvetica Neue"/>
                <a:ea typeface="Helvetica Neue"/>
                <a:cs typeface="Helvetica Neue"/>
                <a:sym typeface="Helvetica Neue"/>
              </a:defRPr>
            </a:lvl8pPr>
            <a:lvl9pPr indent="0" lvl="8" marL="0" marR="0" rtl="0" algn="r">
              <a:lnSpc>
                <a:spcPct val="100000"/>
              </a:lnSpc>
              <a:spcBef>
                <a:spcPts val="0"/>
              </a:spcBef>
              <a:spcAft>
                <a:spcPts val="0"/>
              </a:spcAft>
              <a:buClr>
                <a:srgbClr val="000000"/>
              </a:buClr>
              <a:buSzPts val="900"/>
              <a:buFont typeface="Helvetica Neue"/>
              <a:buNone/>
              <a:defRPr sz="900">
                <a:solidFill>
                  <a:srgbClr val="000000"/>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py 1">
  <p:cSld name="Content copy 1">
    <p:bg>
      <p:bgPr>
        <a:solidFill>
          <a:srgbClr val="F9C9CA"/>
        </a:solidFill>
      </p:bgPr>
    </p:bg>
    <p:spTree>
      <p:nvGrpSpPr>
        <p:cNvPr id="123" name="Shape 123"/>
        <p:cNvGrpSpPr/>
        <p:nvPr/>
      </p:nvGrpSpPr>
      <p:grpSpPr>
        <a:xfrm>
          <a:off x="0" y="0"/>
          <a:ext cx="0" cy="0"/>
          <a:chOff x="0" y="0"/>
          <a:chExt cx="0" cy="0"/>
        </a:xfrm>
      </p:grpSpPr>
      <p:sp>
        <p:nvSpPr>
          <p:cNvPr id="124" name="Google Shape;124;p29"/>
          <p:cNvSpPr txBox="1"/>
          <p:nvPr>
            <p:ph idx="1" type="body"/>
          </p:nvPr>
        </p:nvSpPr>
        <p:spPr>
          <a:xfrm>
            <a:off x="184699" y="171598"/>
            <a:ext cx="4573500" cy="4800300"/>
          </a:xfrm>
          <a:prstGeom prst="rect">
            <a:avLst/>
          </a:prstGeom>
          <a:noFill/>
          <a:ln>
            <a:noFill/>
          </a:ln>
        </p:spPr>
        <p:txBody>
          <a:bodyPr anchorCtr="0" anchor="t" bIns="91425" lIns="91425" spcFirstLastPara="1" rIns="91425" wrap="square" tIns="91425">
            <a:normAutofit/>
          </a:bodyPr>
          <a:lstStyle>
            <a:lvl1pPr indent="-228600" lvl="0" marL="457200" rtl="0" algn="l">
              <a:lnSpc>
                <a:spcPct val="115000"/>
              </a:lnSpc>
              <a:spcBef>
                <a:spcPts val="0"/>
              </a:spcBef>
              <a:spcAft>
                <a:spcPts val="0"/>
              </a:spcAft>
              <a:buClr>
                <a:srgbClr val="000000"/>
              </a:buClr>
              <a:buSzPts val="1600"/>
              <a:buFont typeface="Anonymous Pro"/>
              <a:buNone/>
              <a:defRPr sz="1600">
                <a:solidFill>
                  <a:srgbClr val="000000"/>
                </a:solidFill>
                <a:latin typeface="Anonymous Pro"/>
                <a:ea typeface="Anonymous Pro"/>
                <a:cs typeface="Anonymous Pro"/>
                <a:sym typeface="Anonymous Pro"/>
              </a:defRPr>
            </a:lvl1pPr>
            <a:lvl2pPr indent="-342900" lvl="1" marL="914400" rtl="0" algn="l">
              <a:lnSpc>
                <a:spcPct val="115000"/>
              </a:lnSpc>
              <a:spcBef>
                <a:spcPts val="0"/>
              </a:spcBef>
              <a:spcAft>
                <a:spcPts val="0"/>
              </a:spcAft>
              <a:buSzPts val="1800"/>
              <a:buChar char="○"/>
              <a:defRPr/>
            </a:lvl2pPr>
            <a:lvl3pPr indent="-342900" lvl="2" marL="1371600" rtl="0" algn="l">
              <a:lnSpc>
                <a:spcPct val="115000"/>
              </a:lnSpc>
              <a:spcBef>
                <a:spcPts val="0"/>
              </a:spcBef>
              <a:spcAft>
                <a:spcPts val="0"/>
              </a:spcAft>
              <a:buSzPts val="1800"/>
              <a:buChar char="■"/>
              <a:defRPr/>
            </a:lvl3pPr>
            <a:lvl4pPr indent="-342900" lvl="3" marL="1828800" rtl="0" algn="l">
              <a:lnSpc>
                <a:spcPct val="115000"/>
              </a:lnSpc>
              <a:spcBef>
                <a:spcPts val="0"/>
              </a:spcBef>
              <a:spcAft>
                <a:spcPts val="0"/>
              </a:spcAft>
              <a:buSzPts val="1800"/>
              <a:buChar char="●"/>
              <a:defRPr/>
            </a:lvl4pPr>
            <a:lvl5pPr indent="-342900" lvl="4" marL="2286000" rtl="0" algn="l">
              <a:lnSpc>
                <a:spcPct val="115000"/>
              </a:lnSpc>
              <a:spcBef>
                <a:spcPts val="0"/>
              </a:spcBef>
              <a:spcAft>
                <a:spcPts val="0"/>
              </a:spcAft>
              <a:buSzPts val="1800"/>
              <a:buChar char="○"/>
              <a:defRPr/>
            </a:lvl5pPr>
            <a:lvl6pPr indent="-342900" lvl="5" marL="2743200" rtl="0" algn="l">
              <a:lnSpc>
                <a:spcPct val="115000"/>
              </a:lnSpc>
              <a:spcBef>
                <a:spcPts val="0"/>
              </a:spcBef>
              <a:spcAft>
                <a:spcPts val="0"/>
              </a:spcAft>
              <a:buSzPts val="1800"/>
              <a:buChar char="■"/>
              <a:defRPr/>
            </a:lvl6pPr>
            <a:lvl7pPr indent="-342900" lvl="6" marL="3200400" rtl="0" algn="l">
              <a:lnSpc>
                <a:spcPct val="115000"/>
              </a:lnSpc>
              <a:spcBef>
                <a:spcPts val="0"/>
              </a:spcBef>
              <a:spcAft>
                <a:spcPts val="0"/>
              </a:spcAft>
              <a:buSzPts val="1800"/>
              <a:buChar char="●"/>
              <a:defRPr/>
            </a:lvl7pPr>
            <a:lvl8pPr indent="-342900" lvl="7" marL="3657600" rtl="0" algn="l">
              <a:lnSpc>
                <a:spcPct val="115000"/>
              </a:lnSpc>
              <a:spcBef>
                <a:spcPts val="0"/>
              </a:spcBef>
              <a:spcAft>
                <a:spcPts val="0"/>
              </a:spcAft>
              <a:buSzPts val="1800"/>
              <a:buChar char="○"/>
              <a:defRPr/>
            </a:lvl8pPr>
            <a:lvl9pPr indent="-342900" lvl="8" marL="4114800" rtl="0" algn="l">
              <a:lnSpc>
                <a:spcPct val="115000"/>
              </a:lnSpc>
              <a:spcBef>
                <a:spcPts val="0"/>
              </a:spcBef>
              <a:spcAft>
                <a:spcPts val="0"/>
              </a:spcAft>
              <a:buSzPts val="1800"/>
              <a:buChar char="■"/>
              <a:defRPr/>
            </a:lvl9pPr>
          </a:lstStyle>
          <a:p/>
        </p:txBody>
      </p:sp>
      <p:sp>
        <p:nvSpPr>
          <p:cNvPr id="125" name="Google Shape;125;p29"/>
          <p:cNvSpPr txBox="1"/>
          <p:nvPr>
            <p:ph idx="12" type="sldNum"/>
          </p:nvPr>
        </p:nvSpPr>
        <p:spPr>
          <a:xfrm>
            <a:off x="8468275" y="4790883"/>
            <a:ext cx="218400" cy="226800"/>
          </a:xfrm>
          <a:prstGeom prst="rect">
            <a:avLst/>
          </a:prstGeom>
          <a:noFill/>
          <a:ln>
            <a:noFill/>
          </a:ln>
        </p:spPr>
        <p:txBody>
          <a:bodyPr anchorCtr="0" anchor="ctr" bIns="41900" lIns="41900" spcFirstLastPara="1" rIns="41900" wrap="square" tIns="41900">
            <a:normAutofit lnSpcReduction="10000"/>
          </a:bodyPr>
          <a:lstStyle>
            <a:lvl1pPr indent="0" lvl="0"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py 2">
  <p:cSld name="TITLE_AND_BODY_2">
    <p:bg>
      <p:bgPr>
        <a:solidFill>
          <a:srgbClr val="FAF4AE"/>
        </a:solidFill>
      </p:bgPr>
    </p:bg>
    <p:spTree>
      <p:nvGrpSpPr>
        <p:cNvPr id="126" name="Shape 126"/>
        <p:cNvGrpSpPr/>
        <p:nvPr/>
      </p:nvGrpSpPr>
      <p:grpSpPr>
        <a:xfrm>
          <a:off x="0" y="0"/>
          <a:ext cx="0" cy="0"/>
          <a:chOff x="0" y="0"/>
          <a:chExt cx="0" cy="0"/>
        </a:xfrm>
      </p:grpSpPr>
      <p:sp>
        <p:nvSpPr>
          <p:cNvPr id="127" name="Google Shape;127;p30"/>
          <p:cNvSpPr txBox="1"/>
          <p:nvPr>
            <p:ph idx="1" type="body"/>
          </p:nvPr>
        </p:nvSpPr>
        <p:spPr>
          <a:xfrm>
            <a:off x="184699" y="171598"/>
            <a:ext cx="4573500" cy="4800300"/>
          </a:xfrm>
          <a:prstGeom prst="rect">
            <a:avLst/>
          </a:prstGeom>
          <a:noFill/>
          <a:ln>
            <a:noFill/>
          </a:ln>
        </p:spPr>
        <p:txBody>
          <a:bodyPr anchorCtr="0" anchor="t" bIns="91425" lIns="91425" spcFirstLastPara="1" rIns="91425" wrap="square" tIns="91425">
            <a:normAutofit/>
          </a:bodyPr>
          <a:lstStyle>
            <a:lvl1pPr indent="-228600" lvl="0" marL="457200" rtl="0" algn="l">
              <a:lnSpc>
                <a:spcPct val="115000"/>
              </a:lnSpc>
              <a:spcBef>
                <a:spcPts val="0"/>
              </a:spcBef>
              <a:spcAft>
                <a:spcPts val="0"/>
              </a:spcAft>
              <a:buClr>
                <a:srgbClr val="000000"/>
              </a:buClr>
              <a:buSzPts val="1600"/>
              <a:buFont typeface="Anonymous Pro"/>
              <a:buNone/>
              <a:defRPr sz="1600">
                <a:solidFill>
                  <a:srgbClr val="000000"/>
                </a:solidFill>
                <a:latin typeface="Anonymous Pro"/>
                <a:ea typeface="Anonymous Pro"/>
                <a:cs typeface="Anonymous Pro"/>
                <a:sym typeface="Anonymous Pro"/>
              </a:defRPr>
            </a:lvl1pPr>
            <a:lvl2pPr indent="-342900" lvl="1" marL="914400" rtl="0" algn="l">
              <a:lnSpc>
                <a:spcPct val="115000"/>
              </a:lnSpc>
              <a:spcBef>
                <a:spcPts val="0"/>
              </a:spcBef>
              <a:spcAft>
                <a:spcPts val="0"/>
              </a:spcAft>
              <a:buSzPts val="1800"/>
              <a:buChar char="○"/>
              <a:defRPr/>
            </a:lvl2pPr>
            <a:lvl3pPr indent="-342900" lvl="2" marL="1371600" rtl="0" algn="l">
              <a:lnSpc>
                <a:spcPct val="115000"/>
              </a:lnSpc>
              <a:spcBef>
                <a:spcPts val="0"/>
              </a:spcBef>
              <a:spcAft>
                <a:spcPts val="0"/>
              </a:spcAft>
              <a:buSzPts val="1800"/>
              <a:buChar char="■"/>
              <a:defRPr/>
            </a:lvl3pPr>
            <a:lvl4pPr indent="-342900" lvl="3" marL="1828800" rtl="0" algn="l">
              <a:lnSpc>
                <a:spcPct val="115000"/>
              </a:lnSpc>
              <a:spcBef>
                <a:spcPts val="0"/>
              </a:spcBef>
              <a:spcAft>
                <a:spcPts val="0"/>
              </a:spcAft>
              <a:buSzPts val="1800"/>
              <a:buChar char="●"/>
              <a:defRPr/>
            </a:lvl4pPr>
            <a:lvl5pPr indent="-342900" lvl="4" marL="2286000" rtl="0" algn="l">
              <a:lnSpc>
                <a:spcPct val="115000"/>
              </a:lnSpc>
              <a:spcBef>
                <a:spcPts val="0"/>
              </a:spcBef>
              <a:spcAft>
                <a:spcPts val="0"/>
              </a:spcAft>
              <a:buSzPts val="1800"/>
              <a:buChar char="○"/>
              <a:defRPr/>
            </a:lvl5pPr>
            <a:lvl6pPr indent="-342900" lvl="5" marL="2743200" rtl="0" algn="l">
              <a:lnSpc>
                <a:spcPct val="115000"/>
              </a:lnSpc>
              <a:spcBef>
                <a:spcPts val="0"/>
              </a:spcBef>
              <a:spcAft>
                <a:spcPts val="0"/>
              </a:spcAft>
              <a:buSzPts val="1800"/>
              <a:buChar char="■"/>
              <a:defRPr/>
            </a:lvl6pPr>
            <a:lvl7pPr indent="-342900" lvl="6" marL="3200400" rtl="0" algn="l">
              <a:lnSpc>
                <a:spcPct val="115000"/>
              </a:lnSpc>
              <a:spcBef>
                <a:spcPts val="0"/>
              </a:spcBef>
              <a:spcAft>
                <a:spcPts val="0"/>
              </a:spcAft>
              <a:buSzPts val="1800"/>
              <a:buChar char="●"/>
              <a:defRPr/>
            </a:lvl7pPr>
            <a:lvl8pPr indent="-342900" lvl="7" marL="3657600" rtl="0" algn="l">
              <a:lnSpc>
                <a:spcPct val="115000"/>
              </a:lnSpc>
              <a:spcBef>
                <a:spcPts val="0"/>
              </a:spcBef>
              <a:spcAft>
                <a:spcPts val="0"/>
              </a:spcAft>
              <a:buSzPts val="1800"/>
              <a:buChar char="○"/>
              <a:defRPr/>
            </a:lvl8pPr>
            <a:lvl9pPr indent="-342900" lvl="8" marL="4114800" rtl="0" algn="l">
              <a:lnSpc>
                <a:spcPct val="115000"/>
              </a:lnSpc>
              <a:spcBef>
                <a:spcPts val="0"/>
              </a:spcBef>
              <a:spcAft>
                <a:spcPts val="0"/>
              </a:spcAft>
              <a:buSzPts val="1800"/>
              <a:buChar char="■"/>
              <a:defRPr/>
            </a:lvl9pPr>
          </a:lstStyle>
          <a:p/>
        </p:txBody>
      </p:sp>
      <p:sp>
        <p:nvSpPr>
          <p:cNvPr id="128" name="Google Shape;128;p30"/>
          <p:cNvSpPr txBox="1"/>
          <p:nvPr>
            <p:ph idx="12" type="sldNum"/>
          </p:nvPr>
        </p:nvSpPr>
        <p:spPr>
          <a:xfrm>
            <a:off x="8468275" y="4790883"/>
            <a:ext cx="218400" cy="226800"/>
          </a:xfrm>
          <a:prstGeom prst="rect">
            <a:avLst/>
          </a:prstGeom>
          <a:noFill/>
          <a:ln>
            <a:noFill/>
          </a:ln>
        </p:spPr>
        <p:txBody>
          <a:bodyPr anchorCtr="0" anchor="ctr" bIns="41900" lIns="41900" spcFirstLastPara="1" rIns="41900" wrap="square" tIns="41900">
            <a:normAutofit lnSpcReduction="10000"/>
          </a:bodyPr>
          <a:lstStyle>
            <a:lvl1pPr indent="0" lvl="0"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py 2 2">
  <p:cSld name="TITLE_AND_BODY_3">
    <p:bg>
      <p:bgPr>
        <a:solidFill>
          <a:srgbClr val="FAF4AE"/>
        </a:solidFill>
      </p:bgPr>
    </p:bg>
    <p:spTree>
      <p:nvGrpSpPr>
        <p:cNvPr id="129" name="Shape 129"/>
        <p:cNvGrpSpPr/>
        <p:nvPr/>
      </p:nvGrpSpPr>
      <p:grpSpPr>
        <a:xfrm>
          <a:off x="0" y="0"/>
          <a:ext cx="0" cy="0"/>
          <a:chOff x="0" y="0"/>
          <a:chExt cx="0" cy="0"/>
        </a:xfrm>
      </p:grpSpPr>
      <p:sp>
        <p:nvSpPr>
          <p:cNvPr id="130" name="Google Shape;130;p31"/>
          <p:cNvSpPr txBox="1"/>
          <p:nvPr>
            <p:ph idx="1" type="body"/>
          </p:nvPr>
        </p:nvSpPr>
        <p:spPr>
          <a:xfrm>
            <a:off x="184699" y="171598"/>
            <a:ext cx="4573500" cy="4800300"/>
          </a:xfrm>
          <a:prstGeom prst="rect">
            <a:avLst/>
          </a:prstGeom>
          <a:noFill/>
          <a:ln>
            <a:noFill/>
          </a:ln>
        </p:spPr>
        <p:txBody>
          <a:bodyPr anchorCtr="0" anchor="t" bIns="91425" lIns="91425" spcFirstLastPara="1" rIns="91425" wrap="square" tIns="91425">
            <a:normAutofit/>
          </a:bodyPr>
          <a:lstStyle>
            <a:lvl1pPr indent="-228600" lvl="0" marL="457200" rtl="0" algn="l">
              <a:lnSpc>
                <a:spcPct val="115000"/>
              </a:lnSpc>
              <a:spcBef>
                <a:spcPts val="0"/>
              </a:spcBef>
              <a:spcAft>
                <a:spcPts val="0"/>
              </a:spcAft>
              <a:buClr>
                <a:srgbClr val="000000"/>
              </a:buClr>
              <a:buSzPts val="1600"/>
              <a:buFont typeface="Anonymous Pro"/>
              <a:buNone/>
              <a:defRPr sz="1600">
                <a:solidFill>
                  <a:srgbClr val="000000"/>
                </a:solidFill>
                <a:latin typeface="Anonymous Pro"/>
                <a:ea typeface="Anonymous Pro"/>
                <a:cs typeface="Anonymous Pro"/>
                <a:sym typeface="Anonymous Pro"/>
              </a:defRPr>
            </a:lvl1pPr>
            <a:lvl2pPr indent="-342900" lvl="1" marL="914400" rtl="0" algn="l">
              <a:lnSpc>
                <a:spcPct val="115000"/>
              </a:lnSpc>
              <a:spcBef>
                <a:spcPts val="0"/>
              </a:spcBef>
              <a:spcAft>
                <a:spcPts val="0"/>
              </a:spcAft>
              <a:buSzPts val="1800"/>
              <a:buChar char="○"/>
              <a:defRPr/>
            </a:lvl2pPr>
            <a:lvl3pPr indent="-342900" lvl="2" marL="1371600" rtl="0" algn="l">
              <a:lnSpc>
                <a:spcPct val="115000"/>
              </a:lnSpc>
              <a:spcBef>
                <a:spcPts val="0"/>
              </a:spcBef>
              <a:spcAft>
                <a:spcPts val="0"/>
              </a:spcAft>
              <a:buSzPts val="1800"/>
              <a:buChar char="■"/>
              <a:defRPr/>
            </a:lvl3pPr>
            <a:lvl4pPr indent="-342900" lvl="3" marL="1828800" rtl="0" algn="l">
              <a:lnSpc>
                <a:spcPct val="115000"/>
              </a:lnSpc>
              <a:spcBef>
                <a:spcPts val="0"/>
              </a:spcBef>
              <a:spcAft>
                <a:spcPts val="0"/>
              </a:spcAft>
              <a:buSzPts val="1800"/>
              <a:buChar char="●"/>
              <a:defRPr/>
            </a:lvl4pPr>
            <a:lvl5pPr indent="-342900" lvl="4" marL="2286000" rtl="0" algn="l">
              <a:lnSpc>
                <a:spcPct val="115000"/>
              </a:lnSpc>
              <a:spcBef>
                <a:spcPts val="0"/>
              </a:spcBef>
              <a:spcAft>
                <a:spcPts val="0"/>
              </a:spcAft>
              <a:buSzPts val="1800"/>
              <a:buChar char="○"/>
              <a:defRPr/>
            </a:lvl5pPr>
            <a:lvl6pPr indent="-342900" lvl="5" marL="2743200" rtl="0" algn="l">
              <a:lnSpc>
                <a:spcPct val="115000"/>
              </a:lnSpc>
              <a:spcBef>
                <a:spcPts val="0"/>
              </a:spcBef>
              <a:spcAft>
                <a:spcPts val="0"/>
              </a:spcAft>
              <a:buSzPts val="1800"/>
              <a:buChar char="■"/>
              <a:defRPr/>
            </a:lvl6pPr>
            <a:lvl7pPr indent="-342900" lvl="6" marL="3200400" rtl="0" algn="l">
              <a:lnSpc>
                <a:spcPct val="115000"/>
              </a:lnSpc>
              <a:spcBef>
                <a:spcPts val="0"/>
              </a:spcBef>
              <a:spcAft>
                <a:spcPts val="0"/>
              </a:spcAft>
              <a:buSzPts val="1800"/>
              <a:buChar char="●"/>
              <a:defRPr/>
            </a:lvl7pPr>
            <a:lvl8pPr indent="-342900" lvl="7" marL="3657600" rtl="0" algn="l">
              <a:lnSpc>
                <a:spcPct val="115000"/>
              </a:lnSpc>
              <a:spcBef>
                <a:spcPts val="0"/>
              </a:spcBef>
              <a:spcAft>
                <a:spcPts val="0"/>
              </a:spcAft>
              <a:buSzPts val="1800"/>
              <a:buChar char="○"/>
              <a:defRPr/>
            </a:lvl8pPr>
            <a:lvl9pPr indent="-342900" lvl="8" marL="4114800" rtl="0" algn="l">
              <a:lnSpc>
                <a:spcPct val="115000"/>
              </a:lnSpc>
              <a:spcBef>
                <a:spcPts val="0"/>
              </a:spcBef>
              <a:spcAft>
                <a:spcPts val="0"/>
              </a:spcAft>
              <a:buSzPts val="1800"/>
              <a:buChar char="■"/>
              <a:defRPr/>
            </a:lvl9pPr>
          </a:lstStyle>
          <a:p/>
        </p:txBody>
      </p:sp>
      <p:sp>
        <p:nvSpPr>
          <p:cNvPr id="131" name="Google Shape;131;p31"/>
          <p:cNvSpPr txBox="1"/>
          <p:nvPr>
            <p:ph idx="12" type="sldNum"/>
          </p:nvPr>
        </p:nvSpPr>
        <p:spPr>
          <a:xfrm>
            <a:off x="8468275" y="4790883"/>
            <a:ext cx="218400" cy="226800"/>
          </a:xfrm>
          <a:prstGeom prst="rect">
            <a:avLst/>
          </a:prstGeom>
          <a:noFill/>
          <a:ln>
            <a:noFill/>
          </a:ln>
        </p:spPr>
        <p:txBody>
          <a:bodyPr anchorCtr="0" anchor="ctr" bIns="41900" lIns="41900" spcFirstLastPara="1" rIns="41900" wrap="square" tIns="41900">
            <a:normAutofit lnSpcReduction="10000"/>
          </a:bodyPr>
          <a:lstStyle>
            <a:lvl1pPr indent="0" lvl="0"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py 2 3">
  <p:cSld name="TITLE_AND_BODY_4">
    <p:bg>
      <p:bgPr>
        <a:solidFill>
          <a:srgbClr val="FAF4AE"/>
        </a:solidFill>
      </p:bgPr>
    </p:bg>
    <p:spTree>
      <p:nvGrpSpPr>
        <p:cNvPr id="132" name="Shape 132"/>
        <p:cNvGrpSpPr/>
        <p:nvPr/>
      </p:nvGrpSpPr>
      <p:grpSpPr>
        <a:xfrm>
          <a:off x="0" y="0"/>
          <a:ext cx="0" cy="0"/>
          <a:chOff x="0" y="0"/>
          <a:chExt cx="0" cy="0"/>
        </a:xfrm>
      </p:grpSpPr>
      <p:sp>
        <p:nvSpPr>
          <p:cNvPr id="133" name="Google Shape;133;p32"/>
          <p:cNvSpPr txBox="1"/>
          <p:nvPr>
            <p:ph idx="1" type="body"/>
          </p:nvPr>
        </p:nvSpPr>
        <p:spPr>
          <a:xfrm>
            <a:off x="184699" y="171598"/>
            <a:ext cx="4573500" cy="4800300"/>
          </a:xfrm>
          <a:prstGeom prst="rect">
            <a:avLst/>
          </a:prstGeom>
          <a:noFill/>
          <a:ln>
            <a:noFill/>
          </a:ln>
        </p:spPr>
        <p:txBody>
          <a:bodyPr anchorCtr="0" anchor="t" bIns="91425" lIns="91425" spcFirstLastPara="1" rIns="91425" wrap="square" tIns="91425">
            <a:normAutofit/>
          </a:bodyPr>
          <a:lstStyle>
            <a:lvl1pPr indent="-228600" lvl="0" marL="457200" rtl="0" algn="l">
              <a:lnSpc>
                <a:spcPct val="115000"/>
              </a:lnSpc>
              <a:spcBef>
                <a:spcPts val="0"/>
              </a:spcBef>
              <a:spcAft>
                <a:spcPts val="0"/>
              </a:spcAft>
              <a:buClr>
                <a:srgbClr val="000000"/>
              </a:buClr>
              <a:buSzPts val="1600"/>
              <a:buFont typeface="Anonymous Pro"/>
              <a:buNone/>
              <a:defRPr sz="1600">
                <a:solidFill>
                  <a:srgbClr val="000000"/>
                </a:solidFill>
                <a:latin typeface="Anonymous Pro"/>
                <a:ea typeface="Anonymous Pro"/>
                <a:cs typeface="Anonymous Pro"/>
                <a:sym typeface="Anonymous Pro"/>
              </a:defRPr>
            </a:lvl1pPr>
            <a:lvl2pPr indent="-342900" lvl="1" marL="914400" rtl="0" algn="l">
              <a:lnSpc>
                <a:spcPct val="115000"/>
              </a:lnSpc>
              <a:spcBef>
                <a:spcPts val="0"/>
              </a:spcBef>
              <a:spcAft>
                <a:spcPts val="0"/>
              </a:spcAft>
              <a:buSzPts val="1800"/>
              <a:buChar char="○"/>
              <a:defRPr/>
            </a:lvl2pPr>
            <a:lvl3pPr indent="-342900" lvl="2" marL="1371600" rtl="0" algn="l">
              <a:lnSpc>
                <a:spcPct val="115000"/>
              </a:lnSpc>
              <a:spcBef>
                <a:spcPts val="0"/>
              </a:spcBef>
              <a:spcAft>
                <a:spcPts val="0"/>
              </a:spcAft>
              <a:buSzPts val="1800"/>
              <a:buChar char="■"/>
              <a:defRPr/>
            </a:lvl3pPr>
            <a:lvl4pPr indent="-342900" lvl="3" marL="1828800" rtl="0" algn="l">
              <a:lnSpc>
                <a:spcPct val="115000"/>
              </a:lnSpc>
              <a:spcBef>
                <a:spcPts val="0"/>
              </a:spcBef>
              <a:spcAft>
                <a:spcPts val="0"/>
              </a:spcAft>
              <a:buSzPts val="1800"/>
              <a:buChar char="●"/>
              <a:defRPr/>
            </a:lvl4pPr>
            <a:lvl5pPr indent="-342900" lvl="4" marL="2286000" rtl="0" algn="l">
              <a:lnSpc>
                <a:spcPct val="115000"/>
              </a:lnSpc>
              <a:spcBef>
                <a:spcPts val="0"/>
              </a:spcBef>
              <a:spcAft>
                <a:spcPts val="0"/>
              </a:spcAft>
              <a:buSzPts val="1800"/>
              <a:buChar char="○"/>
              <a:defRPr/>
            </a:lvl5pPr>
            <a:lvl6pPr indent="-342900" lvl="5" marL="2743200" rtl="0" algn="l">
              <a:lnSpc>
                <a:spcPct val="115000"/>
              </a:lnSpc>
              <a:spcBef>
                <a:spcPts val="0"/>
              </a:spcBef>
              <a:spcAft>
                <a:spcPts val="0"/>
              </a:spcAft>
              <a:buSzPts val="1800"/>
              <a:buChar char="■"/>
              <a:defRPr/>
            </a:lvl6pPr>
            <a:lvl7pPr indent="-342900" lvl="6" marL="3200400" rtl="0" algn="l">
              <a:lnSpc>
                <a:spcPct val="115000"/>
              </a:lnSpc>
              <a:spcBef>
                <a:spcPts val="0"/>
              </a:spcBef>
              <a:spcAft>
                <a:spcPts val="0"/>
              </a:spcAft>
              <a:buSzPts val="1800"/>
              <a:buChar char="●"/>
              <a:defRPr/>
            </a:lvl7pPr>
            <a:lvl8pPr indent="-342900" lvl="7" marL="3657600" rtl="0" algn="l">
              <a:lnSpc>
                <a:spcPct val="115000"/>
              </a:lnSpc>
              <a:spcBef>
                <a:spcPts val="0"/>
              </a:spcBef>
              <a:spcAft>
                <a:spcPts val="0"/>
              </a:spcAft>
              <a:buSzPts val="1800"/>
              <a:buChar char="○"/>
              <a:defRPr/>
            </a:lvl8pPr>
            <a:lvl9pPr indent="-342900" lvl="8" marL="4114800" rtl="0" algn="l">
              <a:lnSpc>
                <a:spcPct val="115000"/>
              </a:lnSpc>
              <a:spcBef>
                <a:spcPts val="0"/>
              </a:spcBef>
              <a:spcAft>
                <a:spcPts val="0"/>
              </a:spcAft>
              <a:buSzPts val="1800"/>
              <a:buChar char="■"/>
              <a:defRPr/>
            </a:lvl9pPr>
          </a:lstStyle>
          <a:p/>
        </p:txBody>
      </p:sp>
      <p:sp>
        <p:nvSpPr>
          <p:cNvPr id="134" name="Google Shape;134;p32"/>
          <p:cNvSpPr txBox="1"/>
          <p:nvPr>
            <p:ph idx="12" type="sldNum"/>
          </p:nvPr>
        </p:nvSpPr>
        <p:spPr>
          <a:xfrm>
            <a:off x="8468275" y="4790883"/>
            <a:ext cx="218400" cy="226800"/>
          </a:xfrm>
          <a:prstGeom prst="rect">
            <a:avLst/>
          </a:prstGeom>
          <a:noFill/>
          <a:ln>
            <a:noFill/>
          </a:ln>
        </p:spPr>
        <p:txBody>
          <a:bodyPr anchorCtr="0" anchor="ctr" bIns="41900" lIns="41900" spcFirstLastPara="1" rIns="41900" wrap="square" tIns="41900">
            <a:normAutofit lnSpcReduction="10000"/>
          </a:bodyPr>
          <a:lstStyle>
            <a:lvl1pPr indent="0" lvl="0"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background">
  <p:cSld name="BLANK_1">
    <p:bg>
      <p:bgPr>
        <a:solidFill>
          <a:srgbClr val="333481"/>
        </a:solidFill>
      </p:bgPr>
    </p:bg>
    <p:spTree>
      <p:nvGrpSpPr>
        <p:cNvPr id="135" name="Shape 135"/>
        <p:cNvGrpSpPr/>
        <p:nvPr/>
      </p:nvGrpSpPr>
      <p:grpSpPr>
        <a:xfrm>
          <a:off x="0" y="0"/>
          <a:ext cx="0" cy="0"/>
          <a:chOff x="0" y="0"/>
          <a:chExt cx="0" cy="0"/>
        </a:xfrm>
      </p:grpSpPr>
      <p:sp>
        <p:nvSpPr>
          <p:cNvPr id="136" name="Google Shape;136;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copy 2 4">
  <p:cSld name="TITLE_AND_BODY_5">
    <p:bg>
      <p:bgPr>
        <a:solidFill>
          <a:srgbClr val="FAF4AE"/>
        </a:solidFill>
      </p:bgPr>
    </p:bg>
    <p:spTree>
      <p:nvGrpSpPr>
        <p:cNvPr id="137" name="Shape 137"/>
        <p:cNvGrpSpPr/>
        <p:nvPr/>
      </p:nvGrpSpPr>
      <p:grpSpPr>
        <a:xfrm>
          <a:off x="0" y="0"/>
          <a:ext cx="0" cy="0"/>
          <a:chOff x="0" y="0"/>
          <a:chExt cx="0" cy="0"/>
        </a:xfrm>
      </p:grpSpPr>
      <p:sp>
        <p:nvSpPr>
          <p:cNvPr id="138" name="Google Shape;138;p34"/>
          <p:cNvSpPr txBox="1"/>
          <p:nvPr>
            <p:ph idx="1" type="body"/>
          </p:nvPr>
        </p:nvSpPr>
        <p:spPr>
          <a:xfrm>
            <a:off x="184699" y="171598"/>
            <a:ext cx="4573500" cy="4800300"/>
          </a:xfrm>
          <a:prstGeom prst="rect">
            <a:avLst/>
          </a:prstGeom>
          <a:noFill/>
          <a:ln>
            <a:noFill/>
          </a:ln>
        </p:spPr>
        <p:txBody>
          <a:bodyPr anchorCtr="0" anchor="t" bIns="91425" lIns="91425" spcFirstLastPara="1" rIns="91425" wrap="square" tIns="91425">
            <a:normAutofit/>
          </a:bodyPr>
          <a:lstStyle>
            <a:lvl1pPr indent="-228600" lvl="0" marL="457200" rtl="0" algn="l">
              <a:lnSpc>
                <a:spcPct val="115000"/>
              </a:lnSpc>
              <a:spcBef>
                <a:spcPts val="0"/>
              </a:spcBef>
              <a:spcAft>
                <a:spcPts val="0"/>
              </a:spcAft>
              <a:buClr>
                <a:srgbClr val="000000"/>
              </a:buClr>
              <a:buSzPts val="1600"/>
              <a:buFont typeface="Anonymous Pro"/>
              <a:buNone/>
              <a:defRPr sz="1600">
                <a:solidFill>
                  <a:srgbClr val="000000"/>
                </a:solidFill>
                <a:latin typeface="Anonymous Pro"/>
                <a:ea typeface="Anonymous Pro"/>
                <a:cs typeface="Anonymous Pro"/>
                <a:sym typeface="Anonymous Pro"/>
              </a:defRPr>
            </a:lvl1pPr>
            <a:lvl2pPr indent="-342900" lvl="1" marL="914400" rtl="0" algn="l">
              <a:lnSpc>
                <a:spcPct val="115000"/>
              </a:lnSpc>
              <a:spcBef>
                <a:spcPts val="0"/>
              </a:spcBef>
              <a:spcAft>
                <a:spcPts val="0"/>
              </a:spcAft>
              <a:buSzPts val="1800"/>
              <a:buChar char="○"/>
              <a:defRPr/>
            </a:lvl2pPr>
            <a:lvl3pPr indent="-342900" lvl="2" marL="1371600" rtl="0" algn="l">
              <a:lnSpc>
                <a:spcPct val="115000"/>
              </a:lnSpc>
              <a:spcBef>
                <a:spcPts val="0"/>
              </a:spcBef>
              <a:spcAft>
                <a:spcPts val="0"/>
              </a:spcAft>
              <a:buSzPts val="1800"/>
              <a:buChar char="■"/>
              <a:defRPr/>
            </a:lvl3pPr>
            <a:lvl4pPr indent="-342900" lvl="3" marL="1828800" rtl="0" algn="l">
              <a:lnSpc>
                <a:spcPct val="115000"/>
              </a:lnSpc>
              <a:spcBef>
                <a:spcPts val="0"/>
              </a:spcBef>
              <a:spcAft>
                <a:spcPts val="0"/>
              </a:spcAft>
              <a:buSzPts val="1800"/>
              <a:buChar char="●"/>
              <a:defRPr/>
            </a:lvl4pPr>
            <a:lvl5pPr indent="-342900" lvl="4" marL="2286000" rtl="0" algn="l">
              <a:lnSpc>
                <a:spcPct val="115000"/>
              </a:lnSpc>
              <a:spcBef>
                <a:spcPts val="0"/>
              </a:spcBef>
              <a:spcAft>
                <a:spcPts val="0"/>
              </a:spcAft>
              <a:buSzPts val="1800"/>
              <a:buChar char="○"/>
              <a:defRPr/>
            </a:lvl5pPr>
            <a:lvl6pPr indent="-342900" lvl="5" marL="2743200" rtl="0" algn="l">
              <a:lnSpc>
                <a:spcPct val="115000"/>
              </a:lnSpc>
              <a:spcBef>
                <a:spcPts val="0"/>
              </a:spcBef>
              <a:spcAft>
                <a:spcPts val="0"/>
              </a:spcAft>
              <a:buSzPts val="1800"/>
              <a:buChar char="■"/>
              <a:defRPr/>
            </a:lvl6pPr>
            <a:lvl7pPr indent="-342900" lvl="6" marL="3200400" rtl="0" algn="l">
              <a:lnSpc>
                <a:spcPct val="115000"/>
              </a:lnSpc>
              <a:spcBef>
                <a:spcPts val="0"/>
              </a:spcBef>
              <a:spcAft>
                <a:spcPts val="0"/>
              </a:spcAft>
              <a:buSzPts val="1800"/>
              <a:buChar char="●"/>
              <a:defRPr/>
            </a:lvl7pPr>
            <a:lvl8pPr indent="-342900" lvl="7" marL="3657600" rtl="0" algn="l">
              <a:lnSpc>
                <a:spcPct val="115000"/>
              </a:lnSpc>
              <a:spcBef>
                <a:spcPts val="0"/>
              </a:spcBef>
              <a:spcAft>
                <a:spcPts val="0"/>
              </a:spcAft>
              <a:buSzPts val="1800"/>
              <a:buChar char="○"/>
              <a:defRPr/>
            </a:lvl8pPr>
            <a:lvl9pPr indent="-342900" lvl="8" marL="4114800" rtl="0" algn="l">
              <a:lnSpc>
                <a:spcPct val="115000"/>
              </a:lnSpc>
              <a:spcBef>
                <a:spcPts val="0"/>
              </a:spcBef>
              <a:spcAft>
                <a:spcPts val="0"/>
              </a:spcAft>
              <a:buSzPts val="1800"/>
              <a:buChar char="■"/>
              <a:defRPr/>
            </a:lvl9pPr>
          </a:lstStyle>
          <a:p/>
        </p:txBody>
      </p:sp>
      <p:sp>
        <p:nvSpPr>
          <p:cNvPr id="139" name="Google Shape;139;p34"/>
          <p:cNvSpPr txBox="1"/>
          <p:nvPr>
            <p:ph idx="12" type="sldNum"/>
          </p:nvPr>
        </p:nvSpPr>
        <p:spPr>
          <a:xfrm>
            <a:off x="8468275" y="4790883"/>
            <a:ext cx="218400" cy="226800"/>
          </a:xfrm>
          <a:prstGeom prst="rect">
            <a:avLst/>
          </a:prstGeom>
          <a:noFill/>
          <a:ln>
            <a:noFill/>
          </a:ln>
        </p:spPr>
        <p:txBody>
          <a:bodyPr anchorCtr="0" anchor="ctr" bIns="41900" lIns="41900" spcFirstLastPara="1" rIns="41900" wrap="square" tIns="41900">
            <a:normAutofit lnSpcReduction="10000"/>
          </a:bodyPr>
          <a:lstStyle>
            <a:lvl1pPr indent="0" lvl="0"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000"/>
              <a:buFont typeface="Calibri"/>
              <a:buNone/>
              <a:defRPr>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_1">
  <p:cSld name="TITLE_AND_BODY_3_1">
    <p:spTree>
      <p:nvGrpSpPr>
        <p:cNvPr id="140" name="Shape 140"/>
        <p:cNvGrpSpPr/>
        <p:nvPr/>
      </p:nvGrpSpPr>
      <p:grpSpPr>
        <a:xfrm>
          <a:off x="0" y="0"/>
          <a:ext cx="0" cy="0"/>
          <a:chOff x="0" y="0"/>
          <a:chExt cx="0" cy="0"/>
        </a:xfrm>
      </p:grpSpPr>
      <p:sp>
        <p:nvSpPr>
          <p:cNvPr id="141" name="Google Shape;141;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42" name="Google Shape;142;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3" name="Google Shape;143;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22" Type="http://schemas.openxmlformats.org/officeDocument/2006/relationships/slideLayout" Target="../slideLayouts/slideLayout33.xml"/><Relationship Id="rId10" Type="http://schemas.openxmlformats.org/officeDocument/2006/relationships/slideLayout" Target="../slideLayouts/slideLayout21.xml"/><Relationship Id="rId21" Type="http://schemas.openxmlformats.org/officeDocument/2006/relationships/slideLayout" Target="../slideLayouts/slideLayout32.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23" Type="http://schemas.openxmlformats.org/officeDocument/2006/relationships/theme" Target="../theme/theme1.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0"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5.png"/><Relationship Id="rId4" Type="http://schemas.openxmlformats.org/officeDocument/2006/relationships/image" Target="../media/image44.png"/><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20.png"/><Relationship Id="rId8"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40.png"/><Relationship Id="rId8" Type="http://schemas.openxmlformats.org/officeDocument/2006/relationships/image" Target="../media/image37.png"/></Relationships>
</file>

<file path=ppt/slides/_rels/slide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3.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5.png"/><Relationship Id="rId7" Type="http://schemas.openxmlformats.org/officeDocument/2006/relationships/image" Target="../media/image12.png"/><Relationship Id="rId8"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26.jp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28.png"/><Relationship Id="rId6"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5.png"/><Relationship Id="rId4" Type="http://schemas.openxmlformats.org/officeDocument/2006/relationships/image" Target="../media/image34.png"/><Relationship Id="rId5" Type="http://schemas.openxmlformats.org/officeDocument/2006/relationships/image" Target="../media/image41.png"/><Relationship Id="rId6"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47" name="Shape 147"/>
        <p:cNvGrpSpPr/>
        <p:nvPr/>
      </p:nvGrpSpPr>
      <p:grpSpPr>
        <a:xfrm>
          <a:off x="0" y="0"/>
          <a:ext cx="0" cy="0"/>
          <a:chOff x="0" y="0"/>
          <a:chExt cx="0" cy="0"/>
        </a:xfrm>
      </p:grpSpPr>
      <p:pic>
        <p:nvPicPr>
          <p:cNvPr id="148" name="Google Shape;148;p36"/>
          <p:cNvPicPr preferRelativeResize="0"/>
          <p:nvPr/>
        </p:nvPicPr>
        <p:blipFill rotWithShape="1">
          <a:blip r:embed="rId3">
            <a:alphaModFix/>
          </a:blip>
          <a:srcRect b="0" l="0" r="55060" t="0"/>
          <a:stretch/>
        </p:blipFill>
        <p:spPr>
          <a:xfrm>
            <a:off x="3492709" y="1296651"/>
            <a:ext cx="1295528" cy="2026624"/>
          </a:xfrm>
          <a:prstGeom prst="rect">
            <a:avLst/>
          </a:prstGeom>
          <a:noFill/>
          <a:ln cap="flat" cmpd="sng" w="9525">
            <a:solidFill>
              <a:srgbClr val="595959"/>
            </a:solidFill>
            <a:prstDash val="dot"/>
            <a:round/>
            <a:headEnd len="sm" w="sm" type="none"/>
            <a:tailEnd len="sm" w="sm" type="none"/>
          </a:ln>
        </p:spPr>
      </p:pic>
      <p:pic>
        <p:nvPicPr>
          <p:cNvPr id="149" name="Google Shape;149;p36"/>
          <p:cNvPicPr preferRelativeResize="0"/>
          <p:nvPr/>
        </p:nvPicPr>
        <p:blipFill>
          <a:blip r:embed="rId4">
            <a:alphaModFix/>
          </a:blip>
          <a:stretch>
            <a:fillRect/>
          </a:stretch>
        </p:blipFill>
        <p:spPr>
          <a:xfrm>
            <a:off x="6663177" y="1800106"/>
            <a:ext cx="1709075" cy="2579751"/>
          </a:xfrm>
          <a:prstGeom prst="rect">
            <a:avLst/>
          </a:prstGeom>
          <a:noFill/>
          <a:ln cap="flat" cmpd="sng" w="9525">
            <a:solidFill>
              <a:srgbClr val="595959"/>
            </a:solidFill>
            <a:prstDash val="dot"/>
            <a:round/>
            <a:headEnd len="sm" w="sm" type="none"/>
            <a:tailEnd len="sm" w="sm" type="none"/>
          </a:ln>
        </p:spPr>
      </p:pic>
      <p:pic>
        <p:nvPicPr>
          <p:cNvPr id="150" name="Google Shape;150;p36"/>
          <p:cNvPicPr preferRelativeResize="0"/>
          <p:nvPr/>
        </p:nvPicPr>
        <p:blipFill>
          <a:blip r:embed="rId5">
            <a:alphaModFix/>
          </a:blip>
          <a:stretch>
            <a:fillRect/>
          </a:stretch>
        </p:blipFill>
        <p:spPr>
          <a:xfrm>
            <a:off x="2138930" y="3116874"/>
            <a:ext cx="1353780" cy="2026625"/>
          </a:xfrm>
          <a:prstGeom prst="rect">
            <a:avLst/>
          </a:prstGeom>
          <a:noFill/>
          <a:ln cap="flat" cmpd="sng" w="9525">
            <a:solidFill>
              <a:srgbClr val="595959"/>
            </a:solidFill>
            <a:prstDash val="dot"/>
            <a:round/>
            <a:headEnd len="sm" w="sm" type="none"/>
            <a:tailEnd len="sm" w="sm" type="none"/>
          </a:ln>
        </p:spPr>
      </p:pic>
      <p:pic>
        <p:nvPicPr>
          <p:cNvPr id="151" name="Google Shape;151;p36"/>
          <p:cNvPicPr preferRelativeResize="0"/>
          <p:nvPr/>
        </p:nvPicPr>
        <p:blipFill>
          <a:blip r:embed="rId6">
            <a:alphaModFix/>
          </a:blip>
          <a:stretch>
            <a:fillRect/>
          </a:stretch>
        </p:blipFill>
        <p:spPr>
          <a:xfrm>
            <a:off x="4793025" y="1150419"/>
            <a:ext cx="1870151" cy="2871127"/>
          </a:xfrm>
          <a:prstGeom prst="rect">
            <a:avLst/>
          </a:prstGeom>
          <a:noFill/>
          <a:ln cap="flat" cmpd="sng" w="9525">
            <a:solidFill>
              <a:schemeClr val="dk2"/>
            </a:solidFill>
            <a:prstDash val="dot"/>
            <a:round/>
            <a:headEnd len="sm" w="sm" type="none"/>
            <a:tailEnd len="sm" w="sm" type="none"/>
          </a:ln>
        </p:spPr>
      </p:pic>
      <p:pic>
        <p:nvPicPr>
          <p:cNvPr id="152" name="Google Shape;152;p36"/>
          <p:cNvPicPr preferRelativeResize="0"/>
          <p:nvPr/>
        </p:nvPicPr>
        <p:blipFill>
          <a:blip r:embed="rId7">
            <a:alphaModFix/>
          </a:blip>
          <a:stretch>
            <a:fillRect/>
          </a:stretch>
        </p:blipFill>
        <p:spPr>
          <a:xfrm>
            <a:off x="729116" y="1889181"/>
            <a:ext cx="1417325" cy="2134525"/>
          </a:xfrm>
          <a:prstGeom prst="rect">
            <a:avLst/>
          </a:prstGeom>
          <a:noFill/>
          <a:ln cap="flat" cmpd="sng" w="9525">
            <a:solidFill>
              <a:schemeClr val="dk2"/>
            </a:solidFill>
            <a:prstDash val="dot"/>
            <a:round/>
            <a:headEnd len="sm" w="sm" type="none"/>
            <a:tailEnd len="sm" w="sm" type="none"/>
          </a:ln>
        </p:spPr>
      </p:pic>
      <p:sp>
        <p:nvSpPr>
          <p:cNvPr id="153" name="Google Shape;153;p36"/>
          <p:cNvSpPr txBox="1"/>
          <p:nvPr/>
        </p:nvSpPr>
        <p:spPr>
          <a:xfrm>
            <a:off x="521850" y="247700"/>
            <a:ext cx="7032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2"/>
                </a:solidFill>
                <a:latin typeface="DM Serif Display"/>
                <a:ea typeface="DM Serif Display"/>
                <a:cs typeface="DM Serif Display"/>
                <a:sym typeface="DM Serif Display"/>
              </a:rPr>
              <a:t>Naming and describing hegemonic data science &amp; AI</a:t>
            </a:r>
            <a:endParaRPr sz="2000">
              <a:solidFill>
                <a:schemeClr val="dk2"/>
              </a:solidFill>
              <a:latin typeface="DM Serif Display"/>
              <a:ea typeface="DM Serif Display"/>
              <a:cs typeface="DM Serif Display"/>
              <a:sym typeface="DM Serif Display"/>
            </a:endParaRPr>
          </a:p>
        </p:txBody>
      </p:sp>
      <p:sp>
        <p:nvSpPr>
          <p:cNvPr id="154" name="Google Shape;154;p36"/>
          <p:cNvSpPr/>
          <p:nvPr/>
        </p:nvSpPr>
        <p:spPr>
          <a:xfrm>
            <a:off x="0" y="193275"/>
            <a:ext cx="9171300" cy="791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36"/>
          <p:cNvSpPr txBox="1"/>
          <p:nvPr/>
        </p:nvSpPr>
        <p:spPr>
          <a:xfrm>
            <a:off x="308525" y="337550"/>
            <a:ext cx="840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DM Serif Display"/>
                <a:ea typeface="DM Serif Display"/>
                <a:cs typeface="DM Serif Display"/>
                <a:sym typeface="DM Serif Display"/>
              </a:rPr>
              <a:t>Work describing the harmful, discriminatory effects of data &amp; AI</a:t>
            </a:r>
            <a:endParaRPr sz="2000">
              <a:solidFill>
                <a:schemeClr val="lt1"/>
              </a:solidFill>
              <a:latin typeface="DM Serif Display"/>
              <a:ea typeface="DM Serif Display"/>
              <a:cs typeface="DM Serif Display"/>
              <a:sym typeface="DM Serif Display"/>
            </a:endParaRPr>
          </a:p>
        </p:txBody>
      </p:sp>
      <p:pic>
        <p:nvPicPr>
          <p:cNvPr id="156" name="Google Shape;156;p36"/>
          <p:cNvPicPr preferRelativeResize="0"/>
          <p:nvPr/>
        </p:nvPicPr>
        <p:blipFill>
          <a:blip r:embed="rId8">
            <a:alphaModFix/>
          </a:blip>
          <a:stretch>
            <a:fillRect/>
          </a:stretch>
        </p:blipFill>
        <p:spPr>
          <a:xfrm>
            <a:off x="3488296" y="3323270"/>
            <a:ext cx="1103400" cy="1654280"/>
          </a:xfrm>
          <a:prstGeom prst="rect">
            <a:avLst/>
          </a:prstGeom>
          <a:noFill/>
          <a:ln cap="flat" cmpd="sng" w="9525">
            <a:solidFill>
              <a:schemeClr val="dk2"/>
            </a:solidFill>
            <a:prstDash val="dot"/>
            <a:round/>
            <a:headEnd len="sm" w="sm" type="none"/>
            <a:tailEnd len="sm" w="sm" type="none"/>
          </a:ln>
        </p:spPr>
      </p:pic>
      <p:pic>
        <p:nvPicPr>
          <p:cNvPr id="157" name="Google Shape;157;p36"/>
          <p:cNvPicPr preferRelativeResize="0"/>
          <p:nvPr/>
        </p:nvPicPr>
        <p:blipFill>
          <a:blip r:embed="rId9">
            <a:alphaModFix/>
          </a:blip>
          <a:stretch>
            <a:fillRect/>
          </a:stretch>
        </p:blipFill>
        <p:spPr>
          <a:xfrm>
            <a:off x="4455527" y="4016031"/>
            <a:ext cx="4622625" cy="595525"/>
          </a:xfrm>
          <a:prstGeom prst="rect">
            <a:avLst/>
          </a:prstGeom>
          <a:noFill/>
          <a:ln cap="flat" cmpd="sng" w="9525">
            <a:solidFill>
              <a:schemeClr val="dk2"/>
            </a:solidFill>
            <a:prstDash val="dot"/>
            <a:round/>
            <a:headEnd len="sm" w="sm" type="none"/>
            <a:tailEnd len="sm" w="sm" type="none"/>
          </a:ln>
        </p:spPr>
      </p:pic>
      <p:sp>
        <p:nvSpPr>
          <p:cNvPr id="158" name="Google Shape;158;p3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pic>
        <p:nvPicPr>
          <p:cNvPr id="159" name="Google Shape;159;p36"/>
          <p:cNvPicPr preferRelativeResize="0"/>
          <p:nvPr/>
        </p:nvPicPr>
        <p:blipFill>
          <a:blip r:embed="rId10">
            <a:alphaModFix/>
          </a:blip>
          <a:stretch>
            <a:fillRect/>
          </a:stretch>
        </p:blipFill>
        <p:spPr>
          <a:xfrm>
            <a:off x="2126226" y="1495795"/>
            <a:ext cx="1417326" cy="2188003"/>
          </a:xfrm>
          <a:prstGeom prst="rect">
            <a:avLst/>
          </a:prstGeom>
          <a:noFill/>
          <a:ln cap="flat" cmpd="sng" w="9525">
            <a:solidFill>
              <a:schemeClr val="dk2"/>
            </a:solidFill>
            <a:prstDash val="dash"/>
            <a:round/>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F00"/>
        </a:solidFill>
      </p:bgPr>
    </p:bg>
    <p:spTree>
      <p:nvGrpSpPr>
        <p:cNvPr id="247" name="Shape 247"/>
        <p:cNvGrpSpPr/>
        <p:nvPr/>
      </p:nvGrpSpPr>
      <p:grpSpPr>
        <a:xfrm>
          <a:off x="0" y="0"/>
          <a:ext cx="0" cy="0"/>
          <a:chOff x="0" y="0"/>
          <a:chExt cx="0" cy="0"/>
        </a:xfrm>
      </p:grpSpPr>
      <p:pic>
        <p:nvPicPr>
          <p:cNvPr id="248" name="Google Shape;248;p45"/>
          <p:cNvPicPr preferRelativeResize="0"/>
          <p:nvPr/>
        </p:nvPicPr>
        <p:blipFill rotWithShape="1">
          <a:blip r:embed="rId3">
            <a:alphaModFix amt="18000"/>
          </a:blip>
          <a:srcRect b="47373" l="14937" r="12761" t="0"/>
          <a:stretch/>
        </p:blipFill>
        <p:spPr>
          <a:xfrm>
            <a:off x="0" y="1050152"/>
            <a:ext cx="9144001" cy="4093350"/>
          </a:xfrm>
          <a:prstGeom prst="rect">
            <a:avLst/>
          </a:prstGeom>
          <a:noFill/>
          <a:ln>
            <a:noFill/>
          </a:ln>
        </p:spPr>
      </p:pic>
      <p:sp>
        <p:nvSpPr>
          <p:cNvPr id="249" name="Google Shape;249;p45"/>
          <p:cNvSpPr txBox="1"/>
          <p:nvPr/>
        </p:nvSpPr>
        <p:spPr>
          <a:xfrm>
            <a:off x="202225" y="387250"/>
            <a:ext cx="8640000" cy="402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800">
                <a:solidFill>
                  <a:schemeClr val="lt1"/>
                </a:solidFill>
                <a:highlight>
                  <a:schemeClr val="dk1"/>
                </a:highlight>
                <a:latin typeface="DM Serif Display"/>
                <a:ea typeface="DM Serif Display"/>
                <a:cs typeface="DM Serif Display"/>
                <a:sym typeface="DM Serif Display"/>
              </a:rPr>
              <a:t>“It is not inevitable that AI will lead to great public benefits. The outcomes that many of us hope for, or anticipate, are not inherent features of the technology itself.”</a:t>
            </a:r>
            <a:endParaRPr sz="2800">
              <a:solidFill>
                <a:schemeClr val="lt1"/>
              </a:solidFill>
              <a:highlight>
                <a:schemeClr val="dk1"/>
              </a:highlight>
              <a:latin typeface="DM Serif Display"/>
              <a:ea typeface="DM Serif Display"/>
              <a:cs typeface="DM Serif Display"/>
              <a:sym typeface="DM Serif Display"/>
            </a:endParaRPr>
          </a:p>
          <a:p>
            <a:pPr indent="0" lvl="0" marL="0" rtl="0" algn="l">
              <a:lnSpc>
                <a:spcPct val="115000"/>
              </a:lnSpc>
              <a:spcBef>
                <a:spcPts val="0"/>
              </a:spcBef>
              <a:spcAft>
                <a:spcPts val="0"/>
              </a:spcAft>
              <a:buNone/>
            </a:pPr>
            <a:r>
              <a:t/>
            </a:r>
            <a:endParaRPr sz="2800">
              <a:solidFill>
                <a:schemeClr val="lt1"/>
              </a:solidFill>
              <a:highlight>
                <a:schemeClr val="dk1"/>
              </a:highlight>
              <a:latin typeface="DM Serif Display"/>
              <a:ea typeface="DM Serif Display"/>
              <a:cs typeface="DM Serif Display"/>
              <a:sym typeface="DM Serif Display"/>
            </a:endParaRPr>
          </a:p>
          <a:p>
            <a:pPr indent="0" lvl="0" marL="0" rtl="0" algn="l">
              <a:lnSpc>
                <a:spcPct val="115000"/>
              </a:lnSpc>
              <a:spcBef>
                <a:spcPts val="0"/>
              </a:spcBef>
              <a:spcAft>
                <a:spcPts val="0"/>
              </a:spcAft>
              <a:buNone/>
            </a:pPr>
            <a:r>
              <a:rPr lang="en" sz="2800">
                <a:solidFill>
                  <a:schemeClr val="lt1"/>
                </a:solidFill>
                <a:highlight>
                  <a:schemeClr val="dk1"/>
                </a:highlight>
                <a:latin typeface="DM Serif Display"/>
                <a:ea typeface="DM Serif Display"/>
                <a:cs typeface="DM Serif Display"/>
                <a:sym typeface="DM Serif Display"/>
              </a:rPr>
              <a:t>	–Dr. Alondra Nelson</a:t>
            </a:r>
            <a:endParaRPr sz="2800">
              <a:solidFill>
                <a:schemeClr val="lt1"/>
              </a:solidFill>
              <a:highlight>
                <a:schemeClr val="dk1"/>
              </a:highlight>
              <a:latin typeface="DM Serif Display"/>
              <a:ea typeface="DM Serif Display"/>
              <a:cs typeface="DM Serif Display"/>
              <a:sym typeface="DM Serif Display"/>
            </a:endParaRPr>
          </a:p>
          <a:p>
            <a:pPr indent="0" lvl="0" marL="0" rtl="0" algn="l">
              <a:spcBef>
                <a:spcPts val="0"/>
              </a:spcBef>
              <a:spcAft>
                <a:spcPts val="0"/>
              </a:spcAft>
              <a:buNone/>
            </a:pPr>
            <a:r>
              <a:t/>
            </a:r>
            <a:endParaRPr sz="2800">
              <a:solidFill>
                <a:srgbClr val="EF3E6A"/>
              </a:solidFill>
              <a:latin typeface="DM Serif Display"/>
              <a:ea typeface="DM Serif Display"/>
              <a:cs typeface="DM Serif Display"/>
              <a:sym typeface="DM Serif Display"/>
            </a:endParaRPr>
          </a:p>
          <a:p>
            <a:pPr indent="0" lvl="0" marL="0" rtl="0" algn="l">
              <a:spcBef>
                <a:spcPts val="0"/>
              </a:spcBef>
              <a:spcAft>
                <a:spcPts val="0"/>
              </a:spcAft>
              <a:buNone/>
            </a:pPr>
            <a:r>
              <a:t/>
            </a:r>
            <a:endParaRPr sz="2800">
              <a:solidFill>
                <a:srgbClr val="EF3E6A"/>
              </a:solidFill>
              <a:latin typeface="DM Serif Display"/>
              <a:ea typeface="DM Serif Display"/>
              <a:cs typeface="DM Serif Display"/>
              <a:sym typeface="DM Serif Displ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F00"/>
        </a:solidFill>
      </p:bgPr>
    </p:bg>
    <p:spTree>
      <p:nvGrpSpPr>
        <p:cNvPr id="253" name="Shape 253"/>
        <p:cNvGrpSpPr/>
        <p:nvPr/>
      </p:nvGrpSpPr>
      <p:grpSpPr>
        <a:xfrm>
          <a:off x="0" y="0"/>
          <a:ext cx="0" cy="0"/>
          <a:chOff x="0" y="0"/>
          <a:chExt cx="0" cy="0"/>
        </a:xfrm>
      </p:grpSpPr>
      <p:pic>
        <p:nvPicPr>
          <p:cNvPr id="254" name="Google Shape;254;p46"/>
          <p:cNvPicPr preferRelativeResize="0"/>
          <p:nvPr/>
        </p:nvPicPr>
        <p:blipFill rotWithShape="1">
          <a:blip r:embed="rId3">
            <a:alphaModFix amt="18000"/>
          </a:blip>
          <a:srcRect b="47373" l="14937" r="12761" t="0"/>
          <a:stretch/>
        </p:blipFill>
        <p:spPr>
          <a:xfrm>
            <a:off x="0" y="1050152"/>
            <a:ext cx="9144001" cy="4093350"/>
          </a:xfrm>
          <a:prstGeom prst="rect">
            <a:avLst/>
          </a:prstGeom>
          <a:noFill/>
          <a:ln>
            <a:noFill/>
          </a:ln>
        </p:spPr>
      </p:pic>
      <p:sp>
        <p:nvSpPr>
          <p:cNvPr id="255" name="Google Shape;255;p46"/>
          <p:cNvSpPr txBox="1"/>
          <p:nvPr/>
        </p:nvSpPr>
        <p:spPr>
          <a:xfrm>
            <a:off x="202225" y="387250"/>
            <a:ext cx="8640000" cy="4516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800">
                <a:solidFill>
                  <a:schemeClr val="lt1"/>
                </a:solidFill>
                <a:highlight>
                  <a:schemeClr val="dk1"/>
                </a:highlight>
                <a:latin typeface="DM Serif Display"/>
                <a:ea typeface="DM Serif Display"/>
                <a:cs typeface="DM Serif Display"/>
                <a:sym typeface="DM Serif Display"/>
              </a:rPr>
              <a:t>“These benefits will not emerge only from the invisible hand of market dynamics. They must be cultivated in partnership with civil society and with our democratic institutions. And most critically, AI in the public interest demands the meaningful involvement of the very people whose lives could be transformed by these technologies.”</a:t>
            </a:r>
            <a:endParaRPr sz="2800">
              <a:solidFill>
                <a:schemeClr val="lt1"/>
              </a:solidFill>
              <a:highlight>
                <a:schemeClr val="dk1"/>
              </a:highlight>
              <a:latin typeface="DM Serif Display"/>
              <a:ea typeface="DM Serif Display"/>
              <a:cs typeface="DM Serif Display"/>
              <a:sym typeface="DM Serif Display"/>
            </a:endParaRPr>
          </a:p>
          <a:p>
            <a:pPr indent="0" lvl="0" marL="0" rtl="0" algn="l">
              <a:spcBef>
                <a:spcPts val="0"/>
              </a:spcBef>
              <a:spcAft>
                <a:spcPts val="0"/>
              </a:spcAft>
              <a:buNone/>
            </a:pPr>
            <a:r>
              <a:t/>
            </a:r>
            <a:endParaRPr sz="2800">
              <a:solidFill>
                <a:srgbClr val="EF3E6A"/>
              </a:solidFill>
              <a:latin typeface="DM Serif Display"/>
              <a:ea typeface="DM Serif Display"/>
              <a:cs typeface="DM Serif Display"/>
              <a:sym typeface="DM Serif Display"/>
            </a:endParaRPr>
          </a:p>
          <a:p>
            <a:pPr indent="0" lvl="0" marL="0" rtl="0" algn="l">
              <a:spcBef>
                <a:spcPts val="0"/>
              </a:spcBef>
              <a:spcAft>
                <a:spcPts val="0"/>
              </a:spcAft>
              <a:buNone/>
            </a:pPr>
            <a:r>
              <a:t/>
            </a:r>
            <a:endParaRPr sz="2800">
              <a:solidFill>
                <a:srgbClr val="EF3E6A"/>
              </a:solidFill>
              <a:latin typeface="DM Serif Display"/>
              <a:ea typeface="DM Serif Display"/>
              <a:cs typeface="DM Serif Display"/>
              <a:sym typeface="DM Serif Display"/>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9" name="Shape 259"/>
        <p:cNvGrpSpPr/>
        <p:nvPr/>
      </p:nvGrpSpPr>
      <p:grpSpPr>
        <a:xfrm>
          <a:off x="0" y="0"/>
          <a:ext cx="0" cy="0"/>
          <a:chOff x="0" y="0"/>
          <a:chExt cx="0" cy="0"/>
        </a:xfrm>
      </p:grpSpPr>
      <p:sp>
        <p:nvSpPr>
          <p:cNvPr id="260" name="Google Shape;260;p47"/>
          <p:cNvSpPr txBox="1"/>
          <p:nvPr/>
        </p:nvSpPr>
        <p:spPr>
          <a:xfrm>
            <a:off x="5348774" y="332775"/>
            <a:ext cx="3328500" cy="5640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3700"/>
              <a:buFont typeface="Arial"/>
              <a:buNone/>
            </a:pPr>
            <a:r>
              <a:rPr lang="en" sz="2400">
                <a:latin typeface="DM Serif Display"/>
                <a:ea typeface="DM Serif Display"/>
                <a:cs typeface="DM Serif Display"/>
                <a:sym typeface="DM Serif Display"/>
              </a:rPr>
              <a:t>T</a:t>
            </a:r>
            <a:r>
              <a:rPr i="0" lang="en" sz="2400" u="none" cap="none" strike="noStrike">
                <a:solidFill>
                  <a:srgbClr val="000000"/>
                </a:solidFill>
                <a:latin typeface="DM Serif Display"/>
                <a:ea typeface="DM Serif Display"/>
                <a:cs typeface="DM Serif Display"/>
                <a:sym typeface="DM Serif Display"/>
              </a:rPr>
              <a:t>hanks &amp; be in touch!</a:t>
            </a:r>
            <a:endParaRPr i="0" sz="2400" u="none" cap="none" strike="noStrike">
              <a:solidFill>
                <a:srgbClr val="000000"/>
              </a:solidFill>
              <a:latin typeface="DM Serif Display"/>
              <a:ea typeface="DM Serif Display"/>
              <a:cs typeface="DM Serif Display"/>
              <a:sym typeface="DM Serif Display"/>
            </a:endParaRPr>
          </a:p>
          <a:p>
            <a:pPr indent="0" lvl="0" marL="0" marR="0" rtl="0" algn="l">
              <a:lnSpc>
                <a:spcPct val="100000"/>
              </a:lnSpc>
              <a:spcBef>
                <a:spcPts val="0"/>
              </a:spcBef>
              <a:spcAft>
                <a:spcPts val="0"/>
              </a:spcAft>
              <a:buClr>
                <a:srgbClr val="000000"/>
              </a:buClr>
              <a:buSzPts val="3700"/>
              <a:buFont typeface="Arial"/>
              <a:buNone/>
            </a:pPr>
            <a:r>
              <a:t/>
            </a:r>
            <a:endParaRPr sz="2400">
              <a:latin typeface="DM Serif Display"/>
              <a:ea typeface="DM Serif Display"/>
              <a:cs typeface="DM Serif Display"/>
              <a:sym typeface="DM Serif Display"/>
            </a:endParaRPr>
          </a:p>
        </p:txBody>
      </p:sp>
      <p:sp>
        <p:nvSpPr>
          <p:cNvPr id="261" name="Google Shape;261;p47"/>
          <p:cNvSpPr txBox="1"/>
          <p:nvPr/>
        </p:nvSpPr>
        <p:spPr>
          <a:xfrm>
            <a:off x="5348775" y="907575"/>
            <a:ext cx="3425400" cy="3845700"/>
          </a:xfrm>
          <a:prstGeom prst="rect">
            <a:avLst/>
          </a:prstGeom>
          <a:noFill/>
          <a:ln>
            <a:noFill/>
          </a:ln>
        </p:spPr>
        <p:txBody>
          <a:bodyPr anchorCtr="0" anchor="t" bIns="26775" lIns="26775" spcFirstLastPara="1" rIns="26775" wrap="square" tIns="26775">
            <a:noAutofit/>
          </a:bodyPr>
          <a:lstStyle/>
          <a:p>
            <a:pPr indent="0" lvl="0" marL="0" rtl="0" algn="l">
              <a:lnSpc>
                <a:spcPct val="115000"/>
              </a:lnSpc>
              <a:spcBef>
                <a:spcPts val="0"/>
              </a:spcBef>
              <a:spcAft>
                <a:spcPts val="0"/>
              </a:spcAft>
              <a:buClr>
                <a:schemeClr val="dk1"/>
              </a:buClr>
              <a:buSzPts val="1500"/>
              <a:buFont typeface="Anonymous Pro"/>
              <a:buNone/>
            </a:pPr>
            <a:r>
              <a:rPr lang="en">
                <a:solidFill>
                  <a:schemeClr val="lt1"/>
                </a:solidFill>
                <a:highlight>
                  <a:schemeClr val="dk1"/>
                </a:highlight>
                <a:latin typeface="Signika Negative"/>
                <a:ea typeface="Signika Negative"/>
                <a:cs typeface="Signika Negative"/>
                <a:sym typeface="Signika Negative"/>
              </a:rPr>
              <a:t>Lauren Klein</a:t>
            </a:r>
            <a:endParaRPr>
              <a:latin typeface="Signika Negative"/>
              <a:ea typeface="Signika Negative"/>
              <a:cs typeface="Signika Negative"/>
              <a:sym typeface="Signika Negative"/>
            </a:endParaRPr>
          </a:p>
          <a:p>
            <a:pPr indent="0" lvl="0" marL="0" marR="0" rtl="0" algn="l">
              <a:lnSpc>
                <a:spcPct val="115000"/>
              </a:lnSpc>
              <a:spcBef>
                <a:spcPts val="0"/>
              </a:spcBef>
              <a:spcAft>
                <a:spcPts val="0"/>
              </a:spcAft>
              <a:buClr>
                <a:srgbClr val="000000"/>
              </a:buClr>
              <a:buSzPts val="1500"/>
              <a:buFont typeface="Anonymous Pro"/>
              <a:buNone/>
            </a:pPr>
            <a:r>
              <a:rPr lang="en">
                <a:latin typeface="Signika Negative"/>
                <a:ea typeface="Signika Negative"/>
                <a:cs typeface="Signika Negative"/>
                <a:sym typeface="Signika Negative"/>
              </a:rPr>
              <a:t>lklein.com</a:t>
            </a:r>
            <a:endParaRPr>
              <a:latin typeface="Signika Negative"/>
              <a:ea typeface="Signika Negative"/>
              <a:cs typeface="Signika Negative"/>
              <a:sym typeface="Signika Negative"/>
            </a:endParaRPr>
          </a:p>
          <a:p>
            <a:pPr indent="0" lvl="0" marL="0" marR="0" rtl="0" algn="l">
              <a:lnSpc>
                <a:spcPct val="115000"/>
              </a:lnSpc>
              <a:spcBef>
                <a:spcPts val="0"/>
              </a:spcBef>
              <a:spcAft>
                <a:spcPts val="0"/>
              </a:spcAft>
              <a:buClr>
                <a:srgbClr val="000000"/>
              </a:buClr>
              <a:buSzPts val="1500"/>
              <a:buFont typeface="Anonymous Pro"/>
              <a:buNone/>
            </a:pPr>
            <a:r>
              <a:rPr lang="en">
                <a:latin typeface="Signika Negative"/>
                <a:ea typeface="Signika Negative"/>
                <a:cs typeface="Signika Negative"/>
                <a:sym typeface="Signika Negative"/>
              </a:rPr>
              <a:t>dhlab.quantitative.emory.edu</a:t>
            </a:r>
            <a:endParaRPr>
              <a:latin typeface="Signika Negative"/>
              <a:ea typeface="Signika Negative"/>
              <a:cs typeface="Signika Negative"/>
              <a:sym typeface="Signika Negative"/>
            </a:endParaRPr>
          </a:p>
          <a:p>
            <a:pPr indent="0" lvl="0" marL="0" marR="0" rtl="0" algn="l">
              <a:lnSpc>
                <a:spcPct val="115000"/>
              </a:lnSpc>
              <a:spcBef>
                <a:spcPts val="0"/>
              </a:spcBef>
              <a:spcAft>
                <a:spcPts val="0"/>
              </a:spcAft>
              <a:buClr>
                <a:srgbClr val="000000"/>
              </a:buClr>
              <a:buSzPts val="1500"/>
              <a:buFont typeface="Anonymous Pro"/>
              <a:buNone/>
            </a:pPr>
            <a:r>
              <a:rPr i="0" lang="en" u="none" cap="none" strike="noStrike">
                <a:solidFill>
                  <a:srgbClr val="000000"/>
                </a:solidFill>
                <a:latin typeface="Signika Negative"/>
                <a:ea typeface="Signika Negative"/>
                <a:cs typeface="Signika Negative"/>
                <a:sym typeface="Signika Negative"/>
              </a:rPr>
              <a:t>@</a:t>
            </a:r>
            <a:r>
              <a:rPr lang="en">
                <a:latin typeface="Signika Negative"/>
                <a:ea typeface="Signika Negative"/>
                <a:cs typeface="Signika Negative"/>
                <a:sym typeface="Signika Negative"/>
              </a:rPr>
              <a:t>laurenfklein</a:t>
            </a:r>
            <a:endParaRPr>
              <a:latin typeface="Signika Negative"/>
              <a:ea typeface="Signika Negative"/>
              <a:cs typeface="Signika Negative"/>
              <a:sym typeface="Signika Negative"/>
            </a:endParaRPr>
          </a:p>
          <a:p>
            <a:pPr indent="0" lvl="0" marL="0" marR="0" rtl="0" algn="l">
              <a:lnSpc>
                <a:spcPct val="115000"/>
              </a:lnSpc>
              <a:spcBef>
                <a:spcPts val="0"/>
              </a:spcBef>
              <a:spcAft>
                <a:spcPts val="0"/>
              </a:spcAft>
              <a:buClr>
                <a:srgbClr val="000000"/>
              </a:buClr>
              <a:buSzPts val="1500"/>
              <a:buFont typeface="Anonymous Pro"/>
              <a:buNone/>
            </a:pPr>
            <a:r>
              <a:rPr lang="en">
                <a:latin typeface="Signika Negative"/>
                <a:ea typeface="Signika Negative"/>
                <a:cs typeface="Signika Negative"/>
                <a:sym typeface="Signika Negative"/>
              </a:rPr>
              <a:t>laurenfklein / EmoryDHLab</a:t>
            </a:r>
            <a:endParaRPr>
              <a:latin typeface="Signika Negative"/>
              <a:ea typeface="Signika Negative"/>
              <a:cs typeface="Signika Negative"/>
              <a:sym typeface="Signika Negative"/>
            </a:endParaRPr>
          </a:p>
          <a:p>
            <a:pPr indent="0" lvl="0" marL="0" marR="0" rtl="0" algn="l">
              <a:lnSpc>
                <a:spcPct val="115000"/>
              </a:lnSpc>
              <a:spcBef>
                <a:spcPts val="0"/>
              </a:spcBef>
              <a:spcAft>
                <a:spcPts val="0"/>
              </a:spcAft>
              <a:buClr>
                <a:srgbClr val="000000"/>
              </a:buClr>
              <a:buSzPts val="1500"/>
              <a:buFont typeface="Anonymous Pro"/>
              <a:buNone/>
            </a:pPr>
            <a:r>
              <a:rPr lang="en">
                <a:latin typeface="Signika Negative"/>
                <a:ea typeface="Signika Negative"/>
                <a:cs typeface="Signika Negative"/>
                <a:sym typeface="Signika Negative"/>
              </a:rPr>
              <a:t>@lauren_f_klein</a:t>
            </a:r>
            <a:endParaRPr>
              <a:latin typeface="Signika Negative"/>
              <a:ea typeface="Signika Negative"/>
              <a:cs typeface="Signika Negative"/>
              <a:sym typeface="Signika Negative"/>
            </a:endParaRPr>
          </a:p>
          <a:p>
            <a:pPr indent="0" lvl="0" marL="0" marR="0" rtl="0" algn="l">
              <a:lnSpc>
                <a:spcPct val="115000"/>
              </a:lnSpc>
              <a:spcBef>
                <a:spcPts val="0"/>
              </a:spcBef>
              <a:spcAft>
                <a:spcPts val="0"/>
              </a:spcAft>
              <a:buClr>
                <a:srgbClr val="000000"/>
              </a:buClr>
              <a:buSzPts val="1500"/>
              <a:buFont typeface="Anonymous Pro"/>
              <a:buNone/>
            </a:pPr>
            <a:r>
              <a:t/>
            </a:r>
            <a:endParaRPr>
              <a:latin typeface="Signika Negative"/>
              <a:ea typeface="Signika Negative"/>
              <a:cs typeface="Signika Negative"/>
              <a:sym typeface="Signika Negative"/>
            </a:endParaRPr>
          </a:p>
          <a:p>
            <a:pPr indent="0" lvl="0" marL="0" marR="0" rtl="0" algn="l">
              <a:lnSpc>
                <a:spcPct val="115000"/>
              </a:lnSpc>
              <a:spcBef>
                <a:spcPts val="0"/>
              </a:spcBef>
              <a:spcAft>
                <a:spcPts val="0"/>
              </a:spcAft>
              <a:buClr>
                <a:srgbClr val="000000"/>
              </a:buClr>
              <a:buSzPts val="1500"/>
              <a:buFont typeface="Anonymous Pro"/>
              <a:buNone/>
            </a:pPr>
            <a:r>
              <a:rPr i="0" lang="en" u="none" cap="none" strike="noStrike">
                <a:solidFill>
                  <a:srgbClr val="000000"/>
                </a:solidFill>
                <a:latin typeface="Signika Negative"/>
                <a:ea typeface="Signika Negative"/>
                <a:cs typeface="Signika Negative"/>
                <a:sym typeface="Signika Negative"/>
              </a:rPr>
              <a:t> </a:t>
            </a:r>
            <a:endParaRPr>
              <a:latin typeface="Signika Negative"/>
              <a:ea typeface="Signika Negative"/>
              <a:cs typeface="Signika Negative"/>
              <a:sym typeface="Signika Negative"/>
            </a:endParaRPr>
          </a:p>
        </p:txBody>
      </p:sp>
      <p:pic>
        <p:nvPicPr>
          <p:cNvPr id="262" name="Google Shape;262;p47"/>
          <p:cNvPicPr preferRelativeResize="0"/>
          <p:nvPr/>
        </p:nvPicPr>
        <p:blipFill>
          <a:blip r:embed="rId3">
            <a:alphaModFix/>
          </a:blip>
          <a:stretch>
            <a:fillRect/>
          </a:stretch>
        </p:blipFill>
        <p:spPr>
          <a:xfrm>
            <a:off x="323847" y="332774"/>
            <a:ext cx="4808149" cy="3939804"/>
          </a:xfrm>
          <a:prstGeom prst="rect">
            <a:avLst/>
          </a:prstGeom>
          <a:noFill/>
          <a:ln cap="flat" cmpd="sng" w="9525">
            <a:solidFill>
              <a:schemeClr val="dk2"/>
            </a:solidFill>
            <a:prstDash val="solid"/>
            <a:round/>
            <a:headEnd len="sm" w="sm" type="none"/>
            <a:tailEnd len="sm" w="sm" type="none"/>
          </a:ln>
        </p:spPr>
      </p:pic>
      <p:sp>
        <p:nvSpPr>
          <p:cNvPr id="263" name="Google Shape;263;p47"/>
          <p:cNvSpPr txBox="1"/>
          <p:nvPr/>
        </p:nvSpPr>
        <p:spPr>
          <a:xfrm>
            <a:off x="247650" y="4261875"/>
            <a:ext cx="48081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latin typeface="Signika Negative"/>
                <a:ea typeface="Signika Negative"/>
                <a:cs typeface="Signika Negative"/>
                <a:sym typeface="Signika Negative"/>
              </a:rPr>
              <a:t>Download Data Feminism infographics in 5 languages at: datafeminism.io</a:t>
            </a:r>
            <a:endParaRPr sz="1200">
              <a:solidFill>
                <a:schemeClr val="dk1"/>
              </a:solidFill>
              <a:latin typeface="Signika Negative"/>
              <a:ea typeface="Signika Negative"/>
              <a:cs typeface="Signika Negative"/>
              <a:sym typeface="Signika Negative"/>
            </a:endParaRPr>
          </a:p>
        </p:txBody>
      </p:sp>
      <p:pic>
        <p:nvPicPr>
          <p:cNvPr id="264" name="Google Shape;264;p47"/>
          <p:cNvPicPr preferRelativeResize="0"/>
          <p:nvPr/>
        </p:nvPicPr>
        <p:blipFill>
          <a:blip r:embed="rId4">
            <a:alphaModFix/>
          </a:blip>
          <a:stretch>
            <a:fillRect/>
          </a:stretch>
        </p:blipFill>
        <p:spPr>
          <a:xfrm>
            <a:off x="7539087" y="1896376"/>
            <a:ext cx="236700" cy="236700"/>
          </a:xfrm>
          <a:prstGeom prst="rect">
            <a:avLst/>
          </a:prstGeom>
          <a:noFill/>
          <a:ln>
            <a:noFill/>
          </a:ln>
        </p:spPr>
      </p:pic>
      <p:pic>
        <p:nvPicPr>
          <p:cNvPr descr="twitter black.png" id="265" name="Google Shape;265;p47"/>
          <p:cNvPicPr preferRelativeResize="0"/>
          <p:nvPr/>
        </p:nvPicPr>
        <p:blipFill rotWithShape="1">
          <a:blip r:embed="rId5">
            <a:alphaModFix/>
          </a:blip>
          <a:srcRect b="0" l="0" r="0" t="0"/>
          <a:stretch/>
        </p:blipFill>
        <p:spPr>
          <a:xfrm>
            <a:off x="6412285" y="1637232"/>
            <a:ext cx="470295" cy="266200"/>
          </a:xfrm>
          <a:prstGeom prst="rect">
            <a:avLst/>
          </a:prstGeom>
          <a:noFill/>
          <a:ln>
            <a:noFill/>
          </a:ln>
        </p:spPr>
      </p:pic>
      <p:pic>
        <p:nvPicPr>
          <p:cNvPr descr="instagram logo black.png" id="266" name="Google Shape;266;p47"/>
          <p:cNvPicPr preferRelativeResize="0"/>
          <p:nvPr/>
        </p:nvPicPr>
        <p:blipFill rotWithShape="1">
          <a:blip r:embed="rId6">
            <a:alphaModFix/>
          </a:blip>
          <a:srcRect b="0" l="0" r="0" t="0"/>
          <a:stretch/>
        </p:blipFill>
        <p:spPr>
          <a:xfrm>
            <a:off x="6710742" y="2162171"/>
            <a:ext cx="228600" cy="228600"/>
          </a:xfrm>
          <a:prstGeom prst="rect">
            <a:avLst/>
          </a:prstGeom>
          <a:noFill/>
          <a:ln>
            <a:noFill/>
          </a:ln>
        </p:spPr>
      </p:pic>
      <p:pic>
        <p:nvPicPr>
          <p:cNvPr id="267" name="Google Shape;267;p47"/>
          <p:cNvPicPr preferRelativeResize="0"/>
          <p:nvPr/>
        </p:nvPicPr>
        <p:blipFill>
          <a:blip r:embed="rId7">
            <a:alphaModFix/>
          </a:blip>
          <a:stretch>
            <a:fillRect/>
          </a:stretch>
        </p:blipFill>
        <p:spPr>
          <a:xfrm>
            <a:off x="6778311" y="1672214"/>
            <a:ext cx="236700" cy="236700"/>
          </a:xfrm>
          <a:prstGeom prst="rect">
            <a:avLst/>
          </a:prstGeom>
          <a:noFill/>
          <a:ln>
            <a:noFill/>
          </a:ln>
        </p:spPr>
      </p:pic>
      <p:pic>
        <p:nvPicPr>
          <p:cNvPr id="268" name="Google Shape;268;p47"/>
          <p:cNvPicPr preferRelativeResize="0"/>
          <p:nvPr/>
        </p:nvPicPr>
        <p:blipFill>
          <a:blip r:embed="rId8">
            <a:alphaModFix/>
          </a:blip>
          <a:stretch>
            <a:fillRect/>
          </a:stretch>
        </p:blipFill>
        <p:spPr>
          <a:xfrm>
            <a:off x="7052613" y="1668462"/>
            <a:ext cx="228600" cy="228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163" name="Shape 163"/>
        <p:cNvGrpSpPr/>
        <p:nvPr/>
      </p:nvGrpSpPr>
      <p:grpSpPr>
        <a:xfrm>
          <a:off x="0" y="0"/>
          <a:ext cx="0" cy="0"/>
          <a:chOff x="0" y="0"/>
          <a:chExt cx="0" cy="0"/>
        </a:xfrm>
      </p:grpSpPr>
      <p:sp>
        <p:nvSpPr>
          <p:cNvPr id="164" name="Google Shape;164;p37"/>
          <p:cNvSpPr txBox="1"/>
          <p:nvPr/>
        </p:nvSpPr>
        <p:spPr>
          <a:xfrm>
            <a:off x="308525" y="261350"/>
            <a:ext cx="840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chemeClr val="dk1"/>
                </a:solidFill>
                <a:latin typeface="DM Serif Display"/>
                <a:ea typeface="DM Serif Display"/>
                <a:cs typeface="DM Serif Display"/>
                <a:sym typeface="DM Serif Display"/>
              </a:rPr>
              <a:t>What role does data science have to play in building a more just world?</a:t>
            </a:r>
            <a:endParaRPr sz="2000">
              <a:solidFill>
                <a:schemeClr val="dk1"/>
              </a:solidFill>
              <a:latin typeface="DM Serif Display"/>
              <a:ea typeface="DM Serif Display"/>
              <a:cs typeface="DM Serif Display"/>
              <a:sym typeface="DM Serif Display"/>
            </a:endParaRPr>
          </a:p>
        </p:txBody>
      </p:sp>
      <p:pic>
        <p:nvPicPr>
          <p:cNvPr id="165" name="Google Shape;165;p37"/>
          <p:cNvPicPr preferRelativeResize="0"/>
          <p:nvPr/>
        </p:nvPicPr>
        <p:blipFill>
          <a:blip r:embed="rId3">
            <a:alphaModFix/>
          </a:blip>
          <a:stretch>
            <a:fillRect/>
          </a:stretch>
        </p:blipFill>
        <p:spPr>
          <a:xfrm>
            <a:off x="308524" y="1995399"/>
            <a:ext cx="1306926" cy="1471051"/>
          </a:xfrm>
          <a:prstGeom prst="rect">
            <a:avLst/>
          </a:prstGeom>
          <a:noFill/>
          <a:ln cap="flat" cmpd="sng" w="9525">
            <a:solidFill>
              <a:srgbClr val="595959"/>
            </a:solidFill>
            <a:prstDash val="dot"/>
            <a:round/>
            <a:headEnd len="sm" w="sm" type="none"/>
            <a:tailEnd len="sm" w="sm" type="none"/>
          </a:ln>
        </p:spPr>
      </p:pic>
      <p:pic>
        <p:nvPicPr>
          <p:cNvPr id="166" name="Google Shape;166;p37"/>
          <p:cNvPicPr preferRelativeResize="0"/>
          <p:nvPr/>
        </p:nvPicPr>
        <p:blipFill>
          <a:blip r:embed="rId4">
            <a:alphaModFix/>
          </a:blip>
          <a:stretch>
            <a:fillRect/>
          </a:stretch>
        </p:blipFill>
        <p:spPr>
          <a:xfrm>
            <a:off x="4169375" y="2196824"/>
            <a:ext cx="1433425" cy="2164475"/>
          </a:xfrm>
          <a:prstGeom prst="rect">
            <a:avLst/>
          </a:prstGeom>
          <a:noFill/>
          <a:ln cap="flat" cmpd="sng" w="9525">
            <a:solidFill>
              <a:schemeClr val="dk2"/>
            </a:solidFill>
            <a:prstDash val="dot"/>
            <a:round/>
            <a:headEnd len="sm" w="sm" type="none"/>
            <a:tailEnd len="sm" w="sm" type="none"/>
          </a:ln>
        </p:spPr>
      </p:pic>
      <p:pic>
        <p:nvPicPr>
          <p:cNvPr id="167" name="Google Shape;167;p37"/>
          <p:cNvPicPr preferRelativeResize="0"/>
          <p:nvPr/>
        </p:nvPicPr>
        <p:blipFill>
          <a:blip r:embed="rId5">
            <a:alphaModFix/>
          </a:blip>
          <a:stretch>
            <a:fillRect/>
          </a:stretch>
        </p:blipFill>
        <p:spPr>
          <a:xfrm>
            <a:off x="2854930" y="1428648"/>
            <a:ext cx="1306925" cy="1962356"/>
          </a:xfrm>
          <a:prstGeom prst="rect">
            <a:avLst/>
          </a:prstGeom>
          <a:noFill/>
          <a:ln cap="flat" cmpd="sng" w="9525">
            <a:solidFill>
              <a:schemeClr val="dk2"/>
            </a:solidFill>
            <a:prstDash val="dot"/>
            <a:round/>
            <a:headEnd len="sm" w="sm" type="none"/>
            <a:tailEnd len="sm" w="sm" type="none"/>
          </a:ln>
        </p:spPr>
      </p:pic>
      <p:pic>
        <p:nvPicPr>
          <p:cNvPr id="168" name="Google Shape;168;p37"/>
          <p:cNvPicPr preferRelativeResize="0"/>
          <p:nvPr/>
        </p:nvPicPr>
        <p:blipFill>
          <a:blip r:embed="rId6">
            <a:alphaModFix/>
          </a:blip>
          <a:stretch>
            <a:fillRect/>
          </a:stretch>
        </p:blipFill>
        <p:spPr>
          <a:xfrm>
            <a:off x="1615449" y="2203147"/>
            <a:ext cx="1247000" cy="1872400"/>
          </a:xfrm>
          <a:prstGeom prst="rect">
            <a:avLst/>
          </a:prstGeom>
          <a:noFill/>
          <a:ln cap="flat" cmpd="sng" w="9525">
            <a:solidFill>
              <a:schemeClr val="dk2"/>
            </a:solidFill>
            <a:prstDash val="dot"/>
            <a:round/>
            <a:headEnd len="sm" w="sm" type="none"/>
            <a:tailEnd len="sm" w="sm" type="none"/>
          </a:ln>
        </p:spPr>
      </p:pic>
      <p:pic>
        <p:nvPicPr>
          <p:cNvPr id="169" name="Google Shape;169;p37"/>
          <p:cNvPicPr preferRelativeResize="0"/>
          <p:nvPr/>
        </p:nvPicPr>
        <p:blipFill>
          <a:blip r:embed="rId7">
            <a:alphaModFix/>
          </a:blip>
          <a:stretch>
            <a:fillRect/>
          </a:stretch>
        </p:blipFill>
        <p:spPr>
          <a:xfrm>
            <a:off x="5602800" y="1081724"/>
            <a:ext cx="1433425" cy="2246754"/>
          </a:xfrm>
          <a:prstGeom prst="rect">
            <a:avLst/>
          </a:prstGeom>
          <a:noFill/>
          <a:ln cap="flat" cmpd="sng" w="9525">
            <a:solidFill>
              <a:schemeClr val="dk2"/>
            </a:solidFill>
            <a:prstDash val="dot"/>
            <a:round/>
            <a:headEnd len="sm" w="sm" type="none"/>
            <a:tailEnd len="sm" w="sm" type="none"/>
          </a:ln>
        </p:spPr>
      </p:pic>
      <p:pic>
        <p:nvPicPr>
          <p:cNvPr id="170" name="Google Shape;170;p37"/>
          <p:cNvPicPr preferRelativeResize="0"/>
          <p:nvPr/>
        </p:nvPicPr>
        <p:blipFill>
          <a:blip r:embed="rId8">
            <a:alphaModFix/>
          </a:blip>
          <a:stretch>
            <a:fillRect/>
          </a:stretch>
        </p:blipFill>
        <p:spPr>
          <a:xfrm>
            <a:off x="7028705" y="2388631"/>
            <a:ext cx="1754800" cy="1972675"/>
          </a:xfrm>
          <a:prstGeom prst="rect">
            <a:avLst/>
          </a:prstGeom>
          <a:noFill/>
          <a:ln cap="flat" cmpd="sng" w="9525">
            <a:solidFill>
              <a:schemeClr val="dk2"/>
            </a:solidFill>
            <a:prstDash val="dot"/>
            <a:round/>
            <a:headEnd len="sm" w="sm" type="none"/>
            <a:tailEnd len="sm" w="sm" type="none"/>
          </a:ln>
        </p:spPr>
      </p:pic>
      <p:pic>
        <p:nvPicPr>
          <p:cNvPr id="171" name="Google Shape;171;p37"/>
          <p:cNvPicPr preferRelativeResize="0"/>
          <p:nvPr/>
        </p:nvPicPr>
        <p:blipFill>
          <a:blip r:embed="rId9">
            <a:alphaModFix/>
          </a:blip>
          <a:stretch>
            <a:fillRect/>
          </a:stretch>
        </p:blipFill>
        <p:spPr>
          <a:xfrm>
            <a:off x="921725" y="4075549"/>
            <a:ext cx="1933198" cy="638550"/>
          </a:xfrm>
          <a:prstGeom prst="rect">
            <a:avLst/>
          </a:prstGeom>
          <a:noFill/>
          <a:ln cap="flat" cmpd="sng" w="9525">
            <a:solidFill>
              <a:schemeClr val="dk2"/>
            </a:solidFill>
            <a:prstDash val="dot"/>
            <a:round/>
            <a:headEnd len="sm" w="sm" type="none"/>
            <a:tailEnd len="sm" w="sm" type="none"/>
          </a:ln>
        </p:spPr>
      </p:pic>
      <p:pic>
        <p:nvPicPr>
          <p:cNvPr id="172" name="Google Shape;172;p37"/>
          <p:cNvPicPr preferRelativeResize="0"/>
          <p:nvPr/>
        </p:nvPicPr>
        <p:blipFill>
          <a:blip r:embed="rId10">
            <a:alphaModFix/>
          </a:blip>
          <a:stretch>
            <a:fillRect/>
          </a:stretch>
        </p:blipFill>
        <p:spPr>
          <a:xfrm>
            <a:off x="2862450" y="3390999"/>
            <a:ext cx="1136439" cy="1614250"/>
          </a:xfrm>
          <a:prstGeom prst="rect">
            <a:avLst/>
          </a:prstGeom>
          <a:noFill/>
          <a:ln cap="flat" cmpd="sng" w="9525">
            <a:solidFill>
              <a:schemeClr val="dk2"/>
            </a:solidFill>
            <a:prstDash val="dot"/>
            <a:round/>
            <a:headEnd len="sm" w="sm" type="none"/>
            <a:tailEnd len="sm" w="sm" type="none"/>
          </a:ln>
        </p:spPr>
      </p:pic>
      <p:sp>
        <p:nvSpPr>
          <p:cNvPr id="173" name="Google Shape;173;p37"/>
          <p:cNvSpPr/>
          <p:nvPr/>
        </p:nvSpPr>
        <p:spPr>
          <a:xfrm>
            <a:off x="0" y="193275"/>
            <a:ext cx="9171300" cy="791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7"/>
          <p:cNvSpPr txBox="1"/>
          <p:nvPr/>
        </p:nvSpPr>
        <p:spPr>
          <a:xfrm>
            <a:off x="308525" y="337550"/>
            <a:ext cx="840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lt1"/>
                </a:solidFill>
                <a:latin typeface="DM Serif Display"/>
                <a:ea typeface="DM Serif Display"/>
                <a:cs typeface="DM Serif Display"/>
                <a:sym typeface="DM Serif Display"/>
              </a:rPr>
              <a:t>What role does AI / data / tech have to play in building a more just world?</a:t>
            </a:r>
            <a:endParaRPr sz="2000">
              <a:solidFill>
                <a:schemeClr val="lt1"/>
              </a:solidFill>
              <a:latin typeface="DM Serif Display"/>
              <a:ea typeface="DM Serif Display"/>
              <a:cs typeface="DM Serif Display"/>
              <a:sym typeface="DM Serif Display"/>
            </a:endParaRPr>
          </a:p>
        </p:txBody>
      </p:sp>
      <p:pic>
        <p:nvPicPr>
          <p:cNvPr id="175" name="Google Shape;175;p37"/>
          <p:cNvPicPr preferRelativeResize="0"/>
          <p:nvPr/>
        </p:nvPicPr>
        <p:blipFill>
          <a:blip r:embed="rId11">
            <a:alphaModFix/>
          </a:blip>
          <a:stretch>
            <a:fillRect/>
          </a:stretch>
        </p:blipFill>
        <p:spPr>
          <a:xfrm>
            <a:off x="5174850" y="4323758"/>
            <a:ext cx="3837444" cy="638550"/>
          </a:xfrm>
          <a:prstGeom prst="rect">
            <a:avLst/>
          </a:prstGeom>
          <a:noFill/>
          <a:ln cap="flat" cmpd="sng" w="9525">
            <a:solidFill>
              <a:schemeClr val="dk2"/>
            </a:solidFill>
            <a:prstDash val="dot"/>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FF00"/>
        </a:solidFill>
      </p:bgPr>
    </p:bg>
    <p:spTree>
      <p:nvGrpSpPr>
        <p:cNvPr id="179" name="Shape 179"/>
        <p:cNvGrpSpPr/>
        <p:nvPr/>
      </p:nvGrpSpPr>
      <p:grpSpPr>
        <a:xfrm>
          <a:off x="0" y="0"/>
          <a:ext cx="0" cy="0"/>
          <a:chOff x="0" y="0"/>
          <a:chExt cx="0" cy="0"/>
        </a:xfrm>
      </p:grpSpPr>
      <p:pic>
        <p:nvPicPr>
          <p:cNvPr descr="0102 - Mimi Missing Datasets.jpg" id="180" name="Google Shape;180;p38"/>
          <p:cNvPicPr preferRelativeResize="0"/>
          <p:nvPr/>
        </p:nvPicPr>
        <p:blipFill rotWithShape="1">
          <a:blip r:embed="rId3">
            <a:alphaModFix/>
          </a:blip>
          <a:srcRect b="0" l="0" r="0" t="0"/>
          <a:stretch/>
        </p:blipFill>
        <p:spPr>
          <a:xfrm>
            <a:off x="-605320" y="-54143"/>
            <a:ext cx="6472966" cy="4316154"/>
          </a:xfrm>
          <a:prstGeom prst="rect">
            <a:avLst/>
          </a:prstGeom>
          <a:noFill/>
          <a:ln>
            <a:noFill/>
          </a:ln>
        </p:spPr>
      </p:pic>
      <p:pic>
        <p:nvPicPr>
          <p:cNvPr descr="Image" id="181" name="Google Shape;181;p38"/>
          <p:cNvPicPr preferRelativeResize="0"/>
          <p:nvPr/>
        </p:nvPicPr>
        <p:blipFill rotWithShape="1">
          <a:blip r:embed="rId4">
            <a:alphaModFix/>
          </a:blip>
          <a:srcRect b="0" l="4067" r="0" t="0"/>
          <a:stretch/>
        </p:blipFill>
        <p:spPr>
          <a:xfrm>
            <a:off x="5274123" y="-33908"/>
            <a:ext cx="6612927" cy="4316148"/>
          </a:xfrm>
          <a:prstGeom prst="rect">
            <a:avLst/>
          </a:prstGeom>
          <a:noFill/>
          <a:ln>
            <a:noFill/>
          </a:ln>
        </p:spPr>
      </p:pic>
      <p:sp>
        <p:nvSpPr>
          <p:cNvPr id="182" name="Google Shape;182;p38"/>
          <p:cNvSpPr txBox="1"/>
          <p:nvPr/>
        </p:nvSpPr>
        <p:spPr>
          <a:xfrm>
            <a:off x="5955762" y="4711153"/>
            <a:ext cx="3186300" cy="440100"/>
          </a:xfrm>
          <a:prstGeom prst="rect">
            <a:avLst/>
          </a:prstGeom>
          <a:solidFill>
            <a:srgbClr val="000000"/>
          </a:solidFill>
          <a:ln>
            <a:noFill/>
          </a:ln>
        </p:spPr>
        <p:txBody>
          <a:bodyPr anchorCtr="0" anchor="t" bIns="104775" lIns="104775" spcFirstLastPara="1" rIns="104775" wrap="square" tIns="104775">
            <a:noAutofit/>
          </a:bodyPr>
          <a:lstStyle/>
          <a:p>
            <a:pPr indent="0" lvl="0" marL="0" marR="0" rtl="0" algn="ctr">
              <a:lnSpc>
                <a:spcPct val="100000"/>
              </a:lnSpc>
              <a:spcBef>
                <a:spcPts val="0"/>
              </a:spcBef>
              <a:spcAft>
                <a:spcPts val="0"/>
              </a:spcAft>
              <a:buClr>
                <a:srgbClr val="FFFFFF"/>
              </a:buClr>
              <a:buSzPts val="1800"/>
              <a:buFont typeface="Arial"/>
              <a:buNone/>
            </a:pPr>
            <a:r>
              <a:rPr i="0" lang="en" sz="1800" u="none" cap="none" strike="noStrike">
                <a:solidFill>
                  <a:srgbClr val="FFFFFF"/>
                </a:solidFill>
                <a:latin typeface="DM Serif Display"/>
                <a:ea typeface="DM Serif Display"/>
                <a:cs typeface="DM Serif Display"/>
                <a:sym typeface="DM Serif Display"/>
              </a:rPr>
              <a:t>Principle: Examine Power</a:t>
            </a:r>
            <a:endParaRPr sz="500">
              <a:latin typeface="DM Serif Display"/>
              <a:ea typeface="DM Serif Display"/>
              <a:cs typeface="DM Serif Display"/>
              <a:sym typeface="DM Serif Display"/>
            </a:endParaRPr>
          </a:p>
        </p:txBody>
      </p:sp>
      <p:sp>
        <p:nvSpPr>
          <p:cNvPr id="183" name="Google Shape;183;p38"/>
          <p:cNvSpPr txBox="1"/>
          <p:nvPr/>
        </p:nvSpPr>
        <p:spPr>
          <a:xfrm>
            <a:off x="149568" y="4354998"/>
            <a:ext cx="4308000" cy="4344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000000"/>
              </a:buClr>
              <a:buSzPts val="1100"/>
              <a:buFont typeface="Anonymous Pro"/>
              <a:buNone/>
            </a:pPr>
            <a:r>
              <a:rPr i="0" lang="en" sz="1100" u="none" cap="none" strike="noStrike">
                <a:solidFill>
                  <a:srgbClr val="000000"/>
                </a:solidFill>
                <a:latin typeface="Signika Negative"/>
                <a:ea typeface="Signika Negative"/>
                <a:cs typeface="Signika Negative"/>
                <a:sym typeface="Signika Negative"/>
              </a:rPr>
              <a:t>The Library of Missing Datasets by Mimi Onuoha, 2016. </a:t>
            </a:r>
            <a:endParaRPr sz="500">
              <a:latin typeface="Signika Negative"/>
              <a:ea typeface="Signika Negative"/>
              <a:cs typeface="Signika Negative"/>
              <a:sym typeface="Signika Negative"/>
            </a:endParaRPr>
          </a:p>
        </p:txBody>
      </p:sp>
      <p:sp>
        <p:nvSpPr>
          <p:cNvPr id="184" name="Google Shape;184;p38"/>
          <p:cNvSpPr txBox="1"/>
          <p:nvPr/>
        </p:nvSpPr>
        <p:spPr>
          <a:xfrm>
            <a:off x="5867650" y="4703400"/>
            <a:ext cx="3276600" cy="440100"/>
          </a:xfrm>
          <a:prstGeom prst="rect">
            <a:avLst/>
          </a:prstGeom>
          <a:solidFill>
            <a:srgbClr val="000000"/>
          </a:solidFill>
          <a:ln>
            <a:noFill/>
          </a:ln>
        </p:spPr>
        <p:txBody>
          <a:bodyPr anchorCtr="0" anchor="t" bIns="104775" lIns="104775" spcFirstLastPara="1" rIns="104775" wrap="square" tIns="104775">
            <a:noAutofit/>
          </a:bodyPr>
          <a:lstStyle/>
          <a:p>
            <a:pPr indent="0" lvl="0" marL="0" marR="0" rtl="0" algn="ctr">
              <a:lnSpc>
                <a:spcPct val="100000"/>
              </a:lnSpc>
              <a:spcBef>
                <a:spcPts val="0"/>
              </a:spcBef>
              <a:spcAft>
                <a:spcPts val="0"/>
              </a:spcAft>
              <a:buClr>
                <a:srgbClr val="FFFFFF"/>
              </a:buClr>
              <a:buSzPts val="1800"/>
              <a:buFont typeface="Arial"/>
              <a:buNone/>
            </a:pPr>
            <a:r>
              <a:rPr lang="en" sz="1800">
                <a:solidFill>
                  <a:srgbClr val="FFFFFF"/>
                </a:solidFill>
                <a:latin typeface="DM Serif Display"/>
                <a:ea typeface="DM Serif Display"/>
                <a:cs typeface="DM Serif Display"/>
                <a:sym typeface="DM Serif Display"/>
              </a:rPr>
              <a:t>Principle: Examine Power</a:t>
            </a:r>
            <a:endParaRPr sz="500">
              <a:latin typeface="DM Serif Display"/>
              <a:ea typeface="DM Serif Display"/>
              <a:cs typeface="DM Serif Display"/>
              <a:sym typeface="DM Serif Dis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descr="0103a - Femicides Map.png" id="189" name="Google Shape;189;p39"/>
          <p:cNvPicPr preferRelativeResize="0"/>
          <p:nvPr/>
        </p:nvPicPr>
        <p:blipFill rotWithShape="1">
          <a:blip r:embed="rId3">
            <a:alphaModFix/>
          </a:blip>
          <a:srcRect b="0" l="0" r="0" t="0"/>
          <a:stretch/>
        </p:blipFill>
        <p:spPr>
          <a:xfrm>
            <a:off x="-9970" y="0"/>
            <a:ext cx="6874148" cy="5143503"/>
          </a:xfrm>
          <a:prstGeom prst="rect">
            <a:avLst/>
          </a:prstGeom>
          <a:noFill/>
          <a:ln>
            <a:noFill/>
          </a:ln>
        </p:spPr>
      </p:pic>
      <p:sp>
        <p:nvSpPr>
          <p:cNvPr id="190" name="Google Shape;190;p39"/>
          <p:cNvSpPr txBox="1"/>
          <p:nvPr/>
        </p:nvSpPr>
        <p:spPr>
          <a:xfrm>
            <a:off x="146751" y="4365125"/>
            <a:ext cx="4425300" cy="2628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FFFFFF"/>
              </a:buClr>
              <a:buSzPts val="1100"/>
              <a:buFont typeface="Anonymous Pro"/>
              <a:buNone/>
            </a:pPr>
            <a:r>
              <a:rPr i="0" lang="en" sz="1100" u="none" cap="none" strike="noStrike">
                <a:solidFill>
                  <a:srgbClr val="FFFFFF"/>
                </a:solidFill>
                <a:latin typeface="Signika Negative"/>
                <a:ea typeface="Signika Negative"/>
                <a:cs typeface="Signika Negative"/>
                <a:sym typeface="Signika Negative"/>
              </a:rPr>
              <a:t>Feminicides in Mexico by María Salguero, 201</a:t>
            </a:r>
            <a:r>
              <a:rPr lang="en" sz="1100">
                <a:solidFill>
                  <a:srgbClr val="FFFFFF"/>
                </a:solidFill>
                <a:latin typeface="Signika Negative"/>
                <a:ea typeface="Signika Negative"/>
                <a:cs typeface="Signika Negative"/>
                <a:sym typeface="Signika Negative"/>
              </a:rPr>
              <a:t>6-</a:t>
            </a:r>
            <a:r>
              <a:rPr i="0" lang="en" sz="1100" u="none" cap="none" strike="noStrike">
                <a:solidFill>
                  <a:srgbClr val="FFFFFF"/>
                </a:solidFill>
                <a:latin typeface="Signika Negative"/>
                <a:ea typeface="Signika Negative"/>
                <a:cs typeface="Signika Negative"/>
                <a:sym typeface="Signika Negative"/>
              </a:rPr>
              <a:t>present</a:t>
            </a:r>
            <a:endParaRPr sz="500">
              <a:latin typeface="Signika Negative"/>
              <a:ea typeface="Signika Negative"/>
              <a:cs typeface="Signika Negative"/>
              <a:sym typeface="Signika Negative"/>
            </a:endParaRPr>
          </a:p>
        </p:txBody>
      </p:sp>
      <p:sp>
        <p:nvSpPr>
          <p:cNvPr id="191" name="Google Shape;191;p39"/>
          <p:cNvSpPr txBox="1"/>
          <p:nvPr/>
        </p:nvSpPr>
        <p:spPr>
          <a:xfrm>
            <a:off x="142900" y="4590900"/>
            <a:ext cx="2133300" cy="321900"/>
          </a:xfrm>
          <a:prstGeom prst="rect">
            <a:avLst/>
          </a:prstGeom>
          <a:noFill/>
          <a:ln>
            <a:noFill/>
          </a:ln>
        </p:spPr>
        <p:txBody>
          <a:bodyPr anchorCtr="0" anchor="t" bIns="45725" lIns="45725" spcFirstLastPara="1" rIns="45725" wrap="square" tIns="45725">
            <a:noAutofit/>
          </a:bodyPr>
          <a:lstStyle/>
          <a:p>
            <a:pPr indent="0" lvl="0" marL="0" marR="0" rtl="0" algn="l">
              <a:lnSpc>
                <a:spcPct val="100000"/>
              </a:lnSpc>
              <a:spcBef>
                <a:spcPts val="0"/>
              </a:spcBef>
              <a:spcAft>
                <a:spcPts val="0"/>
              </a:spcAft>
              <a:buClr>
                <a:srgbClr val="FFFFFF"/>
              </a:buClr>
              <a:buSzPts val="1800"/>
              <a:buFont typeface="Arial"/>
              <a:buNone/>
            </a:pPr>
            <a:r>
              <a:rPr i="0" lang="en" sz="1800" u="none" cap="none" strike="noStrike">
                <a:solidFill>
                  <a:srgbClr val="FFFFFF"/>
                </a:solidFill>
                <a:latin typeface="Signika Negative"/>
                <a:ea typeface="Signika Negative"/>
                <a:cs typeface="Signika Negative"/>
                <a:sym typeface="Signika Negative"/>
              </a:rPr>
              <a:t>#NiUnaMenos</a:t>
            </a:r>
            <a:endParaRPr sz="500">
              <a:latin typeface="Signika Negative"/>
              <a:ea typeface="Signika Negative"/>
              <a:cs typeface="Signika Negative"/>
              <a:sym typeface="Signika Negative"/>
            </a:endParaRPr>
          </a:p>
        </p:txBody>
      </p:sp>
      <p:sp>
        <p:nvSpPr>
          <p:cNvPr id="192" name="Google Shape;192;p39"/>
          <p:cNvSpPr txBox="1"/>
          <p:nvPr/>
        </p:nvSpPr>
        <p:spPr>
          <a:xfrm>
            <a:off x="3541425" y="4703400"/>
            <a:ext cx="5602800" cy="440100"/>
          </a:xfrm>
          <a:prstGeom prst="rect">
            <a:avLst/>
          </a:prstGeom>
          <a:solidFill>
            <a:srgbClr val="000000"/>
          </a:solidFill>
          <a:ln>
            <a:noFill/>
          </a:ln>
        </p:spPr>
        <p:txBody>
          <a:bodyPr anchorCtr="0" anchor="t" bIns="104775" lIns="104775" spcFirstLastPara="1" rIns="104775" wrap="square" tIns="104775">
            <a:noAutofit/>
          </a:bodyPr>
          <a:lstStyle/>
          <a:p>
            <a:pPr indent="0" lvl="0" marL="0" marR="0" rtl="0" algn="ctr">
              <a:lnSpc>
                <a:spcPct val="100000"/>
              </a:lnSpc>
              <a:spcBef>
                <a:spcPts val="0"/>
              </a:spcBef>
              <a:spcAft>
                <a:spcPts val="0"/>
              </a:spcAft>
              <a:buClr>
                <a:srgbClr val="FFFFFF"/>
              </a:buClr>
              <a:buSzPts val="1800"/>
              <a:buFont typeface="Arial"/>
              <a:buNone/>
            </a:pPr>
            <a:r>
              <a:rPr lang="en" sz="1800">
                <a:solidFill>
                  <a:srgbClr val="FFFFFF"/>
                </a:solidFill>
                <a:latin typeface="DM Serif Display"/>
                <a:ea typeface="DM Serif Display"/>
                <a:cs typeface="DM Serif Display"/>
                <a:sym typeface="DM Serif Display"/>
              </a:rPr>
              <a:t>Intervention</a:t>
            </a:r>
            <a:r>
              <a:rPr i="0" lang="en" sz="1800" u="none" cap="none" strike="noStrike">
                <a:solidFill>
                  <a:srgbClr val="FFFFFF"/>
                </a:solidFill>
                <a:latin typeface="DM Serif Display"/>
                <a:ea typeface="DM Serif Display"/>
                <a:cs typeface="DM Serif Display"/>
                <a:sym typeface="DM Serif Display"/>
              </a:rPr>
              <a:t>: </a:t>
            </a:r>
            <a:r>
              <a:rPr lang="en" sz="1800">
                <a:solidFill>
                  <a:srgbClr val="FFFFFF"/>
                </a:solidFill>
                <a:latin typeface="DM Serif Display"/>
                <a:ea typeface="DM Serif Display"/>
                <a:cs typeface="DM Serif Display"/>
                <a:sym typeface="DM Serif Display"/>
              </a:rPr>
              <a:t>Challenge Power with Counterdata</a:t>
            </a:r>
            <a:endParaRPr sz="500">
              <a:latin typeface="DM Serif Display"/>
              <a:ea typeface="DM Serif Display"/>
              <a:cs typeface="DM Serif Display"/>
              <a:sym typeface="DM Serif Display"/>
            </a:endParaRPr>
          </a:p>
        </p:txBody>
      </p:sp>
      <p:pic>
        <p:nvPicPr>
          <p:cNvPr descr="0103b - Femicides detail.png" id="193" name="Google Shape;193;p39"/>
          <p:cNvPicPr preferRelativeResize="0"/>
          <p:nvPr/>
        </p:nvPicPr>
        <p:blipFill rotWithShape="1">
          <a:blip r:embed="rId4">
            <a:alphaModFix/>
          </a:blip>
          <a:srcRect b="0" l="0" r="0" t="0"/>
          <a:stretch/>
        </p:blipFill>
        <p:spPr>
          <a:xfrm>
            <a:off x="4457133" y="508818"/>
            <a:ext cx="4258405" cy="280536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40"/>
          <p:cNvSpPr/>
          <p:nvPr/>
        </p:nvSpPr>
        <p:spPr>
          <a:xfrm>
            <a:off x="215400" y="140300"/>
            <a:ext cx="1851300" cy="366000"/>
          </a:xfrm>
          <a:prstGeom prst="roundRect">
            <a:avLst>
              <a:gd fmla="val 16667" name="adj"/>
            </a:avLst>
          </a:prstGeom>
          <a:solidFill>
            <a:srgbClr val="E4EDEF"/>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chemeClr val="dk1"/>
                </a:solidFill>
                <a:latin typeface="Atkinson Hyperlegible"/>
                <a:ea typeface="Atkinson Hyperlegible"/>
                <a:cs typeface="Atkinson Hyperlegible"/>
                <a:sym typeface="Atkinson Hyperlegible"/>
              </a:rPr>
              <a:t>Data Problem:</a:t>
            </a:r>
            <a:r>
              <a:rPr lang="en" sz="1000">
                <a:solidFill>
                  <a:schemeClr val="dk1"/>
                </a:solidFill>
                <a:latin typeface="Atkinson Hyperlegible"/>
                <a:ea typeface="Atkinson Hyperlegible"/>
                <a:cs typeface="Atkinson Hyperlegible"/>
                <a:sym typeface="Atkinson Hyperlegible"/>
              </a:rPr>
              <a:t> Missing Data</a:t>
            </a:r>
            <a:endParaRPr sz="1000">
              <a:solidFill>
                <a:schemeClr val="dk1"/>
              </a:solidFill>
              <a:latin typeface="Atkinson Hyperlegible"/>
              <a:ea typeface="Atkinson Hyperlegible"/>
              <a:cs typeface="Atkinson Hyperlegible"/>
              <a:sym typeface="Atkinson Hyperlegible"/>
            </a:endParaRPr>
          </a:p>
        </p:txBody>
      </p:sp>
      <p:pic>
        <p:nvPicPr>
          <p:cNvPr id="199" name="Google Shape;199;p40"/>
          <p:cNvPicPr preferRelativeResize="0"/>
          <p:nvPr/>
        </p:nvPicPr>
        <p:blipFill rotWithShape="1">
          <a:blip r:embed="rId3">
            <a:alphaModFix/>
          </a:blip>
          <a:srcRect b="0" l="15340" r="0" t="0"/>
          <a:stretch/>
        </p:blipFill>
        <p:spPr>
          <a:xfrm>
            <a:off x="397050" y="783375"/>
            <a:ext cx="3741725" cy="2485574"/>
          </a:xfrm>
          <a:prstGeom prst="rect">
            <a:avLst/>
          </a:prstGeom>
          <a:noFill/>
          <a:ln cap="flat" cmpd="sng" w="19050">
            <a:solidFill>
              <a:schemeClr val="dk2"/>
            </a:solidFill>
            <a:prstDash val="solid"/>
            <a:round/>
            <a:headEnd len="sm" w="sm" type="none"/>
            <a:tailEnd len="sm" w="sm" type="none"/>
          </a:ln>
        </p:spPr>
      </p:pic>
      <p:pic>
        <p:nvPicPr>
          <p:cNvPr id="200" name="Google Shape;200;p40"/>
          <p:cNvPicPr preferRelativeResize="0"/>
          <p:nvPr/>
        </p:nvPicPr>
        <p:blipFill rotWithShape="1">
          <a:blip r:embed="rId4">
            <a:alphaModFix/>
          </a:blip>
          <a:srcRect b="39642" l="5774" r="9930" t="16038"/>
          <a:stretch/>
        </p:blipFill>
        <p:spPr>
          <a:xfrm>
            <a:off x="4054022" y="0"/>
            <a:ext cx="5079905" cy="1666499"/>
          </a:xfrm>
          <a:prstGeom prst="rect">
            <a:avLst/>
          </a:prstGeom>
          <a:noFill/>
          <a:ln>
            <a:noFill/>
          </a:ln>
        </p:spPr>
      </p:pic>
      <p:pic>
        <p:nvPicPr>
          <p:cNvPr id="201" name="Google Shape;201;p40"/>
          <p:cNvPicPr preferRelativeResize="0"/>
          <p:nvPr/>
        </p:nvPicPr>
        <p:blipFill>
          <a:blip r:embed="rId5">
            <a:alphaModFix/>
          </a:blip>
          <a:stretch>
            <a:fillRect/>
          </a:stretch>
        </p:blipFill>
        <p:spPr>
          <a:xfrm>
            <a:off x="3972525" y="1997000"/>
            <a:ext cx="5185377" cy="2964875"/>
          </a:xfrm>
          <a:prstGeom prst="rect">
            <a:avLst/>
          </a:prstGeom>
          <a:noFill/>
          <a:ln>
            <a:noFill/>
          </a:ln>
        </p:spPr>
      </p:pic>
      <p:pic>
        <p:nvPicPr>
          <p:cNvPr id="202" name="Google Shape;202;p40"/>
          <p:cNvPicPr preferRelativeResize="0"/>
          <p:nvPr/>
        </p:nvPicPr>
        <p:blipFill>
          <a:blip r:embed="rId6">
            <a:alphaModFix/>
          </a:blip>
          <a:stretch>
            <a:fillRect/>
          </a:stretch>
        </p:blipFill>
        <p:spPr>
          <a:xfrm>
            <a:off x="3005325" y="1237863"/>
            <a:ext cx="2921950" cy="1576601"/>
          </a:xfrm>
          <a:prstGeom prst="rect">
            <a:avLst/>
          </a:prstGeom>
          <a:noFill/>
          <a:ln cap="flat" cmpd="sng" w="19050">
            <a:solidFill>
              <a:schemeClr val="dk2"/>
            </a:solidFill>
            <a:prstDash val="solid"/>
            <a:round/>
            <a:headEnd len="sm" w="sm" type="none"/>
            <a:tailEnd len="sm" w="sm" type="none"/>
          </a:ln>
        </p:spPr>
      </p:pic>
      <p:sp>
        <p:nvSpPr>
          <p:cNvPr id="203" name="Google Shape;203;p40"/>
          <p:cNvSpPr txBox="1"/>
          <p:nvPr/>
        </p:nvSpPr>
        <p:spPr>
          <a:xfrm>
            <a:off x="381075" y="3268950"/>
            <a:ext cx="3427800" cy="1874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None/>
            </a:pPr>
            <a:r>
              <a:rPr b="1" lang="en" sz="1100">
                <a:solidFill>
                  <a:srgbClr val="585858"/>
                </a:solidFill>
                <a:latin typeface="Atkinson Hyperlegible"/>
                <a:ea typeface="Atkinson Hyperlegible"/>
                <a:cs typeface="Atkinson Hyperlegible"/>
                <a:sym typeface="Atkinson Hyperlegible"/>
              </a:rPr>
              <a:t>Above: </a:t>
            </a:r>
            <a:r>
              <a:rPr lang="en" sz="1100">
                <a:solidFill>
                  <a:srgbClr val="585858"/>
                </a:solidFill>
                <a:latin typeface="Atkinson Hyperlegible"/>
                <a:ea typeface="Atkinson Hyperlegible"/>
                <a:cs typeface="Atkinson Hyperlegible"/>
                <a:sym typeface="Atkinson Hyperlegible"/>
              </a:rPr>
              <a:t>Dr. Vukosi Marivate on “A New Agenda for African Languages x AI” and his company, Masakhane NLP. </a:t>
            </a:r>
            <a:endParaRPr sz="1100">
              <a:solidFill>
                <a:srgbClr val="585858"/>
              </a:solidFill>
              <a:latin typeface="Atkinson Hyperlegible"/>
              <a:ea typeface="Atkinson Hyperlegible"/>
              <a:cs typeface="Atkinson Hyperlegible"/>
              <a:sym typeface="Atkinson Hyperlegible"/>
            </a:endParaRPr>
          </a:p>
          <a:p>
            <a:pPr indent="0" lvl="0" marL="0" rtl="0" algn="l">
              <a:lnSpc>
                <a:spcPct val="115000"/>
              </a:lnSpc>
              <a:spcBef>
                <a:spcPts val="1200"/>
              </a:spcBef>
              <a:spcAft>
                <a:spcPts val="0"/>
              </a:spcAft>
              <a:buNone/>
            </a:pPr>
            <a:r>
              <a:rPr b="1" lang="en" sz="1100">
                <a:solidFill>
                  <a:srgbClr val="585858"/>
                </a:solidFill>
                <a:latin typeface="Atkinson Hyperlegible"/>
                <a:ea typeface="Atkinson Hyperlegible"/>
                <a:cs typeface="Atkinson Hyperlegible"/>
                <a:sym typeface="Atkinson Hyperlegible"/>
              </a:rPr>
              <a:t>Top right:</a:t>
            </a:r>
            <a:r>
              <a:rPr lang="en" sz="1100">
                <a:solidFill>
                  <a:srgbClr val="585858"/>
                </a:solidFill>
                <a:latin typeface="Atkinson Hyperlegible"/>
                <a:ea typeface="Atkinson Hyperlegible"/>
                <a:cs typeface="Atkinson Hyperlegible"/>
                <a:sym typeface="Atkinson Hyperlegible"/>
              </a:rPr>
              <a:t> Karen Hao on attempts to create a </a:t>
            </a:r>
            <a:r>
              <a:rPr lang="en" sz="1100">
                <a:solidFill>
                  <a:srgbClr val="585858"/>
                </a:solidFill>
                <a:highlight>
                  <a:srgbClr val="FFFFFF"/>
                </a:highlight>
                <a:latin typeface="Atkinson Hyperlegible"/>
                <a:ea typeface="Atkinson Hyperlegible"/>
                <a:cs typeface="Atkinson Hyperlegible"/>
                <a:sym typeface="Atkinson Hyperlegible"/>
              </a:rPr>
              <a:t>Māori </a:t>
            </a:r>
            <a:r>
              <a:rPr lang="en" sz="1100">
                <a:solidFill>
                  <a:srgbClr val="585858"/>
                </a:solidFill>
                <a:highlight>
                  <a:srgbClr val="FFFFFF"/>
                </a:highlight>
                <a:latin typeface="Atkinson Hyperlegible"/>
                <a:ea typeface="Atkinson Hyperlegible"/>
                <a:cs typeface="Atkinson Hyperlegible"/>
                <a:sym typeface="Atkinson Hyperlegible"/>
              </a:rPr>
              <a:t>language</a:t>
            </a:r>
            <a:r>
              <a:rPr lang="en" sz="1100">
                <a:solidFill>
                  <a:srgbClr val="585858"/>
                </a:solidFill>
                <a:highlight>
                  <a:srgbClr val="FFFFFF"/>
                </a:highlight>
                <a:latin typeface="Atkinson Hyperlegible"/>
                <a:ea typeface="Atkinson Hyperlegible"/>
                <a:cs typeface="Atkinson Hyperlegible"/>
                <a:sym typeface="Atkinson Hyperlegible"/>
              </a:rPr>
              <a:t> model. </a:t>
            </a:r>
            <a:endParaRPr sz="1100">
              <a:solidFill>
                <a:srgbClr val="585858"/>
              </a:solidFill>
              <a:highlight>
                <a:srgbClr val="FFFFFF"/>
              </a:highlight>
              <a:latin typeface="Atkinson Hyperlegible"/>
              <a:ea typeface="Atkinson Hyperlegible"/>
              <a:cs typeface="Atkinson Hyperlegible"/>
              <a:sym typeface="Atkinson Hyperlegible"/>
            </a:endParaRPr>
          </a:p>
          <a:p>
            <a:pPr indent="0" lvl="0" marL="0" rtl="0" algn="l">
              <a:lnSpc>
                <a:spcPct val="115000"/>
              </a:lnSpc>
              <a:spcBef>
                <a:spcPts val="1200"/>
              </a:spcBef>
              <a:spcAft>
                <a:spcPts val="1200"/>
              </a:spcAft>
              <a:buNone/>
            </a:pPr>
            <a:r>
              <a:rPr b="1" lang="en" sz="1100">
                <a:solidFill>
                  <a:srgbClr val="585858"/>
                </a:solidFill>
                <a:highlight>
                  <a:srgbClr val="FFFFFF"/>
                </a:highlight>
                <a:latin typeface="Atkinson Hyperlegible"/>
                <a:ea typeface="Atkinson Hyperlegible"/>
                <a:cs typeface="Atkinson Hyperlegible"/>
                <a:sym typeface="Atkinson Hyperlegible"/>
              </a:rPr>
              <a:t>Bottom right: </a:t>
            </a:r>
            <a:r>
              <a:rPr lang="en" sz="1100">
                <a:solidFill>
                  <a:srgbClr val="585858"/>
                </a:solidFill>
                <a:highlight>
                  <a:srgbClr val="FFFFFF"/>
                </a:highlight>
                <a:latin typeface="Atkinson Hyperlegible"/>
                <a:ea typeface="Atkinson Hyperlegible"/>
                <a:cs typeface="Atkinson Hyperlegible"/>
                <a:sym typeface="Atkinson Hyperlegible"/>
              </a:rPr>
              <a:t>The Indigenous Protocol and Artificial </a:t>
            </a:r>
            <a:r>
              <a:rPr lang="en" sz="1100">
                <a:solidFill>
                  <a:srgbClr val="585858"/>
                </a:solidFill>
                <a:highlight>
                  <a:srgbClr val="FFFFFF"/>
                </a:highlight>
                <a:latin typeface="Atkinson Hyperlegible"/>
                <a:ea typeface="Atkinson Hyperlegible"/>
                <a:cs typeface="Atkinson Hyperlegible"/>
                <a:sym typeface="Atkinson Hyperlegible"/>
              </a:rPr>
              <a:t>Intelligence</a:t>
            </a:r>
            <a:r>
              <a:rPr lang="en" sz="1100">
                <a:solidFill>
                  <a:srgbClr val="585858"/>
                </a:solidFill>
                <a:highlight>
                  <a:srgbClr val="FFFFFF"/>
                </a:highlight>
                <a:latin typeface="Atkinson Hyperlegible"/>
                <a:ea typeface="Atkinson Hyperlegible"/>
                <a:cs typeface="Atkinson Hyperlegible"/>
                <a:sym typeface="Atkinson Hyperlegible"/>
              </a:rPr>
              <a:t> Working Group.</a:t>
            </a:r>
            <a:endParaRPr sz="1100">
              <a:solidFill>
                <a:srgbClr val="585858"/>
              </a:solidFill>
              <a:latin typeface="Atkinson Hyperlegible"/>
              <a:ea typeface="Atkinson Hyperlegible"/>
              <a:cs typeface="Atkinson Hyperlegible"/>
              <a:sym typeface="Atkinson Hyperlegible"/>
            </a:endParaRPr>
          </a:p>
        </p:txBody>
      </p:sp>
      <p:sp>
        <p:nvSpPr>
          <p:cNvPr id="204" name="Google Shape;204;p40"/>
          <p:cNvSpPr txBox="1"/>
          <p:nvPr/>
        </p:nvSpPr>
        <p:spPr>
          <a:xfrm>
            <a:off x="3541425" y="4703400"/>
            <a:ext cx="5602800" cy="440100"/>
          </a:xfrm>
          <a:prstGeom prst="rect">
            <a:avLst/>
          </a:prstGeom>
          <a:solidFill>
            <a:srgbClr val="000000"/>
          </a:solidFill>
          <a:ln>
            <a:noFill/>
          </a:ln>
        </p:spPr>
        <p:txBody>
          <a:bodyPr anchorCtr="0" anchor="t" bIns="104775" lIns="104775" spcFirstLastPara="1" rIns="104775" wrap="square" tIns="104775">
            <a:noAutofit/>
          </a:bodyPr>
          <a:lstStyle/>
          <a:p>
            <a:pPr indent="0" lvl="0" marL="0" marR="0" rtl="0" algn="ctr">
              <a:lnSpc>
                <a:spcPct val="100000"/>
              </a:lnSpc>
              <a:spcBef>
                <a:spcPts val="0"/>
              </a:spcBef>
              <a:spcAft>
                <a:spcPts val="0"/>
              </a:spcAft>
              <a:buClr>
                <a:srgbClr val="FFFFFF"/>
              </a:buClr>
              <a:buSzPts val="1800"/>
              <a:buFont typeface="Arial"/>
              <a:buNone/>
            </a:pPr>
            <a:r>
              <a:rPr lang="en" sz="1800">
                <a:solidFill>
                  <a:srgbClr val="FFFFFF"/>
                </a:solidFill>
                <a:latin typeface="DM Serif Display"/>
                <a:ea typeface="DM Serif Display"/>
                <a:cs typeface="DM Serif Display"/>
                <a:sym typeface="DM Serif Display"/>
              </a:rPr>
              <a:t>Intervention</a:t>
            </a:r>
            <a:r>
              <a:rPr i="0" lang="en" sz="1800" u="none" cap="none" strike="noStrike">
                <a:solidFill>
                  <a:srgbClr val="FFFFFF"/>
                </a:solidFill>
                <a:latin typeface="DM Serif Display"/>
                <a:ea typeface="DM Serif Display"/>
                <a:cs typeface="DM Serif Display"/>
                <a:sym typeface="DM Serif Display"/>
              </a:rPr>
              <a:t>: </a:t>
            </a:r>
            <a:r>
              <a:rPr lang="en" sz="1800">
                <a:solidFill>
                  <a:srgbClr val="FFFFFF"/>
                </a:solidFill>
                <a:latin typeface="DM Serif Display"/>
                <a:ea typeface="DM Serif Display"/>
                <a:cs typeface="DM Serif Display"/>
                <a:sym typeface="DM Serif Display"/>
              </a:rPr>
              <a:t>Involve Communities in Data Creation</a:t>
            </a:r>
            <a:endParaRPr sz="500">
              <a:latin typeface="DM Serif Display"/>
              <a:ea typeface="DM Serif Display"/>
              <a:cs typeface="DM Serif Display"/>
              <a:sym typeface="DM Serif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4043"/>
        </a:solidFill>
      </p:bgPr>
    </p:bg>
    <p:spTree>
      <p:nvGrpSpPr>
        <p:cNvPr id="208" name="Shape 208"/>
        <p:cNvGrpSpPr/>
        <p:nvPr/>
      </p:nvGrpSpPr>
      <p:grpSpPr>
        <a:xfrm>
          <a:off x="0" y="0"/>
          <a:ext cx="0" cy="0"/>
          <a:chOff x="0" y="0"/>
          <a:chExt cx="0" cy="0"/>
        </a:xfrm>
      </p:grpSpPr>
      <p:sp>
        <p:nvSpPr>
          <p:cNvPr id="209" name="Google Shape;209;p41"/>
          <p:cNvSpPr txBox="1"/>
          <p:nvPr/>
        </p:nvSpPr>
        <p:spPr>
          <a:xfrm>
            <a:off x="2017532" y="4114900"/>
            <a:ext cx="5164800" cy="382200"/>
          </a:xfrm>
          <a:prstGeom prst="rect">
            <a:avLst/>
          </a:prstGeom>
          <a:noFill/>
          <a:ln>
            <a:noFill/>
          </a:ln>
        </p:spPr>
        <p:txBody>
          <a:bodyPr anchorCtr="0" anchor="t" bIns="24375" lIns="24375" spcFirstLastPara="1" rIns="24375" wrap="square" tIns="24375">
            <a:noAutofit/>
          </a:bodyPr>
          <a:lstStyle/>
          <a:p>
            <a:pPr indent="0" lvl="0" marL="0" marR="0" rtl="0" algn="l">
              <a:lnSpc>
                <a:spcPct val="100000"/>
              </a:lnSpc>
              <a:spcBef>
                <a:spcPts val="0"/>
              </a:spcBef>
              <a:spcAft>
                <a:spcPts val="0"/>
              </a:spcAft>
              <a:buClr>
                <a:srgbClr val="000000"/>
              </a:buClr>
              <a:buSzPts val="1100"/>
              <a:buFont typeface="Anonymous Pro"/>
              <a:buNone/>
            </a:pPr>
            <a:r>
              <a:rPr i="0" lang="en" sz="1200" u="none" cap="none" strike="noStrike">
                <a:solidFill>
                  <a:schemeClr val="lt2"/>
                </a:solidFill>
                <a:latin typeface="Signika Negative"/>
                <a:ea typeface="Signika Negative"/>
                <a:cs typeface="Signika Negative"/>
                <a:sym typeface="Signika Negative"/>
              </a:rPr>
              <a:t>We center the voices of those who are directly impacted by the outcomes of the design process. – </a:t>
            </a:r>
            <a:r>
              <a:rPr i="0" lang="en" sz="1200" u="none" cap="none" strike="noStrike">
                <a:solidFill>
                  <a:schemeClr val="lt2"/>
                </a:solidFill>
                <a:latin typeface="Signika Negative"/>
                <a:ea typeface="Signika Negative"/>
                <a:cs typeface="Signika Negative"/>
                <a:sym typeface="Signika Negative"/>
              </a:rPr>
              <a:t>Design Justice</a:t>
            </a:r>
            <a:r>
              <a:rPr i="0" lang="en" sz="1200" u="none" cap="none" strike="noStrike">
                <a:solidFill>
                  <a:schemeClr val="lt2"/>
                </a:solidFill>
                <a:latin typeface="Signika Negative"/>
                <a:ea typeface="Signika Negative"/>
                <a:cs typeface="Signika Negative"/>
                <a:sym typeface="Signika Negative"/>
              </a:rPr>
              <a:t> Network</a:t>
            </a:r>
            <a:endParaRPr sz="600">
              <a:solidFill>
                <a:schemeClr val="lt2"/>
              </a:solidFill>
              <a:latin typeface="Signika Negative"/>
              <a:ea typeface="Signika Negative"/>
              <a:cs typeface="Signika Negative"/>
              <a:sym typeface="Signika Negative"/>
            </a:endParaRPr>
          </a:p>
        </p:txBody>
      </p:sp>
      <p:pic>
        <p:nvPicPr>
          <p:cNvPr descr="image52.png" id="210" name="Google Shape;210;p41"/>
          <p:cNvPicPr preferRelativeResize="0"/>
          <p:nvPr/>
        </p:nvPicPr>
        <p:blipFill rotWithShape="1">
          <a:blip r:embed="rId3">
            <a:alphaModFix/>
          </a:blip>
          <a:srcRect b="0" l="0" r="0" t="0"/>
          <a:stretch/>
        </p:blipFill>
        <p:spPr>
          <a:xfrm>
            <a:off x="1948512" y="1650327"/>
            <a:ext cx="5246977" cy="2300046"/>
          </a:xfrm>
          <a:prstGeom prst="rect">
            <a:avLst/>
          </a:prstGeom>
          <a:noFill/>
          <a:ln>
            <a:noFill/>
          </a:ln>
        </p:spPr>
      </p:pic>
      <p:sp>
        <p:nvSpPr>
          <p:cNvPr id="211" name="Google Shape;211;p41"/>
          <p:cNvSpPr/>
          <p:nvPr/>
        </p:nvSpPr>
        <p:spPr>
          <a:xfrm>
            <a:off x="2119847" y="3180379"/>
            <a:ext cx="814800" cy="814800"/>
          </a:xfrm>
          <a:prstGeom prst="ellipse">
            <a:avLst/>
          </a:prstGeom>
          <a:noFill/>
          <a:ln cap="flat" cmpd="sng" w="25400">
            <a:solidFill>
              <a:srgbClr val="FF9300"/>
            </a:solidFill>
            <a:prstDash val="solid"/>
            <a:round/>
            <a:headEnd len="sm" w="sm" type="none"/>
            <a:tailEnd len="sm" w="sm" type="none"/>
          </a:ln>
          <a:effectLst>
            <a:outerShdw blurRad="38100" rotWithShape="0" dir="5400000" dist="23000">
              <a:srgbClr val="000000">
                <a:alpha val="34900"/>
              </a:srgbClr>
            </a:outerShdw>
          </a:effectLst>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cxnSp>
        <p:nvCxnSpPr>
          <p:cNvPr id="212" name="Google Shape;212;p41"/>
          <p:cNvCxnSpPr/>
          <p:nvPr/>
        </p:nvCxnSpPr>
        <p:spPr>
          <a:xfrm>
            <a:off x="2541622" y="1497826"/>
            <a:ext cx="0" cy="1596000"/>
          </a:xfrm>
          <a:prstGeom prst="straightConnector1">
            <a:avLst/>
          </a:prstGeom>
          <a:noFill/>
          <a:ln cap="flat" cmpd="sng" w="25400">
            <a:solidFill>
              <a:srgbClr val="FF9300"/>
            </a:solidFill>
            <a:prstDash val="solid"/>
            <a:round/>
            <a:headEnd len="sm" w="sm" type="none"/>
            <a:tailEnd len="med" w="med" type="triangle"/>
          </a:ln>
          <a:effectLst>
            <a:outerShdw blurRad="38100" rotWithShape="0" dir="5400000" dist="20000">
              <a:srgbClr val="000000">
                <a:alpha val="37650"/>
              </a:srgbClr>
            </a:outerShdw>
          </a:effectLst>
        </p:spPr>
      </p:cxnSp>
      <p:sp>
        <p:nvSpPr>
          <p:cNvPr id="213" name="Google Shape;213;p41"/>
          <p:cNvSpPr txBox="1"/>
          <p:nvPr/>
        </p:nvSpPr>
        <p:spPr>
          <a:xfrm>
            <a:off x="1948495" y="1217956"/>
            <a:ext cx="2284500" cy="267900"/>
          </a:xfrm>
          <a:prstGeom prst="rect">
            <a:avLst/>
          </a:prstGeom>
          <a:noFill/>
          <a:ln>
            <a:noFill/>
          </a:ln>
        </p:spPr>
        <p:txBody>
          <a:bodyPr anchorCtr="0" anchor="t" bIns="24375" lIns="24375" spcFirstLastPara="1" rIns="24375" wrap="square" tIns="24375">
            <a:noAutofit/>
          </a:bodyPr>
          <a:lstStyle/>
          <a:p>
            <a:pPr indent="0" lvl="0" marL="0" marR="0" rtl="0" algn="l">
              <a:lnSpc>
                <a:spcPct val="100000"/>
              </a:lnSpc>
              <a:spcBef>
                <a:spcPts val="0"/>
              </a:spcBef>
              <a:spcAft>
                <a:spcPts val="0"/>
              </a:spcAft>
              <a:buClr>
                <a:srgbClr val="000000"/>
              </a:buClr>
              <a:buSzPts val="1400"/>
              <a:buFont typeface="Anonymous Pro"/>
              <a:buNone/>
            </a:pPr>
            <a:r>
              <a:rPr i="0" lang="en" sz="1400" u="none" cap="none" strike="noStrike">
                <a:solidFill>
                  <a:srgbClr val="E69138"/>
                </a:solidFill>
                <a:latin typeface="Signika Negative"/>
                <a:ea typeface="Signika Negative"/>
                <a:cs typeface="Signika Negative"/>
                <a:sym typeface="Signika Negative"/>
              </a:rPr>
              <a:t>Feminist</a:t>
            </a:r>
            <a:r>
              <a:rPr i="0" lang="en" sz="1400" u="none" cap="none" strike="noStrike">
                <a:solidFill>
                  <a:srgbClr val="E69138"/>
                </a:solidFill>
                <a:latin typeface="Signika Negative"/>
                <a:ea typeface="Signika Negative"/>
                <a:cs typeface="Signika Negative"/>
                <a:sym typeface="Signika Negative"/>
              </a:rPr>
              <a:t> design</a:t>
            </a:r>
            <a:endParaRPr sz="500">
              <a:solidFill>
                <a:srgbClr val="E69138"/>
              </a:solidFill>
              <a:latin typeface="Signika Negative"/>
              <a:ea typeface="Signika Negative"/>
              <a:cs typeface="Signika Negative"/>
              <a:sym typeface="Signika Negative"/>
            </a:endParaRPr>
          </a:p>
        </p:txBody>
      </p:sp>
      <p:sp>
        <p:nvSpPr>
          <p:cNvPr id="214" name="Google Shape;214;p41"/>
          <p:cNvSpPr/>
          <p:nvPr/>
        </p:nvSpPr>
        <p:spPr>
          <a:xfrm>
            <a:off x="6312328" y="3214324"/>
            <a:ext cx="814800" cy="814800"/>
          </a:xfrm>
          <a:prstGeom prst="ellipse">
            <a:avLst/>
          </a:prstGeom>
          <a:noFill/>
          <a:ln cap="flat" cmpd="sng" w="25400">
            <a:solidFill>
              <a:srgbClr val="FF9300"/>
            </a:solidFill>
            <a:prstDash val="solid"/>
            <a:round/>
            <a:headEnd len="sm" w="sm" type="none"/>
            <a:tailEnd len="sm" w="sm" type="none"/>
          </a:ln>
          <a:effectLst>
            <a:outerShdw blurRad="38100" rotWithShape="0" dir="5400000" dist="23000">
              <a:srgbClr val="000000">
                <a:alpha val="34900"/>
              </a:srgbClr>
            </a:outerShdw>
          </a:effectLst>
        </p:spPr>
        <p:txBody>
          <a:bodyPr anchorCtr="0" anchor="ctr" bIns="17150" lIns="17150" spcFirstLastPara="1" rIns="17150" wrap="square" tIns="17150">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cxnSp>
        <p:nvCxnSpPr>
          <p:cNvPr id="215" name="Google Shape;215;p41"/>
          <p:cNvCxnSpPr/>
          <p:nvPr/>
        </p:nvCxnSpPr>
        <p:spPr>
          <a:xfrm>
            <a:off x="6734102" y="1531771"/>
            <a:ext cx="0" cy="1596000"/>
          </a:xfrm>
          <a:prstGeom prst="straightConnector1">
            <a:avLst/>
          </a:prstGeom>
          <a:noFill/>
          <a:ln cap="flat" cmpd="sng" w="25400">
            <a:solidFill>
              <a:srgbClr val="FF9300"/>
            </a:solidFill>
            <a:prstDash val="solid"/>
            <a:round/>
            <a:headEnd len="sm" w="sm" type="none"/>
            <a:tailEnd len="med" w="med" type="triangle"/>
          </a:ln>
          <a:effectLst>
            <a:outerShdw blurRad="38100" rotWithShape="0" dir="5400000" dist="20000">
              <a:srgbClr val="000000">
                <a:alpha val="37650"/>
              </a:srgbClr>
            </a:outerShdw>
          </a:effectLst>
        </p:spPr>
      </p:cxnSp>
      <p:sp>
        <p:nvSpPr>
          <p:cNvPr id="216" name="Google Shape;216;p41"/>
          <p:cNvSpPr txBox="1"/>
          <p:nvPr/>
        </p:nvSpPr>
        <p:spPr>
          <a:xfrm>
            <a:off x="6167050" y="1251902"/>
            <a:ext cx="2284500" cy="267900"/>
          </a:xfrm>
          <a:prstGeom prst="rect">
            <a:avLst/>
          </a:prstGeom>
          <a:noFill/>
          <a:ln>
            <a:noFill/>
          </a:ln>
        </p:spPr>
        <p:txBody>
          <a:bodyPr anchorCtr="0" anchor="t" bIns="24375" lIns="24375" spcFirstLastPara="1" rIns="24375" wrap="square" tIns="24375">
            <a:noAutofit/>
          </a:bodyPr>
          <a:lstStyle/>
          <a:p>
            <a:pPr indent="0" lvl="0" marL="0" marR="0" rtl="0" algn="l">
              <a:lnSpc>
                <a:spcPct val="100000"/>
              </a:lnSpc>
              <a:spcBef>
                <a:spcPts val="0"/>
              </a:spcBef>
              <a:spcAft>
                <a:spcPts val="0"/>
              </a:spcAft>
              <a:buClr>
                <a:srgbClr val="000000"/>
              </a:buClr>
              <a:buSzPts val="1400"/>
              <a:buFont typeface="Anonymous Pro"/>
              <a:buNone/>
            </a:pPr>
            <a:r>
              <a:rPr i="0" lang="en" sz="1400" u="none" cap="none" strike="noStrike">
                <a:solidFill>
                  <a:srgbClr val="E69138"/>
                </a:solidFill>
                <a:latin typeface="Signika Negative"/>
                <a:ea typeface="Signika Negative"/>
                <a:cs typeface="Signika Negative"/>
                <a:sym typeface="Signika Negative"/>
              </a:rPr>
              <a:t>Feminist design</a:t>
            </a:r>
            <a:endParaRPr sz="500">
              <a:solidFill>
                <a:srgbClr val="E69138"/>
              </a:solidFill>
              <a:latin typeface="Signika Negative"/>
              <a:ea typeface="Signika Negative"/>
              <a:cs typeface="Signika Negative"/>
              <a:sym typeface="Signika Negative"/>
            </a:endParaRPr>
          </a:p>
        </p:txBody>
      </p:sp>
      <p:sp>
        <p:nvSpPr>
          <p:cNvPr id="217" name="Google Shape;217;p41"/>
          <p:cNvSpPr txBox="1"/>
          <p:nvPr/>
        </p:nvSpPr>
        <p:spPr>
          <a:xfrm>
            <a:off x="1706875" y="152400"/>
            <a:ext cx="5810400" cy="85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lt2"/>
                </a:solidFill>
                <a:latin typeface="DM Serif Display"/>
                <a:ea typeface="DM Serif Display"/>
                <a:cs typeface="DM Serif Display"/>
                <a:sym typeface="DM Serif Display"/>
              </a:rPr>
              <a:t>Participatory processes for data science &amp; AI</a:t>
            </a:r>
            <a:endParaRPr sz="2100">
              <a:solidFill>
                <a:schemeClr val="lt2"/>
              </a:solidFill>
              <a:latin typeface="DM Serif Display"/>
              <a:ea typeface="DM Serif Display"/>
              <a:cs typeface="DM Serif Display"/>
              <a:sym typeface="DM Serif Display"/>
            </a:endParaRPr>
          </a:p>
          <a:p>
            <a:pPr indent="0" lvl="0" marL="0" rtl="0" algn="ctr">
              <a:spcBef>
                <a:spcPts val="0"/>
              </a:spcBef>
              <a:spcAft>
                <a:spcPts val="0"/>
              </a:spcAft>
              <a:buNone/>
            </a:pPr>
            <a:r>
              <a:rPr lang="en" sz="1700">
                <a:solidFill>
                  <a:schemeClr val="lt2"/>
                </a:solidFill>
                <a:latin typeface="DM Serif Display"/>
                <a:ea typeface="DM Serif Display"/>
                <a:cs typeface="DM Serif Display"/>
                <a:sym typeface="DM Serif Display"/>
              </a:rPr>
              <a:t>Feminist design prioritizes the participation of people who have been most marginalized by the system</a:t>
            </a:r>
            <a:r>
              <a:rPr lang="en" sz="1800">
                <a:solidFill>
                  <a:schemeClr val="lt2"/>
                </a:solidFill>
                <a:latin typeface="DM Serif Display"/>
                <a:ea typeface="DM Serif Display"/>
                <a:cs typeface="DM Serif Display"/>
                <a:sym typeface="DM Serif Display"/>
              </a:rPr>
              <a:t> </a:t>
            </a:r>
            <a:endParaRPr sz="1800">
              <a:solidFill>
                <a:schemeClr val="lt2"/>
              </a:solidFill>
              <a:latin typeface="DM Serif Display"/>
              <a:ea typeface="DM Serif Display"/>
              <a:cs typeface="DM Serif Display"/>
              <a:sym typeface="DM Serif Display"/>
            </a:endParaRPr>
          </a:p>
        </p:txBody>
      </p:sp>
      <p:sp>
        <p:nvSpPr>
          <p:cNvPr id="218" name="Google Shape;218;p41"/>
          <p:cNvSpPr txBox="1"/>
          <p:nvPr/>
        </p:nvSpPr>
        <p:spPr>
          <a:xfrm>
            <a:off x="5599775" y="4711150"/>
            <a:ext cx="3542700" cy="440100"/>
          </a:xfrm>
          <a:prstGeom prst="rect">
            <a:avLst/>
          </a:prstGeom>
          <a:solidFill>
            <a:srgbClr val="000000"/>
          </a:solidFill>
          <a:ln>
            <a:noFill/>
          </a:ln>
        </p:spPr>
        <p:txBody>
          <a:bodyPr anchorCtr="0" anchor="t" bIns="104775" lIns="104775" spcFirstLastPara="1" rIns="104775" wrap="square" tIns="104775">
            <a:noAutofit/>
          </a:bodyPr>
          <a:lstStyle/>
          <a:p>
            <a:pPr indent="0" lvl="0" marL="0" marR="0" rtl="0" algn="ctr">
              <a:lnSpc>
                <a:spcPct val="100000"/>
              </a:lnSpc>
              <a:spcBef>
                <a:spcPts val="0"/>
              </a:spcBef>
              <a:spcAft>
                <a:spcPts val="0"/>
              </a:spcAft>
              <a:buClr>
                <a:srgbClr val="FFFFFF"/>
              </a:buClr>
              <a:buSzPts val="1800"/>
              <a:buFont typeface="Arial"/>
              <a:buNone/>
            </a:pPr>
            <a:r>
              <a:rPr i="0" lang="en" sz="1800" u="none" cap="none" strike="noStrike">
                <a:solidFill>
                  <a:srgbClr val="FFFFFF"/>
                </a:solidFill>
                <a:latin typeface="DM Serif Display"/>
                <a:ea typeface="DM Serif Display"/>
                <a:cs typeface="DM Serif Display"/>
                <a:sym typeface="DM Serif Display"/>
              </a:rPr>
              <a:t>Principle: Embrace Pluralism</a:t>
            </a:r>
            <a:endParaRPr sz="500">
              <a:latin typeface="DM Serif Display"/>
              <a:ea typeface="DM Serif Display"/>
              <a:cs typeface="DM Serif Display"/>
              <a:sym typeface="DM Serif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2" name="Shape 222"/>
        <p:cNvGrpSpPr/>
        <p:nvPr/>
      </p:nvGrpSpPr>
      <p:grpSpPr>
        <a:xfrm>
          <a:off x="0" y="0"/>
          <a:ext cx="0" cy="0"/>
          <a:chOff x="0" y="0"/>
          <a:chExt cx="0" cy="0"/>
        </a:xfrm>
      </p:grpSpPr>
      <p:sp>
        <p:nvSpPr>
          <p:cNvPr id="223" name="Google Shape;223;p42"/>
          <p:cNvSpPr txBox="1"/>
          <p:nvPr/>
        </p:nvSpPr>
        <p:spPr>
          <a:xfrm>
            <a:off x="1194625" y="315850"/>
            <a:ext cx="7808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EF3E6A"/>
                </a:solidFill>
                <a:latin typeface="DM Serif Display"/>
                <a:ea typeface="DM Serif Display"/>
                <a:cs typeface="DM Serif Display"/>
                <a:sym typeface="DM Serif Display"/>
              </a:rPr>
              <a:t>AI co-design for maternal healthcare</a:t>
            </a:r>
            <a:endParaRPr sz="3600">
              <a:solidFill>
                <a:srgbClr val="EF3E6A"/>
              </a:solidFill>
              <a:latin typeface="DM Serif Display"/>
              <a:ea typeface="DM Serif Display"/>
              <a:cs typeface="DM Serif Display"/>
              <a:sym typeface="DM Serif Display"/>
            </a:endParaRPr>
          </a:p>
        </p:txBody>
      </p:sp>
      <p:sp>
        <p:nvSpPr>
          <p:cNvPr id="224" name="Google Shape;224;p42"/>
          <p:cNvSpPr txBox="1"/>
          <p:nvPr/>
        </p:nvSpPr>
        <p:spPr>
          <a:xfrm>
            <a:off x="171300" y="1314131"/>
            <a:ext cx="4005600" cy="3601800"/>
          </a:xfrm>
          <a:prstGeom prst="rect">
            <a:avLst/>
          </a:prstGeom>
          <a:solidFill>
            <a:srgbClr val="333481"/>
          </a:solidFill>
          <a:ln cap="flat" cmpd="sng" w="9525">
            <a:solidFill>
              <a:schemeClr val="lt2"/>
            </a:solidFill>
            <a:prstDash val="dash"/>
            <a:round/>
            <a:headEnd len="sm" w="sm" type="none"/>
            <a:tailEnd len="sm" w="sm" type="none"/>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Signika Negative"/>
              <a:buAutoNum type="arabicPeriod"/>
            </a:pPr>
            <a:r>
              <a:rPr b="1" lang="en" sz="1800">
                <a:solidFill>
                  <a:schemeClr val="lt1"/>
                </a:solidFill>
                <a:latin typeface="Signika Negative"/>
                <a:ea typeface="Signika Negative"/>
                <a:cs typeface="Signika Negative"/>
                <a:sym typeface="Signika Negative"/>
              </a:rPr>
              <a:t>Should we build anything? </a:t>
            </a:r>
            <a:endParaRPr b="1" sz="18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Co-design workshops</a:t>
            </a:r>
            <a:endParaRPr>
              <a:solidFill>
                <a:schemeClr val="lt1"/>
              </a:solidFill>
              <a:latin typeface="Signika Negative"/>
              <a:ea typeface="Signika Negative"/>
              <a:cs typeface="Signika Negative"/>
              <a:sym typeface="Signika Negative"/>
            </a:endParaRPr>
          </a:p>
          <a:p>
            <a:pPr indent="-342900" lvl="0" marL="457200" rtl="0" algn="l">
              <a:spcBef>
                <a:spcPts val="0"/>
              </a:spcBef>
              <a:spcAft>
                <a:spcPts val="0"/>
              </a:spcAft>
              <a:buClr>
                <a:schemeClr val="lt1"/>
              </a:buClr>
              <a:buSzPts val="1800"/>
              <a:buFont typeface="Signika Negative"/>
              <a:buAutoNum type="arabicPeriod"/>
            </a:pPr>
            <a:r>
              <a:rPr b="1" lang="en" sz="1800">
                <a:solidFill>
                  <a:schemeClr val="lt1"/>
                </a:solidFill>
                <a:latin typeface="Signika Negative"/>
                <a:ea typeface="Signika Negative"/>
                <a:cs typeface="Signika Negative"/>
                <a:sym typeface="Signika Negative"/>
              </a:rPr>
              <a:t>What should we build?</a:t>
            </a:r>
            <a:endParaRPr b="1" sz="18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Co-design workshops</a:t>
            </a:r>
            <a:endParaRPr>
              <a:solidFill>
                <a:schemeClr val="lt1"/>
              </a:solidFill>
              <a:latin typeface="Signika Negative"/>
              <a:ea typeface="Signika Negative"/>
              <a:cs typeface="Signika Negative"/>
              <a:sym typeface="Signika Negative"/>
            </a:endParaRPr>
          </a:p>
          <a:p>
            <a:pPr indent="-342900" lvl="0" marL="457200" rtl="0" algn="l">
              <a:spcBef>
                <a:spcPts val="0"/>
              </a:spcBef>
              <a:spcAft>
                <a:spcPts val="0"/>
              </a:spcAft>
              <a:buClr>
                <a:schemeClr val="lt1"/>
              </a:buClr>
              <a:buSzPts val="1800"/>
              <a:buFont typeface="Signika Negative"/>
              <a:buAutoNum type="arabicPeriod"/>
            </a:pPr>
            <a:r>
              <a:rPr b="1" lang="en" sz="1800">
                <a:solidFill>
                  <a:schemeClr val="lt1"/>
                </a:solidFill>
                <a:latin typeface="Signika Negative"/>
                <a:ea typeface="Signika Negative"/>
                <a:cs typeface="Signika Negative"/>
                <a:sym typeface="Signika Negative"/>
              </a:rPr>
              <a:t>How can we bake your language and context into ML models? </a:t>
            </a:r>
            <a:endParaRPr b="1" sz="18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Participatory data annotation essions with workshops to debrief</a:t>
            </a:r>
            <a:endParaRPr>
              <a:solidFill>
                <a:schemeClr val="lt1"/>
              </a:solidFill>
              <a:latin typeface="Signika Negative"/>
              <a:ea typeface="Signika Negative"/>
              <a:cs typeface="Signika Negative"/>
              <a:sym typeface="Signika Negative"/>
            </a:endParaRPr>
          </a:p>
          <a:p>
            <a:pPr indent="-342900" lvl="0" marL="457200" rtl="0" algn="l">
              <a:spcBef>
                <a:spcPts val="0"/>
              </a:spcBef>
              <a:spcAft>
                <a:spcPts val="0"/>
              </a:spcAft>
              <a:buClr>
                <a:schemeClr val="lt1"/>
              </a:buClr>
              <a:buSzPts val="1800"/>
              <a:buFont typeface="Signika Negative"/>
              <a:buAutoNum type="arabicPeriod"/>
            </a:pPr>
            <a:r>
              <a:rPr b="1" lang="en" sz="1800">
                <a:solidFill>
                  <a:schemeClr val="lt1"/>
                </a:solidFill>
                <a:latin typeface="Signika Negative"/>
                <a:ea typeface="Signika Negative"/>
                <a:cs typeface="Signika Negative"/>
                <a:sym typeface="Signika Negative"/>
              </a:rPr>
              <a:t>How are the tools working for your group?</a:t>
            </a:r>
            <a:endParaRPr b="1" sz="18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3 moth pilots with surveys and workshops to debrief</a:t>
            </a:r>
            <a:endParaRPr>
              <a:solidFill>
                <a:schemeClr val="lt1"/>
              </a:solidFill>
              <a:latin typeface="Signika Negative"/>
              <a:ea typeface="Signika Negative"/>
              <a:cs typeface="Signika Negative"/>
              <a:sym typeface="Signika Negative"/>
            </a:endParaRPr>
          </a:p>
          <a:p>
            <a:pPr indent="-330200" lvl="0" marL="457200" rtl="0" algn="l">
              <a:spcBef>
                <a:spcPts val="0"/>
              </a:spcBef>
              <a:spcAft>
                <a:spcPts val="0"/>
              </a:spcAft>
              <a:buClr>
                <a:schemeClr val="lt1"/>
              </a:buClr>
              <a:buSzPts val="1600"/>
              <a:buFont typeface="Signika Negative"/>
              <a:buAutoNum type="arabicPeriod"/>
            </a:pPr>
            <a:r>
              <a:rPr b="1" lang="en" sz="1600">
                <a:solidFill>
                  <a:schemeClr val="lt1"/>
                </a:solidFill>
                <a:latin typeface="Signika Negative"/>
                <a:ea typeface="Signika Negative"/>
                <a:cs typeface="Signika Negative"/>
                <a:sym typeface="Signika Negative"/>
              </a:rPr>
              <a:t>How can we continue to support you?</a:t>
            </a:r>
            <a:endParaRPr b="1" sz="16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WhatsApp groups and annual events</a:t>
            </a:r>
            <a:endParaRPr>
              <a:solidFill>
                <a:schemeClr val="lt1"/>
              </a:solidFill>
              <a:latin typeface="Signika Negative"/>
              <a:ea typeface="Signika Negative"/>
              <a:cs typeface="Signika Negative"/>
              <a:sym typeface="Signika Negative"/>
            </a:endParaRPr>
          </a:p>
        </p:txBody>
      </p:sp>
      <p:pic>
        <p:nvPicPr>
          <p:cNvPr id="225" name="Google Shape;225;p42"/>
          <p:cNvPicPr preferRelativeResize="0"/>
          <p:nvPr/>
        </p:nvPicPr>
        <p:blipFill>
          <a:blip r:embed="rId3">
            <a:alphaModFix/>
          </a:blip>
          <a:stretch>
            <a:fillRect/>
          </a:stretch>
        </p:blipFill>
        <p:spPr>
          <a:xfrm>
            <a:off x="171299" y="1161726"/>
            <a:ext cx="4193024" cy="4509624"/>
          </a:xfrm>
          <a:prstGeom prst="rect">
            <a:avLst/>
          </a:prstGeom>
          <a:noFill/>
          <a:ln>
            <a:noFill/>
          </a:ln>
        </p:spPr>
      </p:pic>
      <p:pic>
        <p:nvPicPr>
          <p:cNvPr id="226" name="Google Shape;226;p42"/>
          <p:cNvPicPr preferRelativeResize="0"/>
          <p:nvPr/>
        </p:nvPicPr>
        <p:blipFill rotWithShape="1">
          <a:blip r:embed="rId4">
            <a:alphaModFix/>
          </a:blip>
          <a:srcRect b="17061" l="0" r="0" t="17061"/>
          <a:stretch/>
        </p:blipFill>
        <p:spPr>
          <a:xfrm>
            <a:off x="4347775" y="1618779"/>
            <a:ext cx="4654950" cy="1133325"/>
          </a:xfrm>
          <a:prstGeom prst="rect">
            <a:avLst/>
          </a:prstGeom>
          <a:noFill/>
          <a:ln>
            <a:noFill/>
          </a:ln>
        </p:spPr>
      </p:pic>
      <p:pic>
        <p:nvPicPr>
          <p:cNvPr id="227" name="Google Shape;227;p42"/>
          <p:cNvPicPr preferRelativeResize="0"/>
          <p:nvPr/>
        </p:nvPicPr>
        <p:blipFill>
          <a:blip r:embed="rId5">
            <a:alphaModFix/>
          </a:blip>
          <a:stretch>
            <a:fillRect/>
          </a:stretch>
        </p:blipFill>
        <p:spPr>
          <a:xfrm>
            <a:off x="4495797" y="2904504"/>
            <a:ext cx="2153578" cy="1654246"/>
          </a:xfrm>
          <a:prstGeom prst="rect">
            <a:avLst/>
          </a:prstGeom>
          <a:noFill/>
          <a:ln>
            <a:noFill/>
          </a:ln>
        </p:spPr>
      </p:pic>
      <p:pic>
        <p:nvPicPr>
          <p:cNvPr id="228" name="Google Shape;228;p42"/>
          <p:cNvPicPr preferRelativeResize="0"/>
          <p:nvPr/>
        </p:nvPicPr>
        <p:blipFill>
          <a:blip r:embed="rId6">
            <a:alphaModFix/>
          </a:blip>
          <a:stretch>
            <a:fillRect/>
          </a:stretch>
        </p:blipFill>
        <p:spPr>
          <a:xfrm>
            <a:off x="6566750" y="3138822"/>
            <a:ext cx="2153576" cy="912428"/>
          </a:xfrm>
          <a:prstGeom prst="rect">
            <a:avLst/>
          </a:prstGeom>
          <a:noFill/>
          <a:ln>
            <a:noFill/>
          </a:ln>
        </p:spPr>
      </p:pic>
      <p:sp>
        <p:nvSpPr>
          <p:cNvPr id="229" name="Google Shape;229;p42"/>
          <p:cNvSpPr txBox="1"/>
          <p:nvPr/>
        </p:nvSpPr>
        <p:spPr>
          <a:xfrm>
            <a:off x="5599775" y="4711150"/>
            <a:ext cx="3542700" cy="440100"/>
          </a:xfrm>
          <a:prstGeom prst="rect">
            <a:avLst/>
          </a:prstGeom>
          <a:solidFill>
            <a:srgbClr val="000000"/>
          </a:solidFill>
          <a:ln>
            <a:noFill/>
          </a:ln>
        </p:spPr>
        <p:txBody>
          <a:bodyPr anchorCtr="0" anchor="t" bIns="104775" lIns="104775" spcFirstLastPara="1" rIns="104775" wrap="square" tIns="104775">
            <a:noAutofit/>
          </a:bodyPr>
          <a:lstStyle/>
          <a:p>
            <a:pPr indent="0" lvl="0" marL="0" marR="0" rtl="0" algn="ctr">
              <a:lnSpc>
                <a:spcPct val="100000"/>
              </a:lnSpc>
              <a:spcBef>
                <a:spcPts val="0"/>
              </a:spcBef>
              <a:spcAft>
                <a:spcPts val="0"/>
              </a:spcAft>
              <a:buClr>
                <a:srgbClr val="FFFFFF"/>
              </a:buClr>
              <a:buSzPts val="1800"/>
              <a:buFont typeface="Arial"/>
              <a:buNone/>
            </a:pPr>
            <a:r>
              <a:rPr i="0" lang="en" sz="1800" u="none" cap="none" strike="noStrike">
                <a:solidFill>
                  <a:srgbClr val="FFFFFF"/>
                </a:solidFill>
                <a:latin typeface="DM Serif Display"/>
                <a:ea typeface="DM Serif Display"/>
                <a:cs typeface="DM Serif Display"/>
                <a:sym typeface="DM Serif Display"/>
              </a:rPr>
              <a:t>Principle: Embrace Pluralism</a:t>
            </a:r>
            <a:endParaRPr sz="500">
              <a:latin typeface="DM Serif Display"/>
              <a:ea typeface="DM Serif Display"/>
              <a:cs typeface="DM Serif Display"/>
              <a:sym typeface="DM Serif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3" name="Shape 233"/>
        <p:cNvGrpSpPr/>
        <p:nvPr/>
      </p:nvGrpSpPr>
      <p:grpSpPr>
        <a:xfrm>
          <a:off x="0" y="0"/>
          <a:ext cx="0" cy="0"/>
          <a:chOff x="0" y="0"/>
          <a:chExt cx="0" cy="0"/>
        </a:xfrm>
      </p:grpSpPr>
      <p:pic>
        <p:nvPicPr>
          <p:cNvPr id="234" name="Google Shape;234;p43"/>
          <p:cNvPicPr preferRelativeResize="0"/>
          <p:nvPr/>
        </p:nvPicPr>
        <p:blipFill>
          <a:blip r:embed="rId3">
            <a:alphaModFix/>
          </a:blip>
          <a:stretch>
            <a:fillRect/>
          </a:stretch>
        </p:blipFill>
        <p:spPr>
          <a:xfrm>
            <a:off x="0" y="77150"/>
            <a:ext cx="2376340" cy="977600"/>
          </a:xfrm>
          <a:prstGeom prst="rect">
            <a:avLst/>
          </a:prstGeom>
          <a:noFill/>
          <a:ln>
            <a:noFill/>
          </a:ln>
        </p:spPr>
      </p:pic>
      <p:sp>
        <p:nvSpPr>
          <p:cNvPr id="235" name="Google Shape;235;p43"/>
          <p:cNvSpPr txBox="1"/>
          <p:nvPr/>
        </p:nvSpPr>
        <p:spPr>
          <a:xfrm>
            <a:off x="3024575" y="315850"/>
            <a:ext cx="5978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EF3E6A"/>
                </a:solidFill>
                <a:latin typeface="DM Serif Display"/>
                <a:ea typeface="DM Serif Display"/>
                <a:cs typeface="DM Serif Display"/>
                <a:sym typeface="DM Serif Display"/>
              </a:rPr>
              <a:t>AI co-design with 12 groups</a:t>
            </a:r>
            <a:endParaRPr sz="3600">
              <a:solidFill>
                <a:srgbClr val="EF3E6A"/>
              </a:solidFill>
              <a:latin typeface="DM Serif Display"/>
              <a:ea typeface="DM Serif Display"/>
              <a:cs typeface="DM Serif Display"/>
              <a:sym typeface="DM Serif Display"/>
            </a:endParaRPr>
          </a:p>
        </p:txBody>
      </p:sp>
      <p:sp>
        <p:nvSpPr>
          <p:cNvPr id="236" name="Google Shape;236;p43"/>
          <p:cNvSpPr txBox="1"/>
          <p:nvPr/>
        </p:nvSpPr>
        <p:spPr>
          <a:xfrm>
            <a:off x="171300" y="1314131"/>
            <a:ext cx="4005600" cy="3601800"/>
          </a:xfrm>
          <a:prstGeom prst="rect">
            <a:avLst/>
          </a:prstGeom>
          <a:solidFill>
            <a:srgbClr val="333481"/>
          </a:solidFill>
          <a:ln cap="flat" cmpd="sng" w="9525">
            <a:solidFill>
              <a:schemeClr val="lt2"/>
            </a:solidFill>
            <a:prstDash val="dash"/>
            <a:round/>
            <a:headEnd len="sm" w="sm" type="none"/>
            <a:tailEnd len="sm" w="sm" type="none"/>
          </a:ln>
        </p:spPr>
        <p:txBody>
          <a:bodyPr anchorCtr="0" anchor="t" bIns="91425" lIns="91425" spcFirstLastPara="1" rIns="91425" wrap="square" tIns="91425">
            <a:spAutoFit/>
          </a:bodyPr>
          <a:lstStyle/>
          <a:p>
            <a:pPr indent="-342900" lvl="0" marL="457200" rtl="0" algn="l">
              <a:spcBef>
                <a:spcPts val="0"/>
              </a:spcBef>
              <a:spcAft>
                <a:spcPts val="0"/>
              </a:spcAft>
              <a:buClr>
                <a:schemeClr val="lt1"/>
              </a:buClr>
              <a:buSzPts val="1800"/>
              <a:buFont typeface="Signika Negative"/>
              <a:buAutoNum type="arabicPeriod"/>
            </a:pPr>
            <a:r>
              <a:rPr b="1" lang="en" sz="1800">
                <a:solidFill>
                  <a:schemeClr val="lt1"/>
                </a:solidFill>
                <a:latin typeface="Signika Negative"/>
                <a:ea typeface="Signika Negative"/>
                <a:cs typeface="Signika Negative"/>
                <a:sym typeface="Signika Negative"/>
              </a:rPr>
              <a:t>Should we build anything? </a:t>
            </a:r>
            <a:endParaRPr b="1" sz="18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Co-design workshops</a:t>
            </a:r>
            <a:endParaRPr>
              <a:solidFill>
                <a:schemeClr val="lt1"/>
              </a:solidFill>
              <a:latin typeface="Signika Negative"/>
              <a:ea typeface="Signika Negative"/>
              <a:cs typeface="Signika Negative"/>
              <a:sym typeface="Signika Negative"/>
            </a:endParaRPr>
          </a:p>
          <a:p>
            <a:pPr indent="-342900" lvl="0" marL="457200" rtl="0" algn="l">
              <a:spcBef>
                <a:spcPts val="0"/>
              </a:spcBef>
              <a:spcAft>
                <a:spcPts val="0"/>
              </a:spcAft>
              <a:buClr>
                <a:schemeClr val="lt1"/>
              </a:buClr>
              <a:buSzPts val="1800"/>
              <a:buFont typeface="Signika Negative"/>
              <a:buAutoNum type="arabicPeriod"/>
            </a:pPr>
            <a:r>
              <a:rPr b="1" lang="en" sz="1800">
                <a:solidFill>
                  <a:schemeClr val="lt1"/>
                </a:solidFill>
                <a:latin typeface="Signika Negative"/>
                <a:ea typeface="Signika Negative"/>
                <a:cs typeface="Signika Negative"/>
                <a:sym typeface="Signika Negative"/>
              </a:rPr>
              <a:t>What should we build?</a:t>
            </a:r>
            <a:endParaRPr b="1" sz="18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Co-design workshops</a:t>
            </a:r>
            <a:endParaRPr>
              <a:solidFill>
                <a:schemeClr val="lt1"/>
              </a:solidFill>
              <a:latin typeface="Signika Negative"/>
              <a:ea typeface="Signika Negative"/>
              <a:cs typeface="Signika Negative"/>
              <a:sym typeface="Signika Negative"/>
            </a:endParaRPr>
          </a:p>
          <a:p>
            <a:pPr indent="-342900" lvl="0" marL="457200" rtl="0" algn="l">
              <a:spcBef>
                <a:spcPts val="0"/>
              </a:spcBef>
              <a:spcAft>
                <a:spcPts val="0"/>
              </a:spcAft>
              <a:buClr>
                <a:schemeClr val="lt1"/>
              </a:buClr>
              <a:buSzPts val="1800"/>
              <a:buFont typeface="Signika Negative"/>
              <a:buAutoNum type="arabicPeriod"/>
            </a:pPr>
            <a:r>
              <a:rPr b="1" lang="en" sz="1800">
                <a:solidFill>
                  <a:schemeClr val="lt1"/>
                </a:solidFill>
                <a:latin typeface="Signika Negative"/>
                <a:ea typeface="Signika Negative"/>
                <a:cs typeface="Signika Negative"/>
                <a:sym typeface="Signika Negative"/>
              </a:rPr>
              <a:t>How can we bake your language and context into ML models? </a:t>
            </a:r>
            <a:endParaRPr b="1" sz="18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Participatory data annotation sessions with workshops to debrief</a:t>
            </a:r>
            <a:endParaRPr>
              <a:solidFill>
                <a:schemeClr val="lt1"/>
              </a:solidFill>
              <a:latin typeface="Signika Negative"/>
              <a:ea typeface="Signika Negative"/>
              <a:cs typeface="Signika Negative"/>
              <a:sym typeface="Signika Negative"/>
            </a:endParaRPr>
          </a:p>
          <a:p>
            <a:pPr indent="-342900" lvl="0" marL="457200" rtl="0" algn="l">
              <a:spcBef>
                <a:spcPts val="0"/>
              </a:spcBef>
              <a:spcAft>
                <a:spcPts val="0"/>
              </a:spcAft>
              <a:buClr>
                <a:schemeClr val="lt1"/>
              </a:buClr>
              <a:buSzPts val="1800"/>
              <a:buFont typeface="Signika Negative"/>
              <a:buAutoNum type="arabicPeriod"/>
            </a:pPr>
            <a:r>
              <a:rPr b="1" lang="en" sz="1800">
                <a:solidFill>
                  <a:schemeClr val="lt1"/>
                </a:solidFill>
                <a:latin typeface="Signika Negative"/>
                <a:ea typeface="Signika Negative"/>
                <a:cs typeface="Signika Negative"/>
                <a:sym typeface="Signika Negative"/>
              </a:rPr>
              <a:t>How are the tools working for your group?</a:t>
            </a:r>
            <a:endParaRPr b="1" sz="18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3 month pilots with surveys and workshops to debrief</a:t>
            </a:r>
            <a:endParaRPr>
              <a:solidFill>
                <a:schemeClr val="lt1"/>
              </a:solidFill>
              <a:latin typeface="Signika Negative"/>
              <a:ea typeface="Signika Negative"/>
              <a:cs typeface="Signika Negative"/>
              <a:sym typeface="Signika Negative"/>
            </a:endParaRPr>
          </a:p>
          <a:p>
            <a:pPr indent="-330200" lvl="0" marL="457200" rtl="0" algn="l">
              <a:spcBef>
                <a:spcPts val="0"/>
              </a:spcBef>
              <a:spcAft>
                <a:spcPts val="0"/>
              </a:spcAft>
              <a:buClr>
                <a:schemeClr val="lt1"/>
              </a:buClr>
              <a:buSzPts val="1600"/>
              <a:buFont typeface="Signika Negative"/>
              <a:buAutoNum type="arabicPeriod"/>
            </a:pPr>
            <a:r>
              <a:rPr b="1" lang="en" sz="1600">
                <a:solidFill>
                  <a:schemeClr val="lt1"/>
                </a:solidFill>
                <a:latin typeface="Signika Negative"/>
                <a:ea typeface="Signika Negative"/>
                <a:cs typeface="Signika Negative"/>
                <a:sym typeface="Signika Negative"/>
              </a:rPr>
              <a:t>How can we continue to support you?</a:t>
            </a:r>
            <a:endParaRPr b="1" sz="1600">
              <a:solidFill>
                <a:schemeClr val="lt1"/>
              </a:solidFill>
              <a:latin typeface="Signika Negative"/>
              <a:ea typeface="Signika Negative"/>
              <a:cs typeface="Signika Negative"/>
              <a:sym typeface="Signika Negative"/>
            </a:endParaRPr>
          </a:p>
          <a:p>
            <a:pPr indent="-317500" lvl="1" marL="914400" rtl="0" algn="l">
              <a:spcBef>
                <a:spcPts val="0"/>
              </a:spcBef>
              <a:spcAft>
                <a:spcPts val="0"/>
              </a:spcAft>
              <a:buClr>
                <a:schemeClr val="lt1"/>
              </a:buClr>
              <a:buSzPts val="1400"/>
              <a:buFont typeface="Signika Negative"/>
              <a:buChar char="○"/>
            </a:pPr>
            <a:r>
              <a:rPr lang="en">
                <a:solidFill>
                  <a:schemeClr val="lt1"/>
                </a:solidFill>
                <a:latin typeface="Signika Negative"/>
                <a:ea typeface="Signika Negative"/>
                <a:cs typeface="Signika Negative"/>
                <a:sym typeface="Signika Negative"/>
              </a:rPr>
              <a:t>WhatsApp groups and annual events</a:t>
            </a:r>
            <a:endParaRPr>
              <a:solidFill>
                <a:schemeClr val="lt1"/>
              </a:solidFill>
              <a:latin typeface="Signika Negative"/>
              <a:ea typeface="Signika Negative"/>
              <a:cs typeface="Signika Negative"/>
              <a:sym typeface="Signika Negative"/>
            </a:endParaRPr>
          </a:p>
        </p:txBody>
      </p:sp>
      <p:pic>
        <p:nvPicPr>
          <p:cNvPr id="237" name="Google Shape;237;p43"/>
          <p:cNvPicPr preferRelativeResize="0"/>
          <p:nvPr/>
        </p:nvPicPr>
        <p:blipFill>
          <a:blip r:embed="rId4">
            <a:alphaModFix/>
          </a:blip>
          <a:stretch>
            <a:fillRect/>
          </a:stretch>
        </p:blipFill>
        <p:spPr>
          <a:xfrm>
            <a:off x="4504850" y="1314125"/>
            <a:ext cx="4193025" cy="3562045"/>
          </a:xfrm>
          <a:prstGeom prst="rect">
            <a:avLst/>
          </a:prstGeom>
          <a:no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sp>
        <p:nvSpPr>
          <p:cNvPr id="238" name="Google Shape;238;p43"/>
          <p:cNvSpPr txBox="1"/>
          <p:nvPr/>
        </p:nvSpPr>
        <p:spPr>
          <a:xfrm>
            <a:off x="5599775" y="4711150"/>
            <a:ext cx="3542700" cy="440100"/>
          </a:xfrm>
          <a:prstGeom prst="rect">
            <a:avLst/>
          </a:prstGeom>
          <a:solidFill>
            <a:srgbClr val="000000"/>
          </a:solidFill>
          <a:ln>
            <a:noFill/>
          </a:ln>
        </p:spPr>
        <p:txBody>
          <a:bodyPr anchorCtr="0" anchor="t" bIns="104775" lIns="104775" spcFirstLastPara="1" rIns="104775" wrap="square" tIns="104775">
            <a:noAutofit/>
          </a:bodyPr>
          <a:lstStyle/>
          <a:p>
            <a:pPr indent="0" lvl="0" marL="0" marR="0" rtl="0" algn="ctr">
              <a:lnSpc>
                <a:spcPct val="100000"/>
              </a:lnSpc>
              <a:spcBef>
                <a:spcPts val="0"/>
              </a:spcBef>
              <a:spcAft>
                <a:spcPts val="0"/>
              </a:spcAft>
              <a:buClr>
                <a:srgbClr val="FFFFFF"/>
              </a:buClr>
              <a:buSzPts val="1800"/>
              <a:buFont typeface="Arial"/>
              <a:buNone/>
            </a:pPr>
            <a:r>
              <a:rPr i="0" lang="en" sz="1800" u="none" cap="none" strike="noStrike">
                <a:solidFill>
                  <a:srgbClr val="FFFFFF"/>
                </a:solidFill>
                <a:latin typeface="DM Serif Display"/>
                <a:ea typeface="DM Serif Display"/>
                <a:cs typeface="DM Serif Display"/>
                <a:sym typeface="DM Serif Display"/>
              </a:rPr>
              <a:t>Principle: Embrace Pluralism</a:t>
            </a:r>
            <a:endParaRPr sz="500">
              <a:latin typeface="DM Serif Display"/>
              <a:ea typeface="DM Serif Display"/>
              <a:cs typeface="DM Serif Display"/>
              <a:sym typeface="DM Serif Display"/>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F1E20"/>
        </a:solidFill>
      </p:bgPr>
    </p:bg>
    <p:spTree>
      <p:nvGrpSpPr>
        <p:cNvPr id="242" name="Shape 242"/>
        <p:cNvGrpSpPr/>
        <p:nvPr/>
      </p:nvGrpSpPr>
      <p:grpSpPr>
        <a:xfrm>
          <a:off x="0" y="0"/>
          <a:ext cx="0" cy="0"/>
          <a:chOff x="0" y="0"/>
          <a:chExt cx="0" cy="0"/>
        </a:xfrm>
      </p:grpSpPr>
      <p:sp>
        <p:nvSpPr>
          <p:cNvPr id="243" name="Google Shape;243;p44"/>
          <p:cNvSpPr txBox="1"/>
          <p:nvPr/>
        </p:nvSpPr>
        <p:spPr>
          <a:xfrm>
            <a:off x="918150" y="2181300"/>
            <a:ext cx="7307700" cy="780900"/>
          </a:xfrm>
          <a:prstGeom prst="rect">
            <a:avLst/>
          </a:prstGeom>
          <a:noFill/>
          <a:ln>
            <a:noFill/>
          </a:ln>
        </p:spPr>
        <p:txBody>
          <a:bodyPr anchorCtr="0" anchor="t" bIns="24100" lIns="24100" spcFirstLastPara="1" rIns="24100" wrap="square" tIns="24100">
            <a:noAutofit/>
          </a:bodyPr>
          <a:lstStyle/>
          <a:p>
            <a:pPr indent="0" lvl="0" marL="0" marR="0" rtl="0" algn="ctr">
              <a:lnSpc>
                <a:spcPct val="90000"/>
              </a:lnSpc>
              <a:spcBef>
                <a:spcPts val="0"/>
              </a:spcBef>
              <a:spcAft>
                <a:spcPts val="0"/>
              </a:spcAft>
              <a:buClr>
                <a:srgbClr val="000000"/>
              </a:buClr>
              <a:buSzPts val="3400"/>
              <a:buFont typeface="Arial"/>
              <a:buNone/>
            </a:pPr>
            <a:r>
              <a:rPr lang="en" sz="5400">
                <a:solidFill>
                  <a:schemeClr val="lt1"/>
                </a:solidFill>
                <a:latin typeface="DM Serif Display"/>
                <a:ea typeface="DM Serif Display"/>
                <a:cs typeface="DM Serif Display"/>
                <a:sym typeface="DM Serif Display"/>
              </a:rPr>
              <a:t>Is AI inevitable?</a:t>
            </a:r>
            <a:endParaRPr sz="5400">
              <a:solidFill>
                <a:schemeClr val="lt1"/>
              </a:solidFill>
              <a:latin typeface="DM Serif Display"/>
              <a:ea typeface="DM Serif Display"/>
              <a:cs typeface="DM Serif Display"/>
              <a:sym typeface="DM Serif Display"/>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