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1" r:id="rId4"/>
    <p:sldMasterId id="2147483682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</p:sldIdLst>
  <p:sldSz cy="11309350" cx="20104100"/>
  <p:notesSz cx="20104100" cy="11309350"/>
  <p:embeddedFontLst>
    <p:embeddedFont>
      <p:font typeface="Ubuntu"/>
      <p:regular r:id="rId46"/>
      <p:bold r:id="rId47"/>
      <p:italic r:id="rId48"/>
      <p:boldItalic r:id="rId49"/>
    </p:embeddedFont>
    <p:embeddedFont>
      <p:font typeface="Ubuntu Light"/>
      <p:regular r:id="rId50"/>
      <p:bold r:id="rId51"/>
      <p:italic r:id="rId52"/>
      <p:boldItalic r:id="rId53"/>
    </p:embeddedFont>
    <p:embeddedFont>
      <p:font typeface="Roboto"/>
      <p:regular r:id="rId54"/>
      <p:bold r:id="rId55"/>
      <p:italic r:id="rId56"/>
      <p:boldItalic r:id="rId57"/>
    </p:embeddedFont>
    <p:embeddedFont>
      <p:font typeface="Playfair Display"/>
      <p:regular r:id="rId58"/>
      <p:bold r:id="rId59"/>
      <p:italic r:id="rId60"/>
      <p:boldItalic r:id="rId61"/>
    </p:embeddedFont>
    <p:embeddedFont>
      <p:font typeface="Ubuntu Medium"/>
      <p:regular r:id="rId62"/>
      <p:bold r:id="rId63"/>
      <p:italic r:id="rId64"/>
      <p:boldItalic r:id="rId65"/>
    </p:embeddedFont>
    <p:embeddedFont>
      <p:font typeface="Candara"/>
      <p:regular r:id="rId66"/>
      <p:bold r:id="rId67"/>
      <p:italic r:id="rId68"/>
      <p:boldItalic r:id="rId6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880" orient="horz"/>
        <p:guide pos="216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font" Target="fonts/Ubuntu-regular.fntdata"/><Relationship Id="rId45" Type="http://schemas.openxmlformats.org/officeDocument/2006/relationships/slide" Target="slides/slide39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48" Type="http://schemas.openxmlformats.org/officeDocument/2006/relationships/font" Target="fonts/Ubuntu-italic.fntdata"/><Relationship Id="rId47" Type="http://schemas.openxmlformats.org/officeDocument/2006/relationships/font" Target="fonts/Ubuntu-bold.fntdata"/><Relationship Id="rId49" Type="http://schemas.openxmlformats.org/officeDocument/2006/relationships/font" Target="fonts/Ubuntu-boldItalic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font" Target="fonts/UbuntuMedium-regular.fntdata"/><Relationship Id="rId61" Type="http://schemas.openxmlformats.org/officeDocument/2006/relationships/font" Target="fonts/PlayfairDisplay-boldItalic.fntdata"/><Relationship Id="rId20" Type="http://schemas.openxmlformats.org/officeDocument/2006/relationships/slide" Target="slides/slide14.xml"/><Relationship Id="rId64" Type="http://schemas.openxmlformats.org/officeDocument/2006/relationships/font" Target="fonts/UbuntuMedium-italic.fntdata"/><Relationship Id="rId63" Type="http://schemas.openxmlformats.org/officeDocument/2006/relationships/font" Target="fonts/UbuntuMedium-bold.fntdata"/><Relationship Id="rId22" Type="http://schemas.openxmlformats.org/officeDocument/2006/relationships/slide" Target="slides/slide16.xml"/><Relationship Id="rId66" Type="http://schemas.openxmlformats.org/officeDocument/2006/relationships/font" Target="fonts/Candara-regular.fntdata"/><Relationship Id="rId21" Type="http://schemas.openxmlformats.org/officeDocument/2006/relationships/slide" Target="slides/slide15.xml"/><Relationship Id="rId65" Type="http://schemas.openxmlformats.org/officeDocument/2006/relationships/font" Target="fonts/UbuntuMedium-boldItalic.fntdata"/><Relationship Id="rId24" Type="http://schemas.openxmlformats.org/officeDocument/2006/relationships/slide" Target="slides/slide18.xml"/><Relationship Id="rId68" Type="http://schemas.openxmlformats.org/officeDocument/2006/relationships/font" Target="fonts/Candara-italic.fntdata"/><Relationship Id="rId23" Type="http://schemas.openxmlformats.org/officeDocument/2006/relationships/slide" Target="slides/slide17.xml"/><Relationship Id="rId67" Type="http://schemas.openxmlformats.org/officeDocument/2006/relationships/font" Target="fonts/Candara-bold.fntdata"/><Relationship Id="rId60" Type="http://schemas.openxmlformats.org/officeDocument/2006/relationships/font" Target="fonts/PlayfairDisplay-italic.fntdata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69" Type="http://schemas.openxmlformats.org/officeDocument/2006/relationships/font" Target="fonts/Candara-boldItalic.fntdata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font" Target="fonts/UbuntuLight-bold.fntdata"/><Relationship Id="rId50" Type="http://schemas.openxmlformats.org/officeDocument/2006/relationships/font" Target="fonts/UbuntuLight-regular.fntdata"/><Relationship Id="rId53" Type="http://schemas.openxmlformats.org/officeDocument/2006/relationships/font" Target="fonts/UbuntuLight-boldItalic.fntdata"/><Relationship Id="rId52" Type="http://schemas.openxmlformats.org/officeDocument/2006/relationships/font" Target="fonts/UbuntuLight-italic.fntdata"/><Relationship Id="rId11" Type="http://schemas.openxmlformats.org/officeDocument/2006/relationships/slide" Target="slides/slide5.xml"/><Relationship Id="rId55" Type="http://schemas.openxmlformats.org/officeDocument/2006/relationships/font" Target="fonts/Roboto-bold.fntdata"/><Relationship Id="rId10" Type="http://schemas.openxmlformats.org/officeDocument/2006/relationships/slide" Target="slides/slide4.xml"/><Relationship Id="rId54" Type="http://schemas.openxmlformats.org/officeDocument/2006/relationships/font" Target="fonts/Roboto-regular.fntdata"/><Relationship Id="rId13" Type="http://schemas.openxmlformats.org/officeDocument/2006/relationships/slide" Target="slides/slide7.xml"/><Relationship Id="rId57" Type="http://schemas.openxmlformats.org/officeDocument/2006/relationships/font" Target="fonts/Roboto-boldItalic.fntdata"/><Relationship Id="rId12" Type="http://schemas.openxmlformats.org/officeDocument/2006/relationships/slide" Target="slides/slide6.xml"/><Relationship Id="rId56" Type="http://schemas.openxmlformats.org/officeDocument/2006/relationships/font" Target="fonts/Roboto-italic.fntdata"/><Relationship Id="rId15" Type="http://schemas.openxmlformats.org/officeDocument/2006/relationships/slide" Target="slides/slide9.xml"/><Relationship Id="rId59" Type="http://schemas.openxmlformats.org/officeDocument/2006/relationships/font" Target="fonts/PlayfairDisplay-bold.fntdata"/><Relationship Id="rId14" Type="http://schemas.openxmlformats.org/officeDocument/2006/relationships/slide" Target="slides/slide8.xml"/><Relationship Id="rId58" Type="http://schemas.openxmlformats.org/officeDocument/2006/relationships/font" Target="fonts/PlayfairDisplay-regular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351350" y="848200"/>
            <a:ext cx="13403400" cy="4241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instagram.com/p/DCniC_GuB35/?utm_source=ig_web_copy_link&amp;igsh=MzRlODBiNWFlZA%3D%3D" TargetMode="Externa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18c5f2da4f_0_6:notes"/>
          <p:cNvSpPr txBox="1"/>
          <p:nvPr>
            <p:ph idx="1" type="body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g318c5f2da4f_0_6:notes"/>
          <p:cNvSpPr/>
          <p:nvPr>
            <p:ph idx="2" type="sldImg"/>
          </p:nvPr>
        </p:nvSpPr>
        <p:spPr>
          <a:xfrm>
            <a:off x="3351350" y="848200"/>
            <a:ext cx="13403400" cy="424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3173a2238ea_3_195:notes"/>
          <p:cNvSpPr/>
          <p:nvPr>
            <p:ph idx="2" type="sldImg"/>
          </p:nvPr>
        </p:nvSpPr>
        <p:spPr>
          <a:xfrm>
            <a:off x="2010974" y="1413669"/>
            <a:ext cx="16082100" cy="381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6" name="Google Shape;276;g3173a2238ea_3_195:notes"/>
          <p:cNvSpPr txBox="1"/>
          <p:nvPr>
            <p:ph idx="1" type="body"/>
          </p:nvPr>
        </p:nvSpPr>
        <p:spPr>
          <a:xfrm>
            <a:off x="2010410" y="5442625"/>
            <a:ext cx="16083300" cy="4453200"/>
          </a:xfrm>
          <a:prstGeom prst="rect">
            <a:avLst/>
          </a:prstGeom>
          <a:noFill/>
          <a:ln>
            <a:noFill/>
          </a:ln>
        </p:spPr>
        <p:txBody>
          <a:bodyPr anchorCtr="0" anchor="t" bIns="108150" lIns="216375" spcFirstLastPara="1" rIns="216375" wrap="square" tIns="108150">
            <a:noAutofit/>
          </a:bodyPr>
          <a:lstStyle/>
          <a:p>
            <a:pPr indent="-228600" lvl="0" marL="406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77" name="Google Shape;277;g3173a2238ea_3_195:notes"/>
          <p:cNvSpPr txBox="1"/>
          <p:nvPr>
            <p:ph idx="12" type="sldNum"/>
          </p:nvPr>
        </p:nvSpPr>
        <p:spPr>
          <a:xfrm>
            <a:off x="11387671" y="10741920"/>
            <a:ext cx="8711700" cy="567300"/>
          </a:xfrm>
          <a:prstGeom prst="rect">
            <a:avLst/>
          </a:prstGeom>
          <a:noFill/>
          <a:ln>
            <a:noFill/>
          </a:ln>
        </p:spPr>
        <p:txBody>
          <a:bodyPr anchorCtr="0" anchor="b" bIns="108150" lIns="216375" spcFirstLastPara="1" rIns="216375" wrap="square" tIns="10815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fld id="{00000000-1234-1234-1234-123412341234}" type="slidenum">
              <a:rPr lang="en-US" sz="3300"/>
              <a:t>‹#›</a:t>
            </a:fld>
            <a:endParaRPr sz="33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3173a2238ea_3_149:notes"/>
          <p:cNvSpPr/>
          <p:nvPr>
            <p:ph idx="2" type="sldImg"/>
          </p:nvPr>
        </p:nvSpPr>
        <p:spPr>
          <a:xfrm>
            <a:off x="2010974" y="1413669"/>
            <a:ext cx="16082100" cy="381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0" name="Google Shape;290;g3173a2238ea_3_149:notes"/>
          <p:cNvSpPr txBox="1"/>
          <p:nvPr>
            <p:ph idx="1" type="body"/>
          </p:nvPr>
        </p:nvSpPr>
        <p:spPr>
          <a:xfrm>
            <a:off x="2010410" y="5442625"/>
            <a:ext cx="16083300" cy="4453200"/>
          </a:xfrm>
          <a:prstGeom prst="rect">
            <a:avLst/>
          </a:prstGeom>
          <a:noFill/>
          <a:ln>
            <a:noFill/>
          </a:ln>
        </p:spPr>
        <p:txBody>
          <a:bodyPr anchorCtr="0" anchor="t" bIns="108150" lIns="216375" spcFirstLastPara="1" rIns="216375" wrap="square" tIns="108150">
            <a:noAutofit/>
          </a:bodyPr>
          <a:lstStyle/>
          <a:p>
            <a:pPr indent="-228600" lvl="0" marL="406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/>
              <a:t>Incremento en muerte materno-infantil</a:t>
            </a:r>
            <a:endParaRPr/>
          </a:p>
          <a:p>
            <a:pPr indent="-228600" lvl="0" marL="406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91" name="Google Shape;291;g3173a2238ea_3_149:notes"/>
          <p:cNvSpPr txBox="1"/>
          <p:nvPr>
            <p:ph idx="12" type="sldNum"/>
          </p:nvPr>
        </p:nvSpPr>
        <p:spPr>
          <a:xfrm>
            <a:off x="11387671" y="10741920"/>
            <a:ext cx="8711700" cy="567300"/>
          </a:xfrm>
          <a:prstGeom prst="rect">
            <a:avLst/>
          </a:prstGeom>
          <a:noFill/>
          <a:ln>
            <a:noFill/>
          </a:ln>
        </p:spPr>
        <p:txBody>
          <a:bodyPr anchorCtr="0" anchor="b" bIns="108150" lIns="216375" spcFirstLastPara="1" rIns="216375" wrap="square" tIns="10815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fld id="{00000000-1234-1234-1234-123412341234}" type="slidenum">
              <a:rPr lang="en-US" sz="3300"/>
              <a:t>‹#›</a:t>
            </a:fld>
            <a:endParaRPr sz="33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3173a2238ea_3_858:notes"/>
          <p:cNvSpPr/>
          <p:nvPr>
            <p:ph idx="2" type="sldImg"/>
          </p:nvPr>
        </p:nvSpPr>
        <p:spPr>
          <a:xfrm>
            <a:off x="2010974" y="1413669"/>
            <a:ext cx="16082100" cy="381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7" name="Google Shape;307;g3173a2238ea_3_858:notes"/>
          <p:cNvSpPr txBox="1"/>
          <p:nvPr>
            <p:ph idx="1" type="body"/>
          </p:nvPr>
        </p:nvSpPr>
        <p:spPr>
          <a:xfrm>
            <a:off x="2010410" y="5442625"/>
            <a:ext cx="16083300" cy="4453200"/>
          </a:xfrm>
          <a:prstGeom prst="rect">
            <a:avLst/>
          </a:prstGeom>
          <a:noFill/>
          <a:ln>
            <a:noFill/>
          </a:ln>
        </p:spPr>
        <p:txBody>
          <a:bodyPr anchorCtr="0" anchor="t" bIns="108150" lIns="216375" spcFirstLastPara="1" rIns="216375" wrap="square" tIns="108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-US"/>
              <a:t>Global: 53 indicadores sociales y ambientales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-US"/>
              <a:t>México: 54 indicadores, sociales y ambientales, pero todos, salvo la presencia del Crimen Organizado, son competencia de las autoridades locales resolver.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b="1" lang="en-US"/>
              <a:t>En lugar de espacios de participación ciudadana, se añadió el subíndice de participación ciudadana: </a:t>
            </a:r>
            <a:endParaRPr b="1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b="1" lang="en-US"/>
              <a:t>Para está edición de IPS, se integra el indicador del Subíndice de participación ciudadana con el objetivo de incorporar la apertura de los gobiernos y entes públicos a la incidencia proveniente de la población. Este subíndice es un componente de la Métrica de Gobierno Abierto, un esfuer- zo conjunto con el Instituto Nacional de Transparencia, Acceso a la Información y Protección de Datos Personales (INAI) y el Centro de Investigación y Docencia Económicas (CIDE), y busca co- nocer “los mecanismos formales mediante los cuales la ciudadanía puede incidir en la toma de decisiones públicas, así como la posibilidad que tiene para hacerlo a través de métodos de con- tacto tradicionales.” El indicador asigna valores en una escala de cero a uno, donde uno repre- senta la máxima apertura de las entidades examinadas a la incidencia ciudadana, mientras que el cero indica la ausencia de medios para ejercer dicha incidencia.</a:t>
            </a:r>
            <a:endParaRPr b="1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-US"/>
              <a:t>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-US"/>
              <a:t>Necesidades humanas básicas: es la dimensión más difícil de administrar, porque requiere una labor del Estado con una estrategia de largo plazo</a:t>
            </a:r>
            <a:endParaRPr/>
          </a:p>
          <a:p>
            <a:pPr indent="-406400" lvl="0" marL="406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/>
              <a:t>Economía de redes, con agua y saneamiento, y vivienda</a:t>
            </a:r>
            <a:endParaRPr/>
          </a:p>
          <a:p>
            <a:pPr indent="-406400" lvl="0" marL="406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/>
              <a:t>Coordinación con otros órdenes del gobierno, capacitación de cuerpos de seguridad y construcción de confianza en instituciones de seguridad</a:t>
            </a:r>
            <a:endParaRPr/>
          </a:p>
          <a:p>
            <a:pPr indent="-406400" lvl="0" marL="406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/>
              <a:t>Una red de cuidados básicos: comida suficiente para todos, atención prenatal.</a:t>
            </a:r>
            <a:endParaRPr/>
          </a:p>
          <a:p>
            <a:pPr indent="-228600" lvl="0" marL="406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/>
              <a:t>Fundamentos del Bienestar: más fácil de financiarse con los recursos que se generan en la entidad porque demanda que exista capital humano y que sea la población quien se empodere de su progreso social. Cómo?</a:t>
            </a:r>
            <a:endParaRPr/>
          </a:p>
          <a:p>
            <a:pPr indent="-406400" lvl="0" marL="406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/>
              <a:t>Mandando a niños y niñas a la escuela, exigiendo mejor calidad educativa</a:t>
            </a:r>
            <a:endParaRPr/>
          </a:p>
          <a:p>
            <a:pPr indent="-406400" lvl="0" marL="406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/>
              <a:t>Posibilidad de adquirir un dispositivo de telecomunicaciones, celular, internet</a:t>
            </a:r>
            <a:endParaRPr/>
          </a:p>
          <a:p>
            <a:pPr indent="-406400" lvl="0" marL="406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/>
              <a:t>Tener cuidados personales de la salud, baja obesidad, revisión médica de rutina para prevenir y atender diabetes y enfermedades del corazón</a:t>
            </a:r>
            <a:endParaRPr/>
          </a:p>
          <a:p>
            <a:pPr indent="-228600" lvl="0" marL="406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/>
              <a:t>Oportunidades: muy ligada al ingreso por habitante por el empoderamiento que implica y el desarrollo personal que demanda ejercer la ciudadanía y exigir derechos:</a:t>
            </a:r>
            <a:endParaRPr/>
          </a:p>
          <a:p>
            <a:pPr indent="-406400" lvl="0" marL="406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/>
              <a:t>Como el acceso a la justicia, la demanda de vivir en un entorno libre de corrupción, el ejercicio del voto y el libre desarrollo de la personalidad, sin temor a morir en ello.</a:t>
            </a:r>
            <a:endParaRPr/>
          </a:p>
          <a:p>
            <a:pPr indent="-228600" lvl="0" marL="406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08" name="Google Shape;308;g3173a2238ea_3_858:notes"/>
          <p:cNvSpPr txBox="1"/>
          <p:nvPr>
            <p:ph idx="12" type="sldNum"/>
          </p:nvPr>
        </p:nvSpPr>
        <p:spPr>
          <a:xfrm>
            <a:off x="11387671" y="10741920"/>
            <a:ext cx="8711700" cy="567300"/>
          </a:xfrm>
          <a:prstGeom prst="rect">
            <a:avLst/>
          </a:prstGeom>
          <a:noFill/>
          <a:ln>
            <a:noFill/>
          </a:ln>
        </p:spPr>
        <p:txBody>
          <a:bodyPr anchorCtr="0" anchor="b" bIns="108150" lIns="216375" spcFirstLastPara="1" rIns="216375" wrap="square" tIns="10815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fld id="{00000000-1234-1234-1234-123412341234}" type="slidenum">
              <a:rPr lang="en-US" sz="3300"/>
              <a:t>‹#›</a:t>
            </a:fld>
            <a:endParaRPr sz="33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3173a2238ea_3_867:notes"/>
          <p:cNvSpPr/>
          <p:nvPr>
            <p:ph idx="2" type="sldImg"/>
          </p:nvPr>
        </p:nvSpPr>
        <p:spPr>
          <a:xfrm>
            <a:off x="2010974" y="1413669"/>
            <a:ext cx="16082100" cy="381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7" name="Google Shape;317;g3173a2238ea_3_867:notes"/>
          <p:cNvSpPr txBox="1"/>
          <p:nvPr>
            <p:ph idx="1" type="body"/>
          </p:nvPr>
        </p:nvSpPr>
        <p:spPr>
          <a:xfrm>
            <a:off x="2010410" y="5442625"/>
            <a:ext cx="16083300" cy="4453200"/>
          </a:xfrm>
          <a:prstGeom prst="rect">
            <a:avLst/>
          </a:prstGeom>
          <a:noFill/>
          <a:ln>
            <a:noFill/>
          </a:ln>
        </p:spPr>
        <p:txBody>
          <a:bodyPr anchorCtr="0" anchor="t" bIns="108150" lIns="216375" spcFirstLastPara="1" rIns="216375" wrap="square" tIns="108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-US"/>
              <a:t>Global: 53 indicadores sociales y ambientales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-US"/>
              <a:t>México: 54 indicadores, sociales y ambientales, pero todos, salvo la presencia del Crimen Organizado, son competencia de las autoridades locales resolver.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b="1" lang="en-US"/>
              <a:t>En lugar de espacios de participación ciudadana, se añadió el subíndice de participación ciudadana: </a:t>
            </a:r>
            <a:endParaRPr b="1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b="1" lang="en-US"/>
              <a:t>Para está edición de IPS, se integra el indicador del Subíndice de participación ciudadana con el objetivo de incorporar la apertura de los gobiernos y entes públicos a la incidencia proveniente de la población. Este subíndice es un componente de la Métrica de Gobierno Abierto, un esfuer- zo conjunto con el Instituto Nacional de Transparencia, Acceso a la Información y Protección de Datos Personales (INAI) y el Centro de Investigación y Docencia Económicas (CIDE), y busca co- nocer “los mecanismos formales mediante los cuales la ciudadanía puede incidir en la toma de decisiones públicas, así como la posibilidad que tiene para hacerlo a través de métodos de con- tacto tradicionales.” El indicador asigna valores en una escala de cero a uno, donde uno repre- senta la máxima apertura de las entidades examinadas a la incidencia ciudadana, mientras que el cero indica la ausencia de medios para ejercer dicha incidencia.</a:t>
            </a:r>
            <a:endParaRPr b="1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-US"/>
              <a:t>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-US"/>
              <a:t>Necesidades humanas básicas: es la dimensión más difícil de administrar, porque requiere una labor del Estado con una estrategia de largo plazo</a:t>
            </a:r>
            <a:endParaRPr/>
          </a:p>
          <a:p>
            <a:pPr indent="-406400" lvl="0" marL="406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/>
              <a:t>Economía de redes, con agua y saneamiento, y vivienda</a:t>
            </a:r>
            <a:endParaRPr/>
          </a:p>
          <a:p>
            <a:pPr indent="-406400" lvl="0" marL="406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/>
              <a:t>Coordinación con otros órdenes del gobierno, capacitación de cuerpos de seguridad y construcción de confianza en instituciones de seguridad</a:t>
            </a:r>
            <a:endParaRPr/>
          </a:p>
          <a:p>
            <a:pPr indent="-406400" lvl="0" marL="406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/>
              <a:t>Una red de cuidados básicos: comida suficiente para todos, atención prenatal.</a:t>
            </a:r>
            <a:endParaRPr/>
          </a:p>
          <a:p>
            <a:pPr indent="-228600" lvl="0" marL="406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/>
              <a:t>Fundamentos del Bienestar: más fácil de financiarse con los recursos que se generan en la entidad porque demanda que exista capital humano y que sea la población quien se empodere de su progreso social. Cómo?</a:t>
            </a:r>
            <a:endParaRPr/>
          </a:p>
          <a:p>
            <a:pPr indent="-406400" lvl="0" marL="406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/>
              <a:t>Mandando a niños y niñas a la escuela, exigiendo mejor calidad educativa</a:t>
            </a:r>
            <a:endParaRPr/>
          </a:p>
          <a:p>
            <a:pPr indent="-406400" lvl="0" marL="406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/>
              <a:t>Posibilidad de adquirir un dispositivo de telecomunicaciones, celular, internet</a:t>
            </a:r>
            <a:endParaRPr/>
          </a:p>
          <a:p>
            <a:pPr indent="-406400" lvl="0" marL="406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/>
              <a:t>Tener cuidados personales de la salud, baja obesidad, revisión médica de rutina para prevenir y atender diabetes y enfermedades del corazón</a:t>
            </a:r>
            <a:endParaRPr/>
          </a:p>
          <a:p>
            <a:pPr indent="-228600" lvl="0" marL="406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/>
              <a:t>Oportunidades: muy ligada al ingreso por habitante por el empoderamiento que implica y el desarrollo personal que demanda ejercer la ciudadanía y exigir derechos:</a:t>
            </a:r>
            <a:endParaRPr/>
          </a:p>
          <a:p>
            <a:pPr indent="-406400" lvl="0" marL="406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/>
              <a:t>Como el acceso a la justicia, la demanda de vivir en un entorno libre de corrupción, el ejercicio del voto y el libre desarrollo de la personalidad, sin temor a morir en ello.</a:t>
            </a:r>
            <a:endParaRPr/>
          </a:p>
          <a:p>
            <a:pPr indent="-228600" lvl="0" marL="406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18" name="Google Shape;318;g3173a2238ea_3_867:notes"/>
          <p:cNvSpPr txBox="1"/>
          <p:nvPr>
            <p:ph idx="12" type="sldNum"/>
          </p:nvPr>
        </p:nvSpPr>
        <p:spPr>
          <a:xfrm>
            <a:off x="11387671" y="10741920"/>
            <a:ext cx="8711700" cy="567300"/>
          </a:xfrm>
          <a:prstGeom prst="rect">
            <a:avLst/>
          </a:prstGeom>
          <a:noFill/>
          <a:ln>
            <a:noFill/>
          </a:ln>
        </p:spPr>
        <p:txBody>
          <a:bodyPr anchorCtr="0" anchor="b" bIns="108150" lIns="216375" spcFirstLastPara="1" rIns="216375" wrap="square" tIns="10815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fld id="{00000000-1234-1234-1234-123412341234}" type="slidenum">
              <a:rPr lang="en-US" sz="3300"/>
              <a:t>‹#›</a:t>
            </a:fld>
            <a:endParaRPr sz="33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3173a2238ea_3_876:notes"/>
          <p:cNvSpPr/>
          <p:nvPr>
            <p:ph idx="2" type="sldImg"/>
          </p:nvPr>
        </p:nvSpPr>
        <p:spPr>
          <a:xfrm>
            <a:off x="3351350" y="848200"/>
            <a:ext cx="13403400" cy="424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3173a2238ea_3_876:notes"/>
          <p:cNvSpPr txBox="1"/>
          <p:nvPr>
            <p:ph idx="1" type="body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0F1419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Prioridades del gasto a los largo de los años...  </a:t>
            </a:r>
            <a:endParaRPr sz="1300">
              <a:solidFill>
                <a:srgbClr val="0F1419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0F1419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El gobierno gastará casi 10% del PIB en pensiones más intereses de su deuda. Pero sólo 5.3% del PIB en salud y educación.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3173a2238ea_3_779:notes"/>
          <p:cNvSpPr txBox="1"/>
          <p:nvPr>
            <p:ph idx="1" type="body"/>
          </p:nvPr>
        </p:nvSpPr>
        <p:spPr>
          <a:xfrm>
            <a:off x="2010410" y="5442625"/>
            <a:ext cx="16083300" cy="4453200"/>
          </a:xfrm>
          <a:prstGeom prst="rect">
            <a:avLst/>
          </a:prstGeom>
          <a:noFill/>
          <a:ln>
            <a:noFill/>
          </a:ln>
        </p:spPr>
        <p:txBody>
          <a:bodyPr anchorCtr="0" anchor="t" bIns="108150" lIns="216375" spcFirstLastPara="1" rIns="216375" wrap="square" tIns="108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t/>
            </a:r>
            <a:endParaRPr/>
          </a:p>
        </p:txBody>
      </p:sp>
      <p:sp>
        <p:nvSpPr>
          <p:cNvPr id="341" name="Google Shape;341;g3173a2238ea_3_779:notes"/>
          <p:cNvSpPr/>
          <p:nvPr>
            <p:ph idx="2" type="sldImg"/>
          </p:nvPr>
        </p:nvSpPr>
        <p:spPr>
          <a:xfrm>
            <a:off x="2010974" y="1413669"/>
            <a:ext cx="16082100" cy="381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3173a2238ea_3_650:notes"/>
          <p:cNvSpPr/>
          <p:nvPr>
            <p:ph idx="2" type="sldImg"/>
          </p:nvPr>
        </p:nvSpPr>
        <p:spPr>
          <a:xfrm>
            <a:off x="3351813" y="848201"/>
            <a:ext cx="13402800" cy="424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1" name="Google Shape;351;g3173a2238ea_3_650:notes"/>
          <p:cNvSpPr txBox="1"/>
          <p:nvPr>
            <p:ph idx="1" type="body"/>
          </p:nvPr>
        </p:nvSpPr>
        <p:spPr>
          <a:xfrm>
            <a:off x="2010410" y="5371941"/>
            <a:ext cx="16083300" cy="50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216375" lIns="216375" spcFirstLastPara="1" rIns="216375" wrap="square" tIns="2163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US"/>
              <a:t>•	Tiene el nivel más alto en el gasto de las familias en comida y bebida: 30%, aunque ha bajado lentamente.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3173a2238ea_3_945:notes"/>
          <p:cNvSpPr/>
          <p:nvPr>
            <p:ph idx="2" type="sldImg"/>
          </p:nvPr>
        </p:nvSpPr>
        <p:spPr>
          <a:xfrm>
            <a:off x="3351813" y="848201"/>
            <a:ext cx="13402800" cy="424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3" name="Google Shape;363;g3173a2238ea_3_945:notes"/>
          <p:cNvSpPr txBox="1"/>
          <p:nvPr>
            <p:ph idx="1" type="body"/>
          </p:nvPr>
        </p:nvSpPr>
        <p:spPr>
          <a:xfrm>
            <a:off x="2010410" y="5371941"/>
            <a:ext cx="16083300" cy="50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216375" lIns="216375" spcFirstLastPara="1" rIns="216375" wrap="square" tIns="2163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US"/>
              <a:t>•	Tiene el nivel más alto en el gasto de las familias en comida y bebida: 30%, aunque ha bajado lentamente.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3173a2238ea_3_916:notes"/>
          <p:cNvSpPr/>
          <p:nvPr>
            <p:ph idx="2" type="sldImg"/>
          </p:nvPr>
        </p:nvSpPr>
        <p:spPr>
          <a:xfrm>
            <a:off x="3351813" y="848201"/>
            <a:ext cx="13402800" cy="424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5" name="Google Shape;375;g3173a2238ea_3_916:notes"/>
          <p:cNvSpPr txBox="1"/>
          <p:nvPr>
            <p:ph idx="1" type="body"/>
          </p:nvPr>
        </p:nvSpPr>
        <p:spPr>
          <a:xfrm>
            <a:off x="2010410" y="5371941"/>
            <a:ext cx="16083300" cy="50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216375" lIns="216375" spcFirstLastPara="1" rIns="216375" wrap="square" tIns="2163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US"/>
              <a:t>La brecha de ingreso trimestral por sexo: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US"/>
              <a:t>Con primaria: 42%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US"/>
              <a:t>Con posgrado: 31%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3173a2238ea_3_730:notes"/>
          <p:cNvSpPr/>
          <p:nvPr>
            <p:ph idx="2" type="sldImg"/>
          </p:nvPr>
        </p:nvSpPr>
        <p:spPr>
          <a:xfrm>
            <a:off x="2010974" y="1413669"/>
            <a:ext cx="16082100" cy="381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9" name="Google Shape;389;g3173a2238ea_3_730:notes"/>
          <p:cNvSpPr txBox="1"/>
          <p:nvPr>
            <p:ph idx="1" type="body"/>
          </p:nvPr>
        </p:nvSpPr>
        <p:spPr>
          <a:xfrm>
            <a:off x="2010410" y="5442625"/>
            <a:ext cx="16083300" cy="4453200"/>
          </a:xfrm>
          <a:prstGeom prst="rect">
            <a:avLst/>
          </a:prstGeom>
          <a:noFill/>
          <a:ln>
            <a:noFill/>
          </a:ln>
        </p:spPr>
        <p:txBody>
          <a:bodyPr anchorCtr="0" anchor="t" bIns="108150" lIns="216375" spcFirstLastPara="1" rIns="216375" wrap="square" tIns="108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-US"/>
              <a:t>Global: 53 indicadores sociales y ambientales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-US"/>
              <a:t>México: 54 indicadores, sociales y ambientales, pero todos, salvo la presencia del Crimen Organizado, son competencia de las autoridades locales resolver.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b="1" lang="en-US"/>
              <a:t>En lugar de espacios de participación ciudadana, se añadió el subíndice de participación ciudadana: </a:t>
            </a:r>
            <a:endParaRPr b="1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b="1" lang="en-US"/>
              <a:t>Para está edición de IPS, se integra el indicador del Subíndice de participación ciudadana con el objetivo de incorporar la apertura de los gobiernos y entes públicos a la incidencia proveniente de la población. Este subíndice es un componente de la Métrica de Gobierno Abierto, un esfuer- zo conjunto con el Instituto Nacional de Transparencia, Acceso a la Información y Protección de Datos Personales (INAI) y el Centro de Investigación y Docencia Económicas (CIDE), y busca co- nocer “los mecanismos formales mediante los cuales la ciudadanía puede incidir en la toma de decisiones públicas, así como la posibilidad que tiene para hacerlo a través de métodos de con- tacto tradicionales.” El indicador asigna valores en una escala de cero a uno, donde uno repre- senta la máxima apertura de las entidades examinadas a la incidencia ciudadana, mientras que el cero indica la ausencia de medios para ejercer dicha incidencia.</a:t>
            </a:r>
            <a:endParaRPr b="1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-US"/>
              <a:t>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-US"/>
              <a:t>Necesidades humanas básicas: es la dimensión más difícil de administrar, porque requiere una labor del Estado con una estrategia de largo plazo</a:t>
            </a:r>
            <a:endParaRPr/>
          </a:p>
          <a:p>
            <a:pPr indent="-406400" lvl="0" marL="406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/>
              <a:t>Economía de redes, con agua y saneamiento, y vivienda</a:t>
            </a:r>
            <a:endParaRPr/>
          </a:p>
          <a:p>
            <a:pPr indent="-406400" lvl="0" marL="406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/>
              <a:t>Coordinación con otros órdenes del gobierno, capacitación de cuerpos de seguridad y construcción de confianza en instituciones de seguridad</a:t>
            </a:r>
            <a:endParaRPr/>
          </a:p>
          <a:p>
            <a:pPr indent="-406400" lvl="0" marL="406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/>
              <a:t>Una red de cuidados básicos: comida suficiente para todos, atención prenatal.</a:t>
            </a:r>
            <a:endParaRPr/>
          </a:p>
          <a:p>
            <a:pPr indent="-228600" lvl="0" marL="406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/>
              <a:t>Fundamentos del Bienestar: más fácil de financiarse con los recursos que se generan en la entidad porque demanda que exista capital humano y que sea la población quien se empodere de su progreso social. Cómo?</a:t>
            </a:r>
            <a:endParaRPr/>
          </a:p>
          <a:p>
            <a:pPr indent="-406400" lvl="0" marL="406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/>
              <a:t>Mandando a niños y niñas a la escuela, exigiendo mejor calidad educativa</a:t>
            </a:r>
            <a:endParaRPr/>
          </a:p>
          <a:p>
            <a:pPr indent="-406400" lvl="0" marL="406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/>
              <a:t>Posibilidad de adquirir un dispositivo de telecomunicaciones, celular, internet</a:t>
            </a:r>
            <a:endParaRPr/>
          </a:p>
          <a:p>
            <a:pPr indent="-406400" lvl="0" marL="406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/>
              <a:t>Tener cuidados personales de la salud, baja obesidad, revisión médica de rutina para prevenir y atender diabetes y enfermedades del corazón</a:t>
            </a:r>
            <a:endParaRPr/>
          </a:p>
          <a:p>
            <a:pPr indent="-228600" lvl="0" marL="406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/>
              <a:t>Oportunidades: muy ligada al ingreso por habitante por el empoderamiento que implica y el desarrollo personal que demanda ejercer la ciudadanía y exigir derechos:</a:t>
            </a:r>
            <a:endParaRPr/>
          </a:p>
          <a:p>
            <a:pPr indent="-406400" lvl="0" marL="406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/>
              <a:t>Como el acceso a la justicia, la demanda de vivir en un entorno libre de corrupción, el ejercicio del voto y el libre desarrollo de la personalidad, sin temor a morir en ello.</a:t>
            </a:r>
            <a:endParaRPr/>
          </a:p>
          <a:p>
            <a:pPr indent="-228600" lvl="0" marL="406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90" name="Google Shape;390;g3173a2238ea_3_730:notes"/>
          <p:cNvSpPr txBox="1"/>
          <p:nvPr>
            <p:ph idx="12" type="sldNum"/>
          </p:nvPr>
        </p:nvSpPr>
        <p:spPr>
          <a:xfrm>
            <a:off x="11387671" y="10741920"/>
            <a:ext cx="8711700" cy="567300"/>
          </a:xfrm>
          <a:prstGeom prst="rect">
            <a:avLst/>
          </a:prstGeom>
          <a:noFill/>
          <a:ln>
            <a:noFill/>
          </a:ln>
        </p:spPr>
        <p:txBody>
          <a:bodyPr anchorCtr="0" anchor="b" bIns="108150" lIns="216375" spcFirstLastPara="1" rIns="216375" wrap="square" tIns="10815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fld id="{00000000-1234-1234-1234-123412341234}" type="slidenum">
              <a:rPr lang="en-US" sz="3300"/>
              <a:t>‹#›</a:t>
            </a:fld>
            <a:endParaRPr sz="33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318c5f2da4f_0_16:notes"/>
          <p:cNvSpPr/>
          <p:nvPr>
            <p:ph idx="2" type="sldImg"/>
          </p:nvPr>
        </p:nvSpPr>
        <p:spPr>
          <a:xfrm>
            <a:off x="2010974" y="1413669"/>
            <a:ext cx="16082100" cy="381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5" name="Google Shape;185;g318c5f2da4f_0_16:notes"/>
          <p:cNvSpPr txBox="1"/>
          <p:nvPr>
            <p:ph idx="1" type="body"/>
          </p:nvPr>
        </p:nvSpPr>
        <p:spPr>
          <a:xfrm>
            <a:off x="2010410" y="5442625"/>
            <a:ext cx="16083300" cy="4453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7200" lIns="254475" spcFirstLastPara="1" rIns="254475" wrap="square" tIns="1272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</a:pPr>
            <a:r>
              <a:t/>
            </a:r>
            <a:endParaRPr/>
          </a:p>
        </p:txBody>
      </p:sp>
      <p:sp>
        <p:nvSpPr>
          <p:cNvPr id="186" name="Google Shape;186;g318c5f2da4f_0_16:notes"/>
          <p:cNvSpPr txBox="1"/>
          <p:nvPr>
            <p:ph idx="12" type="sldNum"/>
          </p:nvPr>
        </p:nvSpPr>
        <p:spPr>
          <a:xfrm>
            <a:off x="11387671" y="10741920"/>
            <a:ext cx="8711700" cy="567300"/>
          </a:xfrm>
          <a:prstGeom prst="rect">
            <a:avLst/>
          </a:prstGeom>
          <a:noFill/>
          <a:ln>
            <a:noFill/>
          </a:ln>
        </p:spPr>
        <p:txBody>
          <a:bodyPr anchorCtr="0" anchor="b" bIns="127200" lIns="254475" spcFirstLastPara="1" rIns="254475" wrap="square" tIns="1272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fld id="{00000000-1234-1234-1234-123412341234}" type="slidenum">
              <a:rPr lang="en-US" sz="3800"/>
              <a:t>‹#›</a:t>
            </a:fld>
            <a:endParaRPr sz="38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3173a2238ea_3_990:notes"/>
          <p:cNvSpPr txBox="1"/>
          <p:nvPr>
            <p:ph idx="1" type="body"/>
          </p:nvPr>
        </p:nvSpPr>
        <p:spPr>
          <a:xfrm>
            <a:off x="2010410" y="5442625"/>
            <a:ext cx="16083300" cy="4453200"/>
          </a:xfrm>
          <a:prstGeom prst="rect">
            <a:avLst/>
          </a:prstGeom>
          <a:noFill/>
          <a:ln>
            <a:noFill/>
          </a:ln>
        </p:spPr>
        <p:txBody>
          <a:bodyPr anchorCtr="0" anchor="t" bIns="108150" lIns="216375" spcFirstLastPara="1" rIns="216375" wrap="square" tIns="108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t/>
            </a:r>
            <a:endParaRPr/>
          </a:p>
        </p:txBody>
      </p:sp>
      <p:sp>
        <p:nvSpPr>
          <p:cNvPr id="415" name="Google Shape;415;g3173a2238ea_3_990:notes"/>
          <p:cNvSpPr/>
          <p:nvPr>
            <p:ph idx="2" type="sldImg"/>
          </p:nvPr>
        </p:nvSpPr>
        <p:spPr>
          <a:xfrm>
            <a:off x="2010974" y="1413669"/>
            <a:ext cx="16082100" cy="381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3173a2238ea_3_485:notes"/>
          <p:cNvSpPr/>
          <p:nvPr>
            <p:ph idx="2" type="sldImg"/>
          </p:nvPr>
        </p:nvSpPr>
        <p:spPr>
          <a:xfrm>
            <a:off x="3351813" y="848201"/>
            <a:ext cx="13402800" cy="424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5" name="Google Shape;425;g3173a2238ea_3_485:notes"/>
          <p:cNvSpPr txBox="1"/>
          <p:nvPr>
            <p:ph idx="1" type="body"/>
          </p:nvPr>
        </p:nvSpPr>
        <p:spPr>
          <a:xfrm>
            <a:off x="2010410" y="5371941"/>
            <a:ext cx="16083300" cy="50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216375" lIns="216375" spcFirstLastPara="1" rIns="216375" wrap="square" tIns="2163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US"/>
              <a:t>Inversión Extranjera Directa: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US"/>
              <a:t>aproximación a la apertura comercial estatal y a la oportunidad de la integración vertical de las cadenas de suministro regionales (nearshoring)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US"/>
              <a:t>1. El estado es  atractivo y puede participar en el comercio internacional.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US"/>
              <a:t>2. Hay disponibilidad de infraestructura: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US"/>
              <a:t>carreteras, puertos, aeropuertos e integración al sistema financiero.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-US"/>
              <a:t>3. Existe capital humano para cubrir a las necesidades del mercado laboral: calidad educativa, carreras técnicas, especialistas e ingenieros.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3173a2238ea_3_494:notes"/>
          <p:cNvSpPr/>
          <p:nvPr>
            <p:ph idx="2" type="sldImg"/>
          </p:nvPr>
        </p:nvSpPr>
        <p:spPr>
          <a:xfrm>
            <a:off x="3351813" y="848201"/>
            <a:ext cx="13402800" cy="424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9" name="Google Shape;439;g3173a2238ea_3_494:notes"/>
          <p:cNvSpPr txBox="1"/>
          <p:nvPr>
            <p:ph idx="1" type="body"/>
          </p:nvPr>
        </p:nvSpPr>
        <p:spPr>
          <a:xfrm>
            <a:off x="2010410" y="5371941"/>
            <a:ext cx="16083300" cy="50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216375" lIns="216375" spcFirstLastPara="1" rIns="216375" wrap="square" tIns="2163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US"/>
              <a:t>Existen diferencias físicas, pero el sesgo de género hace creer que los juegos femeniles son menos entretenidos.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US"/>
              <a:t>Las mujeres en soccer corren menos rápido y abarcan menos campo.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US"/>
              <a:t>Pero el sesgo de género hace creer que los juegos femeniles son menos entretenidos.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3173a2238ea_3_507:notes"/>
          <p:cNvSpPr/>
          <p:nvPr>
            <p:ph idx="2" type="sldImg"/>
          </p:nvPr>
        </p:nvSpPr>
        <p:spPr>
          <a:xfrm>
            <a:off x="2010974" y="1413669"/>
            <a:ext cx="16082100" cy="381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5" name="Google Shape;455;g3173a2238ea_3_507:notes"/>
          <p:cNvSpPr txBox="1"/>
          <p:nvPr>
            <p:ph idx="1" type="body"/>
          </p:nvPr>
        </p:nvSpPr>
        <p:spPr>
          <a:xfrm>
            <a:off x="2010410" y="5442625"/>
            <a:ext cx="16083300" cy="4453200"/>
          </a:xfrm>
          <a:prstGeom prst="rect">
            <a:avLst/>
          </a:prstGeom>
          <a:noFill/>
          <a:ln>
            <a:noFill/>
          </a:ln>
        </p:spPr>
        <p:txBody>
          <a:bodyPr anchorCtr="0" anchor="t" bIns="108150" lIns="216375" spcFirstLastPara="1" rIns="216375" wrap="square" tIns="108150">
            <a:noAutofit/>
          </a:bodyPr>
          <a:lstStyle/>
          <a:p>
            <a:pPr indent="-228600" lvl="0" marL="406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8 estados con alto IPS + alta inv; </a:t>
            </a:r>
            <a:r>
              <a:rPr b="1" lang="en-US"/>
              <a:t>7 de 8 son de altos ingresos</a:t>
            </a:r>
            <a:r>
              <a:rPr lang="en-US"/>
              <a:t>; sólo DGO no entre 11 edos de may ingresos (CDMX, SON en verde, CHIH en amarillo, BCS nostá)</a:t>
            </a:r>
            <a:endParaRPr/>
          </a:p>
          <a:p>
            <a:pPr indent="-228600" lvl="0" marL="406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10 estados con en bajo IPS + baja inv, </a:t>
            </a:r>
            <a:r>
              <a:rPr b="1" lang="en-US"/>
              <a:t>8 de 10 de menores ingresos</a:t>
            </a:r>
            <a:r>
              <a:rPr lang="en-US"/>
              <a:t> (MEX, PUE en amarillo; COL, CAMP, son de ingreso medio)</a:t>
            </a:r>
            <a:endParaRPr/>
          </a:p>
          <a:p>
            <a:pPr indent="-228600" lvl="0" marL="406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7 estados con bajo IPS + alta inv,</a:t>
            </a:r>
            <a:r>
              <a:rPr b="1" lang="en-US"/>
              <a:t> 4 de 7 son de bajo ingreso</a:t>
            </a:r>
            <a:r>
              <a:rPr lang="en-US"/>
              <a:t> (GTO, PUE, ZAC, MEX de bajo; HGO, SLP medio, CHIH alto)</a:t>
            </a:r>
            <a:endParaRPr/>
          </a:p>
          <a:p>
            <a:pPr indent="-228600" lvl="0" marL="406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5 estados con alto IPS + baja inv - de todo! (SON, CDMX son ingreso alto, NAY bajo; YUC y SIN medio)</a:t>
            </a:r>
            <a:endParaRPr/>
          </a:p>
          <a:p>
            <a:pPr indent="-228600" lvl="0" marL="406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-228600" lvl="0" marL="406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NOSTAN BCS y QROO</a:t>
            </a:r>
            <a:endParaRPr/>
          </a:p>
          <a:p>
            <a:pPr indent="-228600" lvl="0" marL="406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-228600" lvl="0" marL="406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456" name="Google Shape;456;g3173a2238ea_3_507:notes"/>
          <p:cNvSpPr txBox="1"/>
          <p:nvPr>
            <p:ph idx="12" type="sldNum"/>
          </p:nvPr>
        </p:nvSpPr>
        <p:spPr>
          <a:xfrm>
            <a:off x="11387671" y="10741920"/>
            <a:ext cx="8711700" cy="567300"/>
          </a:xfrm>
          <a:prstGeom prst="rect">
            <a:avLst/>
          </a:prstGeom>
          <a:noFill/>
          <a:ln>
            <a:noFill/>
          </a:ln>
        </p:spPr>
        <p:txBody>
          <a:bodyPr anchorCtr="0" anchor="b" bIns="108150" lIns="216375" spcFirstLastPara="1" rIns="216375" wrap="square" tIns="10815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fld id="{00000000-1234-1234-1234-123412341234}" type="slidenum">
              <a:rPr lang="en-US" sz="3300"/>
              <a:t>‹#›</a:t>
            </a:fld>
            <a:endParaRPr sz="330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3188220a8b6_0_38:notes"/>
          <p:cNvSpPr txBox="1"/>
          <p:nvPr>
            <p:ph idx="1" type="body"/>
          </p:nvPr>
        </p:nvSpPr>
        <p:spPr>
          <a:xfrm>
            <a:off x="2010410" y="5442625"/>
            <a:ext cx="16083300" cy="4453200"/>
          </a:xfrm>
          <a:prstGeom prst="rect">
            <a:avLst/>
          </a:prstGeom>
          <a:noFill/>
          <a:ln>
            <a:noFill/>
          </a:ln>
        </p:spPr>
        <p:txBody>
          <a:bodyPr anchorCtr="0" anchor="t" bIns="108150" lIns="216375" spcFirstLastPara="1" rIns="216375" wrap="square" tIns="108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t/>
            </a:r>
            <a:endParaRPr/>
          </a:p>
        </p:txBody>
      </p:sp>
      <p:sp>
        <p:nvSpPr>
          <p:cNvPr id="464" name="Google Shape;464;g3188220a8b6_0_38:notes"/>
          <p:cNvSpPr/>
          <p:nvPr>
            <p:ph idx="2" type="sldImg"/>
          </p:nvPr>
        </p:nvSpPr>
        <p:spPr>
          <a:xfrm>
            <a:off x="2010974" y="1413669"/>
            <a:ext cx="16082100" cy="381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3188220a8b6_0_51:notes"/>
          <p:cNvSpPr/>
          <p:nvPr>
            <p:ph idx="2" type="sldImg"/>
          </p:nvPr>
        </p:nvSpPr>
        <p:spPr>
          <a:xfrm>
            <a:off x="3351350" y="848200"/>
            <a:ext cx="13403400" cy="424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3188220a8b6_0_51:notes"/>
          <p:cNvSpPr txBox="1"/>
          <p:nvPr>
            <p:ph idx="1" type="body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Gerardo Leyva:</a:t>
            </a:r>
            <a:br>
              <a:rPr lang="en-US"/>
            </a:br>
            <a:r>
              <a:rPr lang="en-US"/>
              <a:t>* IPS como un indicador positivo, no s</a:t>
            </a:r>
            <a:r>
              <a:rPr lang="en-US"/>
              <a:t>ólo negativo</a:t>
            </a:r>
            <a:br>
              <a:rPr lang="en-US"/>
            </a:br>
            <a:r>
              <a:rPr lang="en-US"/>
              <a:t>* Medición de la pobreza no es tema, sino transformar el IPS en un referente de cómo estamos avanzando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capital human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activodad industrial, infraestructura industrial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3188220a8b6_0_428:notes"/>
          <p:cNvSpPr/>
          <p:nvPr>
            <p:ph idx="2" type="sldImg"/>
          </p:nvPr>
        </p:nvSpPr>
        <p:spPr>
          <a:xfrm>
            <a:off x="3351350" y="848200"/>
            <a:ext cx="13403400" cy="424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3188220a8b6_0_428:notes"/>
          <p:cNvSpPr txBox="1"/>
          <p:nvPr>
            <p:ph idx="1" type="body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A pesar de los incentivos fiscales y las inversiones en infraestructura, el sureste mexicano enfrenta grandes retos en su desarrollo industrial. Estados como Guerrero, Chiapas y Oaxaca ocupan los últimos lugares del Índice de Desarrollo Industrial 2024 de Finsa, debido a carencias en infraestructura, talento especializado y capacidad para atraer inversiones. </a:t>
            </a:r>
            <a:r>
              <a:rPr lang="en-US" sz="1050" u="sng">
                <a:solidFill>
                  <a:schemeClr val="hlink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  <a:hlinkClick r:id="rId2"/>
              </a:rPr>
              <a:t>https://www.instagram.com/p/DCniC_GuB35/?utm_source=ig_web_copy_link&amp;igsh=MzRlODBiNWFlZA%3D%3D</a:t>
            </a:r>
            <a:br>
              <a:rPr lang="en-US" sz="105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</a:br>
            <a:br>
              <a:rPr lang="en-US" sz="105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</a:br>
            <a:r>
              <a:rPr lang="en-US" sz="105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¿Por qué el sureste mexicano sigue rezagado en desarrollo industrial? 🏗️</a:t>
            </a:r>
            <a:endParaRPr sz="105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A pesar de los incentivos fiscales y las inversiones en infraestructura, el sureste mexicano enfrenta grandes retos en su desarrollo industrial. Estados como Guerrero, Chiapas y Oaxaca ocupan los últimos lugares del Índice de Desarrollo Industrial 2024 de Finsa, debido a carencias en infraestructura, talento especializado y capacidad para atraer inversiones.</a:t>
            </a:r>
            <a:endParaRPr sz="105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🌍 Infraestructura y entorno social:</a:t>
            </a:r>
            <a:endParaRPr sz="105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- Guerrero y Chiapas tienen mínimos niveles de exportación y escolaridad.</a:t>
            </a:r>
            <a:endParaRPr sz="105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- Oaxaca, a pesar del Corredor Interoceánico, enfrenta rezagos en conectividad y tratamiento de aguas residuales.</a:t>
            </a:r>
            <a:endParaRPr sz="105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- En 2024, los indicadores del sureste muestran retrocesos comparados con 2023 en innovación, infraestructura y tráfico portuario.</a:t>
            </a:r>
            <a:endParaRPr sz="105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En contraste, el norte del país lidera el sector industrial:</a:t>
            </a:r>
            <a:endParaRPr sz="105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💼 Exporta el 53% de las manufacturas del país.</a:t>
            </a:r>
            <a:endParaRPr sz="105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📊 Estados como Nuevo León y Chihuahua destacan con miles de hectáreas de espacios industriales y altos niveles de inversión extranjera.</a:t>
            </a:r>
            <a:endParaRPr sz="105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¿Qué se necesita para cerrar esta brecha? Expertos señalan que es clave crear un ecosistema industrial sostenible.</a:t>
            </a:r>
            <a:endParaRPr sz="105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3188220a8b6_0_118:notes"/>
          <p:cNvSpPr/>
          <p:nvPr>
            <p:ph idx="2" type="sldImg"/>
          </p:nvPr>
        </p:nvSpPr>
        <p:spPr>
          <a:xfrm>
            <a:off x="3351350" y="848200"/>
            <a:ext cx="13403400" cy="424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3188220a8b6_0_118:notes"/>
          <p:cNvSpPr txBox="1"/>
          <p:nvPr>
            <p:ph idx="1" type="body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3188220a8b6_0_130:notes"/>
          <p:cNvSpPr txBox="1"/>
          <p:nvPr>
            <p:ph idx="1" type="body"/>
          </p:nvPr>
        </p:nvSpPr>
        <p:spPr>
          <a:xfrm>
            <a:off x="2010410" y="5442625"/>
            <a:ext cx="16083300" cy="4453200"/>
          </a:xfrm>
          <a:prstGeom prst="rect">
            <a:avLst/>
          </a:prstGeom>
          <a:noFill/>
          <a:ln>
            <a:noFill/>
          </a:ln>
        </p:spPr>
        <p:txBody>
          <a:bodyPr anchorCtr="0" anchor="t" bIns="108150" lIns="216375" spcFirstLastPara="1" rIns="216375" wrap="square" tIns="108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t/>
            </a:r>
            <a:endParaRPr/>
          </a:p>
        </p:txBody>
      </p:sp>
      <p:sp>
        <p:nvSpPr>
          <p:cNvPr id="509" name="Google Shape;509;g3188220a8b6_0_130:notes"/>
          <p:cNvSpPr/>
          <p:nvPr>
            <p:ph idx="2" type="sldImg"/>
          </p:nvPr>
        </p:nvSpPr>
        <p:spPr>
          <a:xfrm>
            <a:off x="2010974" y="1413669"/>
            <a:ext cx="16082100" cy="381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3173a2238ea_3_596:notes"/>
          <p:cNvSpPr/>
          <p:nvPr>
            <p:ph idx="2" type="sldImg"/>
          </p:nvPr>
        </p:nvSpPr>
        <p:spPr>
          <a:xfrm>
            <a:off x="3351350" y="848200"/>
            <a:ext cx="13403400" cy="424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" name="Google Shape;519;g3173a2238ea_3_596:notes"/>
          <p:cNvSpPr txBox="1"/>
          <p:nvPr>
            <p:ph idx="1" type="body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173a2238ea_3_43:notes"/>
          <p:cNvSpPr/>
          <p:nvPr>
            <p:ph idx="2" type="sldImg"/>
          </p:nvPr>
        </p:nvSpPr>
        <p:spPr>
          <a:xfrm>
            <a:off x="2010974" y="1413669"/>
            <a:ext cx="16082100" cy="381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6" name="Google Shape;196;g3173a2238ea_3_43:notes"/>
          <p:cNvSpPr txBox="1"/>
          <p:nvPr>
            <p:ph idx="1" type="body"/>
          </p:nvPr>
        </p:nvSpPr>
        <p:spPr>
          <a:xfrm>
            <a:off x="2010410" y="5442625"/>
            <a:ext cx="16083300" cy="4453200"/>
          </a:xfrm>
          <a:prstGeom prst="rect">
            <a:avLst/>
          </a:prstGeom>
          <a:noFill/>
          <a:ln>
            <a:noFill/>
          </a:ln>
        </p:spPr>
        <p:txBody>
          <a:bodyPr anchorCtr="0" anchor="t" bIns="108150" lIns="216375" spcFirstLastPara="1" rIns="216375" wrap="square" tIns="108150">
            <a:noAutofit/>
          </a:bodyPr>
          <a:lstStyle/>
          <a:p>
            <a:pPr indent="-228600" lvl="0" marL="406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97" name="Google Shape;197;g3173a2238ea_3_43:notes"/>
          <p:cNvSpPr txBox="1"/>
          <p:nvPr>
            <p:ph idx="12" type="sldNum"/>
          </p:nvPr>
        </p:nvSpPr>
        <p:spPr>
          <a:xfrm>
            <a:off x="11387671" y="10741920"/>
            <a:ext cx="8711700" cy="567300"/>
          </a:xfrm>
          <a:prstGeom prst="rect">
            <a:avLst/>
          </a:prstGeom>
          <a:noFill/>
          <a:ln>
            <a:noFill/>
          </a:ln>
        </p:spPr>
        <p:txBody>
          <a:bodyPr anchorCtr="0" anchor="b" bIns="108150" lIns="216375" spcFirstLastPara="1" rIns="216375" wrap="square" tIns="10815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fld id="{00000000-1234-1234-1234-123412341234}" type="slidenum">
              <a:rPr lang="en-US" sz="3300"/>
              <a:t>‹#›</a:t>
            </a:fld>
            <a:endParaRPr sz="330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3188220a8b6_0_144:notes"/>
          <p:cNvSpPr/>
          <p:nvPr>
            <p:ph idx="2" type="sldImg"/>
          </p:nvPr>
        </p:nvSpPr>
        <p:spPr>
          <a:xfrm>
            <a:off x="3351350" y="848200"/>
            <a:ext cx="13403400" cy="424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3188220a8b6_0_144:notes"/>
          <p:cNvSpPr txBox="1"/>
          <p:nvPr>
            <p:ph idx="1" type="body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3188220a8b6_0_154:notes"/>
          <p:cNvSpPr/>
          <p:nvPr>
            <p:ph idx="2" type="sldImg"/>
          </p:nvPr>
        </p:nvSpPr>
        <p:spPr>
          <a:xfrm>
            <a:off x="3351350" y="848200"/>
            <a:ext cx="13403400" cy="424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Google Shape;537;g3188220a8b6_0_154:notes"/>
          <p:cNvSpPr txBox="1"/>
          <p:nvPr>
            <p:ph idx="1" type="body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g3188220a8b6_0_165:notes"/>
          <p:cNvSpPr txBox="1"/>
          <p:nvPr>
            <p:ph idx="1" type="body"/>
          </p:nvPr>
        </p:nvSpPr>
        <p:spPr>
          <a:xfrm>
            <a:off x="2010410" y="5442625"/>
            <a:ext cx="16083300" cy="4453200"/>
          </a:xfrm>
          <a:prstGeom prst="rect">
            <a:avLst/>
          </a:prstGeom>
          <a:noFill/>
          <a:ln>
            <a:noFill/>
          </a:ln>
        </p:spPr>
        <p:txBody>
          <a:bodyPr anchorCtr="0" anchor="t" bIns="108150" lIns="216375" spcFirstLastPara="1" rIns="216375" wrap="square" tIns="108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t/>
            </a:r>
            <a:endParaRPr/>
          </a:p>
        </p:txBody>
      </p:sp>
      <p:sp>
        <p:nvSpPr>
          <p:cNvPr id="547" name="Google Shape;547;g3188220a8b6_0_165:notes"/>
          <p:cNvSpPr/>
          <p:nvPr>
            <p:ph idx="2" type="sldImg"/>
          </p:nvPr>
        </p:nvSpPr>
        <p:spPr>
          <a:xfrm>
            <a:off x="2010974" y="1413669"/>
            <a:ext cx="16082100" cy="381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3188220a8b6_0_345:notes"/>
          <p:cNvSpPr/>
          <p:nvPr>
            <p:ph idx="2" type="sldImg"/>
          </p:nvPr>
        </p:nvSpPr>
        <p:spPr>
          <a:xfrm>
            <a:off x="3351350" y="848200"/>
            <a:ext cx="13403400" cy="424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7" name="Google Shape;557;g3188220a8b6_0_345:notes"/>
          <p:cNvSpPr txBox="1"/>
          <p:nvPr>
            <p:ph idx="1" type="body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g318c5f2da4f_0_410:notes"/>
          <p:cNvSpPr/>
          <p:nvPr>
            <p:ph idx="2" type="sldImg"/>
          </p:nvPr>
        </p:nvSpPr>
        <p:spPr>
          <a:xfrm>
            <a:off x="2010974" y="1413669"/>
            <a:ext cx="16082100" cy="381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5" name="Google Shape;565;g318c5f2da4f_0_410:notes"/>
          <p:cNvSpPr txBox="1"/>
          <p:nvPr>
            <p:ph idx="1" type="body"/>
          </p:nvPr>
        </p:nvSpPr>
        <p:spPr>
          <a:xfrm>
            <a:off x="2010410" y="5442625"/>
            <a:ext cx="16083300" cy="4453200"/>
          </a:xfrm>
          <a:prstGeom prst="rect">
            <a:avLst/>
          </a:prstGeom>
          <a:noFill/>
          <a:ln>
            <a:noFill/>
          </a:ln>
        </p:spPr>
        <p:txBody>
          <a:bodyPr anchorCtr="0" anchor="t" bIns="108150" lIns="216375" spcFirstLastPara="1" rIns="216375" wrap="square" tIns="108150">
            <a:noAutofit/>
          </a:bodyPr>
          <a:lstStyle/>
          <a:p>
            <a:pPr indent="-228600" lvl="0" marL="406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/>
              <a:t>por qu</a:t>
            </a:r>
            <a:r>
              <a:rPr lang="en-US"/>
              <a:t>é Tabasco y Oax no tienen mayor progreso social</a:t>
            </a:r>
            <a:endParaRPr/>
          </a:p>
        </p:txBody>
      </p:sp>
      <p:sp>
        <p:nvSpPr>
          <p:cNvPr id="566" name="Google Shape;566;g318c5f2da4f_0_410:notes"/>
          <p:cNvSpPr txBox="1"/>
          <p:nvPr>
            <p:ph idx="12" type="sldNum"/>
          </p:nvPr>
        </p:nvSpPr>
        <p:spPr>
          <a:xfrm>
            <a:off x="11387671" y="10741920"/>
            <a:ext cx="8711700" cy="567300"/>
          </a:xfrm>
          <a:prstGeom prst="rect">
            <a:avLst/>
          </a:prstGeom>
          <a:noFill/>
          <a:ln>
            <a:noFill/>
          </a:ln>
        </p:spPr>
        <p:txBody>
          <a:bodyPr anchorCtr="0" anchor="b" bIns="108150" lIns="216375" spcFirstLastPara="1" rIns="216375" wrap="square" tIns="10815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fld id="{00000000-1234-1234-1234-123412341234}" type="slidenum">
              <a:rPr lang="en-US" sz="3300"/>
              <a:t>‹#›</a:t>
            </a:fld>
            <a:endParaRPr sz="330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3188220a8b6_0_358:notes"/>
          <p:cNvSpPr/>
          <p:nvPr>
            <p:ph idx="2" type="sldImg"/>
          </p:nvPr>
        </p:nvSpPr>
        <p:spPr>
          <a:xfrm>
            <a:off x="3351350" y="848200"/>
            <a:ext cx="13403400" cy="424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5" name="Google Shape;575;g3188220a8b6_0_358:notes"/>
          <p:cNvSpPr txBox="1"/>
          <p:nvPr>
            <p:ph idx="1" type="body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29da945b7ea_0_300:notes"/>
          <p:cNvSpPr txBox="1"/>
          <p:nvPr>
            <p:ph idx="1" type="body"/>
          </p:nvPr>
        </p:nvSpPr>
        <p:spPr>
          <a:xfrm>
            <a:off x="2010410" y="5442625"/>
            <a:ext cx="16083300" cy="4453200"/>
          </a:xfrm>
          <a:prstGeom prst="rect">
            <a:avLst/>
          </a:prstGeom>
          <a:noFill/>
          <a:ln>
            <a:noFill/>
          </a:ln>
        </p:spPr>
        <p:txBody>
          <a:bodyPr anchorCtr="0" anchor="t" bIns="108150" lIns="216375" spcFirstLastPara="1" rIns="216375" wrap="square" tIns="108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100"/>
              <a:buFont typeface="Arial"/>
              <a:buNone/>
            </a:pPr>
            <a:r>
              <a:rPr b="1" lang="en-US">
                <a:latin typeface="Ubuntu"/>
                <a:ea typeface="Ubuntu"/>
                <a:cs typeface="Ubuntu"/>
                <a:sym typeface="Ubuntu"/>
              </a:rPr>
              <a:t>Salud</a:t>
            </a:r>
            <a:endParaRPr b="1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>
                <a:latin typeface="Ubuntu"/>
                <a:ea typeface="Ubuntu"/>
                <a:cs typeface="Ubuntu"/>
                <a:sym typeface="Ubuntu"/>
              </a:rPr>
              <a:t>Si bien se estima un </a:t>
            </a:r>
            <a:r>
              <a:rPr b="1" lang="en-US">
                <a:latin typeface="Ubuntu"/>
                <a:ea typeface="Ubuntu"/>
                <a:cs typeface="Ubuntu"/>
                <a:sym typeface="Ubuntu"/>
              </a:rPr>
              <a:t>incremento real del 4% </a:t>
            </a:r>
            <a:r>
              <a:rPr lang="en-US">
                <a:latin typeface="Ubuntu"/>
                <a:ea typeface="Ubuntu"/>
                <a:cs typeface="Ubuntu"/>
                <a:sym typeface="Ubuntu"/>
              </a:rPr>
              <a:t>para la función Salud, equivalente a $868.2 mil millones de pesos, este monto está </a:t>
            </a:r>
            <a:r>
              <a:rPr b="1" lang="en-US">
                <a:latin typeface="Ubuntu"/>
                <a:ea typeface="Ubuntu"/>
                <a:cs typeface="Ubuntu"/>
                <a:sym typeface="Ubuntu"/>
              </a:rPr>
              <a:t>por debajo del 6% del PIB</a:t>
            </a:r>
            <a:r>
              <a:rPr lang="en-US">
                <a:latin typeface="Ubuntu"/>
                <a:ea typeface="Ubuntu"/>
                <a:cs typeface="Ubuntu"/>
                <a:sym typeface="Ubuntu"/>
              </a:rPr>
              <a:t> recomendado por la Organización Panamericana de la Salud.</a:t>
            </a:r>
            <a:endParaRPr/>
          </a:p>
        </p:txBody>
      </p:sp>
      <p:sp>
        <p:nvSpPr>
          <p:cNvPr id="590" name="Google Shape;590;g29da945b7ea_0_300:notes"/>
          <p:cNvSpPr/>
          <p:nvPr>
            <p:ph idx="2" type="sldImg"/>
          </p:nvPr>
        </p:nvSpPr>
        <p:spPr>
          <a:xfrm>
            <a:off x="2010974" y="1413669"/>
            <a:ext cx="16082100" cy="381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3188220a8b6_0_380:notes"/>
          <p:cNvSpPr txBox="1"/>
          <p:nvPr>
            <p:ph idx="1" type="body"/>
          </p:nvPr>
        </p:nvSpPr>
        <p:spPr>
          <a:xfrm>
            <a:off x="2010410" y="5442625"/>
            <a:ext cx="16083300" cy="4453200"/>
          </a:xfrm>
          <a:prstGeom prst="rect">
            <a:avLst/>
          </a:prstGeom>
          <a:noFill/>
          <a:ln>
            <a:noFill/>
          </a:ln>
        </p:spPr>
        <p:txBody>
          <a:bodyPr anchorCtr="0" anchor="t" bIns="108150" lIns="216375" spcFirstLastPara="1" rIns="216375" wrap="square" tIns="108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100"/>
              <a:buFont typeface="Arial"/>
              <a:buNone/>
            </a:pPr>
            <a:r>
              <a:rPr b="1" lang="en-US">
                <a:latin typeface="Ubuntu"/>
                <a:ea typeface="Ubuntu"/>
                <a:cs typeface="Ubuntu"/>
                <a:sym typeface="Ubuntu"/>
              </a:rPr>
              <a:t>Salud</a:t>
            </a:r>
            <a:endParaRPr b="1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>
                <a:latin typeface="Ubuntu"/>
                <a:ea typeface="Ubuntu"/>
                <a:cs typeface="Ubuntu"/>
                <a:sym typeface="Ubuntu"/>
              </a:rPr>
              <a:t>Si bien se estima un </a:t>
            </a:r>
            <a:r>
              <a:rPr b="1" lang="en-US">
                <a:latin typeface="Ubuntu"/>
                <a:ea typeface="Ubuntu"/>
                <a:cs typeface="Ubuntu"/>
                <a:sym typeface="Ubuntu"/>
              </a:rPr>
              <a:t>incremento real del 4% </a:t>
            </a:r>
            <a:r>
              <a:rPr lang="en-US">
                <a:latin typeface="Ubuntu"/>
                <a:ea typeface="Ubuntu"/>
                <a:cs typeface="Ubuntu"/>
                <a:sym typeface="Ubuntu"/>
              </a:rPr>
              <a:t>para la función Salud, equivalente a $868.2 mil millones de pesos, este monto está </a:t>
            </a:r>
            <a:r>
              <a:rPr b="1" lang="en-US">
                <a:latin typeface="Ubuntu"/>
                <a:ea typeface="Ubuntu"/>
                <a:cs typeface="Ubuntu"/>
                <a:sym typeface="Ubuntu"/>
              </a:rPr>
              <a:t>por debajo del 6% del PIB</a:t>
            </a:r>
            <a:r>
              <a:rPr lang="en-US">
                <a:latin typeface="Ubuntu"/>
                <a:ea typeface="Ubuntu"/>
                <a:cs typeface="Ubuntu"/>
                <a:sym typeface="Ubuntu"/>
              </a:rPr>
              <a:t> recomendado por la Organización Panamericana de la Salud.</a:t>
            </a:r>
            <a:endParaRPr/>
          </a:p>
        </p:txBody>
      </p:sp>
      <p:sp>
        <p:nvSpPr>
          <p:cNvPr id="599" name="Google Shape;599;g3188220a8b6_0_380:notes"/>
          <p:cNvSpPr/>
          <p:nvPr>
            <p:ph idx="2" type="sldImg"/>
          </p:nvPr>
        </p:nvSpPr>
        <p:spPr>
          <a:xfrm>
            <a:off x="2010974" y="1413669"/>
            <a:ext cx="16082100" cy="381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g3188220a8b6_0_388:notes"/>
          <p:cNvSpPr txBox="1"/>
          <p:nvPr>
            <p:ph idx="1" type="body"/>
          </p:nvPr>
        </p:nvSpPr>
        <p:spPr>
          <a:xfrm>
            <a:off x="2010410" y="5442625"/>
            <a:ext cx="16083300" cy="4453200"/>
          </a:xfrm>
          <a:prstGeom prst="rect">
            <a:avLst/>
          </a:prstGeom>
          <a:noFill/>
          <a:ln>
            <a:noFill/>
          </a:ln>
        </p:spPr>
        <p:txBody>
          <a:bodyPr anchorCtr="0" anchor="t" bIns="108150" lIns="216375" spcFirstLastPara="1" rIns="216375" wrap="square" tIns="108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100"/>
              <a:buFont typeface="Arial"/>
              <a:buNone/>
            </a:pPr>
            <a:r>
              <a:rPr b="1" lang="en-US">
                <a:latin typeface="Ubuntu"/>
                <a:ea typeface="Ubuntu"/>
                <a:cs typeface="Ubuntu"/>
                <a:sym typeface="Ubuntu"/>
              </a:rPr>
              <a:t>Salud</a:t>
            </a:r>
            <a:endParaRPr b="1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>
                <a:latin typeface="Ubuntu"/>
                <a:ea typeface="Ubuntu"/>
                <a:cs typeface="Ubuntu"/>
                <a:sym typeface="Ubuntu"/>
              </a:rPr>
              <a:t>Si bien se estima un </a:t>
            </a:r>
            <a:r>
              <a:rPr b="1" lang="en-US">
                <a:latin typeface="Ubuntu"/>
                <a:ea typeface="Ubuntu"/>
                <a:cs typeface="Ubuntu"/>
                <a:sym typeface="Ubuntu"/>
              </a:rPr>
              <a:t>incremento real del 4% </a:t>
            </a:r>
            <a:r>
              <a:rPr lang="en-US">
                <a:latin typeface="Ubuntu"/>
                <a:ea typeface="Ubuntu"/>
                <a:cs typeface="Ubuntu"/>
                <a:sym typeface="Ubuntu"/>
              </a:rPr>
              <a:t>para la función Salud, equivalente a $868.2 mil millones de pesos, este monto está </a:t>
            </a:r>
            <a:r>
              <a:rPr b="1" lang="en-US">
                <a:latin typeface="Ubuntu"/>
                <a:ea typeface="Ubuntu"/>
                <a:cs typeface="Ubuntu"/>
                <a:sym typeface="Ubuntu"/>
              </a:rPr>
              <a:t>por debajo del 6% del PIB</a:t>
            </a:r>
            <a:r>
              <a:rPr lang="en-US">
                <a:latin typeface="Ubuntu"/>
                <a:ea typeface="Ubuntu"/>
                <a:cs typeface="Ubuntu"/>
                <a:sym typeface="Ubuntu"/>
              </a:rPr>
              <a:t> recomendado por la Organización Panamericana de la Salud.</a:t>
            </a:r>
            <a:endParaRPr/>
          </a:p>
        </p:txBody>
      </p:sp>
      <p:sp>
        <p:nvSpPr>
          <p:cNvPr id="608" name="Google Shape;608;g3188220a8b6_0_388:notes"/>
          <p:cNvSpPr/>
          <p:nvPr>
            <p:ph idx="2" type="sldImg"/>
          </p:nvPr>
        </p:nvSpPr>
        <p:spPr>
          <a:xfrm>
            <a:off x="2010974" y="1413669"/>
            <a:ext cx="16082100" cy="381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g3188220a8b6_0_416:notes"/>
          <p:cNvSpPr/>
          <p:nvPr>
            <p:ph idx="2" type="sldImg"/>
          </p:nvPr>
        </p:nvSpPr>
        <p:spPr>
          <a:xfrm>
            <a:off x="2010974" y="1413669"/>
            <a:ext cx="16082100" cy="381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7" name="Google Shape;617;g3188220a8b6_0_416:notes"/>
          <p:cNvSpPr txBox="1"/>
          <p:nvPr>
            <p:ph idx="1" type="body"/>
          </p:nvPr>
        </p:nvSpPr>
        <p:spPr>
          <a:xfrm>
            <a:off x="2010410" y="5442625"/>
            <a:ext cx="16083300" cy="4453200"/>
          </a:xfrm>
          <a:prstGeom prst="rect">
            <a:avLst/>
          </a:prstGeom>
          <a:noFill/>
          <a:ln>
            <a:noFill/>
          </a:ln>
        </p:spPr>
        <p:txBody>
          <a:bodyPr anchorCtr="0" anchor="t" bIns="108150" lIns="216375" spcFirstLastPara="1" rIns="216375" wrap="square" tIns="108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-US"/>
              <a:t>Global: 53 indicadores sociales y ambientales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-US"/>
              <a:t>México: 54 indicadores, sociales y ambientales, pero todos, salvo la presencia del Crimen Organizado, son competencia de las autoridades locales resolver.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b="1" lang="en-US"/>
              <a:t>En lugar de espacios de participación ciudadana, se añadió el subíndice de participación ciudadana: </a:t>
            </a:r>
            <a:endParaRPr b="1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b="1" lang="en-US"/>
              <a:t>Para está edición de IPS, se integra el indicador del Subíndice de participación ciudadana con el objetivo de incorporar la apertura de los gobiernos y entes públicos a la incidencia proveniente de la población. Este subíndice es un componente de la Métrica de Gobierno Abierto, un esfuer- zo conjunto con el Instituto Nacional de Transparencia, Acceso a la Información y Protección de Datos Personales (INAI) y el Centro de Investigación y Docencia Económicas (CIDE), y busca co- nocer “los mecanismos formales mediante los cuales la ciudadanía puede incidir en la toma de decisiones públicas, así como la posibilidad que tiene para hacerlo a través de métodos de con- tacto tradicionales.” El indicador asigna valores en una escala de cero a uno, donde uno repre- senta la máxima apertura de las entidades examinadas a la incidencia ciudadana, mientras que el cero indica la ausencia de medios para ejercer dicha incidencia.</a:t>
            </a:r>
            <a:endParaRPr b="1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-US"/>
              <a:t>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-US"/>
              <a:t>Necesidades humanas básicas: es la dimensión más difícil de administrar, porque requiere una labor del Estado con una estrategia de largo plazo</a:t>
            </a:r>
            <a:endParaRPr/>
          </a:p>
          <a:p>
            <a:pPr indent="-406400" lvl="0" marL="406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/>
              <a:t>Economía de redes, con agua y saneamiento, y vivienda</a:t>
            </a:r>
            <a:endParaRPr/>
          </a:p>
          <a:p>
            <a:pPr indent="-406400" lvl="0" marL="406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/>
              <a:t>Coordinación con otros órdenes del gobierno, capacitación de cuerpos de seguridad y construcción de confianza en instituciones de seguridad</a:t>
            </a:r>
            <a:endParaRPr/>
          </a:p>
          <a:p>
            <a:pPr indent="-406400" lvl="0" marL="406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/>
              <a:t>Una red de cuidados básicos: comida suficiente para todos, atención prenatal.</a:t>
            </a:r>
            <a:endParaRPr/>
          </a:p>
          <a:p>
            <a:pPr indent="-228600" lvl="0" marL="406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/>
              <a:t>Fundamentos del Bienestar: más fácil de financiarse con los recursos que se generan en la entidad porque demanda que exista capital humano y que sea la población quien se empodere de su progreso social. Cómo?</a:t>
            </a:r>
            <a:endParaRPr/>
          </a:p>
          <a:p>
            <a:pPr indent="-406400" lvl="0" marL="406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/>
              <a:t>Mandando a niños y niñas a la escuela, exigiendo mejor calidad educativa</a:t>
            </a:r>
            <a:endParaRPr/>
          </a:p>
          <a:p>
            <a:pPr indent="-406400" lvl="0" marL="406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/>
              <a:t>Posibilidad de adquirir un dispositivo de telecomunicaciones, celular, internet</a:t>
            </a:r>
            <a:endParaRPr/>
          </a:p>
          <a:p>
            <a:pPr indent="-406400" lvl="0" marL="406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/>
              <a:t>Tener cuidados personales de la salud, baja obesidad, revisión médica de rutina para prevenir y atender diabetes y enfermedades del corazón</a:t>
            </a:r>
            <a:endParaRPr/>
          </a:p>
          <a:p>
            <a:pPr indent="-228600" lvl="0" marL="406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/>
              <a:t>Oportunidades: muy ligada al ingreso por habitante por el empoderamiento que implica y el desarrollo personal que demanda ejercer la ciudadanía y exigir derechos:</a:t>
            </a:r>
            <a:endParaRPr/>
          </a:p>
          <a:p>
            <a:pPr indent="-406400" lvl="0" marL="406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/>
              <a:t>Como el acceso a la justicia, la demanda de vivir en un entorno libre de corrupción, el ejercicio del voto y el libre desarrollo de la personalidad, sin temor a morir en ello.</a:t>
            </a:r>
            <a:endParaRPr/>
          </a:p>
          <a:p>
            <a:pPr indent="-228600" lvl="0" marL="406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618" name="Google Shape;618;g3188220a8b6_0_416:notes"/>
          <p:cNvSpPr txBox="1"/>
          <p:nvPr>
            <p:ph idx="12" type="sldNum"/>
          </p:nvPr>
        </p:nvSpPr>
        <p:spPr>
          <a:xfrm>
            <a:off x="11387671" y="10741920"/>
            <a:ext cx="8711700" cy="567300"/>
          </a:xfrm>
          <a:prstGeom prst="rect">
            <a:avLst/>
          </a:prstGeom>
          <a:noFill/>
          <a:ln>
            <a:noFill/>
          </a:ln>
        </p:spPr>
        <p:txBody>
          <a:bodyPr anchorCtr="0" anchor="b" bIns="108150" lIns="216375" spcFirstLastPara="1" rIns="216375" wrap="square" tIns="10815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fld id="{00000000-1234-1234-1234-123412341234}" type="slidenum">
              <a:rPr lang="en-US" sz="3300"/>
              <a:t>‹#›</a:t>
            </a:fld>
            <a:endParaRPr sz="33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173a2238ea_3_168:notes"/>
          <p:cNvSpPr/>
          <p:nvPr>
            <p:ph idx="2" type="sldImg"/>
          </p:nvPr>
        </p:nvSpPr>
        <p:spPr>
          <a:xfrm>
            <a:off x="2010974" y="1413669"/>
            <a:ext cx="16082100" cy="381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1" name="Google Shape;211;g3173a2238ea_3_168:notes"/>
          <p:cNvSpPr txBox="1"/>
          <p:nvPr>
            <p:ph idx="1" type="body"/>
          </p:nvPr>
        </p:nvSpPr>
        <p:spPr>
          <a:xfrm>
            <a:off x="2010410" y="5442625"/>
            <a:ext cx="16083300" cy="4453200"/>
          </a:xfrm>
          <a:prstGeom prst="rect">
            <a:avLst/>
          </a:prstGeom>
          <a:noFill/>
          <a:ln>
            <a:noFill/>
          </a:ln>
        </p:spPr>
        <p:txBody>
          <a:bodyPr anchorCtr="0" anchor="t" bIns="108150" lIns="216375" spcFirstLastPara="1" rIns="216375" wrap="square" tIns="108150">
            <a:noAutofit/>
          </a:bodyPr>
          <a:lstStyle/>
          <a:p>
            <a:pPr indent="-228600" lvl="0" marL="406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12" name="Google Shape;212;g3173a2238ea_3_168:notes"/>
          <p:cNvSpPr txBox="1"/>
          <p:nvPr>
            <p:ph idx="12" type="sldNum"/>
          </p:nvPr>
        </p:nvSpPr>
        <p:spPr>
          <a:xfrm>
            <a:off x="11387671" y="10741920"/>
            <a:ext cx="8711700" cy="567300"/>
          </a:xfrm>
          <a:prstGeom prst="rect">
            <a:avLst/>
          </a:prstGeom>
          <a:noFill/>
          <a:ln>
            <a:noFill/>
          </a:ln>
        </p:spPr>
        <p:txBody>
          <a:bodyPr anchorCtr="0" anchor="b" bIns="108150" lIns="216375" spcFirstLastPara="1" rIns="216375" wrap="square" tIns="10815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fld id="{00000000-1234-1234-1234-123412341234}" type="slidenum">
              <a:rPr lang="en-US" sz="3300"/>
              <a:t>‹#›</a:t>
            </a:fld>
            <a:endParaRPr sz="33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173a2238ea_3_81:notes"/>
          <p:cNvSpPr/>
          <p:nvPr>
            <p:ph idx="2" type="sldImg"/>
          </p:nvPr>
        </p:nvSpPr>
        <p:spPr>
          <a:xfrm>
            <a:off x="2010974" y="1413669"/>
            <a:ext cx="16082100" cy="381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4" name="Google Shape;224;g3173a2238ea_3_81:notes"/>
          <p:cNvSpPr txBox="1"/>
          <p:nvPr>
            <p:ph idx="1" type="body"/>
          </p:nvPr>
        </p:nvSpPr>
        <p:spPr>
          <a:xfrm>
            <a:off x="2010410" y="5442625"/>
            <a:ext cx="16083300" cy="4453200"/>
          </a:xfrm>
          <a:prstGeom prst="rect">
            <a:avLst/>
          </a:prstGeom>
          <a:noFill/>
          <a:ln>
            <a:noFill/>
          </a:ln>
        </p:spPr>
        <p:txBody>
          <a:bodyPr anchorCtr="0" anchor="t" bIns="108150" lIns="216375" spcFirstLastPara="1" rIns="216375" wrap="square" tIns="108150">
            <a:noAutofit/>
          </a:bodyPr>
          <a:lstStyle/>
          <a:p>
            <a:pPr indent="-228600" lvl="0" marL="406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25" name="Google Shape;225;g3173a2238ea_3_81:notes"/>
          <p:cNvSpPr txBox="1"/>
          <p:nvPr>
            <p:ph idx="12" type="sldNum"/>
          </p:nvPr>
        </p:nvSpPr>
        <p:spPr>
          <a:xfrm>
            <a:off x="11387671" y="10741920"/>
            <a:ext cx="8711700" cy="567300"/>
          </a:xfrm>
          <a:prstGeom prst="rect">
            <a:avLst/>
          </a:prstGeom>
          <a:noFill/>
          <a:ln>
            <a:noFill/>
          </a:ln>
        </p:spPr>
        <p:txBody>
          <a:bodyPr anchorCtr="0" anchor="b" bIns="108150" lIns="216375" spcFirstLastPara="1" rIns="216375" wrap="square" tIns="10815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fld id="{00000000-1234-1234-1234-123412341234}" type="slidenum">
              <a:rPr lang="en-US" sz="3300"/>
              <a:t>‹#›</a:t>
            </a:fld>
            <a:endParaRPr sz="33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3173a2238ea_3_130:notes"/>
          <p:cNvSpPr/>
          <p:nvPr>
            <p:ph idx="2" type="sldImg"/>
          </p:nvPr>
        </p:nvSpPr>
        <p:spPr>
          <a:xfrm>
            <a:off x="2010974" y="1413669"/>
            <a:ext cx="16082100" cy="381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4" name="Google Shape;234;g3173a2238ea_3_130:notes"/>
          <p:cNvSpPr txBox="1"/>
          <p:nvPr>
            <p:ph idx="1" type="body"/>
          </p:nvPr>
        </p:nvSpPr>
        <p:spPr>
          <a:xfrm>
            <a:off x="2010410" y="5442625"/>
            <a:ext cx="16083300" cy="4453200"/>
          </a:xfrm>
          <a:prstGeom prst="rect">
            <a:avLst/>
          </a:prstGeom>
          <a:noFill/>
          <a:ln>
            <a:noFill/>
          </a:ln>
        </p:spPr>
        <p:txBody>
          <a:bodyPr anchorCtr="0" anchor="t" bIns="108150" lIns="216375" spcFirstLastPara="1" rIns="216375" wrap="square" tIns="108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-US"/>
              <a:t>Global: 53 indicadores sociales y ambientales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-US"/>
              <a:t>México: 54 indicadores, sociales y ambientales, pero todos, salvo la presencia del Crimen Organizado, son competencia de las autoridades locales resolver.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b="1" lang="en-US"/>
              <a:t>En lugar de espacios de participación ciudadana, se añadió el subíndice de participación ciudadana: </a:t>
            </a:r>
            <a:endParaRPr b="1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b="1" lang="en-US"/>
              <a:t>Para está edición de IPS, se integra el indicador del Subíndice de participación ciudadana con el objetivo de incorporar la apertura de los gobiernos y entes públicos a la incidencia proveniente de la población. Este subíndice es un componente de la Métrica de Gobierno Abierto, un esfuer- zo conjunto con el Instituto Nacional de Transparencia, Acceso a la Información y Protección de Datos Personales (INAI) y el Centro de Investigación y Docencia Económicas (CIDE), y busca co- nocer “los mecanismos formales mediante los cuales la ciudadanía puede incidir en la toma de decisiones públicas, así como la posibilidad que tiene para hacerlo a través de métodos de con- tacto tradicionales.” El indicador asigna valores en una escala de cero a uno, donde uno repre- senta la máxima apertura de las entidades examinadas a la incidencia ciudadana, mientras que el cero indica la ausencia de medios para ejercer dicha incidencia.</a:t>
            </a:r>
            <a:endParaRPr b="1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-US"/>
              <a:t>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-US"/>
              <a:t>Necesidades humanas básicas: es la dimensión más difícil de administrar, porque requiere una labor del Estado con una estrategia de largo plazo</a:t>
            </a:r>
            <a:endParaRPr/>
          </a:p>
          <a:p>
            <a:pPr indent="-406400" lvl="0" marL="406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/>
              <a:t>Economía de redes, con agua y saneamiento, y vivienda</a:t>
            </a:r>
            <a:endParaRPr/>
          </a:p>
          <a:p>
            <a:pPr indent="-406400" lvl="0" marL="406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/>
              <a:t>Coordinación con otros órdenes del gobierno, capacitación de cuerpos de seguridad y construcción de confianza en instituciones de seguridad</a:t>
            </a:r>
            <a:endParaRPr/>
          </a:p>
          <a:p>
            <a:pPr indent="-406400" lvl="0" marL="406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/>
              <a:t>Una red de cuidados básicos: comida suficiente para todos, atención prenatal.</a:t>
            </a:r>
            <a:endParaRPr/>
          </a:p>
          <a:p>
            <a:pPr indent="-228600" lvl="0" marL="406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/>
              <a:t>Fundamentos del Bienestar: más fácil de financiarse con los recursos que se generan en la entidad porque demanda que exista capital humano y que sea la población quien se empodere de su progreso social. Cómo?</a:t>
            </a:r>
            <a:endParaRPr/>
          </a:p>
          <a:p>
            <a:pPr indent="-406400" lvl="0" marL="406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/>
              <a:t>Mandando a niños y niñas a la escuela, exigiendo mejor calidad educativa</a:t>
            </a:r>
            <a:endParaRPr/>
          </a:p>
          <a:p>
            <a:pPr indent="-406400" lvl="0" marL="406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/>
              <a:t>Posibilidad de adquirir un dispositivo de telecomunicaciones, celular, internet</a:t>
            </a:r>
            <a:endParaRPr/>
          </a:p>
          <a:p>
            <a:pPr indent="-406400" lvl="0" marL="406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/>
              <a:t>Tener cuidados personales de la salud, baja obesidad, revisión médica de rutina para prevenir y atender diabetes y enfermedades del corazón</a:t>
            </a:r>
            <a:endParaRPr/>
          </a:p>
          <a:p>
            <a:pPr indent="-228600" lvl="0" marL="406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/>
              <a:t>Oportunidades: muy ligada al ingreso por habitante por el empoderamiento que implica y el desarrollo personal que demanda ejercer la ciudadanía y exigir derechos:</a:t>
            </a:r>
            <a:endParaRPr/>
          </a:p>
          <a:p>
            <a:pPr indent="-406400" lvl="0" marL="406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/>
              <a:t>Como el acceso a la justicia, la demanda de vivir en un entorno libre de corrupción, el ejercicio del voto y el libre desarrollo de la personalidad, sin temor a morir en ello.</a:t>
            </a:r>
            <a:endParaRPr/>
          </a:p>
          <a:p>
            <a:pPr indent="-228600" lvl="0" marL="406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35" name="Google Shape;235;g3173a2238ea_3_130:notes"/>
          <p:cNvSpPr txBox="1"/>
          <p:nvPr>
            <p:ph idx="12" type="sldNum"/>
          </p:nvPr>
        </p:nvSpPr>
        <p:spPr>
          <a:xfrm>
            <a:off x="11387671" y="10741920"/>
            <a:ext cx="8711700" cy="567300"/>
          </a:xfrm>
          <a:prstGeom prst="rect">
            <a:avLst/>
          </a:prstGeom>
          <a:noFill/>
          <a:ln>
            <a:noFill/>
          </a:ln>
        </p:spPr>
        <p:txBody>
          <a:bodyPr anchorCtr="0" anchor="b" bIns="108150" lIns="216375" spcFirstLastPara="1" rIns="216375" wrap="square" tIns="10815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fld id="{00000000-1234-1234-1234-123412341234}" type="slidenum">
              <a:rPr lang="en-US" sz="3300"/>
              <a:t>‹#›</a:t>
            </a:fld>
            <a:endParaRPr sz="33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173a2238ea_3_15:notes"/>
          <p:cNvSpPr txBox="1"/>
          <p:nvPr>
            <p:ph idx="1" type="body"/>
          </p:nvPr>
        </p:nvSpPr>
        <p:spPr>
          <a:xfrm>
            <a:off x="2010410" y="5442625"/>
            <a:ext cx="16083300" cy="4453200"/>
          </a:xfrm>
          <a:prstGeom prst="rect">
            <a:avLst/>
          </a:prstGeom>
          <a:noFill/>
          <a:ln>
            <a:noFill/>
          </a:ln>
        </p:spPr>
        <p:txBody>
          <a:bodyPr anchorCtr="0" anchor="t" bIns="108150" lIns="216375" spcFirstLastPara="1" rIns="216375" wrap="square" tIns="108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t/>
            </a:r>
            <a:endParaRPr/>
          </a:p>
        </p:txBody>
      </p:sp>
      <p:sp>
        <p:nvSpPr>
          <p:cNvPr id="246" name="Google Shape;246;g3173a2238ea_3_15:notes"/>
          <p:cNvSpPr/>
          <p:nvPr>
            <p:ph idx="2" type="sldImg"/>
          </p:nvPr>
        </p:nvSpPr>
        <p:spPr>
          <a:xfrm>
            <a:off x="2010974" y="1413669"/>
            <a:ext cx="16082100" cy="381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3173a2238ea_3_10:notes"/>
          <p:cNvSpPr txBox="1"/>
          <p:nvPr>
            <p:ph idx="1" type="body"/>
          </p:nvPr>
        </p:nvSpPr>
        <p:spPr>
          <a:xfrm>
            <a:off x="2010410" y="5442625"/>
            <a:ext cx="16083300" cy="4453200"/>
          </a:xfrm>
          <a:prstGeom prst="rect">
            <a:avLst/>
          </a:prstGeom>
          <a:noFill/>
          <a:ln>
            <a:noFill/>
          </a:ln>
        </p:spPr>
        <p:txBody>
          <a:bodyPr anchorCtr="0" anchor="t" bIns="108150" lIns="216375" spcFirstLastPara="1" rIns="216375" wrap="square" tIns="108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t/>
            </a:r>
            <a:endParaRPr/>
          </a:p>
        </p:txBody>
      </p:sp>
      <p:sp>
        <p:nvSpPr>
          <p:cNvPr id="254" name="Google Shape;254;g3173a2238ea_3_10:notes"/>
          <p:cNvSpPr/>
          <p:nvPr>
            <p:ph idx="2" type="sldImg"/>
          </p:nvPr>
        </p:nvSpPr>
        <p:spPr>
          <a:xfrm>
            <a:off x="2010974" y="1413669"/>
            <a:ext cx="16082100" cy="381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3173a2238ea_3_137:notes"/>
          <p:cNvSpPr/>
          <p:nvPr>
            <p:ph idx="2" type="sldImg"/>
          </p:nvPr>
        </p:nvSpPr>
        <p:spPr>
          <a:xfrm>
            <a:off x="2010974" y="1413669"/>
            <a:ext cx="16082100" cy="381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6" name="Google Shape;266;g3173a2238ea_3_137:notes"/>
          <p:cNvSpPr txBox="1"/>
          <p:nvPr>
            <p:ph idx="1" type="body"/>
          </p:nvPr>
        </p:nvSpPr>
        <p:spPr>
          <a:xfrm>
            <a:off x="2010410" y="5442625"/>
            <a:ext cx="16083300" cy="4453200"/>
          </a:xfrm>
          <a:prstGeom prst="rect">
            <a:avLst/>
          </a:prstGeom>
          <a:noFill/>
          <a:ln>
            <a:noFill/>
          </a:ln>
        </p:spPr>
        <p:txBody>
          <a:bodyPr anchorCtr="0" anchor="t" bIns="108150" lIns="216375" spcFirstLastPara="1" rIns="216375" wrap="square" tIns="108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-US"/>
              <a:t>Global: 53 indicadores sociales y ambientales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-US"/>
              <a:t>México: 54 indicadores, sociales y ambientales, pero todos, salvo la presencia del Crimen Organizado, son competencia de las autoridades locales resolver.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b="1" lang="en-US"/>
              <a:t>En lugar de espacios de participación ciudadana, se añadió el subíndice de participación ciudadana: </a:t>
            </a:r>
            <a:endParaRPr b="1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b="1" lang="en-US"/>
              <a:t>Para está edición de IPS, se integra el indicador del Subíndice de participación ciudadana con el objetivo de incorporar la apertura de los gobiernos y entes públicos a la incidencia proveniente de la población. Este subíndice es un componente de la Métrica de Gobierno Abierto, un esfuer- zo conjunto con el Instituto Nacional de Transparencia, Acceso a la Información y Protección de Datos Personales (INAI) y el Centro de Investigación y Docencia Económicas (CIDE), y busca co- nocer “los mecanismos formales mediante los cuales la ciudadanía puede incidir en la toma de decisiones públicas, así como la posibilidad que tiene para hacerlo a través de métodos de con- tacto tradicionales.” El indicador asigna valores en una escala de cero a uno, donde uno repre- senta la máxima apertura de las entidades examinadas a la incidencia ciudadana, mientras que el cero indica la ausencia de medios para ejercer dicha incidencia.</a:t>
            </a:r>
            <a:endParaRPr b="1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-US"/>
              <a:t>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-US"/>
              <a:t>Necesidades humanas básicas: es la dimensión más difícil de administrar, porque requiere una labor del Estado con una estrategia de largo plazo</a:t>
            </a:r>
            <a:endParaRPr/>
          </a:p>
          <a:p>
            <a:pPr indent="-406400" lvl="0" marL="406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/>
              <a:t>Economía de redes, con agua y saneamiento, y vivienda</a:t>
            </a:r>
            <a:endParaRPr/>
          </a:p>
          <a:p>
            <a:pPr indent="-406400" lvl="0" marL="406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/>
              <a:t>Coordinación con otros órdenes del gobierno, capacitación de cuerpos de seguridad y construcción de confianza en instituciones de seguridad</a:t>
            </a:r>
            <a:endParaRPr/>
          </a:p>
          <a:p>
            <a:pPr indent="-406400" lvl="0" marL="406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/>
              <a:t>Una red de cuidados básicos: comida suficiente para todos, atención prenatal.</a:t>
            </a:r>
            <a:endParaRPr/>
          </a:p>
          <a:p>
            <a:pPr indent="-228600" lvl="0" marL="406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/>
              <a:t>Fundamentos del Bienestar: más fácil de financiarse con los recursos que se generan en la entidad porque demanda que exista capital humano y que sea la población quien se empodere de su progreso social. Cómo?</a:t>
            </a:r>
            <a:endParaRPr/>
          </a:p>
          <a:p>
            <a:pPr indent="-406400" lvl="0" marL="406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/>
              <a:t>Mandando a niños y niñas a la escuela, exigiendo mejor calidad educativa</a:t>
            </a:r>
            <a:endParaRPr/>
          </a:p>
          <a:p>
            <a:pPr indent="-406400" lvl="0" marL="406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/>
              <a:t>Posibilidad de adquirir un dispositivo de telecomunicaciones, celular, internet</a:t>
            </a:r>
            <a:endParaRPr/>
          </a:p>
          <a:p>
            <a:pPr indent="-406400" lvl="0" marL="406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/>
              <a:t>Tener cuidados personales de la salud, baja obesidad, revisión médica de rutina para prevenir y atender diabetes y enfermedades del corazón</a:t>
            </a:r>
            <a:endParaRPr/>
          </a:p>
          <a:p>
            <a:pPr indent="-228600" lvl="0" marL="406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/>
              <a:t>Oportunidades: muy ligada al ingreso por habitante por el empoderamiento que implica y el desarrollo personal que demanda ejercer la ciudadanía y exigir derechos:</a:t>
            </a:r>
            <a:endParaRPr/>
          </a:p>
          <a:p>
            <a:pPr indent="-406400" lvl="0" marL="406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/>
              <a:t>Como el acceso a la justicia, la demanda de vivir en un entorno libre de corrupción, el ejercicio del voto y el libre desarrollo de la personalidad, sin temor a morir en ello.</a:t>
            </a:r>
            <a:endParaRPr/>
          </a:p>
          <a:p>
            <a:pPr indent="-228600" lvl="0" marL="406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67" name="Google Shape;267;g3173a2238ea_3_137:notes"/>
          <p:cNvSpPr txBox="1"/>
          <p:nvPr>
            <p:ph idx="12" type="sldNum"/>
          </p:nvPr>
        </p:nvSpPr>
        <p:spPr>
          <a:xfrm>
            <a:off x="11387671" y="10741920"/>
            <a:ext cx="8711700" cy="567300"/>
          </a:xfrm>
          <a:prstGeom prst="rect">
            <a:avLst/>
          </a:prstGeom>
          <a:noFill/>
          <a:ln>
            <a:noFill/>
          </a:ln>
        </p:spPr>
        <p:txBody>
          <a:bodyPr anchorCtr="0" anchor="b" bIns="108150" lIns="216375" spcFirstLastPara="1" rIns="216375" wrap="square" tIns="10815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fld id="{00000000-1234-1234-1234-123412341234}" type="slidenum">
              <a:rPr lang="en-US" sz="3300"/>
              <a:t>‹#›</a:t>
            </a:fld>
            <a:endParaRPr sz="3300"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obj">
  <p:cSld name="OBJECT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1" type="ftr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0" type="dt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_HEADER_1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2"/>
          <p:cNvSpPr txBox="1"/>
          <p:nvPr>
            <p:ph type="title"/>
          </p:nvPr>
        </p:nvSpPr>
        <p:spPr>
          <a:xfrm>
            <a:off x="685307" y="4729215"/>
            <a:ext cx="18733200" cy="185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01025" lIns="201025" spcFirstLastPara="1" rIns="201025" wrap="square" tIns="2010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9pPr>
          </a:lstStyle>
          <a:p/>
        </p:txBody>
      </p:sp>
      <p:sp>
        <p:nvSpPr>
          <p:cNvPr id="68" name="Google Shape;68;p12"/>
          <p:cNvSpPr txBox="1"/>
          <p:nvPr>
            <p:ph idx="12" type="sldNum"/>
          </p:nvPr>
        </p:nvSpPr>
        <p:spPr>
          <a:xfrm>
            <a:off x="18627639" y="10253321"/>
            <a:ext cx="1206600" cy="8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01025" lIns="201025" spcFirstLastPara="1" rIns="201025" wrap="square" tIns="2010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5_Custom Layout">
  <p:cSld name="15_Custom Layou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>
  <p:cSld name="1_Title Slide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4"/>
          <p:cNvSpPr/>
          <p:nvPr>
            <p:ph idx="2" type="pic"/>
          </p:nvPr>
        </p:nvSpPr>
        <p:spPr>
          <a:xfrm>
            <a:off x="0" y="0"/>
            <a:ext cx="20104200" cy="113094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orient="horz" pos="3562">
          <p15:clr>
            <a:srgbClr val="FBAE40"/>
          </p15:clr>
        </p15:guide>
        <p15:guide id="2" pos="633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ítulo y objetos">
  <p:cSld name="1_Título y objetos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 txBox="1"/>
          <p:nvPr/>
        </p:nvSpPr>
        <p:spPr>
          <a:xfrm>
            <a:off x="5301761" y="1340367"/>
            <a:ext cx="8551200" cy="76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5350" lIns="150750" spcFirstLastPara="1" rIns="150750" wrap="square" tIns="753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1" i="0" sz="40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74;p15"/>
          <p:cNvSpPr txBox="1"/>
          <p:nvPr>
            <p:ph idx="1" type="body"/>
          </p:nvPr>
        </p:nvSpPr>
        <p:spPr>
          <a:xfrm>
            <a:off x="949800" y="2493400"/>
            <a:ext cx="18204600" cy="7717800"/>
          </a:xfrm>
          <a:prstGeom prst="rect">
            <a:avLst/>
          </a:prstGeom>
          <a:noFill/>
          <a:ln>
            <a:noFill/>
          </a:ln>
        </p:spPr>
        <p:txBody>
          <a:bodyPr anchorCtr="0" anchor="t" bIns="75350" lIns="150750" spcFirstLastPara="1" rIns="150750" wrap="square" tIns="75350">
            <a:normAutofit/>
          </a:bodyPr>
          <a:lstStyle>
            <a:lvl1pPr indent="-419100" lvl="0" marL="457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/>
            </a:lvl1pPr>
            <a:lvl2pPr indent="-419100" lvl="1" marL="9144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/>
            </a:lvl2pPr>
            <a:lvl3pPr indent="-419100" lvl="2" marL="13716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/>
            </a:lvl3pPr>
            <a:lvl4pPr indent="-419100" lvl="3" marL="1828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/>
            </a:lvl4pPr>
            <a:lvl5pPr indent="-419100" lvl="4" marL="2286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/>
            </a:lvl5pPr>
            <a:lvl6pPr indent="-419100" lvl="5" marL="2743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/>
            </a:lvl6pPr>
            <a:lvl7pPr indent="-419100" lvl="6" marL="32004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/>
            </a:lvl7pPr>
            <a:lvl8pPr indent="-419100" lvl="7" marL="36576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/>
            </a:lvl8pPr>
            <a:lvl9pPr indent="-419100" lvl="8" marL="4114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/>
            </a:lvl9pPr>
          </a:lstStyle>
          <a:p/>
        </p:txBody>
      </p:sp>
      <p:sp>
        <p:nvSpPr>
          <p:cNvPr id="75" name="Google Shape;75;p15"/>
          <p:cNvSpPr txBox="1"/>
          <p:nvPr>
            <p:ph idx="2" type="body"/>
          </p:nvPr>
        </p:nvSpPr>
        <p:spPr>
          <a:xfrm>
            <a:off x="4273213" y="1258573"/>
            <a:ext cx="11557800" cy="4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75350" lIns="150750" spcFirstLastPara="1" rIns="150750" wrap="square" tIns="75350">
            <a:norm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300"/>
              <a:buNone/>
              <a:defRPr b="1" sz="2300">
                <a:solidFill>
                  <a:srgbClr val="7F7F7F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indent="-419100" lvl="1" marL="9144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/>
            </a:lvl2pPr>
            <a:lvl3pPr indent="-419100" lvl="2" marL="13716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/>
            </a:lvl3pPr>
            <a:lvl4pPr indent="-419100" lvl="3" marL="1828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/>
            </a:lvl4pPr>
            <a:lvl5pPr indent="-419100" lvl="4" marL="2286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/>
            </a:lvl5pPr>
            <a:lvl6pPr indent="-419100" lvl="5" marL="2743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/>
            </a:lvl6pPr>
            <a:lvl7pPr indent="-419100" lvl="6" marL="32004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/>
            </a:lvl7pPr>
            <a:lvl8pPr indent="-419100" lvl="7" marL="36576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/>
            </a:lvl8pPr>
            <a:lvl9pPr indent="-419100" lvl="8" marL="4114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/>
            </a:lvl9pPr>
          </a:lstStyle>
          <a:p/>
        </p:txBody>
      </p:sp>
      <p:sp>
        <p:nvSpPr>
          <p:cNvPr id="76" name="Google Shape;76;p15"/>
          <p:cNvSpPr txBox="1"/>
          <p:nvPr>
            <p:ph idx="3" type="body"/>
          </p:nvPr>
        </p:nvSpPr>
        <p:spPr>
          <a:xfrm>
            <a:off x="4273215" y="1617293"/>
            <a:ext cx="11557800" cy="4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75350" lIns="150750" spcFirstLastPara="1" rIns="150750" wrap="square" tIns="75350">
            <a:norm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300"/>
              <a:buNone/>
              <a:defRPr b="0" sz="2300">
                <a:solidFill>
                  <a:srgbClr val="7F7F7F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indent="-419100" lvl="1" marL="9144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/>
            </a:lvl2pPr>
            <a:lvl3pPr indent="-419100" lvl="2" marL="13716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/>
            </a:lvl3pPr>
            <a:lvl4pPr indent="-419100" lvl="3" marL="1828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/>
            </a:lvl4pPr>
            <a:lvl5pPr indent="-419100" lvl="4" marL="2286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/>
            </a:lvl5pPr>
            <a:lvl6pPr indent="-419100" lvl="5" marL="2743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/>
            </a:lvl6pPr>
            <a:lvl7pPr indent="-419100" lvl="6" marL="32004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/>
            </a:lvl7pPr>
            <a:lvl8pPr indent="-419100" lvl="7" marL="36576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/>
            </a:lvl8pPr>
            <a:lvl9pPr indent="-419100" lvl="8" marL="4114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/>
            </a:lvl9pPr>
          </a:lstStyle>
          <a:p/>
        </p:txBody>
      </p:sp>
      <p:sp>
        <p:nvSpPr>
          <p:cNvPr id="77" name="Google Shape;77;p15"/>
          <p:cNvSpPr txBox="1"/>
          <p:nvPr>
            <p:ph type="title"/>
          </p:nvPr>
        </p:nvSpPr>
        <p:spPr>
          <a:xfrm>
            <a:off x="1005205" y="558047"/>
            <a:ext cx="18093600" cy="75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5350" lIns="150750" spcFirstLastPara="1" rIns="150750" wrap="square" tIns="7535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Candara"/>
              <a:buNone/>
              <a:defRPr b="1" sz="4000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9pPr>
          </a:lstStyle>
          <a:p/>
        </p:txBody>
      </p:sp>
      <p:sp>
        <p:nvSpPr>
          <p:cNvPr id="78" name="Google Shape;78;p15"/>
          <p:cNvSpPr txBox="1"/>
          <p:nvPr>
            <p:ph idx="12" type="sldNum"/>
          </p:nvPr>
        </p:nvSpPr>
        <p:spPr>
          <a:xfrm>
            <a:off x="14198521" y="10482092"/>
            <a:ext cx="4523400" cy="6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5350" lIns="150750" spcFirstLastPara="1" rIns="150750" wrap="square" tIns="753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">
  <p:cSld name="Imagen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/>
          <p:nvPr>
            <p:ph idx="2" type="pic"/>
          </p:nvPr>
        </p:nvSpPr>
        <p:spPr>
          <a:xfrm>
            <a:off x="977283" y="795843"/>
            <a:ext cx="18177300" cy="8188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/>
          <p:nvPr>
            <p:ph idx="1" type="body"/>
          </p:nvPr>
        </p:nvSpPr>
        <p:spPr>
          <a:xfrm>
            <a:off x="1382157" y="3010591"/>
            <a:ext cx="17339700" cy="7175400"/>
          </a:xfrm>
          <a:prstGeom prst="rect">
            <a:avLst/>
          </a:prstGeom>
          <a:noFill/>
          <a:ln>
            <a:noFill/>
          </a:ln>
        </p:spPr>
        <p:txBody>
          <a:bodyPr anchorCtr="0" anchor="t" bIns="75350" lIns="150750" spcFirstLastPara="1" rIns="150750" wrap="square" tIns="75350">
            <a:normAutofit/>
          </a:bodyPr>
          <a:lstStyle>
            <a:lvl1pPr indent="-419100" lvl="0" marL="457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/>
            </a:lvl1pPr>
            <a:lvl2pPr indent="-419100" lvl="1" marL="9144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/>
            </a:lvl2pPr>
            <a:lvl3pPr indent="-419100" lvl="2" marL="13716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/>
            </a:lvl3pPr>
            <a:lvl4pPr indent="-419100" lvl="3" marL="1828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/>
            </a:lvl4pPr>
            <a:lvl5pPr indent="-419100" lvl="4" marL="2286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/>
            </a:lvl5pPr>
            <a:lvl6pPr indent="-419100" lvl="5" marL="2743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/>
            </a:lvl6pPr>
            <a:lvl7pPr indent="-419100" lvl="6" marL="32004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/>
            </a:lvl7pPr>
            <a:lvl8pPr indent="-419100" lvl="7" marL="36576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/>
            </a:lvl8pPr>
            <a:lvl9pPr indent="-419100" lvl="8" marL="4114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/>
            </a:lvl9pPr>
          </a:lstStyle>
          <a:p/>
        </p:txBody>
      </p:sp>
      <p:sp>
        <p:nvSpPr>
          <p:cNvPr id="83" name="Google Shape;83;p17"/>
          <p:cNvSpPr txBox="1"/>
          <p:nvPr>
            <p:ph idx="10" type="dt"/>
          </p:nvPr>
        </p:nvSpPr>
        <p:spPr>
          <a:xfrm>
            <a:off x="1382157" y="10482092"/>
            <a:ext cx="4523400" cy="6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5350" lIns="150750" spcFirstLastPara="1" rIns="150750" wrap="square" tIns="7535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9pPr>
          </a:lstStyle>
          <a:p/>
        </p:txBody>
      </p:sp>
      <p:sp>
        <p:nvSpPr>
          <p:cNvPr id="84" name="Google Shape;84;p17"/>
          <p:cNvSpPr txBox="1"/>
          <p:nvPr>
            <p:ph idx="11" type="ftr"/>
          </p:nvPr>
        </p:nvSpPr>
        <p:spPr>
          <a:xfrm>
            <a:off x="6659483" y="10482092"/>
            <a:ext cx="6785100" cy="6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5350" lIns="150750" spcFirstLastPara="1" rIns="150750" wrap="square" tIns="7535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9pPr>
          </a:lstStyle>
          <a:p/>
        </p:txBody>
      </p:sp>
      <p:sp>
        <p:nvSpPr>
          <p:cNvPr id="85" name="Google Shape;85;p17"/>
          <p:cNvSpPr txBox="1"/>
          <p:nvPr>
            <p:ph idx="12" type="sldNum"/>
          </p:nvPr>
        </p:nvSpPr>
        <p:spPr>
          <a:xfrm>
            <a:off x="14198521" y="10482092"/>
            <a:ext cx="4523400" cy="6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5350" lIns="150750" spcFirstLastPara="1" rIns="150750" wrap="square" tIns="753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6" name="Google Shape;86;p17"/>
          <p:cNvSpPr txBox="1"/>
          <p:nvPr>
            <p:ph type="title"/>
          </p:nvPr>
        </p:nvSpPr>
        <p:spPr>
          <a:xfrm>
            <a:off x="1382157" y="602118"/>
            <a:ext cx="17339700" cy="218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5350" lIns="150750" spcFirstLastPara="1" rIns="150750" wrap="square" tIns="7535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erseite">
  <p:cSld name="Leerseite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8"/>
          <p:cNvSpPr txBox="1"/>
          <p:nvPr>
            <p:ph idx="10" type="dt"/>
          </p:nvPr>
        </p:nvSpPr>
        <p:spPr>
          <a:xfrm>
            <a:off x="1283691" y="10642029"/>
            <a:ext cx="4412700" cy="32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0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9pPr>
          </a:lstStyle>
          <a:p/>
        </p:txBody>
      </p:sp>
      <p:sp>
        <p:nvSpPr>
          <p:cNvPr id="89" name="Google Shape;89;p18"/>
          <p:cNvSpPr txBox="1"/>
          <p:nvPr>
            <p:ph idx="11" type="ftr"/>
          </p:nvPr>
        </p:nvSpPr>
        <p:spPr>
          <a:xfrm>
            <a:off x="6868901" y="10642029"/>
            <a:ext cx="6366000" cy="32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0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9pPr>
          </a:lstStyle>
          <a:p/>
        </p:txBody>
      </p:sp>
      <p:sp>
        <p:nvSpPr>
          <p:cNvPr id="90" name="Google Shape;90;p18"/>
          <p:cNvSpPr txBox="1"/>
          <p:nvPr>
            <p:ph idx="12" type="sldNum"/>
          </p:nvPr>
        </p:nvSpPr>
        <p:spPr>
          <a:xfrm>
            <a:off x="14126926" y="10642029"/>
            <a:ext cx="4691100" cy="32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standard_quadrate.eps" id="91" name="Google Shape;91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248456"/>
            <a:ext cx="2525898" cy="4188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 1">
  <p:cSld name="TITLE_1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9"/>
          <p:cNvSpPr txBox="1"/>
          <p:nvPr>
            <p:ph type="ctrTitle"/>
          </p:nvPr>
        </p:nvSpPr>
        <p:spPr>
          <a:xfrm>
            <a:off x="2513013" y="1850860"/>
            <a:ext cx="15078000" cy="3937500"/>
          </a:xfrm>
          <a:prstGeom prst="rect">
            <a:avLst/>
          </a:prstGeom>
          <a:noFill/>
          <a:ln>
            <a:noFill/>
          </a:ln>
        </p:spPr>
        <p:txBody>
          <a:bodyPr anchorCtr="0" anchor="b" bIns="75350" lIns="150750" spcFirstLastPara="1" rIns="150750" wrap="square" tIns="75350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0"/>
              <a:buFont typeface="Calibri"/>
              <a:buNone/>
              <a:defRPr sz="99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9pPr>
          </a:lstStyle>
          <a:p/>
        </p:txBody>
      </p:sp>
      <p:sp>
        <p:nvSpPr>
          <p:cNvPr id="94" name="Google Shape;94;p19"/>
          <p:cNvSpPr txBox="1"/>
          <p:nvPr>
            <p:ph idx="1" type="subTitle"/>
          </p:nvPr>
        </p:nvSpPr>
        <p:spPr>
          <a:xfrm>
            <a:off x="2513013" y="5940027"/>
            <a:ext cx="15078000" cy="2730300"/>
          </a:xfrm>
          <a:prstGeom prst="rect">
            <a:avLst/>
          </a:prstGeom>
          <a:noFill/>
          <a:ln>
            <a:noFill/>
          </a:ln>
        </p:spPr>
        <p:txBody>
          <a:bodyPr anchorCtr="0" anchor="t" bIns="75350" lIns="150750" spcFirstLastPara="1" rIns="150750" wrap="square" tIns="75350">
            <a:normAutofit/>
          </a:bodyPr>
          <a:lstStyle>
            <a:lvl1pPr lvl="0" rtl="0" algn="ct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/>
            </a:lvl1pPr>
            <a:lvl2pPr lvl="1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300"/>
              <a:buNone/>
              <a:defRPr sz="3300"/>
            </a:lvl2pPr>
            <a:lvl3pPr lvl="2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/>
            </a:lvl3pPr>
            <a:lvl4pPr lvl="3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/>
            </a:lvl4pPr>
            <a:lvl5pPr lvl="4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/>
            </a:lvl5pPr>
            <a:lvl6pPr lvl="5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/>
            </a:lvl6pPr>
            <a:lvl7pPr lvl="6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/>
            </a:lvl7pPr>
            <a:lvl8pPr lvl="7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/>
            </a:lvl8pPr>
            <a:lvl9pPr lvl="8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/>
            </a:lvl9pPr>
          </a:lstStyle>
          <a:p/>
        </p:txBody>
      </p:sp>
      <p:sp>
        <p:nvSpPr>
          <p:cNvPr id="95" name="Google Shape;95;p19"/>
          <p:cNvSpPr txBox="1"/>
          <p:nvPr>
            <p:ph idx="10" type="dt"/>
          </p:nvPr>
        </p:nvSpPr>
        <p:spPr>
          <a:xfrm>
            <a:off x="1382157" y="10482092"/>
            <a:ext cx="4523400" cy="6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5350" lIns="150750" spcFirstLastPara="1" rIns="150750" wrap="square" tIns="7535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6" name="Google Shape;96;p19"/>
          <p:cNvSpPr txBox="1"/>
          <p:nvPr>
            <p:ph idx="11" type="ftr"/>
          </p:nvPr>
        </p:nvSpPr>
        <p:spPr>
          <a:xfrm>
            <a:off x="6659483" y="10482092"/>
            <a:ext cx="6785100" cy="6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5350" lIns="150750" spcFirstLastPara="1" rIns="150750" wrap="square" tIns="7535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7" name="Google Shape;97;p19"/>
          <p:cNvSpPr txBox="1"/>
          <p:nvPr>
            <p:ph idx="12" type="sldNum"/>
          </p:nvPr>
        </p:nvSpPr>
        <p:spPr>
          <a:xfrm>
            <a:off x="14198521" y="10482092"/>
            <a:ext cx="4523400" cy="6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5350" lIns="150750" spcFirstLastPara="1" rIns="150750" wrap="square" tIns="753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0"/>
          <p:cNvSpPr/>
          <p:nvPr>
            <p:ph idx="2" type="pic"/>
          </p:nvPr>
        </p:nvSpPr>
        <p:spPr>
          <a:xfrm>
            <a:off x="0" y="0"/>
            <a:ext cx="11201100" cy="56547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orient="horz" pos="3562">
          <p15:clr>
            <a:srgbClr val="FBAE40"/>
          </p15:clr>
        </p15:guide>
        <p15:guide id="2" pos="6332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2">
  <p:cSld name="SECTION_HEADER_2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1"/>
          <p:cNvSpPr txBox="1"/>
          <p:nvPr>
            <p:ph type="title"/>
          </p:nvPr>
        </p:nvSpPr>
        <p:spPr>
          <a:xfrm>
            <a:off x="685307" y="4729215"/>
            <a:ext cx="18733200" cy="185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01025" lIns="201025" spcFirstLastPara="1" rIns="201025" wrap="square" tIns="2010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9pPr>
          </a:lstStyle>
          <a:p/>
        </p:txBody>
      </p:sp>
      <p:sp>
        <p:nvSpPr>
          <p:cNvPr id="102" name="Google Shape;102;p21"/>
          <p:cNvSpPr txBox="1"/>
          <p:nvPr>
            <p:ph idx="12" type="sldNum"/>
          </p:nvPr>
        </p:nvSpPr>
        <p:spPr>
          <a:xfrm>
            <a:off x="18627639" y="10253319"/>
            <a:ext cx="1206600" cy="8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01025" lIns="201025" spcFirstLastPara="1" rIns="201025" wrap="square" tIns="2010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3"/>
          <p:cNvSpPr txBox="1"/>
          <p:nvPr>
            <p:ph idx="11" type="ftr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0" type="dt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>
  <p:cSld name="Section header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2"/>
          <p:cNvSpPr txBox="1"/>
          <p:nvPr>
            <p:ph type="title"/>
          </p:nvPr>
        </p:nvSpPr>
        <p:spPr>
          <a:xfrm>
            <a:off x="685307" y="4729215"/>
            <a:ext cx="18733200" cy="185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01025" lIns="201025" spcFirstLastPara="1" rIns="201025" wrap="square" tIns="2010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900"/>
              <a:buFont typeface="Calibri"/>
              <a:buNone/>
              <a:defRPr sz="79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9pPr>
          </a:lstStyle>
          <a:p/>
        </p:txBody>
      </p:sp>
      <p:sp>
        <p:nvSpPr>
          <p:cNvPr id="105" name="Google Shape;105;p22"/>
          <p:cNvSpPr txBox="1"/>
          <p:nvPr>
            <p:ph idx="12" type="sldNum"/>
          </p:nvPr>
        </p:nvSpPr>
        <p:spPr>
          <a:xfrm>
            <a:off x="18627639" y="10253321"/>
            <a:ext cx="1206600" cy="8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01025" lIns="201025" spcFirstLastPara="1" rIns="201025" wrap="square" tIns="2010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and Chart">
  <p:cSld name="2_Title and Char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3"/>
          <p:cNvSpPr txBox="1"/>
          <p:nvPr>
            <p:ph type="title"/>
          </p:nvPr>
        </p:nvSpPr>
        <p:spPr>
          <a:xfrm>
            <a:off x="1326312" y="256345"/>
            <a:ext cx="17423400" cy="120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5350" lIns="150750" spcFirstLastPara="1" rIns="150750" wrap="square" tIns="7535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9pPr>
          </a:lstStyle>
          <a:p/>
        </p:txBody>
      </p:sp>
      <p:sp>
        <p:nvSpPr>
          <p:cNvPr id="108" name="Google Shape;108;p23"/>
          <p:cNvSpPr/>
          <p:nvPr>
            <p:ph idx="2" type="media"/>
          </p:nvPr>
        </p:nvSpPr>
        <p:spPr>
          <a:xfrm>
            <a:off x="1326871" y="2111079"/>
            <a:ext cx="17430300" cy="80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75350" lIns="150750" spcFirstLastPara="1" rIns="150750" wrap="square" tIns="7535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Arial"/>
              <a:buNone/>
              <a:defRPr b="0" i="0" sz="4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•"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" name="Google Shape;109;p23"/>
          <p:cNvSpPr txBox="1"/>
          <p:nvPr>
            <p:ph idx="12" type="sldNum"/>
          </p:nvPr>
        </p:nvSpPr>
        <p:spPr>
          <a:xfrm>
            <a:off x="10052050" y="10673200"/>
            <a:ext cx="1005300" cy="636300"/>
          </a:xfrm>
          <a:prstGeom prst="rect">
            <a:avLst/>
          </a:prstGeom>
          <a:noFill/>
          <a:ln>
            <a:noFill/>
          </a:ln>
        </p:spPr>
        <p:txBody>
          <a:bodyPr anchorCtr="0" anchor="t" bIns="74900" lIns="149800" spcFirstLastPara="1" rIns="149800" wrap="square" tIns="749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1600" u="none" cap="none" strike="noStrike">
                <a:solidFill>
                  <a:srgbClr val="C5EBF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1600" u="none" cap="none" strike="noStrike">
                <a:solidFill>
                  <a:srgbClr val="C5EBF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1600" u="none" cap="none" strike="noStrike">
                <a:solidFill>
                  <a:srgbClr val="C5EBF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1600" u="none" cap="none" strike="noStrike">
                <a:solidFill>
                  <a:srgbClr val="C5EBF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1600" u="none" cap="none" strike="noStrike">
                <a:solidFill>
                  <a:srgbClr val="C5EBF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1600" u="none" cap="none" strike="noStrike">
                <a:solidFill>
                  <a:srgbClr val="C5EBF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1600" u="none" cap="none" strike="noStrike">
                <a:solidFill>
                  <a:srgbClr val="C5EBF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1600" u="none" cap="none" strike="noStrike">
                <a:solidFill>
                  <a:srgbClr val="C5EBF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1600" u="none" cap="none" strike="noStrike">
                <a:solidFill>
                  <a:srgbClr val="C5EBF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" type="secHead">
  <p:cSld name="SECTION_HEADER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4"/>
          <p:cNvSpPr txBox="1"/>
          <p:nvPr>
            <p:ph type="title"/>
          </p:nvPr>
        </p:nvSpPr>
        <p:spPr>
          <a:xfrm>
            <a:off x="1371686" y="2819485"/>
            <a:ext cx="17339700" cy="4704300"/>
          </a:xfrm>
          <a:prstGeom prst="rect">
            <a:avLst/>
          </a:prstGeom>
          <a:noFill/>
          <a:ln>
            <a:noFill/>
          </a:ln>
        </p:spPr>
        <p:txBody>
          <a:bodyPr anchorCtr="0" anchor="b" bIns="75350" lIns="150750" spcFirstLastPara="1" rIns="150750" wrap="square" tIns="7535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0"/>
              <a:buFont typeface="Calibri"/>
              <a:buNone/>
              <a:defRPr sz="99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9pPr>
          </a:lstStyle>
          <a:p/>
        </p:txBody>
      </p:sp>
      <p:sp>
        <p:nvSpPr>
          <p:cNvPr id="112" name="Google Shape;112;p24"/>
          <p:cNvSpPr txBox="1"/>
          <p:nvPr>
            <p:ph idx="1" type="body"/>
          </p:nvPr>
        </p:nvSpPr>
        <p:spPr>
          <a:xfrm>
            <a:off x="1371686" y="7568364"/>
            <a:ext cx="17339700" cy="2474100"/>
          </a:xfrm>
          <a:prstGeom prst="rect">
            <a:avLst/>
          </a:prstGeom>
          <a:noFill/>
          <a:ln>
            <a:noFill/>
          </a:ln>
        </p:spPr>
        <p:txBody>
          <a:bodyPr anchorCtr="0" anchor="t" bIns="75350" lIns="150750" spcFirstLastPara="1" rIns="150750" wrap="square" tIns="7535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4000"/>
              <a:buNone/>
              <a:defRPr sz="4000">
                <a:solidFill>
                  <a:srgbClr val="888888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3300"/>
              <a:buNone/>
              <a:defRPr sz="33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3000"/>
              <a:buNone/>
              <a:defRPr sz="30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00"/>
              <a:buNone/>
              <a:defRPr sz="26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00"/>
              <a:buNone/>
              <a:defRPr sz="26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00"/>
              <a:buNone/>
              <a:defRPr sz="26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00"/>
              <a:buNone/>
              <a:defRPr sz="26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00"/>
              <a:buNone/>
              <a:defRPr sz="26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00"/>
              <a:buNone/>
              <a:defRPr sz="2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13" name="Google Shape;113;p24"/>
          <p:cNvSpPr txBox="1"/>
          <p:nvPr>
            <p:ph idx="10" type="dt"/>
          </p:nvPr>
        </p:nvSpPr>
        <p:spPr>
          <a:xfrm>
            <a:off x="1382157" y="10482092"/>
            <a:ext cx="4523400" cy="6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5350" lIns="150750" spcFirstLastPara="1" rIns="150750" wrap="square" tIns="7535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9pPr>
          </a:lstStyle>
          <a:p/>
        </p:txBody>
      </p:sp>
      <p:sp>
        <p:nvSpPr>
          <p:cNvPr id="114" name="Google Shape;114;p24"/>
          <p:cNvSpPr txBox="1"/>
          <p:nvPr>
            <p:ph idx="11" type="ftr"/>
          </p:nvPr>
        </p:nvSpPr>
        <p:spPr>
          <a:xfrm>
            <a:off x="6659483" y="10482092"/>
            <a:ext cx="6785100" cy="6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5350" lIns="150750" spcFirstLastPara="1" rIns="150750" wrap="square" tIns="7535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9pPr>
          </a:lstStyle>
          <a:p/>
        </p:txBody>
      </p:sp>
      <p:sp>
        <p:nvSpPr>
          <p:cNvPr id="115" name="Google Shape;115;p24"/>
          <p:cNvSpPr txBox="1"/>
          <p:nvPr>
            <p:ph idx="12" type="sldNum"/>
          </p:nvPr>
        </p:nvSpPr>
        <p:spPr>
          <a:xfrm>
            <a:off x="14198521" y="10482092"/>
            <a:ext cx="4523400" cy="6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5350" lIns="150750" spcFirstLastPara="1" rIns="150750" wrap="square" tIns="753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s objetos" type="twoObj">
  <p:cSld name="TWO_OBJECTS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5"/>
          <p:cNvSpPr txBox="1"/>
          <p:nvPr>
            <p:ph type="title"/>
          </p:nvPr>
        </p:nvSpPr>
        <p:spPr>
          <a:xfrm>
            <a:off x="1382157" y="602118"/>
            <a:ext cx="17339700" cy="218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5350" lIns="150750" spcFirstLastPara="1" rIns="150750" wrap="square" tIns="7535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9pPr>
          </a:lstStyle>
          <a:p/>
        </p:txBody>
      </p:sp>
      <p:sp>
        <p:nvSpPr>
          <p:cNvPr id="118" name="Google Shape;118;p25"/>
          <p:cNvSpPr txBox="1"/>
          <p:nvPr>
            <p:ph idx="1" type="body"/>
          </p:nvPr>
        </p:nvSpPr>
        <p:spPr>
          <a:xfrm>
            <a:off x="1382157" y="3010591"/>
            <a:ext cx="8544300" cy="7175400"/>
          </a:xfrm>
          <a:prstGeom prst="rect">
            <a:avLst/>
          </a:prstGeom>
          <a:noFill/>
          <a:ln>
            <a:noFill/>
          </a:ln>
        </p:spPr>
        <p:txBody>
          <a:bodyPr anchorCtr="0" anchor="t" bIns="75350" lIns="150750" spcFirstLastPara="1" rIns="150750" wrap="square" tIns="75350">
            <a:normAutofit/>
          </a:bodyPr>
          <a:lstStyle>
            <a:lvl1pPr indent="-419100" lvl="0" marL="457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/>
            </a:lvl1pPr>
            <a:lvl2pPr indent="-419100" lvl="1" marL="9144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/>
            </a:lvl2pPr>
            <a:lvl3pPr indent="-419100" lvl="2" marL="13716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/>
            </a:lvl3pPr>
            <a:lvl4pPr indent="-419100" lvl="3" marL="1828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/>
            </a:lvl4pPr>
            <a:lvl5pPr indent="-419100" lvl="4" marL="2286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/>
            </a:lvl5pPr>
            <a:lvl6pPr indent="-419100" lvl="5" marL="2743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/>
            </a:lvl6pPr>
            <a:lvl7pPr indent="-419100" lvl="6" marL="32004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/>
            </a:lvl7pPr>
            <a:lvl8pPr indent="-419100" lvl="7" marL="36576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/>
            </a:lvl8pPr>
            <a:lvl9pPr indent="-419100" lvl="8" marL="4114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/>
            </a:lvl9pPr>
          </a:lstStyle>
          <a:p/>
        </p:txBody>
      </p:sp>
      <p:sp>
        <p:nvSpPr>
          <p:cNvPr id="119" name="Google Shape;119;p25"/>
          <p:cNvSpPr txBox="1"/>
          <p:nvPr>
            <p:ph idx="2" type="body"/>
          </p:nvPr>
        </p:nvSpPr>
        <p:spPr>
          <a:xfrm>
            <a:off x="10177701" y="3010591"/>
            <a:ext cx="8544300" cy="7175400"/>
          </a:xfrm>
          <a:prstGeom prst="rect">
            <a:avLst/>
          </a:prstGeom>
          <a:noFill/>
          <a:ln>
            <a:noFill/>
          </a:ln>
        </p:spPr>
        <p:txBody>
          <a:bodyPr anchorCtr="0" anchor="t" bIns="75350" lIns="150750" spcFirstLastPara="1" rIns="150750" wrap="square" tIns="75350">
            <a:normAutofit/>
          </a:bodyPr>
          <a:lstStyle>
            <a:lvl1pPr indent="-419100" lvl="0" marL="457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/>
            </a:lvl1pPr>
            <a:lvl2pPr indent="-419100" lvl="1" marL="9144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/>
            </a:lvl2pPr>
            <a:lvl3pPr indent="-419100" lvl="2" marL="13716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/>
            </a:lvl3pPr>
            <a:lvl4pPr indent="-419100" lvl="3" marL="1828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/>
            </a:lvl4pPr>
            <a:lvl5pPr indent="-419100" lvl="4" marL="2286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/>
            </a:lvl5pPr>
            <a:lvl6pPr indent="-419100" lvl="5" marL="2743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/>
            </a:lvl6pPr>
            <a:lvl7pPr indent="-419100" lvl="6" marL="32004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/>
            </a:lvl7pPr>
            <a:lvl8pPr indent="-419100" lvl="7" marL="36576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/>
            </a:lvl8pPr>
            <a:lvl9pPr indent="-419100" lvl="8" marL="4114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/>
            </a:lvl9pPr>
          </a:lstStyle>
          <a:p/>
        </p:txBody>
      </p:sp>
      <p:sp>
        <p:nvSpPr>
          <p:cNvPr id="120" name="Google Shape;120;p25"/>
          <p:cNvSpPr txBox="1"/>
          <p:nvPr>
            <p:ph idx="10" type="dt"/>
          </p:nvPr>
        </p:nvSpPr>
        <p:spPr>
          <a:xfrm>
            <a:off x="1382157" y="10482092"/>
            <a:ext cx="4523400" cy="6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5350" lIns="150750" spcFirstLastPara="1" rIns="150750" wrap="square" tIns="7535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9pPr>
          </a:lstStyle>
          <a:p/>
        </p:txBody>
      </p:sp>
      <p:sp>
        <p:nvSpPr>
          <p:cNvPr id="121" name="Google Shape;121;p25"/>
          <p:cNvSpPr txBox="1"/>
          <p:nvPr>
            <p:ph idx="11" type="ftr"/>
          </p:nvPr>
        </p:nvSpPr>
        <p:spPr>
          <a:xfrm>
            <a:off x="6659483" y="10482092"/>
            <a:ext cx="6785100" cy="6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5350" lIns="150750" spcFirstLastPara="1" rIns="150750" wrap="square" tIns="7535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9pPr>
          </a:lstStyle>
          <a:p/>
        </p:txBody>
      </p:sp>
      <p:sp>
        <p:nvSpPr>
          <p:cNvPr id="122" name="Google Shape;122;p25"/>
          <p:cNvSpPr txBox="1"/>
          <p:nvPr>
            <p:ph idx="12" type="sldNum"/>
          </p:nvPr>
        </p:nvSpPr>
        <p:spPr>
          <a:xfrm>
            <a:off x="14198521" y="10482092"/>
            <a:ext cx="4523400" cy="6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5350" lIns="150750" spcFirstLastPara="1" rIns="150750" wrap="square" tIns="753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ción" type="twoTxTwoObj">
  <p:cSld name="TWO_OBJECTS_WITH_TEXT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6"/>
          <p:cNvSpPr txBox="1"/>
          <p:nvPr>
            <p:ph type="title"/>
          </p:nvPr>
        </p:nvSpPr>
        <p:spPr>
          <a:xfrm>
            <a:off x="1384775" y="602118"/>
            <a:ext cx="17339700" cy="218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5350" lIns="150750" spcFirstLastPara="1" rIns="150750" wrap="square" tIns="7535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9pPr>
          </a:lstStyle>
          <a:p/>
        </p:txBody>
      </p:sp>
      <p:sp>
        <p:nvSpPr>
          <p:cNvPr id="125" name="Google Shape;125;p26"/>
          <p:cNvSpPr txBox="1"/>
          <p:nvPr>
            <p:ph idx="1" type="body"/>
          </p:nvPr>
        </p:nvSpPr>
        <p:spPr>
          <a:xfrm>
            <a:off x="1384775" y="2772362"/>
            <a:ext cx="8505300" cy="1358400"/>
          </a:xfrm>
          <a:prstGeom prst="rect">
            <a:avLst/>
          </a:prstGeom>
          <a:noFill/>
          <a:ln>
            <a:noFill/>
          </a:ln>
        </p:spPr>
        <p:txBody>
          <a:bodyPr anchorCtr="0" anchor="b" bIns="75350" lIns="150750" spcFirstLastPara="1" rIns="150750" wrap="square" tIns="7535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b="1" sz="4000"/>
            </a:lvl1pPr>
            <a:lvl2pPr indent="-228600" lvl="1" marL="9144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300"/>
              <a:buNone/>
              <a:defRPr b="1" sz="3300"/>
            </a:lvl2pPr>
            <a:lvl3pPr indent="-228600" lvl="2" marL="13716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 sz="3000"/>
            </a:lvl3pPr>
            <a:lvl4pPr indent="-228600" lvl="3" marL="1828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b="1" sz="2600"/>
            </a:lvl4pPr>
            <a:lvl5pPr indent="-228600" lvl="4" marL="2286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b="1" sz="2600"/>
            </a:lvl5pPr>
            <a:lvl6pPr indent="-228600" lvl="5" marL="2743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b="1" sz="2600"/>
            </a:lvl6pPr>
            <a:lvl7pPr indent="-228600" lvl="6" marL="32004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b="1" sz="2600"/>
            </a:lvl7pPr>
            <a:lvl8pPr indent="-228600" lvl="7" marL="36576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b="1" sz="2600"/>
            </a:lvl8pPr>
            <a:lvl9pPr indent="-228600" lvl="8" marL="4114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b="1" sz="2600"/>
            </a:lvl9pPr>
          </a:lstStyle>
          <a:p/>
        </p:txBody>
      </p:sp>
      <p:sp>
        <p:nvSpPr>
          <p:cNvPr id="126" name="Google Shape;126;p26"/>
          <p:cNvSpPr txBox="1"/>
          <p:nvPr>
            <p:ph idx="2" type="body"/>
          </p:nvPr>
        </p:nvSpPr>
        <p:spPr>
          <a:xfrm>
            <a:off x="1384775" y="4131054"/>
            <a:ext cx="8505300" cy="6076200"/>
          </a:xfrm>
          <a:prstGeom prst="rect">
            <a:avLst/>
          </a:prstGeom>
          <a:noFill/>
          <a:ln>
            <a:noFill/>
          </a:ln>
        </p:spPr>
        <p:txBody>
          <a:bodyPr anchorCtr="0" anchor="t" bIns="75350" lIns="150750" spcFirstLastPara="1" rIns="150750" wrap="square" tIns="75350">
            <a:normAutofit/>
          </a:bodyPr>
          <a:lstStyle>
            <a:lvl1pPr indent="-419100" lvl="0" marL="457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/>
            </a:lvl1pPr>
            <a:lvl2pPr indent="-419100" lvl="1" marL="9144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/>
            </a:lvl2pPr>
            <a:lvl3pPr indent="-419100" lvl="2" marL="13716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/>
            </a:lvl3pPr>
            <a:lvl4pPr indent="-419100" lvl="3" marL="1828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/>
            </a:lvl4pPr>
            <a:lvl5pPr indent="-419100" lvl="4" marL="2286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/>
            </a:lvl5pPr>
            <a:lvl6pPr indent="-419100" lvl="5" marL="2743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/>
            </a:lvl6pPr>
            <a:lvl7pPr indent="-419100" lvl="6" marL="32004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/>
            </a:lvl7pPr>
            <a:lvl8pPr indent="-419100" lvl="7" marL="36576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/>
            </a:lvl8pPr>
            <a:lvl9pPr indent="-419100" lvl="8" marL="4114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/>
            </a:lvl9pPr>
          </a:lstStyle>
          <a:p/>
        </p:txBody>
      </p:sp>
      <p:sp>
        <p:nvSpPr>
          <p:cNvPr id="127" name="Google Shape;127;p26"/>
          <p:cNvSpPr txBox="1"/>
          <p:nvPr>
            <p:ph idx="3" type="body"/>
          </p:nvPr>
        </p:nvSpPr>
        <p:spPr>
          <a:xfrm>
            <a:off x="10177701" y="2772362"/>
            <a:ext cx="8546700" cy="1358400"/>
          </a:xfrm>
          <a:prstGeom prst="rect">
            <a:avLst/>
          </a:prstGeom>
          <a:noFill/>
          <a:ln>
            <a:noFill/>
          </a:ln>
        </p:spPr>
        <p:txBody>
          <a:bodyPr anchorCtr="0" anchor="b" bIns="75350" lIns="150750" spcFirstLastPara="1" rIns="150750" wrap="square" tIns="7535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b="1" sz="4000"/>
            </a:lvl1pPr>
            <a:lvl2pPr indent="-228600" lvl="1" marL="9144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300"/>
              <a:buNone/>
              <a:defRPr b="1" sz="3300"/>
            </a:lvl2pPr>
            <a:lvl3pPr indent="-228600" lvl="2" marL="13716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 sz="3000"/>
            </a:lvl3pPr>
            <a:lvl4pPr indent="-228600" lvl="3" marL="1828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b="1" sz="2600"/>
            </a:lvl4pPr>
            <a:lvl5pPr indent="-228600" lvl="4" marL="2286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b="1" sz="2600"/>
            </a:lvl5pPr>
            <a:lvl6pPr indent="-228600" lvl="5" marL="2743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b="1" sz="2600"/>
            </a:lvl6pPr>
            <a:lvl7pPr indent="-228600" lvl="6" marL="32004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b="1" sz="2600"/>
            </a:lvl7pPr>
            <a:lvl8pPr indent="-228600" lvl="7" marL="36576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b="1" sz="2600"/>
            </a:lvl8pPr>
            <a:lvl9pPr indent="-228600" lvl="8" marL="4114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b="1" sz="2600"/>
            </a:lvl9pPr>
          </a:lstStyle>
          <a:p/>
        </p:txBody>
      </p:sp>
      <p:sp>
        <p:nvSpPr>
          <p:cNvPr id="128" name="Google Shape;128;p26"/>
          <p:cNvSpPr txBox="1"/>
          <p:nvPr>
            <p:ph idx="4" type="body"/>
          </p:nvPr>
        </p:nvSpPr>
        <p:spPr>
          <a:xfrm>
            <a:off x="10177701" y="4131054"/>
            <a:ext cx="8546700" cy="6076200"/>
          </a:xfrm>
          <a:prstGeom prst="rect">
            <a:avLst/>
          </a:prstGeom>
          <a:noFill/>
          <a:ln>
            <a:noFill/>
          </a:ln>
        </p:spPr>
        <p:txBody>
          <a:bodyPr anchorCtr="0" anchor="t" bIns="75350" lIns="150750" spcFirstLastPara="1" rIns="150750" wrap="square" tIns="75350">
            <a:normAutofit/>
          </a:bodyPr>
          <a:lstStyle>
            <a:lvl1pPr indent="-419100" lvl="0" marL="457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/>
            </a:lvl1pPr>
            <a:lvl2pPr indent="-419100" lvl="1" marL="9144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/>
            </a:lvl2pPr>
            <a:lvl3pPr indent="-419100" lvl="2" marL="13716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/>
            </a:lvl3pPr>
            <a:lvl4pPr indent="-419100" lvl="3" marL="1828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/>
            </a:lvl4pPr>
            <a:lvl5pPr indent="-419100" lvl="4" marL="2286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/>
            </a:lvl5pPr>
            <a:lvl6pPr indent="-419100" lvl="5" marL="2743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/>
            </a:lvl6pPr>
            <a:lvl7pPr indent="-419100" lvl="6" marL="32004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/>
            </a:lvl7pPr>
            <a:lvl8pPr indent="-419100" lvl="7" marL="36576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/>
            </a:lvl8pPr>
            <a:lvl9pPr indent="-419100" lvl="8" marL="4114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/>
            </a:lvl9pPr>
          </a:lstStyle>
          <a:p/>
        </p:txBody>
      </p:sp>
      <p:sp>
        <p:nvSpPr>
          <p:cNvPr id="129" name="Google Shape;129;p26"/>
          <p:cNvSpPr txBox="1"/>
          <p:nvPr>
            <p:ph idx="10" type="dt"/>
          </p:nvPr>
        </p:nvSpPr>
        <p:spPr>
          <a:xfrm>
            <a:off x="1382157" y="10482092"/>
            <a:ext cx="4523400" cy="6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5350" lIns="150750" spcFirstLastPara="1" rIns="150750" wrap="square" tIns="7535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9pPr>
          </a:lstStyle>
          <a:p/>
        </p:txBody>
      </p:sp>
      <p:sp>
        <p:nvSpPr>
          <p:cNvPr id="130" name="Google Shape;130;p26"/>
          <p:cNvSpPr txBox="1"/>
          <p:nvPr>
            <p:ph idx="11" type="ftr"/>
          </p:nvPr>
        </p:nvSpPr>
        <p:spPr>
          <a:xfrm>
            <a:off x="6659483" y="10482092"/>
            <a:ext cx="6785100" cy="6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5350" lIns="150750" spcFirstLastPara="1" rIns="150750" wrap="square" tIns="7535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9pPr>
          </a:lstStyle>
          <a:p/>
        </p:txBody>
      </p:sp>
      <p:sp>
        <p:nvSpPr>
          <p:cNvPr id="131" name="Google Shape;131;p26"/>
          <p:cNvSpPr txBox="1"/>
          <p:nvPr>
            <p:ph idx="12" type="sldNum"/>
          </p:nvPr>
        </p:nvSpPr>
        <p:spPr>
          <a:xfrm>
            <a:off x="14198521" y="10482092"/>
            <a:ext cx="4523400" cy="6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5350" lIns="150750" spcFirstLastPara="1" rIns="150750" wrap="square" tIns="753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el título" type="titleOnly">
  <p:cSld name="TITLE_ONLY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7"/>
          <p:cNvSpPr txBox="1"/>
          <p:nvPr>
            <p:ph type="title"/>
          </p:nvPr>
        </p:nvSpPr>
        <p:spPr>
          <a:xfrm>
            <a:off x="1382157" y="602118"/>
            <a:ext cx="17339700" cy="218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5350" lIns="150750" spcFirstLastPara="1" rIns="150750" wrap="square" tIns="7535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9pPr>
          </a:lstStyle>
          <a:p/>
        </p:txBody>
      </p:sp>
      <p:sp>
        <p:nvSpPr>
          <p:cNvPr id="134" name="Google Shape;134;p27"/>
          <p:cNvSpPr txBox="1"/>
          <p:nvPr>
            <p:ph idx="10" type="dt"/>
          </p:nvPr>
        </p:nvSpPr>
        <p:spPr>
          <a:xfrm>
            <a:off x="1382157" y="10482092"/>
            <a:ext cx="4523400" cy="6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5350" lIns="150750" spcFirstLastPara="1" rIns="150750" wrap="square" tIns="7535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9pPr>
          </a:lstStyle>
          <a:p/>
        </p:txBody>
      </p:sp>
      <p:sp>
        <p:nvSpPr>
          <p:cNvPr id="135" name="Google Shape;135;p27"/>
          <p:cNvSpPr txBox="1"/>
          <p:nvPr>
            <p:ph idx="11" type="ftr"/>
          </p:nvPr>
        </p:nvSpPr>
        <p:spPr>
          <a:xfrm>
            <a:off x="6659483" y="10482092"/>
            <a:ext cx="6785100" cy="6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5350" lIns="150750" spcFirstLastPara="1" rIns="150750" wrap="square" tIns="7535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9pPr>
          </a:lstStyle>
          <a:p/>
        </p:txBody>
      </p:sp>
      <p:sp>
        <p:nvSpPr>
          <p:cNvPr id="136" name="Google Shape;136;p27"/>
          <p:cNvSpPr txBox="1"/>
          <p:nvPr>
            <p:ph idx="12" type="sldNum"/>
          </p:nvPr>
        </p:nvSpPr>
        <p:spPr>
          <a:xfrm>
            <a:off x="14198521" y="10482092"/>
            <a:ext cx="4523400" cy="6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5350" lIns="150750" spcFirstLastPara="1" rIns="150750" wrap="square" tIns="753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 type="blank">
  <p:cSld name="BLANK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8"/>
          <p:cNvSpPr txBox="1"/>
          <p:nvPr>
            <p:ph idx="10" type="dt"/>
          </p:nvPr>
        </p:nvSpPr>
        <p:spPr>
          <a:xfrm>
            <a:off x="1382157" y="10482092"/>
            <a:ext cx="4523400" cy="6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5350" lIns="150750" spcFirstLastPara="1" rIns="150750" wrap="square" tIns="7535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9pPr>
          </a:lstStyle>
          <a:p/>
        </p:txBody>
      </p:sp>
      <p:sp>
        <p:nvSpPr>
          <p:cNvPr id="139" name="Google Shape;139;p28"/>
          <p:cNvSpPr txBox="1"/>
          <p:nvPr>
            <p:ph idx="11" type="ftr"/>
          </p:nvPr>
        </p:nvSpPr>
        <p:spPr>
          <a:xfrm>
            <a:off x="6659483" y="10482092"/>
            <a:ext cx="6785100" cy="6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5350" lIns="150750" spcFirstLastPara="1" rIns="150750" wrap="square" tIns="7535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9pPr>
          </a:lstStyle>
          <a:p/>
        </p:txBody>
      </p:sp>
      <p:sp>
        <p:nvSpPr>
          <p:cNvPr id="140" name="Google Shape;140;p28"/>
          <p:cNvSpPr txBox="1"/>
          <p:nvPr>
            <p:ph idx="12" type="sldNum"/>
          </p:nvPr>
        </p:nvSpPr>
        <p:spPr>
          <a:xfrm>
            <a:off x="14198521" y="10482092"/>
            <a:ext cx="4523400" cy="6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5350" lIns="150750" spcFirstLastPara="1" rIns="150750" wrap="square" tIns="753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ido con título" type="objTx">
  <p:cSld name="OBJECT_WITH_CAPTION_TEXT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9"/>
          <p:cNvSpPr txBox="1"/>
          <p:nvPr>
            <p:ph type="title"/>
          </p:nvPr>
        </p:nvSpPr>
        <p:spPr>
          <a:xfrm>
            <a:off x="1384775" y="753957"/>
            <a:ext cx="6483900" cy="2638800"/>
          </a:xfrm>
          <a:prstGeom prst="rect">
            <a:avLst/>
          </a:prstGeom>
          <a:noFill/>
          <a:ln>
            <a:noFill/>
          </a:ln>
        </p:spPr>
        <p:txBody>
          <a:bodyPr anchorCtr="0" anchor="b" bIns="75350" lIns="150750" spcFirstLastPara="1" rIns="150750" wrap="square" tIns="7535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Calibri"/>
              <a:buNone/>
              <a:defRPr sz="53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9pPr>
          </a:lstStyle>
          <a:p/>
        </p:txBody>
      </p:sp>
      <p:sp>
        <p:nvSpPr>
          <p:cNvPr id="143" name="Google Shape;143;p29"/>
          <p:cNvSpPr txBox="1"/>
          <p:nvPr>
            <p:ph idx="1" type="body"/>
          </p:nvPr>
        </p:nvSpPr>
        <p:spPr>
          <a:xfrm>
            <a:off x="8546861" y="1628337"/>
            <a:ext cx="10177800" cy="8036700"/>
          </a:xfrm>
          <a:prstGeom prst="rect">
            <a:avLst/>
          </a:prstGeom>
          <a:noFill/>
          <a:ln>
            <a:noFill/>
          </a:ln>
        </p:spPr>
        <p:txBody>
          <a:bodyPr anchorCtr="0" anchor="t" bIns="75350" lIns="150750" spcFirstLastPara="1" rIns="150750" wrap="square" tIns="75350">
            <a:normAutofit/>
          </a:bodyPr>
          <a:lstStyle>
            <a:lvl1pPr indent="-565150" lvl="0" marL="457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5300"/>
              <a:buChar char="•"/>
              <a:defRPr sz="5300"/>
            </a:lvl1pPr>
            <a:lvl2pPr indent="-520700" lvl="1" marL="9144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600"/>
              <a:buChar char="•"/>
              <a:defRPr sz="4600"/>
            </a:lvl2pPr>
            <a:lvl3pPr indent="-482600" lvl="2" marL="13716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Char char="•"/>
              <a:defRPr sz="4000"/>
            </a:lvl3pPr>
            <a:lvl4pPr indent="-438150" lvl="3" marL="1828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300"/>
              <a:buChar char="•"/>
              <a:defRPr sz="3300"/>
            </a:lvl4pPr>
            <a:lvl5pPr indent="-438150" lvl="4" marL="2286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300"/>
              <a:buChar char="•"/>
              <a:defRPr sz="3300"/>
            </a:lvl5pPr>
            <a:lvl6pPr indent="-438150" lvl="5" marL="2743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300"/>
              <a:buChar char="•"/>
              <a:defRPr sz="3300"/>
            </a:lvl6pPr>
            <a:lvl7pPr indent="-438150" lvl="6" marL="32004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300"/>
              <a:buChar char="•"/>
              <a:defRPr sz="3300"/>
            </a:lvl7pPr>
            <a:lvl8pPr indent="-438150" lvl="7" marL="36576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300"/>
              <a:buChar char="•"/>
              <a:defRPr sz="3300"/>
            </a:lvl8pPr>
            <a:lvl9pPr indent="-438150" lvl="8" marL="4114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300"/>
              <a:buChar char="•"/>
              <a:defRPr sz="3300"/>
            </a:lvl9pPr>
          </a:lstStyle>
          <a:p/>
        </p:txBody>
      </p:sp>
      <p:sp>
        <p:nvSpPr>
          <p:cNvPr id="144" name="Google Shape;144;p29"/>
          <p:cNvSpPr txBox="1"/>
          <p:nvPr>
            <p:ph idx="2" type="body"/>
          </p:nvPr>
        </p:nvSpPr>
        <p:spPr>
          <a:xfrm>
            <a:off x="1384775" y="3392805"/>
            <a:ext cx="6483900" cy="62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75350" lIns="150750" spcFirstLastPara="1" rIns="150750" wrap="square" tIns="7535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/>
            </a:lvl1pPr>
            <a:lvl2pPr indent="-228600" lvl="1" marL="9144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/>
            </a:lvl2pPr>
            <a:lvl3pPr indent="-228600" lvl="2" marL="13716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3pPr>
            <a:lvl4pPr indent="-228600" lvl="3" marL="1828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indent="-228600" lvl="4" marL="2286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indent="-228600" lvl="5" marL="2743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indent="-228600" lvl="6" marL="32004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indent="-228600" lvl="7" marL="36576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indent="-228600" lvl="8" marL="4114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5" name="Google Shape;145;p29"/>
          <p:cNvSpPr txBox="1"/>
          <p:nvPr>
            <p:ph idx="10" type="dt"/>
          </p:nvPr>
        </p:nvSpPr>
        <p:spPr>
          <a:xfrm>
            <a:off x="1382157" y="10482092"/>
            <a:ext cx="4523400" cy="6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5350" lIns="150750" spcFirstLastPara="1" rIns="150750" wrap="square" tIns="7535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9pPr>
          </a:lstStyle>
          <a:p/>
        </p:txBody>
      </p:sp>
      <p:sp>
        <p:nvSpPr>
          <p:cNvPr id="146" name="Google Shape;146;p29"/>
          <p:cNvSpPr txBox="1"/>
          <p:nvPr>
            <p:ph idx="11" type="ftr"/>
          </p:nvPr>
        </p:nvSpPr>
        <p:spPr>
          <a:xfrm>
            <a:off x="6659483" y="10482092"/>
            <a:ext cx="6785100" cy="6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5350" lIns="150750" spcFirstLastPara="1" rIns="150750" wrap="square" tIns="7535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9pPr>
          </a:lstStyle>
          <a:p/>
        </p:txBody>
      </p:sp>
      <p:sp>
        <p:nvSpPr>
          <p:cNvPr id="147" name="Google Shape;147;p29"/>
          <p:cNvSpPr txBox="1"/>
          <p:nvPr>
            <p:ph idx="12" type="sldNum"/>
          </p:nvPr>
        </p:nvSpPr>
        <p:spPr>
          <a:xfrm>
            <a:off x="14198521" y="10482092"/>
            <a:ext cx="4523400" cy="6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5350" lIns="150750" spcFirstLastPara="1" rIns="150750" wrap="square" tIns="753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con título" type="picTx">
  <p:cSld name="PICTURE_WITH_CAPTION_TEXT"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0"/>
          <p:cNvSpPr txBox="1"/>
          <p:nvPr>
            <p:ph type="title"/>
          </p:nvPr>
        </p:nvSpPr>
        <p:spPr>
          <a:xfrm>
            <a:off x="1384775" y="753957"/>
            <a:ext cx="6483900" cy="2638800"/>
          </a:xfrm>
          <a:prstGeom prst="rect">
            <a:avLst/>
          </a:prstGeom>
          <a:noFill/>
          <a:ln>
            <a:noFill/>
          </a:ln>
        </p:spPr>
        <p:txBody>
          <a:bodyPr anchorCtr="0" anchor="b" bIns="75350" lIns="150750" spcFirstLastPara="1" rIns="150750" wrap="square" tIns="7535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Calibri"/>
              <a:buNone/>
              <a:defRPr sz="53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9pPr>
          </a:lstStyle>
          <a:p/>
        </p:txBody>
      </p:sp>
      <p:sp>
        <p:nvSpPr>
          <p:cNvPr id="150" name="Google Shape;150;p30"/>
          <p:cNvSpPr/>
          <p:nvPr>
            <p:ph idx="2" type="pic"/>
          </p:nvPr>
        </p:nvSpPr>
        <p:spPr>
          <a:xfrm>
            <a:off x="8546861" y="1628337"/>
            <a:ext cx="10177800" cy="8036700"/>
          </a:xfrm>
          <a:prstGeom prst="rect">
            <a:avLst/>
          </a:prstGeom>
          <a:noFill/>
          <a:ln>
            <a:noFill/>
          </a:ln>
        </p:spPr>
      </p:sp>
      <p:sp>
        <p:nvSpPr>
          <p:cNvPr id="151" name="Google Shape;151;p30"/>
          <p:cNvSpPr txBox="1"/>
          <p:nvPr>
            <p:ph idx="1" type="body"/>
          </p:nvPr>
        </p:nvSpPr>
        <p:spPr>
          <a:xfrm>
            <a:off x="1384775" y="3392805"/>
            <a:ext cx="6483900" cy="62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75350" lIns="150750" spcFirstLastPara="1" rIns="150750" wrap="square" tIns="7535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/>
            </a:lvl1pPr>
            <a:lvl2pPr indent="-228600" lvl="1" marL="9144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/>
            </a:lvl2pPr>
            <a:lvl3pPr indent="-228600" lvl="2" marL="13716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3pPr>
            <a:lvl4pPr indent="-228600" lvl="3" marL="1828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indent="-228600" lvl="4" marL="2286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indent="-228600" lvl="5" marL="2743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indent="-228600" lvl="6" marL="32004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indent="-228600" lvl="7" marL="36576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indent="-228600" lvl="8" marL="4114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52" name="Google Shape;152;p30"/>
          <p:cNvSpPr txBox="1"/>
          <p:nvPr>
            <p:ph idx="10" type="dt"/>
          </p:nvPr>
        </p:nvSpPr>
        <p:spPr>
          <a:xfrm>
            <a:off x="1382157" y="10482092"/>
            <a:ext cx="4523400" cy="6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5350" lIns="150750" spcFirstLastPara="1" rIns="150750" wrap="square" tIns="7535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9pPr>
          </a:lstStyle>
          <a:p/>
        </p:txBody>
      </p:sp>
      <p:sp>
        <p:nvSpPr>
          <p:cNvPr id="153" name="Google Shape;153;p30"/>
          <p:cNvSpPr txBox="1"/>
          <p:nvPr>
            <p:ph idx="11" type="ftr"/>
          </p:nvPr>
        </p:nvSpPr>
        <p:spPr>
          <a:xfrm>
            <a:off x="6659483" y="10482092"/>
            <a:ext cx="6785100" cy="6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5350" lIns="150750" spcFirstLastPara="1" rIns="150750" wrap="square" tIns="7535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9pPr>
          </a:lstStyle>
          <a:p/>
        </p:txBody>
      </p:sp>
      <p:sp>
        <p:nvSpPr>
          <p:cNvPr id="154" name="Google Shape;154;p30"/>
          <p:cNvSpPr txBox="1"/>
          <p:nvPr>
            <p:ph idx="12" type="sldNum"/>
          </p:nvPr>
        </p:nvSpPr>
        <p:spPr>
          <a:xfrm>
            <a:off x="14198521" y="10482092"/>
            <a:ext cx="4523400" cy="6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5350" lIns="150750" spcFirstLastPara="1" rIns="150750" wrap="square" tIns="753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texto vertical" type="vertTx">
  <p:cSld name="VERTICAL_TEXT"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1"/>
          <p:cNvSpPr txBox="1"/>
          <p:nvPr>
            <p:ph type="title"/>
          </p:nvPr>
        </p:nvSpPr>
        <p:spPr>
          <a:xfrm>
            <a:off x="1382157" y="602118"/>
            <a:ext cx="17339700" cy="218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5350" lIns="150750" spcFirstLastPara="1" rIns="150750" wrap="square" tIns="7535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9pPr>
          </a:lstStyle>
          <a:p/>
        </p:txBody>
      </p:sp>
      <p:sp>
        <p:nvSpPr>
          <p:cNvPr id="157" name="Google Shape;157;p31"/>
          <p:cNvSpPr txBox="1"/>
          <p:nvPr>
            <p:ph idx="1" type="body"/>
          </p:nvPr>
        </p:nvSpPr>
        <p:spPr>
          <a:xfrm rot="5400000">
            <a:off x="6464393" y="-2071559"/>
            <a:ext cx="7175400" cy="173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75350" lIns="150750" spcFirstLastPara="1" rIns="150750" wrap="square" tIns="75350">
            <a:normAutofit/>
          </a:bodyPr>
          <a:lstStyle>
            <a:lvl1pPr indent="-419100" lvl="0" marL="457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/>
            </a:lvl1pPr>
            <a:lvl2pPr indent="-419100" lvl="1" marL="9144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/>
            </a:lvl2pPr>
            <a:lvl3pPr indent="-419100" lvl="2" marL="13716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/>
            </a:lvl3pPr>
            <a:lvl4pPr indent="-419100" lvl="3" marL="1828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/>
            </a:lvl4pPr>
            <a:lvl5pPr indent="-419100" lvl="4" marL="2286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/>
            </a:lvl5pPr>
            <a:lvl6pPr indent="-419100" lvl="5" marL="2743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/>
            </a:lvl6pPr>
            <a:lvl7pPr indent="-419100" lvl="6" marL="32004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/>
            </a:lvl7pPr>
            <a:lvl8pPr indent="-419100" lvl="7" marL="36576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/>
            </a:lvl8pPr>
            <a:lvl9pPr indent="-419100" lvl="8" marL="4114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/>
            </a:lvl9pPr>
          </a:lstStyle>
          <a:p/>
        </p:txBody>
      </p:sp>
      <p:sp>
        <p:nvSpPr>
          <p:cNvPr id="158" name="Google Shape;158;p31"/>
          <p:cNvSpPr txBox="1"/>
          <p:nvPr>
            <p:ph idx="10" type="dt"/>
          </p:nvPr>
        </p:nvSpPr>
        <p:spPr>
          <a:xfrm>
            <a:off x="1382157" y="10482092"/>
            <a:ext cx="4523400" cy="6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5350" lIns="150750" spcFirstLastPara="1" rIns="150750" wrap="square" tIns="7535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9pPr>
          </a:lstStyle>
          <a:p/>
        </p:txBody>
      </p:sp>
      <p:sp>
        <p:nvSpPr>
          <p:cNvPr id="159" name="Google Shape;159;p31"/>
          <p:cNvSpPr txBox="1"/>
          <p:nvPr>
            <p:ph idx="11" type="ftr"/>
          </p:nvPr>
        </p:nvSpPr>
        <p:spPr>
          <a:xfrm>
            <a:off x="6659483" y="10482092"/>
            <a:ext cx="6785100" cy="6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5350" lIns="150750" spcFirstLastPara="1" rIns="150750" wrap="square" tIns="7535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9pPr>
          </a:lstStyle>
          <a:p/>
        </p:txBody>
      </p:sp>
      <p:sp>
        <p:nvSpPr>
          <p:cNvPr id="160" name="Google Shape;160;p31"/>
          <p:cNvSpPr txBox="1"/>
          <p:nvPr>
            <p:ph idx="12" type="sldNum"/>
          </p:nvPr>
        </p:nvSpPr>
        <p:spPr>
          <a:xfrm>
            <a:off x="14198521" y="10482092"/>
            <a:ext cx="4523400" cy="6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5350" lIns="150750" spcFirstLastPara="1" rIns="150750" wrap="square" tIns="753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1005205" y="452374"/>
            <a:ext cx="18093690" cy="18094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1" type="ftr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0" type="dt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vertical y texto" type="vertTitleAndTx">
  <p:cSld name="VERTICAL_TITLE_AND_VERTICAL_TEXT"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2"/>
          <p:cNvSpPr txBox="1"/>
          <p:nvPr>
            <p:ph type="title"/>
          </p:nvPr>
        </p:nvSpPr>
        <p:spPr>
          <a:xfrm rot="5400000">
            <a:off x="11762243" y="3226818"/>
            <a:ext cx="9584400" cy="433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5350" lIns="150750" spcFirstLastPara="1" rIns="150750" wrap="square" tIns="7535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9pPr>
          </a:lstStyle>
          <a:p/>
        </p:txBody>
      </p:sp>
      <p:sp>
        <p:nvSpPr>
          <p:cNvPr id="163" name="Google Shape;163;p32"/>
          <p:cNvSpPr txBox="1"/>
          <p:nvPr>
            <p:ph idx="1" type="body"/>
          </p:nvPr>
        </p:nvSpPr>
        <p:spPr>
          <a:xfrm rot="5400000">
            <a:off x="2966695" y="-982482"/>
            <a:ext cx="9584400" cy="1275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5350" lIns="150750" spcFirstLastPara="1" rIns="150750" wrap="square" tIns="75350">
            <a:normAutofit/>
          </a:bodyPr>
          <a:lstStyle>
            <a:lvl1pPr indent="-419100" lvl="0" marL="457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/>
            </a:lvl1pPr>
            <a:lvl2pPr indent="-419100" lvl="1" marL="9144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/>
            </a:lvl2pPr>
            <a:lvl3pPr indent="-419100" lvl="2" marL="13716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/>
            </a:lvl3pPr>
            <a:lvl4pPr indent="-419100" lvl="3" marL="1828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/>
            </a:lvl4pPr>
            <a:lvl5pPr indent="-419100" lvl="4" marL="2286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/>
            </a:lvl5pPr>
            <a:lvl6pPr indent="-419100" lvl="5" marL="2743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/>
            </a:lvl6pPr>
            <a:lvl7pPr indent="-419100" lvl="6" marL="32004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/>
            </a:lvl7pPr>
            <a:lvl8pPr indent="-419100" lvl="7" marL="36576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/>
            </a:lvl8pPr>
            <a:lvl9pPr indent="-419100" lvl="8" marL="4114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/>
            </a:lvl9pPr>
          </a:lstStyle>
          <a:p/>
        </p:txBody>
      </p:sp>
      <p:sp>
        <p:nvSpPr>
          <p:cNvPr id="164" name="Google Shape;164;p32"/>
          <p:cNvSpPr txBox="1"/>
          <p:nvPr>
            <p:ph idx="10" type="dt"/>
          </p:nvPr>
        </p:nvSpPr>
        <p:spPr>
          <a:xfrm>
            <a:off x="1382157" y="10482092"/>
            <a:ext cx="4523400" cy="6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5350" lIns="150750" spcFirstLastPara="1" rIns="150750" wrap="square" tIns="7535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9pPr>
          </a:lstStyle>
          <a:p/>
        </p:txBody>
      </p:sp>
      <p:sp>
        <p:nvSpPr>
          <p:cNvPr id="165" name="Google Shape;165;p32"/>
          <p:cNvSpPr txBox="1"/>
          <p:nvPr>
            <p:ph idx="11" type="ftr"/>
          </p:nvPr>
        </p:nvSpPr>
        <p:spPr>
          <a:xfrm>
            <a:off x="6659483" y="10482092"/>
            <a:ext cx="6785100" cy="6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5350" lIns="150750" spcFirstLastPara="1" rIns="150750" wrap="square" tIns="7535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9pPr>
          </a:lstStyle>
          <a:p/>
        </p:txBody>
      </p:sp>
      <p:sp>
        <p:nvSpPr>
          <p:cNvPr id="166" name="Google Shape;166;p32"/>
          <p:cNvSpPr txBox="1"/>
          <p:nvPr>
            <p:ph idx="12" type="sldNum"/>
          </p:nvPr>
        </p:nvSpPr>
        <p:spPr>
          <a:xfrm>
            <a:off x="14198521" y="10482092"/>
            <a:ext cx="4523400" cy="6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5350" lIns="150750" spcFirstLastPara="1" rIns="150750" wrap="square" tIns="753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3"/>
          <p:cNvSpPr/>
          <p:nvPr>
            <p:ph idx="2" type="pic"/>
          </p:nvPr>
        </p:nvSpPr>
        <p:spPr>
          <a:xfrm>
            <a:off x="0" y="0"/>
            <a:ext cx="20104200" cy="113094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orient="horz" pos="3562">
          <p15:clr>
            <a:srgbClr val="FBAE40"/>
          </p15:clr>
        </p15:guide>
        <p15:guide id="2" pos="6332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标题幻灯片">
  <p:cSld name="标题幻灯片"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_2">
  <p:cSld name="TITLE_AND_BODY_2"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5"/>
          <p:cNvSpPr txBox="1"/>
          <p:nvPr>
            <p:ph type="title"/>
          </p:nvPr>
        </p:nvSpPr>
        <p:spPr>
          <a:xfrm>
            <a:off x="685307" y="978506"/>
            <a:ext cx="18733200" cy="125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5350" lIns="150750" spcFirstLastPara="1" rIns="150750" wrap="square" tIns="7535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73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9pPr>
          </a:lstStyle>
          <a:p/>
        </p:txBody>
      </p:sp>
      <p:sp>
        <p:nvSpPr>
          <p:cNvPr id="172" name="Google Shape;172;p35"/>
          <p:cNvSpPr txBox="1"/>
          <p:nvPr>
            <p:ph idx="1" type="body"/>
          </p:nvPr>
        </p:nvSpPr>
        <p:spPr>
          <a:xfrm>
            <a:off x="685307" y="2534022"/>
            <a:ext cx="18733200" cy="75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75350" lIns="150750" spcFirstLastPara="1" rIns="150750" wrap="square" tIns="75350">
            <a:normAutofit/>
          </a:bodyPr>
          <a:lstStyle>
            <a:lvl1pPr indent="-520700" lvl="0" marL="4572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4600"/>
              <a:buChar char="•"/>
              <a:defRPr/>
            </a:lvl1pPr>
            <a:lvl2pPr indent="-482600" lvl="1" marL="914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4000"/>
              <a:buChar char="•"/>
              <a:defRPr/>
            </a:lvl2pPr>
            <a:lvl3pPr indent="-43815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3300"/>
              <a:buChar char="•"/>
              <a:defRPr/>
            </a:lvl3pPr>
            <a:lvl4pPr indent="-419100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3000"/>
              <a:buChar char="•"/>
              <a:defRPr/>
            </a:lvl4pPr>
            <a:lvl5pPr indent="-41910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3000"/>
              <a:buChar char="•"/>
              <a:defRPr/>
            </a:lvl5pPr>
            <a:lvl6pPr indent="-41910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3000"/>
              <a:buChar char="•"/>
              <a:defRPr/>
            </a:lvl6pPr>
            <a:lvl7pPr indent="-419100" lvl="6" marL="3200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3000"/>
              <a:buChar char="•"/>
              <a:defRPr/>
            </a:lvl7pPr>
            <a:lvl8pPr indent="-419100" lvl="7" marL="3657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3000"/>
              <a:buChar char="•"/>
              <a:defRPr/>
            </a:lvl8pPr>
            <a:lvl9pPr indent="-419100" lvl="8" marL="411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3000"/>
              <a:buChar char="•"/>
              <a:defRPr/>
            </a:lvl9pPr>
          </a:lstStyle>
          <a:p/>
        </p:txBody>
      </p:sp>
      <p:sp>
        <p:nvSpPr>
          <p:cNvPr id="173" name="Google Shape;173;p35"/>
          <p:cNvSpPr txBox="1"/>
          <p:nvPr>
            <p:ph idx="12" type="sldNum"/>
          </p:nvPr>
        </p:nvSpPr>
        <p:spPr>
          <a:xfrm>
            <a:off x="18627639" y="10253319"/>
            <a:ext cx="1206600" cy="8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5350" lIns="150750" spcFirstLastPara="1" rIns="150750" wrap="square" tIns="7535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1005205" y="452374"/>
            <a:ext cx="18093690" cy="18094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5"/>
          <p:cNvSpPr txBox="1"/>
          <p:nvPr>
            <p:ph idx="2" type="body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0" type="dt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2" type="sldNum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"/>
          <p:cNvSpPr txBox="1"/>
          <p:nvPr>
            <p:ph type="title"/>
          </p:nvPr>
        </p:nvSpPr>
        <p:spPr>
          <a:xfrm>
            <a:off x="1005205" y="452374"/>
            <a:ext cx="18093690" cy="18094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6"/>
          <p:cNvSpPr txBox="1"/>
          <p:nvPr>
            <p:ph idx="11" type="ftr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2" type="sldNum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>
  <p:cSld name="OBJECT_1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7"/>
          <p:cNvSpPr txBox="1"/>
          <p:nvPr>
            <p:ph type="title"/>
          </p:nvPr>
        </p:nvSpPr>
        <p:spPr>
          <a:xfrm>
            <a:off x="1382157" y="602118"/>
            <a:ext cx="17339700" cy="218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5350" lIns="150750" spcFirstLastPara="1" rIns="150750" wrap="square" tIns="7535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9pPr>
          </a:lstStyle>
          <a:p/>
        </p:txBody>
      </p:sp>
      <p:sp>
        <p:nvSpPr>
          <p:cNvPr id="41" name="Google Shape;41;p7"/>
          <p:cNvSpPr txBox="1"/>
          <p:nvPr>
            <p:ph idx="1" type="body"/>
          </p:nvPr>
        </p:nvSpPr>
        <p:spPr>
          <a:xfrm>
            <a:off x="1382157" y="3010591"/>
            <a:ext cx="17339700" cy="7175400"/>
          </a:xfrm>
          <a:prstGeom prst="rect">
            <a:avLst/>
          </a:prstGeom>
          <a:noFill/>
          <a:ln>
            <a:noFill/>
          </a:ln>
        </p:spPr>
        <p:txBody>
          <a:bodyPr anchorCtr="0" anchor="t" bIns="75350" lIns="150750" spcFirstLastPara="1" rIns="150750" wrap="square" tIns="75350">
            <a:normAutofit/>
          </a:bodyPr>
          <a:lstStyle>
            <a:lvl1pPr indent="-419100" lvl="0" marL="4572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/>
            </a:lvl1pPr>
            <a:lvl2pPr indent="-419100" lvl="1" marL="914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/>
            </a:lvl2pPr>
            <a:lvl3pPr indent="-4191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/>
            </a:lvl3pPr>
            <a:lvl4pPr indent="-419100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/>
            </a:lvl4pPr>
            <a:lvl5pPr indent="-41910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/>
            </a:lvl5pPr>
            <a:lvl6pPr indent="-41910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/>
            </a:lvl6pPr>
            <a:lvl7pPr indent="-419100" lvl="6" marL="3200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/>
            </a:lvl7pPr>
            <a:lvl8pPr indent="-419100" lvl="7" marL="3657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/>
            </a:lvl8pPr>
            <a:lvl9pPr indent="-419100" lvl="8" marL="411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0" type="dt"/>
          </p:nvPr>
        </p:nvSpPr>
        <p:spPr>
          <a:xfrm>
            <a:off x="1382157" y="10482092"/>
            <a:ext cx="4523400" cy="6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5350" lIns="150750" spcFirstLastPara="1" rIns="150750" wrap="square" tIns="7535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3" name="Google Shape;43;p7"/>
          <p:cNvSpPr txBox="1"/>
          <p:nvPr>
            <p:ph idx="11" type="ftr"/>
          </p:nvPr>
        </p:nvSpPr>
        <p:spPr>
          <a:xfrm>
            <a:off x="6659483" y="10482092"/>
            <a:ext cx="6785100" cy="6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5350" lIns="150750" spcFirstLastPara="1" rIns="150750" wrap="square" tIns="75350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4" name="Google Shape;44;p7"/>
          <p:cNvSpPr txBox="1"/>
          <p:nvPr>
            <p:ph idx="12" type="sldNum"/>
          </p:nvPr>
        </p:nvSpPr>
        <p:spPr>
          <a:xfrm>
            <a:off x="14198521" y="10482092"/>
            <a:ext cx="4523400" cy="6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5350" lIns="150750" spcFirstLastPara="1" rIns="150750" wrap="square" tIns="7535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Add10">
  <p:cSld name="SlideAdd10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9"/>
          <p:cNvSpPr/>
          <p:nvPr>
            <p:ph idx="2" type="pic"/>
          </p:nvPr>
        </p:nvSpPr>
        <p:spPr>
          <a:xfrm>
            <a:off x="0" y="0"/>
            <a:ext cx="20104200" cy="11309400"/>
          </a:xfrm>
          <a:prstGeom prst="rect">
            <a:avLst/>
          </a:prstGeom>
          <a:noFill/>
          <a:ln>
            <a:noFill/>
          </a:ln>
        </p:spPr>
      </p:sp>
      <p:sp>
        <p:nvSpPr>
          <p:cNvPr id="53" name="Google Shape;53;p9"/>
          <p:cNvSpPr txBox="1"/>
          <p:nvPr>
            <p:ph type="title"/>
          </p:nvPr>
        </p:nvSpPr>
        <p:spPr>
          <a:xfrm>
            <a:off x="4342047" y="2244337"/>
            <a:ext cx="6227100" cy="319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5350" lIns="150750" spcFirstLastPara="1" rIns="150750" wrap="square" tIns="7535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600"/>
              <a:buFont typeface="Playfair Display"/>
              <a:buNone/>
              <a:defRPr b="1" i="0" sz="6600" u="none" cap="none" strike="noStrike">
                <a:solidFill>
                  <a:schemeClr val="lt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b="0" i="0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b="0" i="0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b="0" i="0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b="0" i="0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b="0" i="0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b="0" i="0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b="0" i="0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b="0" i="0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/>
          <p:nvPr>
            <p:ph type="title"/>
          </p:nvPr>
        </p:nvSpPr>
        <p:spPr>
          <a:xfrm>
            <a:off x="1382157" y="602118"/>
            <a:ext cx="17339700" cy="218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5350" lIns="150750" spcFirstLastPara="1" rIns="150750" wrap="square" tIns="7535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9pPr>
          </a:lstStyle>
          <a:p/>
        </p:txBody>
      </p:sp>
      <p:sp>
        <p:nvSpPr>
          <p:cNvPr id="56" name="Google Shape;56;p10"/>
          <p:cNvSpPr txBox="1"/>
          <p:nvPr>
            <p:ph idx="1" type="body"/>
          </p:nvPr>
        </p:nvSpPr>
        <p:spPr>
          <a:xfrm>
            <a:off x="1382157" y="3010591"/>
            <a:ext cx="17339700" cy="7175400"/>
          </a:xfrm>
          <a:prstGeom prst="rect">
            <a:avLst/>
          </a:prstGeom>
          <a:noFill/>
          <a:ln>
            <a:noFill/>
          </a:ln>
        </p:spPr>
        <p:txBody>
          <a:bodyPr anchorCtr="0" anchor="t" bIns="75350" lIns="150750" spcFirstLastPara="1" rIns="150750" wrap="square" tIns="75350">
            <a:normAutofit/>
          </a:bodyPr>
          <a:lstStyle>
            <a:lvl1pPr indent="-419100" lvl="0" marL="457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/>
            </a:lvl1pPr>
            <a:lvl2pPr indent="-419100" lvl="1" marL="9144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/>
            </a:lvl2pPr>
            <a:lvl3pPr indent="-419100" lvl="2" marL="13716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/>
            </a:lvl3pPr>
            <a:lvl4pPr indent="-419100" lvl="3" marL="1828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/>
            </a:lvl4pPr>
            <a:lvl5pPr indent="-419100" lvl="4" marL="22860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/>
            </a:lvl5pPr>
            <a:lvl6pPr indent="-419100" lvl="5" marL="2743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/>
            </a:lvl6pPr>
            <a:lvl7pPr indent="-419100" lvl="6" marL="32004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/>
            </a:lvl7pPr>
            <a:lvl8pPr indent="-419100" lvl="7" marL="36576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/>
            </a:lvl8pPr>
            <a:lvl9pPr indent="-419100" lvl="8" marL="4114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/>
            </a:lvl9pPr>
          </a:lstStyle>
          <a:p/>
        </p:txBody>
      </p:sp>
      <p:sp>
        <p:nvSpPr>
          <p:cNvPr id="57" name="Google Shape;57;p10"/>
          <p:cNvSpPr txBox="1"/>
          <p:nvPr>
            <p:ph idx="10" type="dt"/>
          </p:nvPr>
        </p:nvSpPr>
        <p:spPr>
          <a:xfrm>
            <a:off x="1382157" y="10482092"/>
            <a:ext cx="4523400" cy="6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5350" lIns="150750" spcFirstLastPara="1" rIns="150750" wrap="square" tIns="7535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9pPr>
          </a:lstStyle>
          <a:p/>
        </p:txBody>
      </p:sp>
      <p:sp>
        <p:nvSpPr>
          <p:cNvPr id="58" name="Google Shape;58;p10"/>
          <p:cNvSpPr txBox="1"/>
          <p:nvPr>
            <p:ph idx="11" type="ftr"/>
          </p:nvPr>
        </p:nvSpPr>
        <p:spPr>
          <a:xfrm>
            <a:off x="6659483" y="10482092"/>
            <a:ext cx="6785100" cy="6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5350" lIns="150750" spcFirstLastPara="1" rIns="150750" wrap="square" tIns="7535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9pPr>
          </a:lstStyle>
          <a:p/>
        </p:txBody>
      </p:sp>
      <p:sp>
        <p:nvSpPr>
          <p:cNvPr id="59" name="Google Shape;59;p10"/>
          <p:cNvSpPr txBox="1"/>
          <p:nvPr>
            <p:ph idx="12" type="sldNum"/>
          </p:nvPr>
        </p:nvSpPr>
        <p:spPr>
          <a:xfrm>
            <a:off x="14198521" y="10482092"/>
            <a:ext cx="4523400" cy="6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5350" lIns="150750" spcFirstLastPara="1" rIns="150750" wrap="square" tIns="753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 type="title">
  <p:cSld name="TITLE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1"/>
          <p:cNvSpPr txBox="1"/>
          <p:nvPr>
            <p:ph type="ctrTitle"/>
          </p:nvPr>
        </p:nvSpPr>
        <p:spPr>
          <a:xfrm>
            <a:off x="2513013" y="1850860"/>
            <a:ext cx="15078000" cy="3937500"/>
          </a:xfrm>
          <a:prstGeom prst="rect">
            <a:avLst/>
          </a:prstGeom>
          <a:noFill/>
          <a:ln>
            <a:noFill/>
          </a:ln>
        </p:spPr>
        <p:txBody>
          <a:bodyPr anchorCtr="0" anchor="b" bIns="75350" lIns="150750" spcFirstLastPara="1" rIns="150750" wrap="square" tIns="75350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0"/>
              <a:buFont typeface="Calibri"/>
              <a:buNone/>
              <a:defRPr sz="99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9pPr>
          </a:lstStyle>
          <a:p/>
        </p:txBody>
      </p:sp>
      <p:sp>
        <p:nvSpPr>
          <p:cNvPr id="62" name="Google Shape;62;p11"/>
          <p:cNvSpPr txBox="1"/>
          <p:nvPr>
            <p:ph idx="1" type="subTitle"/>
          </p:nvPr>
        </p:nvSpPr>
        <p:spPr>
          <a:xfrm>
            <a:off x="2513013" y="5940027"/>
            <a:ext cx="15078000" cy="2730300"/>
          </a:xfrm>
          <a:prstGeom prst="rect">
            <a:avLst/>
          </a:prstGeom>
          <a:noFill/>
          <a:ln>
            <a:noFill/>
          </a:ln>
        </p:spPr>
        <p:txBody>
          <a:bodyPr anchorCtr="0" anchor="t" bIns="75350" lIns="150750" spcFirstLastPara="1" rIns="150750" wrap="square" tIns="75350">
            <a:normAutofit/>
          </a:bodyPr>
          <a:lstStyle>
            <a:lvl1pPr lvl="0" rtl="0" algn="ct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/>
            </a:lvl1pPr>
            <a:lvl2pPr lvl="1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300"/>
              <a:buNone/>
              <a:defRPr sz="3300"/>
            </a:lvl2pPr>
            <a:lvl3pPr lvl="2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/>
            </a:lvl3pPr>
            <a:lvl4pPr lvl="3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/>
            </a:lvl4pPr>
            <a:lvl5pPr lvl="4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/>
            </a:lvl5pPr>
            <a:lvl6pPr lvl="5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/>
            </a:lvl6pPr>
            <a:lvl7pPr lvl="6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/>
            </a:lvl7pPr>
            <a:lvl8pPr lvl="7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/>
            </a:lvl8pPr>
            <a:lvl9pPr lvl="8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/>
            </a:lvl9pPr>
          </a:lstStyle>
          <a:p/>
        </p:txBody>
      </p:sp>
      <p:sp>
        <p:nvSpPr>
          <p:cNvPr id="63" name="Google Shape;63;p11"/>
          <p:cNvSpPr txBox="1"/>
          <p:nvPr>
            <p:ph idx="10" type="dt"/>
          </p:nvPr>
        </p:nvSpPr>
        <p:spPr>
          <a:xfrm>
            <a:off x="1382157" y="10482092"/>
            <a:ext cx="4523400" cy="6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5350" lIns="150750" spcFirstLastPara="1" rIns="150750" wrap="square" tIns="7535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9pPr>
          </a:lstStyle>
          <a:p/>
        </p:txBody>
      </p:sp>
      <p:sp>
        <p:nvSpPr>
          <p:cNvPr id="64" name="Google Shape;64;p11"/>
          <p:cNvSpPr txBox="1"/>
          <p:nvPr>
            <p:ph idx="11" type="ftr"/>
          </p:nvPr>
        </p:nvSpPr>
        <p:spPr>
          <a:xfrm>
            <a:off x="6659483" y="10482092"/>
            <a:ext cx="6785100" cy="6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5350" lIns="150750" spcFirstLastPara="1" rIns="150750" wrap="square" tIns="7535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9pPr>
          </a:lstStyle>
          <a:p/>
        </p:txBody>
      </p:sp>
      <p:sp>
        <p:nvSpPr>
          <p:cNvPr id="65" name="Google Shape;65;p11"/>
          <p:cNvSpPr txBox="1"/>
          <p:nvPr>
            <p:ph idx="12" type="sldNum"/>
          </p:nvPr>
        </p:nvSpPr>
        <p:spPr>
          <a:xfrm>
            <a:off x="14198521" y="10482092"/>
            <a:ext cx="4523400" cy="6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5350" lIns="150750" spcFirstLastPara="1" rIns="150750" wrap="square" tIns="753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2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27.xml"/><Relationship Id="rId24" Type="http://schemas.openxmlformats.org/officeDocument/2006/relationships/slideLayout" Target="../slideLayouts/slideLayout30.xml"/><Relationship Id="rId23" Type="http://schemas.openxmlformats.org/officeDocument/2006/relationships/slideLayout" Target="../slideLayouts/slideLayout29.xml"/><Relationship Id="rId1" Type="http://schemas.openxmlformats.org/officeDocument/2006/relationships/slideLayout" Target="../slideLayouts/slideLayout7.xml"/><Relationship Id="rId2" Type="http://schemas.openxmlformats.org/officeDocument/2006/relationships/slideLayout" Target="../slideLayouts/slideLayout8.xml"/><Relationship Id="rId3" Type="http://schemas.openxmlformats.org/officeDocument/2006/relationships/slideLayout" Target="../slideLayouts/slideLayout9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26" Type="http://schemas.openxmlformats.org/officeDocument/2006/relationships/slideLayout" Target="../slideLayouts/slideLayout32.xml"/><Relationship Id="rId25" Type="http://schemas.openxmlformats.org/officeDocument/2006/relationships/slideLayout" Target="../slideLayouts/slideLayout31.xml"/><Relationship Id="rId28" Type="http://schemas.openxmlformats.org/officeDocument/2006/relationships/theme" Target="../theme/theme3.xml"/><Relationship Id="rId27" Type="http://schemas.openxmlformats.org/officeDocument/2006/relationships/slideLayout" Target="../slideLayouts/slideLayout33.xml"/><Relationship Id="rId5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3.xml"/><Relationship Id="rId8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0.xml"/><Relationship Id="rId17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1005205" y="452374"/>
            <a:ext cx="18093690" cy="18094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1" type="ftr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9" name="Google Shape;9;p1"/>
          <p:cNvSpPr txBox="1"/>
          <p:nvPr>
            <p:ph idx="10" type="dt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indent="0" lvl="1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indent="0" lvl="2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indent="0" lvl="3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indent="0" lvl="4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indent="0" lvl="5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indent="0" lvl="6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indent="0" lvl="7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indent="0" lvl="8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 txBox="1"/>
          <p:nvPr>
            <p:ph type="title"/>
          </p:nvPr>
        </p:nvSpPr>
        <p:spPr>
          <a:xfrm>
            <a:off x="1382157" y="602118"/>
            <a:ext cx="17339700" cy="218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5350" lIns="150750" spcFirstLastPara="1" rIns="150750" wrap="square" tIns="7535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300"/>
              <a:buFont typeface="Calibri"/>
              <a:buNone/>
              <a:defRPr b="0" i="0" sz="7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b="0" i="0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b="0" i="0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b="0" i="0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b="0" i="0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b="0" i="0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b="0" i="0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b="0" i="0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b="0" i="0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7" name="Google Shape;47;p8"/>
          <p:cNvSpPr txBox="1"/>
          <p:nvPr>
            <p:ph idx="1" type="body"/>
          </p:nvPr>
        </p:nvSpPr>
        <p:spPr>
          <a:xfrm>
            <a:off x="1382157" y="3010591"/>
            <a:ext cx="17339700" cy="7175400"/>
          </a:xfrm>
          <a:prstGeom prst="rect">
            <a:avLst/>
          </a:prstGeom>
          <a:noFill/>
          <a:ln>
            <a:noFill/>
          </a:ln>
        </p:spPr>
        <p:txBody>
          <a:bodyPr anchorCtr="0" anchor="t" bIns="75350" lIns="150750" spcFirstLastPara="1" rIns="150750" wrap="square" tIns="75350">
            <a:normAutofit/>
          </a:bodyPr>
          <a:lstStyle>
            <a:lvl1pPr indent="-520700" lvl="0" marL="4572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82600" lvl="1" marL="9144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8150" lvl="2" marL="13716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•"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19100" lvl="5" marL="2743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19100" lvl="6" marL="32004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19100" lvl="7" marL="36576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19100" lvl="8" marL="41148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" name="Google Shape;48;p8"/>
          <p:cNvSpPr txBox="1"/>
          <p:nvPr>
            <p:ph idx="10" type="dt"/>
          </p:nvPr>
        </p:nvSpPr>
        <p:spPr>
          <a:xfrm>
            <a:off x="1382157" y="10482092"/>
            <a:ext cx="4523400" cy="6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5350" lIns="150750" spcFirstLastPara="1" rIns="150750" wrap="square" tIns="7535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b="0" i="0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b="0" i="0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b="0" i="0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b="0" i="0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b="0" i="0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b="0" i="0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b="0" i="0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b="0" i="0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9" name="Google Shape;49;p8"/>
          <p:cNvSpPr txBox="1"/>
          <p:nvPr>
            <p:ph idx="11" type="ftr"/>
          </p:nvPr>
        </p:nvSpPr>
        <p:spPr>
          <a:xfrm>
            <a:off x="6659483" y="10482092"/>
            <a:ext cx="6785100" cy="6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5350" lIns="150750" spcFirstLastPara="1" rIns="150750" wrap="square" tIns="7535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b="0" i="0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b="0" i="0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b="0" i="0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b="0" i="0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b="0" i="0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b="0" i="0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b="0" i="0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b="0" i="0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" name="Google Shape;50;p8"/>
          <p:cNvSpPr txBox="1"/>
          <p:nvPr>
            <p:ph idx="12" type="sldNum"/>
          </p:nvPr>
        </p:nvSpPr>
        <p:spPr>
          <a:xfrm>
            <a:off x="14198521" y="10482092"/>
            <a:ext cx="4523400" cy="6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5350" lIns="150750" spcFirstLastPara="1" rIns="150750" wrap="square" tIns="753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  <p:sldLayoutId id="2147483666" r:id="rId13"/>
    <p:sldLayoutId id="2147483667" r:id="rId14"/>
    <p:sldLayoutId id="2147483668" r:id="rId15"/>
    <p:sldLayoutId id="2147483669" r:id="rId16"/>
    <p:sldLayoutId id="2147483670" r:id="rId17"/>
    <p:sldLayoutId id="2147483671" r:id="rId18"/>
    <p:sldLayoutId id="2147483672" r:id="rId19"/>
    <p:sldLayoutId id="2147483673" r:id="rId20"/>
    <p:sldLayoutId id="2147483674" r:id="rId21"/>
    <p:sldLayoutId id="2147483675" r:id="rId22"/>
    <p:sldLayoutId id="2147483676" r:id="rId23"/>
    <p:sldLayoutId id="2147483677" r:id="rId24"/>
    <p:sldLayoutId id="2147483678" r:id="rId25"/>
    <p:sldLayoutId id="2147483679" r:id="rId26"/>
    <p:sldLayoutId id="2147483680" r:id="rId2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Relationship Id="rId4" Type="http://schemas.openxmlformats.org/officeDocument/2006/relationships/image" Target="../media/image5.png"/><Relationship Id="rId5" Type="http://schemas.openxmlformats.org/officeDocument/2006/relationships/image" Target="../media/image8.png"/><Relationship Id="rId6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Relationship Id="rId4" Type="http://schemas.openxmlformats.org/officeDocument/2006/relationships/image" Target="../media/image4.png"/><Relationship Id="rId5" Type="http://schemas.openxmlformats.org/officeDocument/2006/relationships/image" Target="../media/image1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Relationship Id="rId4" Type="http://schemas.openxmlformats.org/officeDocument/2006/relationships/image" Target="../media/image13.png"/><Relationship Id="rId5" Type="http://schemas.openxmlformats.org/officeDocument/2006/relationships/image" Target="../media/image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png"/><Relationship Id="rId4" Type="http://schemas.openxmlformats.org/officeDocument/2006/relationships/image" Target="../media/image13.png"/><Relationship Id="rId5" Type="http://schemas.openxmlformats.org/officeDocument/2006/relationships/image" Target="../media/image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png"/><Relationship Id="rId4" Type="http://schemas.openxmlformats.org/officeDocument/2006/relationships/image" Target="../media/image4.png"/><Relationship Id="rId5" Type="http://schemas.openxmlformats.org/officeDocument/2006/relationships/image" Target="../media/image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png"/><Relationship Id="rId4" Type="http://schemas.openxmlformats.org/officeDocument/2006/relationships/image" Target="../media/image27.png"/><Relationship Id="rId5" Type="http://schemas.openxmlformats.org/officeDocument/2006/relationships/image" Target="../media/image15.png"/><Relationship Id="rId6" Type="http://schemas.openxmlformats.org/officeDocument/2006/relationships/hyperlink" Target="https://infogram.com/pef-25-presentacion-macro-1hnp27enkk95y4g" TargetMode="Externa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3.png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png"/><Relationship Id="rId4" Type="http://schemas.openxmlformats.org/officeDocument/2006/relationships/image" Target="../media/image13.png"/><Relationship Id="rId5" Type="http://schemas.openxmlformats.org/officeDocument/2006/relationships/image" Target="../media/image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5.png"/><Relationship Id="rId4" Type="http://schemas.openxmlformats.org/officeDocument/2006/relationships/image" Target="../media/image13.png"/><Relationship Id="rId5" Type="http://schemas.openxmlformats.org/officeDocument/2006/relationships/image" Target="../media/image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3.png"/><Relationship Id="rId4" Type="http://schemas.openxmlformats.org/officeDocument/2006/relationships/image" Target="../media/image4.png"/><Relationship Id="rId5" Type="http://schemas.openxmlformats.org/officeDocument/2006/relationships/image" Target="../media/image24.png"/><Relationship Id="rId6" Type="http://schemas.openxmlformats.org/officeDocument/2006/relationships/image" Target="../media/image1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6.png"/><Relationship Id="rId4" Type="http://schemas.openxmlformats.org/officeDocument/2006/relationships/image" Target="../media/image13.png"/><Relationship Id="rId5" Type="http://schemas.openxmlformats.org/officeDocument/2006/relationships/image" Target="../media/image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Relationship Id="rId4" Type="http://schemas.openxmlformats.org/officeDocument/2006/relationships/image" Target="../media/image13.png"/><Relationship Id="rId5" Type="http://schemas.openxmlformats.org/officeDocument/2006/relationships/image" Target="../media/image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3.png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3.png"/><Relationship Id="rId4" Type="http://schemas.openxmlformats.org/officeDocument/2006/relationships/image" Target="../media/image33.png"/><Relationship Id="rId5" Type="http://schemas.openxmlformats.org/officeDocument/2006/relationships/image" Target="../media/image13.png"/><Relationship Id="rId6" Type="http://schemas.openxmlformats.org/officeDocument/2006/relationships/image" Target="../media/image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0.png"/><Relationship Id="rId4" Type="http://schemas.openxmlformats.org/officeDocument/2006/relationships/image" Target="../media/image33.png"/><Relationship Id="rId5" Type="http://schemas.openxmlformats.org/officeDocument/2006/relationships/image" Target="../media/image13.png"/><Relationship Id="rId6" Type="http://schemas.openxmlformats.org/officeDocument/2006/relationships/image" Target="../media/image4.png"/><Relationship Id="rId7" Type="http://schemas.openxmlformats.org/officeDocument/2006/relationships/image" Target="../media/image1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9.png"/><Relationship Id="rId4" Type="http://schemas.openxmlformats.org/officeDocument/2006/relationships/image" Target="../media/image13.png"/><Relationship Id="rId5" Type="http://schemas.openxmlformats.org/officeDocument/2006/relationships/image" Target="../media/image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3.png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.png"/><Relationship Id="rId4" Type="http://schemas.openxmlformats.org/officeDocument/2006/relationships/image" Target="../media/image2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1.png"/><Relationship Id="rId4" Type="http://schemas.openxmlformats.org/officeDocument/2006/relationships/image" Target="../media/image13.png"/><Relationship Id="rId5" Type="http://schemas.openxmlformats.org/officeDocument/2006/relationships/image" Target="../media/image4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3.png"/><Relationship Id="rId4" Type="http://schemas.openxmlformats.org/officeDocument/2006/relationships/image" Target="../media/image4.png"/><Relationship Id="rId5" Type="http://schemas.openxmlformats.org/officeDocument/2006/relationships/image" Target="../media/image39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3.png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2.png"/><Relationship Id="rId4" Type="http://schemas.openxmlformats.org/officeDocument/2006/relationships/image" Target="../media/image4.png"/><Relationship Id="rId5" Type="http://schemas.openxmlformats.org/officeDocument/2006/relationships/image" Target="../media/image3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.png"/><Relationship Id="rId4" Type="http://schemas.openxmlformats.org/officeDocument/2006/relationships/image" Target="../media/image28.png"/><Relationship Id="rId5" Type="http://schemas.openxmlformats.org/officeDocument/2006/relationships/image" Target="../media/image32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1.png"/><Relationship Id="rId4" Type="http://schemas.openxmlformats.org/officeDocument/2006/relationships/image" Target="../media/image4.png"/><Relationship Id="rId5" Type="http://schemas.openxmlformats.org/officeDocument/2006/relationships/image" Target="../media/image34.png"/><Relationship Id="rId6" Type="http://schemas.openxmlformats.org/officeDocument/2006/relationships/image" Target="../media/image13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3.png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.png"/><Relationship Id="rId4" Type="http://schemas.openxmlformats.org/officeDocument/2006/relationships/image" Target="../media/image37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6.png"/><Relationship Id="rId4" Type="http://schemas.openxmlformats.org/officeDocument/2006/relationships/image" Target="../media/image13.png"/><Relationship Id="rId5" Type="http://schemas.openxmlformats.org/officeDocument/2006/relationships/image" Target="../media/image4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8.png"/><Relationship Id="rId4" Type="http://schemas.openxmlformats.org/officeDocument/2006/relationships/image" Target="../media/image13.png"/><Relationship Id="rId5" Type="http://schemas.openxmlformats.org/officeDocument/2006/relationships/image" Target="../media/image4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4.png"/><Relationship Id="rId4" Type="http://schemas.openxmlformats.org/officeDocument/2006/relationships/image" Target="../media/image13.png"/><Relationship Id="rId5" Type="http://schemas.openxmlformats.org/officeDocument/2006/relationships/image" Target="../media/image4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4.png"/><Relationship Id="rId4" Type="http://schemas.openxmlformats.org/officeDocument/2006/relationships/image" Target="../media/image13.png"/><Relationship Id="rId5" Type="http://schemas.openxmlformats.org/officeDocument/2006/relationships/image" Target="../media/image4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4.png"/><Relationship Id="rId4" Type="http://schemas.openxmlformats.org/officeDocument/2006/relationships/image" Target="../media/image13.png"/><Relationship Id="rId5" Type="http://schemas.openxmlformats.org/officeDocument/2006/relationships/image" Target="../media/image4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.png"/><Relationship Id="rId4" Type="http://schemas.openxmlformats.org/officeDocument/2006/relationships/image" Target="../media/image13.png"/><Relationship Id="rId5" Type="http://schemas.openxmlformats.org/officeDocument/2006/relationships/image" Target="../media/image4.png"/><Relationship Id="rId6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Relationship Id="rId4" Type="http://schemas.openxmlformats.org/officeDocument/2006/relationships/image" Target="../media/image4.png"/><Relationship Id="rId5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Relationship Id="rId4" Type="http://schemas.openxmlformats.org/officeDocument/2006/relationships/image" Target="../media/image4.png"/><Relationship Id="rId5" Type="http://schemas.openxmlformats.org/officeDocument/2006/relationships/image" Target="../media/image1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Relationship Id="rId4" Type="http://schemas.openxmlformats.org/officeDocument/2006/relationships/image" Target="../media/image13.png"/><Relationship Id="rId5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Relationship Id="rId4" Type="http://schemas.openxmlformats.org/officeDocument/2006/relationships/image" Target="../media/image7.png"/><Relationship Id="rId5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Relationship Id="rId4" Type="http://schemas.openxmlformats.org/officeDocument/2006/relationships/image" Target="../media/image4.png"/><Relationship Id="rId5" Type="http://schemas.openxmlformats.org/officeDocument/2006/relationships/image" Target="../media/image12.png"/><Relationship Id="rId6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36"/>
          <p:cNvPicPr preferRelativeResize="0"/>
          <p:nvPr/>
        </p:nvPicPr>
        <p:blipFill rotWithShape="1">
          <a:blip r:embed="rId3">
            <a:alphaModFix/>
          </a:blip>
          <a:srcRect b="6252" l="0" r="61030" t="0"/>
          <a:stretch/>
        </p:blipFill>
        <p:spPr>
          <a:xfrm>
            <a:off x="15166950" y="6967050"/>
            <a:ext cx="2320450" cy="222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2427858" cy="1130935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36"/>
          <p:cNvSpPr txBox="1"/>
          <p:nvPr/>
        </p:nvSpPr>
        <p:spPr>
          <a:xfrm>
            <a:off x="12427850" y="2810550"/>
            <a:ext cx="7752000" cy="36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>
                <a:solidFill>
                  <a:srgbClr val="0C8643"/>
                </a:solidFill>
                <a:highlight>
                  <a:schemeClr val="lt1"/>
                </a:highlight>
                <a:latin typeface="Ubuntu Medium"/>
                <a:ea typeface="Ubuntu Medium"/>
                <a:cs typeface="Ubuntu Medium"/>
                <a:sym typeface="Ubuntu Medium"/>
              </a:rPr>
              <a:t>de Progreso Social</a:t>
            </a:r>
            <a:endParaRPr sz="3400">
              <a:solidFill>
                <a:srgbClr val="0C8643"/>
              </a:solidFill>
              <a:highlight>
                <a:schemeClr val="lt1"/>
              </a:highlight>
              <a:latin typeface="Ubuntu Medium"/>
              <a:ea typeface="Ubuntu Medium"/>
              <a:cs typeface="Ubuntu Medium"/>
              <a:sym typeface="Ubuntu Medium"/>
            </a:endParaRPr>
          </a:p>
          <a:p>
            <a:pPr indent="0" lvl="0" marL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>
                <a:solidFill>
                  <a:srgbClr val="0C8643"/>
                </a:solidFill>
                <a:highlight>
                  <a:schemeClr val="lt1"/>
                </a:highlight>
                <a:latin typeface="Ubuntu Medium"/>
                <a:ea typeface="Ubuntu Medium"/>
                <a:cs typeface="Ubuntu Medium"/>
                <a:sym typeface="Ubuntu Medium"/>
              </a:rPr>
              <a:t>2024</a:t>
            </a:r>
            <a:endParaRPr sz="9000">
              <a:solidFill>
                <a:srgbClr val="0C8643"/>
              </a:solidFill>
              <a:highlight>
                <a:schemeClr val="lt1"/>
              </a:highlight>
              <a:latin typeface="Ubuntu Medium"/>
              <a:ea typeface="Ubuntu Medium"/>
              <a:cs typeface="Ubuntu Medium"/>
              <a:sym typeface="Ubuntu Medium"/>
            </a:endParaRPr>
          </a:p>
          <a:p>
            <a:pPr indent="0" lvl="0" marL="0" rtl="0" algn="ctr">
              <a:spcBef>
                <a:spcPts val="2200"/>
              </a:spcBef>
              <a:spcAft>
                <a:spcPts val="0"/>
              </a:spcAft>
              <a:buNone/>
            </a:pPr>
            <a:r>
              <a:rPr lang="en-US" sz="3400">
                <a:solidFill>
                  <a:srgbClr val="BE8A59"/>
                </a:solidFill>
                <a:highlight>
                  <a:schemeClr val="lt1"/>
                </a:highlight>
                <a:latin typeface="Ubuntu Medium"/>
                <a:ea typeface="Ubuntu Medium"/>
                <a:cs typeface="Ubuntu Medium"/>
                <a:sym typeface="Ubuntu Medium"/>
              </a:rPr>
              <a:t>Historias contadas con datos 2015-2023</a:t>
            </a:r>
            <a:endParaRPr sz="3400">
              <a:solidFill>
                <a:srgbClr val="BE8A59"/>
              </a:solidFill>
              <a:highlight>
                <a:schemeClr val="lt1"/>
              </a:highlight>
              <a:latin typeface="Ubuntu Medium"/>
              <a:ea typeface="Ubuntu Medium"/>
              <a:cs typeface="Ubuntu Medium"/>
              <a:sym typeface="Ubuntu Medium"/>
            </a:endParaRPr>
          </a:p>
        </p:txBody>
      </p:sp>
      <p:pic>
        <p:nvPicPr>
          <p:cNvPr id="181" name="Google Shape;181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313075" y="9501200"/>
            <a:ext cx="6098700" cy="101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36"/>
          <p:cNvPicPr preferRelativeResize="0"/>
          <p:nvPr/>
        </p:nvPicPr>
        <p:blipFill rotWithShape="1">
          <a:blip r:embed="rId6">
            <a:alphaModFix/>
          </a:blip>
          <a:srcRect b="20025" l="0" r="80081" t="0"/>
          <a:stretch/>
        </p:blipFill>
        <p:spPr>
          <a:xfrm>
            <a:off x="13930600" y="1090625"/>
            <a:ext cx="4519325" cy="1619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4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12747" t="0"/>
          <a:stretch/>
        </p:blipFill>
        <p:spPr>
          <a:xfrm>
            <a:off x="762450" y="2193950"/>
            <a:ext cx="876600" cy="87141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80" name="Google Shape;280;p45"/>
          <p:cNvPicPr preferRelativeResize="0"/>
          <p:nvPr/>
        </p:nvPicPr>
        <p:blipFill rotWithShape="1">
          <a:blip r:embed="rId4">
            <a:alphaModFix/>
          </a:blip>
          <a:srcRect b="0" l="0" r="69351" t="0"/>
          <a:stretch/>
        </p:blipFill>
        <p:spPr>
          <a:xfrm>
            <a:off x="533400" y="304800"/>
            <a:ext cx="5232349" cy="152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45"/>
          <p:cNvSpPr txBox="1"/>
          <p:nvPr>
            <p:ph type="title"/>
          </p:nvPr>
        </p:nvSpPr>
        <p:spPr>
          <a:xfrm>
            <a:off x="3488332" y="1504281"/>
            <a:ext cx="13391700" cy="319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5350" lIns="150750" spcFirstLastPara="1" rIns="150750" wrap="square" tIns="7535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4FD9"/>
              </a:buClr>
              <a:buSzPts val="7900"/>
              <a:buFont typeface="Montserrat"/>
              <a:buNone/>
            </a:pPr>
            <a:r>
              <a:rPr b="1" lang="en-US" sz="6700">
                <a:solidFill>
                  <a:srgbClr val="0C8643"/>
                </a:solidFill>
                <a:latin typeface="Ubuntu"/>
                <a:ea typeface="Ubuntu"/>
                <a:cs typeface="Ubuntu"/>
                <a:sym typeface="Ubuntu"/>
              </a:rPr>
              <a:t>Índice de Progreso Social</a:t>
            </a:r>
            <a:endParaRPr b="1" sz="6700">
              <a:solidFill>
                <a:srgbClr val="0C8643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4FD9"/>
              </a:buClr>
              <a:buSzPts val="7900"/>
              <a:buFont typeface="Montserrat"/>
              <a:buNone/>
            </a:pPr>
            <a:r>
              <a:t/>
            </a:r>
            <a:endParaRPr sz="4000">
              <a:solidFill>
                <a:srgbClr val="0C864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282" name="Google Shape;282;p45"/>
          <p:cNvPicPr preferRelativeResize="0"/>
          <p:nvPr/>
        </p:nvPicPr>
        <p:blipFill rotWithShape="1">
          <a:blip r:embed="rId5">
            <a:alphaModFix/>
          </a:blip>
          <a:srcRect b="10759" l="8724" r="4807" t="29399"/>
          <a:stretch/>
        </p:blipFill>
        <p:spPr>
          <a:xfrm>
            <a:off x="2309725" y="3571875"/>
            <a:ext cx="16525974" cy="7148476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45"/>
          <p:cNvSpPr/>
          <p:nvPr/>
        </p:nvSpPr>
        <p:spPr>
          <a:xfrm>
            <a:off x="8215300" y="5348300"/>
            <a:ext cx="5232300" cy="4533900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45"/>
          <p:cNvSpPr/>
          <p:nvPr/>
        </p:nvSpPr>
        <p:spPr>
          <a:xfrm>
            <a:off x="2576500" y="7862900"/>
            <a:ext cx="5384700" cy="981000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45"/>
          <p:cNvSpPr/>
          <p:nvPr/>
        </p:nvSpPr>
        <p:spPr>
          <a:xfrm>
            <a:off x="13701700" y="5348300"/>
            <a:ext cx="5133900" cy="2591100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45"/>
          <p:cNvSpPr/>
          <p:nvPr/>
        </p:nvSpPr>
        <p:spPr>
          <a:xfrm>
            <a:off x="13701700" y="8810625"/>
            <a:ext cx="5133900" cy="1086000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45"/>
          <p:cNvSpPr/>
          <p:nvPr/>
        </p:nvSpPr>
        <p:spPr>
          <a:xfrm>
            <a:off x="15824100" y="683825"/>
            <a:ext cx="3994800" cy="3083100"/>
          </a:xfrm>
          <a:prstGeom prst="wedgeRoundRectCallout">
            <a:avLst>
              <a:gd fmla="val -56863" name="adj1"/>
              <a:gd fmla="val 18132" name="adj2"/>
              <a:gd fmla="val 0" name="adj3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El </a:t>
            </a:r>
            <a:r>
              <a:rPr b="1" lang="en-US" sz="29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ingreso de los hogares </a:t>
            </a:r>
            <a:r>
              <a:rPr lang="en-US" sz="29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determina en gran medida el acceso a derechos básicos.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46"/>
          <p:cNvPicPr preferRelativeResize="0"/>
          <p:nvPr/>
        </p:nvPicPr>
        <p:blipFill rotWithShape="1">
          <a:blip r:embed="rId3">
            <a:alphaModFix/>
          </a:blip>
          <a:srcRect b="0" l="0" r="0" t="12793"/>
          <a:stretch/>
        </p:blipFill>
        <p:spPr>
          <a:xfrm>
            <a:off x="1734399" y="1928825"/>
            <a:ext cx="18217303" cy="871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46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12747" t="0"/>
          <a:stretch/>
        </p:blipFill>
        <p:spPr>
          <a:xfrm>
            <a:off x="762450" y="2193950"/>
            <a:ext cx="876600" cy="87141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95" name="Google Shape;295;p46"/>
          <p:cNvPicPr preferRelativeResize="0"/>
          <p:nvPr/>
        </p:nvPicPr>
        <p:blipFill rotWithShape="1">
          <a:blip r:embed="rId5">
            <a:alphaModFix/>
          </a:blip>
          <a:srcRect b="0" l="0" r="69351" t="0"/>
          <a:stretch/>
        </p:blipFill>
        <p:spPr>
          <a:xfrm>
            <a:off x="533400" y="304800"/>
            <a:ext cx="5232349" cy="152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46"/>
          <p:cNvSpPr/>
          <p:nvPr/>
        </p:nvSpPr>
        <p:spPr>
          <a:xfrm>
            <a:off x="1857375" y="1714500"/>
            <a:ext cx="9334500" cy="3524400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97" name="Google Shape;297;p46"/>
          <p:cNvCxnSpPr/>
          <p:nvPr/>
        </p:nvCxnSpPr>
        <p:spPr>
          <a:xfrm>
            <a:off x="7615250" y="2304250"/>
            <a:ext cx="0" cy="7260600"/>
          </a:xfrm>
          <a:prstGeom prst="straightConnector1">
            <a:avLst/>
          </a:prstGeom>
          <a:noFill/>
          <a:ln cap="flat" cmpd="sng" w="38100">
            <a:solidFill>
              <a:srgbClr val="FF2600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298" name="Google Shape;298;p46"/>
          <p:cNvCxnSpPr/>
          <p:nvPr/>
        </p:nvCxnSpPr>
        <p:spPr>
          <a:xfrm>
            <a:off x="16454450" y="2373814"/>
            <a:ext cx="0" cy="7260600"/>
          </a:xfrm>
          <a:prstGeom prst="straightConnector1">
            <a:avLst/>
          </a:prstGeom>
          <a:noFill/>
          <a:ln cap="flat" cmpd="sng" w="38100">
            <a:solidFill>
              <a:srgbClr val="FF2600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299" name="Google Shape;299;p46"/>
          <p:cNvSpPr txBox="1"/>
          <p:nvPr/>
        </p:nvSpPr>
        <p:spPr>
          <a:xfrm>
            <a:off x="6324700" y="6243800"/>
            <a:ext cx="1128600" cy="12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900">
                <a:solidFill>
                  <a:srgbClr val="674EA7"/>
                </a:solidFill>
                <a:latin typeface="Calibri"/>
                <a:ea typeface="Calibri"/>
                <a:cs typeface="Calibri"/>
                <a:sym typeface="Calibri"/>
              </a:rPr>
              <a:t>💸</a:t>
            </a:r>
            <a:endParaRPr sz="6400"/>
          </a:p>
        </p:txBody>
      </p:sp>
      <p:sp>
        <p:nvSpPr>
          <p:cNvPr id="300" name="Google Shape;300;p46"/>
          <p:cNvSpPr txBox="1"/>
          <p:nvPr/>
        </p:nvSpPr>
        <p:spPr>
          <a:xfrm>
            <a:off x="13868400" y="568200"/>
            <a:ext cx="1242900" cy="1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300">
                <a:solidFill>
                  <a:srgbClr val="0F1419"/>
                </a:solidFill>
                <a:latin typeface="Calibri"/>
                <a:ea typeface="Calibri"/>
                <a:cs typeface="Calibri"/>
                <a:sym typeface="Calibri"/>
              </a:rPr>
              <a:t>🔍</a:t>
            </a:r>
            <a:endParaRPr sz="6300"/>
          </a:p>
        </p:txBody>
      </p:sp>
      <p:sp>
        <p:nvSpPr>
          <p:cNvPr id="301" name="Google Shape;301;p46"/>
          <p:cNvSpPr/>
          <p:nvPr/>
        </p:nvSpPr>
        <p:spPr>
          <a:xfrm>
            <a:off x="15211425" y="762000"/>
            <a:ext cx="4206900" cy="919200"/>
          </a:xfrm>
          <a:prstGeom prst="wedgeRoundRectCallout">
            <a:avLst>
              <a:gd fmla="val -20833" name="adj1"/>
              <a:gd fmla="val 62500" name="adj2"/>
              <a:gd fmla="val 0" name="adj3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1778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</a:rPr>
              <a:t>Incremento en </a:t>
            </a:r>
            <a:r>
              <a:rPr lang="en-US" sz="2400">
                <a:solidFill>
                  <a:schemeClr val="dk1"/>
                </a:solidFill>
              </a:rPr>
              <a:t>muerte materno-infantil</a:t>
            </a:r>
            <a:endParaRPr sz="27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p46"/>
          <p:cNvSpPr/>
          <p:nvPr/>
        </p:nvSpPr>
        <p:spPr>
          <a:xfrm>
            <a:off x="7796175" y="6320000"/>
            <a:ext cx="2786100" cy="919200"/>
          </a:xfrm>
          <a:prstGeom prst="wedgeRoundRectCallout">
            <a:avLst>
              <a:gd fmla="val -44238" name="adj1"/>
              <a:gd fmla="val 80108" name="adj2"/>
              <a:gd fmla="val 0" name="adj3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1778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</a:rPr>
              <a:t>Pérdida masiva de empleo</a:t>
            </a:r>
            <a:endParaRPr sz="27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p46"/>
          <p:cNvSpPr/>
          <p:nvPr/>
        </p:nvSpPr>
        <p:spPr>
          <a:xfrm>
            <a:off x="16635375" y="4267200"/>
            <a:ext cx="3392400" cy="2667000"/>
          </a:xfrm>
          <a:prstGeom prst="wedgeRoundRectCallout">
            <a:avLst>
              <a:gd fmla="val -25041" name="adj1"/>
              <a:gd fmla="val 79693" name="adj2"/>
              <a:gd fmla="val 0" name="adj3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1778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</a:rPr>
              <a:t>Afectación en determinantes de la movilidad social: informalidad laboral, jóvenes sin estudiar ni trabajar, educación superior</a:t>
            </a:r>
            <a:r>
              <a:rPr lang="en-US" sz="2400">
                <a:solidFill>
                  <a:schemeClr val="dk1"/>
                </a:solidFill>
              </a:rPr>
              <a:t>.</a:t>
            </a:r>
            <a:endParaRPr sz="27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46"/>
          <p:cNvSpPr txBox="1"/>
          <p:nvPr/>
        </p:nvSpPr>
        <p:spPr>
          <a:xfrm>
            <a:off x="7107900" y="713800"/>
            <a:ext cx="11124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rgbClr val="14171A"/>
                </a:solidFill>
                <a:latin typeface="Calibri"/>
                <a:ea typeface="Calibri"/>
                <a:cs typeface="Calibri"/>
                <a:sym typeface="Calibri"/>
              </a:rPr>
              <a:t>⚠️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Google Shape;310;p47"/>
          <p:cNvPicPr preferRelativeResize="0"/>
          <p:nvPr/>
        </p:nvPicPr>
        <p:blipFill rotWithShape="1">
          <a:blip r:embed="rId3">
            <a:alphaModFix/>
          </a:blip>
          <a:srcRect b="5560" l="0" r="0" t="19194"/>
          <a:stretch/>
        </p:blipFill>
        <p:spPr>
          <a:xfrm>
            <a:off x="2106575" y="4059250"/>
            <a:ext cx="16958223" cy="7177599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47"/>
          <p:cNvSpPr/>
          <p:nvPr/>
        </p:nvSpPr>
        <p:spPr>
          <a:xfrm>
            <a:off x="3429000" y="2292000"/>
            <a:ext cx="12224100" cy="1665300"/>
          </a:xfrm>
          <a:prstGeom prst="wedgeRoundRectCallout">
            <a:avLst>
              <a:gd fmla="val -918" name="adj1"/>
              <a:gd fmla="val 125685" name="adj2"/>
              <a:gd fmla="val 0" name="adj3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0750" lIns="150750" spcFirstLastPara="1" rIns="150750" wrap="square" tIns="1507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3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Cada vez </a:t>
            </a:r>
            <a:r>
              <a:rPr b="1" lang="en-US" sz="3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más personas </a:t>
            </a:r>
            <a:r>
              <a:rPr lang="en-US" sz="3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acuden a servicios</a:t>
            </a:r>
            <a:r>
              <a:rPr b="1" lang="en-US" sz="3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-US" sz="3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de</a:t>
            </a:r>
            <a:r>
              <a:rPr b="1" lang="en-US" sz="3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salud privados.</a:t>
            </a:r>
            <a:endParaRPr b="1" sz="38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312" name="Google Shape;312;p47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12747" t="0"/>
          <a:stretch/>
        </p:blipFill>
        <p:spPr>
          <a:xfrm>
            <a:off x="762450" y="2193950"/>
            <a:ext cx="876600" cy="87141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13" name="Google Shape;313;p47"/>
          <p:cNvPicPr preferRelativeResize="0"/>
          <p:nvPr/>
        </p:nvPicPr>
        <p:blipFill rotWithShape="1">
          <a:blip r:embed="rId5">
            <a:alphaModFix/>
          </a:blip>
          <a:srcRect b="0" l="0" r="69351" t="0"/>
          <a:stretch/>
        </p:blipFill>
        <p:spPr>
          <a:xfrm>
            <a:off x="533400" y="304800"/>
            <a:ext cx="5232349" cy="152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47"/>
          <p:cNvSpPr txBox="1"/>
          <p:nvPr/>
        </p:nvSpPr>
        <p:spPr>
          <a:xfrm>
            <a:off x="6118175" y="609600"/>
            <a:ext cx="13338900" cy="16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El Estado falla en garantizar derechos:</a:t>
            </a:r>
            <a:r>
              <a:rPr lang="en-US" sz="4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b="1" lang="en-US" sz="4600">
                <a:solidFill>
                  <a:srgbClr val="0C8643"/>
                </a:solidFill>
                <a:latin typeface="Ubuntu"/>
                <a:ea typeface="Ubuntu"/>
                <a:cs typeface="Ubuntu"/>
                <a:sym typeface="Ubuntu"/>
              </a:rPr>
              <a:t>salud</a:t>
            </a:r>
            <a:endParaRPr b="1" sz="4600">
              <a:solidFill>
                <a:srgbClr val="0C8643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Personas con problemas de salud que recibieron </a:t>
            </a:r>
            <a:r>
              <a:rPr b="1" lang="en-US" sz="3000">
                <a:solidFill>
                  <a:srgbClr val="0C8643"/>
                </a:solidFill>
                <a:latin typeface="Ubuntu"/>
                <a:ea typeface="Ubuntu"/>
                <a:cs typeface="Ubuntu"/>
                <a:sym typeface="Ubuntu"/>
              </a:rPr>
              <a:t>atención médica</a:t>
            </a:r>
            <a:endParaRPr sz="3000">
              <a:solidFill>
                <a:srgbClr val="595959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rgbClr val="595959"/>
                </a:solidFill>
                <a:latin typeface="Ubuntu"/>
                <a:ea typeface="Ubuntu"/>
                <a:cs typeface="Ubuntu"/>
                <a:sym typeface="Ubuntu"/>
              </a:rPr>
              <a:t>Coneval 2018-2022</a:t>
            </a:r>
            <a:endParaRPr sz="2300">
              <a:solidFill>
                <a:srgbClr val="595959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Google Shape;320;p4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12747" t="0"/>
          <a:stretch/>
        </p:blipFill>
        <p:spPr>
          <a:xfrm>
            <a:off x="762450" y="2193950"/>
            <a:ext cx="876600" cy="87141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21" name="Google Shape;321;p48"/>
          <p:cNvPicPr preferRelativeResize="0"/>
          <p:nvPr/>
        </p:nvPicPr>
        <p:blipFill rotWithShape="1">
          <a:blip r:embed="rId4">
            <a:alphaModFix/>
          </a:blip>
          <a:srcRect b="0" l="0" r="69351" t="0"/>
          <a:stretch/>
        </p:blipFill>
        <p:spPr>
          <a:xfrm>
            <a:off x="533400" y="304800"/>
            <a:ext cx="5232349" cy="152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48"/>
          <p:cNvPicPr preferRelativeResize="0"/>
          <p:nvPr/>
        </p:nvPicPr>
        <p:blipFill rotWithShape="1">
          <a:blip r:embed="rId5">
            <a:alphaModFix/>
          </a:blip>
          <a:srcRect b="6293" l="3350" r="5116" t="14044"/>
          <a:stretch/>
        </p:blipFill>
        <p:spPr>
          <a:xfrm>
            <a:off x="1781050" y="3115525"/>
            <a:ext cx="17209124" cy="8021126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48"/>
          <p:cNvSpPr/>
          <p:nvPr/>
        </p:nvSpPr>
        <p:spPr>
          <a:xfrm>
            <a:off x="12557425" y="3153950"/>
            <a:ext cx="6816600" cy="3820500"/>
          </a:xfrm>
          <a:prstGeom prst="wedgeRoundRectCallout">
            <a:avLst>
              <a:gd fmla="val -20833" name="adj1"/>
              <a:gd fmla="val 62500" name="adj2"/>
              <a:gd fmla="val 0" name="adj3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T</a:t>
            </a:r>
            <a:r>
              <a:rPr lang="en-US" sz="3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ransición</a:t>
            </a:r>
            <a:r>
              <a:rPr b="1" lang="en-US" sz="3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-US" sz="3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hacia servicios de </a:t>
            </a:r>
            <a:r>
              <a:rPr b="1" lang="en-US" sz="3200">
                <a:solidFill>
                  <a:srgbClr val="0C8643"/>
                </a:solidFill>
                <a:latin typeface="Ubuntu"/>
                <a:ea typeface="Ubuntu"/>
                <a:cs typeface="Ubuntu"/>
                <a:sym typeface="Ubuntu"/>
              </a:rPr>
              <a:t>salud</a:t>
            </a:r>
            <a:r>
              <a:rPr b="1" lang="en-US" sz="3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b="1" lang="en-US" sz="3200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privados</a:t>
            </a:r>
            <a:r>
              <a:rPr lang="en-US" sz="3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, </a:t>
            </a:r>
            <a:r>
              <a:rPr b="1" lang="en-US" sz="3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incrementando el </a:t>
            </a:r>
            <a:r>
              <a:rPr b="1" lang="en-US" sz="3200">
                <a:solidFill>
                  <a:srgbClr val="0C8643"/>
                </a:solidFill>
                <a:latin typeface="Ubuntu"/>
                <a:ea typeface="Ubuntu"/>
                <a:cs typeface="Ubuntu"/>
                <a:sym typeface="Ubuntu"/>
              </a:rPr>
              <a:t>gasto de bolsillo</a:t>
            </a:r>
            <a:r>
              <a:rPr lang="en-US" sz="3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de los hogares para </a:t>
            </a:r>
            <a:r>
              <a:rPr b="1" lang="en-US" sz="3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todos los niveles de ingreso</a:t>
            </a:r>
            <a:r>
              <a:rPr lang="en-US" sz="3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y</a:t>
            </a:r>
            <a:r>
              <a:rPr lang="en-US" sz="3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en la</a:t>
            </a:r>
            <a:r>
              <a:rPr b="1" lang="en-US" sz="3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mayoría de los estados. </a:t>
            </a:r>
            <a:endParaRPr b="1" sz="32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24" name="Google Shape;324;p48"/>
          <p:cNvSpPr txBox="1"/>
          <p:nvPr/>
        </p:nvSpPr>
        <p:spPr>
          <a:xfrm>
            <a:off x="7601375" y="609600"/>
            <a:ext cx="11855700" cy="16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Gasto de bolsillo en </a:t>
            </a:r>
            <a:r>
              <a:rPr b="1" lang="en-US" sz="4600">
                <a:solidFill>
                  <a:srgbClr val="0C8643"/>
                </a:solidFill>
                <a:latin typeface="Ubuntu"/>
                <a:ea typeface="Ubuntu"/>
                <a:cs typeface="Ubuntu"/>
                <a:sym typeface="Ubuntu"/>
              </a:rPr>
              <a:t>salud</a:t>
            </a:r>
            <a:endParaRPr b="1" sz="4600">
              <a:solidFill>
                <a:srgbClr val="0C8643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Cambio porcentual en el gasto en hogares en </a:t>
            </a:r>
            <a:r>
              <a:rPr b="1" lang="en-US" sz="3000">
                <a:solidFill>
                  <a:srgbClr val="0C8643"/>
                </a:solidFill>
                <a:latin typeface="Ubuntu"/>
                <a:ea typeface="Ubuntu"/>
                <a:cs typeface="Ubuntu"/>
                <a:sym typeface="Ubuntu"/>
              </a:rPr>
              <a:t>salud </a:t>
            </a:r>
            <a:r>
              <a:rPr lang="en-US" sz="3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respecto al ingreso corriente</a:t>
            </a:r>
            <a:endParaRPr sz="3000">
              <a:solidFill>
                <a:srgbClr val="595959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rgbClr val="595959"/>
                </a:solidFill>
                <a:latin typeface="Ubuntu"/>
                <a:ea typeface="Ubuntu"/>
                <a:cs typeface="Ubuntu"/>
                <a:sym typeface="Ubuntu"/>
              </a:rPr>
              <a:t>Coneval 2018-2022</a:t>
            </a:r>
            <a:endParaRPr sz="2300">
              <a:solidFill>
                <a:srgbClr val="595959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p4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12747" t="0"/>
          <a:stretch/>
        </p:blipFill>
        <p:spPr>
          <a:xfrm>
            <a:off x="610050" y="2346350"/>
            <a:ext cx="876600" cy="87141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30" name="Google Shape;330;p49"/>
          <p:cNvPicPr preferRelativeResize="0"/>
          <p:nvPr/>
        </p:nvPicPr>
        <p:blipFill rotWithShape="1">
          <a:blip r:embed="rId4">
            <a:alphaModFix/>
          </a:blip>
          <a:srcRect b="0" l="0" r="0" t="7011"/>
          <a:stretch/>
        </p:blipFill>
        <p:spPr>
          <a:xfrm>
            <a:off x="1562850" y="2549550"/>
            <a:ext cx="18465050" cy="8543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2950" y="304800"/>
            <a:ext cx="19488748" cy="913525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49"/>
          <p:cNvSpPr txBox="1"/>
          <p:nvPr/>
        </p:nvSpPr>
        <p:spPr>
          <a:xfrm>
            <a:off x="5482525" y="10635625"/>
            <a:ext cx="14309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Fuente: </a:t>
            </a:r>
            <a:r>
              <a:rPr lang="en-US" sz="24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6"/>
              </a:rPr>
              <a:t>México Evalúa </a:t>
            </a:r>
            <a:endParaRPr sz="800"/>
          </a:p>
        </p:txBody>
      </p:sp>
      <p:sp>
        <p:nvSpPr>
          <p:cNvPr id="333" name="Google Shape;333;p49"/>
          <p:cNvSpPr txBox="1"/>
          <p:nvPr/>
        </p:nvSpPr>
        <p:spPr>
          <a:xfrm>
            <a:off x="1977325" y="1339225"/>
            <a:ext cx="143091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E9511E"/>
                </a:solidFill>
                <a:latin typeface="Ubuntu"/>
                <a:ea typeface="Ubuntu"/>
                <a:cs typeface="Ubuntu"/>
                <a:sym typeface="Ubuntu"/>
              </a:rPr>
              <a:t>Gasto por conceptos principales</a:t>
            </a:r>
            <a:endParaRPr b="1" sz="3000">
              <a:solidFill>
                <a:srgbClr val="E9511E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Cifras como porcentaje del PIB</a:t>
            </a:r>
            <a:endParaRPr sz="28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34" name="Google Shape;334;p49"/>
          <p:cNvSpPr/>
          <p:nvPr/>
        </p:nvSpPr>
        <p:spPr>
          <a:xfrm>
            <a:off x="18521950" y="5856652"/>
            <a:ext cx="750300" cy="11082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26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5375" lIns="75375" spcFirstLastPara="1" rIns="75375" wrap="square" tIns="753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p49"/>
          <p:cNvSpPr/>
          <p:nvPr/>
        </p:nvSpPr>
        <p:spPr>
          <a:xfrm>
            <a:off x="18521950" y="7823451"/>
            <a:ext cx="750300" cy="7416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26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5375" lIns="75375" spcFirstLastPara="1" rIns="75375" wrap="square" tIns="753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p49"/>
          <p:cNvSpPr/>
          <p:nvPr/>
        </p:nvSpPr>
        <p:spPr>
          <a:xfrm>
            <a:off x="8517725" y="1339225"/>
            <a:ext cx="8327100" cy="1564200"/>
          </a:xfrm>
          <a:prstGeom prst="wedgeRoundRectCallout">
            <a:avLst>
              <a:gd fmla="val 66858" name="adj1"/>
              <a:gd fmla="val 28626" name="adj2"/>
              <a:gd fmla="val 0" name="adj3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0C8643"/>
                </a:solidFill>
                <a:latin typeface="Ubuntu"/>
                <a:ea typeface="Ubuntu"/>
                <a:cs typeface="Ubuntu"/>
                <a:sym typeface="Ubuntu"/>
              </a:rPr>
              <a:t>Injusticia intergeneracional</a:t>
            </a:r>
            <a:r>
              <a:rPr lang="en-US" sz="3000">
                <a:latin typeface="Ubuntu"/>
                <a:ea typeface="Ubuntu"/>
                <a:cs typeface="Ubuntu"/>
                <a:sym typeface="Ubuntu"/>
              </a:rPr>
              <a:t> (</a:t>
            </a:r>
            <a:r>
              <a:rPr b="1" lang="en-US" sz="3000">
                <a:latin typeface="Ubuntu"/>
                <a:ea typeface="Ubuntu"/>
                <a:cs typeface="Ubuntu"/>
                <a:sym typeface="Ubuntu"/>
              </a:rPr>
              <a:t>pensiones</a:t>
            </a:r>
            <a:r>
              <a:rPr lang="en-US" sz="3000">
                <a:latin typeface="Ubuntu"/>
                <a:ea typeface="Ubuntu"/>
                <a:cs typeface="Ubuntu"/>
                <a:sym typeface="Ubuntu"/>
              </a:rPr>
              <a:t> vs </a:t>
            </a:r>
            <a:r>
              <a:rPr b="1" lang="en-US" sz="3000">
                <a:latin typeface="Ubuntu"/>
                <a:ea typeface="Ubuntu"/>
                <a:cs typeface="Ubuntu"/>
                <a:sym typeface="Ubuntu"/>
              </a:rPr>
              <a:t>educación</a:t>
            </a:r>
            <a:r>
              <a:rPr lang="en-US" sz="3000">
                <a:latin typeface="Ubuntu"/>
                <a:ea typeface="Ubuntu"/>
                <a:cs typeface="Ubuntu"/>
                <a:sym typeface="Ubuntu"/>
              </a:rPr>
              <a:t>) y presiones de gasto sin fuentes adicionales de recursos (</a:t>
            </a:r>
            <a:r>
              <a:rPr b="1" lang="en-US" sz="3000">
                <a:latin typeface="Ubuntu"/>
                <a:ea typeface="Ubuntu"/>
                <a:cs typeface="Ubuntu"/>
                <a:sym typeface="Ubuntu"/>
              </a:rPr>
              <a:t>intereses</a:t>
            </a:r>
            <a:r>
              <a:rPr lang="en-US" sz="3000">
                <a:latin typeface="Ubuntu"/>
                <a:ea typeface="Ubuntu"/>
                <a:cs typeface="Ubuntu"/>
                <a:sym typeface="Ubuntu"/>
              </a:rPr>
              <a:t>)</a:t>
            </a:r>
            <a:endParaRPr sz="30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37" name="Google Shape;337;p49"/>
          <p:cNvSpPr/>
          <p:nvPr/>
        </p:nvSpPr>
        <p:spPr>
          <a:xfrm>
            <a:off x="2941900" y="9088250"/>
            <a:ext cx="4235700" cy="7416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26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5375" lIns="75375" spcFirstLastPara="1" rIns="75375" wrap="square" tIns="753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p49"/>
          <p:cNvSpPr/>
          <p:nvPr/>
        </p:nvSpPr>
        <p:spPr>
          <a:xfrm>
            <a:off x="6066100" y="9621650"/>
            <a:ext cx="5322600" cy="7416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26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5375" lIns="75375" spcFirstLastPara="1" rIns="75375" wrap="square" tIns="753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50"/>
          <p:cNvSpPr txBox="1"/>
          <p:nvPr/>
        </p:nvSpPr>
        <p:spPr>
          <a:xfrm>
            <a:off x="9627000" y="3685850"/>
            <a:ext cx="9061200" cy="158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Las palancas del progreso social: </a:t>
            </a:r>
            <a:r>
              <a:rPr b="1" lang="en-US" sz="4800">
                <a:solidFill>
                  <a:srgbClr val="0C8643"/>
                </a:solidFill>
                <a:latin typeface="Ubuntu"/>
                <a:ea typeface="Ubuntu"/>
                <a:cs typeface="Ubuntu"/>
                <a:sym typeface="Ubuntu"/>
              </a:rPr>
              <a:t>salud</a:t>
            </a:r>
            <a:r>
              <a:rPr lang="en-US" sz="4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, </a:t>
            </a:r>
            <a:r>
              <a:rPr b="1" lang="en-US" sz="4800">
                <a:solidFill>
                  <a:srgbClr val="0C8643"/>
                </a:solidFill>
                <a:latin typeface="Ubuntu"/>
                <a:ea typeface="Ubuntu"/>
                <a:cs typeface="Ubuntu"/>
                <a:sym typeface="Ubuntu"/>
              </a:rPr>
              <a:t>educación</a:t>
            </a:r>
            <a:r>
              <a:rPr lang="en-US" sz="4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y </a:t>
            </a:r>
            <a:r>
              <a:rPr b="1" lang="en-US" sz="4800">
                <a:solidFill>
                  <a:srgbClr val="0C8643"/>
                </a:solidFill>
                <a:latin typeface="Ubuntu"/>
                <a:ea typeface="Ubuntu"/>
                <a:cs typeface="Ubuntu"/>
                <a:sym typeface="Ubuntu"/>
              </a:rPr>
              <a:t>seguridad</a:t>
            </a:r>
            <a:r>
              <a:rPr lang="en-US" sz="4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.</a:t>
            </a:r>
            <a:endParaRPr sz="46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44" name="Google Shape;344;p50"/>
          <p:cNvSpPr txBox="1"/>
          <p:nvPr/>
        </p:nvSpPr>
        <p:spPr>
          <a:xfrm>
            <a:off x="5908750" y="512450"/>
            <a:ext cx="133641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2000"/>
              </a:spcBef>
              <a:spcAft>
                <a:spcPts val="2000"/>
              </a:spcAft>
              <a:buNone/>
            </a:pPr>
            <a:r>
              <a:rPr b="1" lang="en-US" sz="6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6 mensajes</a:t>
            </a:r>
            <a:r>
              <a:rPr lang="en-US" sz="41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sobre el </a:t>
            </a:r>
            <a:r>
              <a:rPr b="1" lang="en-US" sz="4100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progreso social</a:t>
            </a:r>
            <a:endParaRPr b="1" sz="3800">
              <a:solidFill>
                <a:srgbClr val="6950D8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345" name="Google Shape;345;p5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12747" t="0"/>
          <a:stretch/>
        </p:blipFill>
        <p:spPr>
          <a:xfrm>
            <a:off x="457650" y="714375"/>
            <a:ext cx="1025400" cy="10193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46" name="Google Shape;346;p50"/>
          <p:cNvPicPr preferRelativeResize="0"/>
          <p:nvPr/>
        </p:nvPicPr>
        <p:blipFill rotWithShape="1">
          <a:blip r:embed="rId4">
            <a:alphaModFix/>
          </a:blip>
          <a:srcRect b="0" l="0" r="69351" t="0"/>
          <a:stretch/>
        </p:blipFill>
        <p:spPr>
          <a:xfrm>
            <a:off x="14487525" y="9485350"/>
            <a:ext cx="5232349" cy="152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50"/>
          <p:cNvSpPr txBox="1"/>
          <p:nvPr/>
        </p:nvSpPr>
        <p:spPr>
          <a:xfrm>
            <a:off x="7160388" y="2837050"/>
            <a:ext cx="3000000" cy="31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6000"/>
              </a:spcBef>
              <a:spcAft>
                <a:spcPts val="4000"/>
              </a:spcAft>
              <a:buNone/>
            </a:pPr>
            <a:r>
              <a:rPr b="1" lang="en-US" sz="19100">
                <a:solidFill>
                  <a:srgbClr val="0C8643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r>
              <a:rPr b="1" lang="en-US" sz="19100">
                <a:solidFill>
                  <a:srgbClr val="0C8643"/>
                </a:solidFill>
                <a:latin typeface="Ubuntu"/>
                <a:ea typeface="Ubuntu"/>
                <a:cs typeface="Ubuntu"/>
                <a:sym typeface="Ubuntu"/>
              </a:rPr>
              <a:t>.</a:t>
            </a:r>
            <a:endParaRPr sz="13200">
              <a:solidFill>
                <a:srgbClr val="0C8643"/>
              </a:solidFill>
            </a:endParaRPr>
          </a:p>
        </p:txBody>
      </p:sp>
      <p:pic>
        <p:nvPicPr>
          <p:cNvPr id="348" name="Google Shape;348;p50"/>
          <p:cNvPicPr preferRelativeResize="0"/>
          <p:nvPr/>
        </p:nvPicPr>
        <p:blipFill rotWithShape="1">
          <a:blip r:embed="rId5">
            <a:alphaModFix/>
          </a:blip>
          <a:srcRect b="16171" l="29814" r="52689" t="51988"/>
          <a:stretch/>
        </p:blipFill>
        <p:spPr>
          <a:xfrm>
            <a:off x="3222062" y="3522850"/>
            <a:ext cx="3311725" cy="548455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Google Shape;353;p51"/>
          <p:cNvPicPr preferRelativeResize="0"/>
          <p:nvPr/>
        </p:nvPicPr>
        <p:blipFill rotWithShape="1">
          <a:blip r:embed="rId3">
            <a:alphaModFix/>
          </a:blip>
          <a:srcRect b="6274" l="0" r="5544" t="13281"/>
          <a:stretch/>
        </p:blipFill>
        <p:spPr>
          <a:xfrm>
            <a:off x="2172250" y="2499625"/>
            <a:ext cx="17513626" cy="8456399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51"/>
          <p:cNvSpPr/>
          <p:nvPr/>
        </p:nvSpPr>
        <p:spPr>
          <a:xfrm>
            <a:off x="15092950" y="2961040"/>
            <a:ext cx="750300" cy="8289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5375" lIns="75375" spcFirstLastPara="1" rIns="75375" wrap="square" tIns="753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p51"/>
          <p:cNvSpPr/>
          <p:nvPr/>
        </p:nvSpPr>
        <p:spPr>
          <a:xfrm>
            <a:off x="15106325" y="10427435"/>
            <a:ext cx="750300" cy="5286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5375" lIns="75375" spcFirstLastPara="1" rIns="75375" wrap="square" tIns="753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p51"/>
          <p:cNvSpPr/>
          <p:nvPr/>
        </p:nvSpPr>
        <p:spPr>
          <a:xfrm>
            <a:off x="12152225" y="2641400"/>
            <a:ext cx="2573100" cy="1011000"/>
          </a:xfrm>
          <a:prstGeom prst="wedgeRoundRectCallout">
            <a:avLst>
              <a:gd fmla="val 61492" name="adj1"/>
              <a:gd fmla="val 161" name="adj2"/>
              <a:gd fmla="val 0" name="adj3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latin typeface="Ubuntu"/>
                <a:ea typeface="Ubuntu"/>
                <a:cs typeface="Ubuntu"/>
                <a:sym typeface="Ubuntu"/>
              </a:rPr>
              <a:t>Últimos tres lugares en el IPS </a:t>
            </a:r>
            <a:endParaRPr sz="22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57" name="Google Shape;357;p51"/>
          <p:cNvSpPr/>
          <p:nvPr/>
        </p:nvSpPr>
        <p:spPr>
          <a:xfrm>
            <a:off x="1639050" y="6019175"/>
            <a:ext cx="5009100" cy="3743400"/>
          </a:xfrm>
          <a:prstGeom prst="wedgeRoundRectCallout">
            <a:avLst>
              <a:gd fmla="val 72537" name="adj1"/>
              <a:gd fmla="val 9261" name="adj2"/>
              <a:gd fmla="val 0" name="adj3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0750" lIns="150750" spcFirstLastPara="1" rIns="150750" wrap="square" tIns="1507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i="0" lang="en-US" sz="32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En </a:t>
            </a:r>
            <a:r>
              <a:rPr b="1" i="0" lang="en-US" sz="32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Chiapas</a:t>
            </a:r>
            <a:r>
              <a:rPr i="0" lang="en-US" sz="32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 y </a:t>
            </a:r>
            <a:r>
              <a:rPr b="1" i="0" lang="en-US" sz="32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Oaxaca</a:t>
            </a:r>
            <a:r>
              <a:rPr i="0" lang="en-US" sz="32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, </a:t>
            </a:r>
            <a:r>
              <a:rPr i="0" lang="en-US" sz="3200" u="sng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dos tercios</a:t>
            </a:r>
            <a:r>
              <a:rPr i="0" lang="en-US" sz="32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 de la población carecen de acceso a servicios de salud.</a:t>
            </a:r>
            <a:endParaRPr i="0" sz="32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t/>
            </a:r>
            <a:endParaRPr i="0" sz="16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i="0" lang="en-US" sz="32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En </a:t>
            </a:r>
            <a:r>
              <a:rPr b="1" i="0" lang="en-US" sz="32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COAH</a:t>
            </a:r>
            <a:r>
              <a:rPr i="0" lang="en-US" sz="32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 y </a:t>
            </a:r>
            <a:r>
              <a:rPr b="1" i="0" lang="en-US" sz="32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BCS</a:t>
            </a:r>
            <a:r>
              <a:rPr i="0" lang="en-US" sz="32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 es</a:t>
            </a:r>
            <a:r>
              <a:rPr lang="en-US" sz="3200">
                <a:latin typeface="Ubuntu Light"/>
                <a:ea typeface="Ubuntu Light"/>
                <a:cs typeface="Ubuntu Light"/>
                <a:sym typeface="Ubuntu Light"/>
              </a:rPr>
              <a:t> &lt;</a:t>
            </a:r>
            <a:r>
              <a:rPr i="0" lang="en-US" sz="32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 20%.</a:t>
            </a:r>
            <a:endParaRPr i="0" sz="32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358" name="Google Shape;358;p51"/>
          <p:cNvSpPr txBox="1"/>
          <p:nvPr/>
        </p:nvSpPr>
        <p:spPr>
          <a:xfrm>
            <a:off x="7076875" y="609600"/>
            <a:ext cx="12380400" cy="16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Las palancas del progreso social: </a:t>
            </a:r>
            <a:r>
              <a:rPr b="1" lang="en-US" sz="4600">
                <a:solidFill>
                  <a:srgbClr val="0C8643"/>
                </a:solidFill>
                <a:latin typeface="Ubuntu"/>
                <a:ea typeface="Ubuntu"/>
                <a:cs typeface="Ubuntu"/>
                <a:sym typeface="Ubuntu"/>
              </a:rPr>
              <a:t>salud</a:t>
            </a:r>
            <a:endParaRPr b="1" sz="4600">
              <a:solidFill>
                <a:srgbClr val="0C8643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595959"/>
                </a:solidFill>
                <a:latin typeface="Ubuntu"/>
                <a:ea typeface="Ubuntu"/>
                <a:cs typeface="Ubuntu"/>
                <a:sym typeface="Ubuntu"/>
              </a:rPr>
              <a:t>Porcentaje de personas con carencia</a:t>
            </a:r>
            <a:r>
              <a:rPr lang="en-US" sz="3000">
                <a:solidFill>
                  <a:srgbClr val="595959"/>
                </a:solidFill>
                <a:latin typeface="Ubuntu"/>
                <a:ea typeface="Ubuntu"/>
                <a:cs typeface="Ubuntu"/>
                <a:sym typeface="Ubuntu"/>
              </a:rPr>
              <a:t>s por acceso a servicios </a:t>
            </a:r>
            <a:r>
              <a:rPr lang="en-US" sz="3000">
                <a:solidFill>
                  <a:srgbClr val="595959"/>
                </a:solidFill>
                <a:latin typeface="Ubuntu"/>
                <a:ea typeface="Ubuntu"/>
                <a:cs typeface="Ubuntu"/>
                <a:sym typeface="Ubuntu"/>
              </a:rPr>
              <a:t>de </a:t>
            </a:r>
            <a:r>
              <a:rPr b="1" lang="en-US" sz="3000">
                <a:solidFill>
                  <a:srgbClr val="0C8643"/>
                </a:solidFill>
                <a:latin typeface="Ubuntu"/>
                <a:ea typeface="Ubuntu"/>
                <a:cs typeface="Ubuntu"/>
                <a:sym typeface="Ubuntu"/>
              </a:rPr>
              <a:t>salud</a:t>
            </a:r>
            <a:endParaRPr b="1" sz="3000">
              <a:solidFill>
                <a:srgbClr val="0C8643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595959"/>
                </a:solidFill>
                <a:latin typeface="Ubuntu"/>
                <a:ea typeface="Ubuntu"/>
                <a:cs typeface="Ubuntu"/>
                <a:sym typeface="Ubuntu"/>
              </a:rPr>
              <a:t>Coneval, ENIGH 2022</a:t>
            </a:r>
            <a:endParaRPr sz="3000">
              <a:solidFill>
                <a:srgbClr val="595959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359" name="Google Shape;359;p51"/>
          <p:cNvPicPr preferRelativeResize="0"/>
          <p:nvPr>
            <p:ph idx="4294967295" type="body"/>
          </p:nvPr>
        </p:nvPicPr>
        <p:blipFill rotWithShape="1">
          <a:blip r:embed="rId4">
            <a:alphaModFix/>
          </a:blip>
          <a:srcRect b="0" l="0" r="12747" t="0"/>
          <a:stretch/>
        </p:blipFill>
        <p:spPr>
          <a:xfrm>
            <a:off x="762450" y="2193950"/>
            <a:ext cx="876600" cy="87141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60" name="Google Shape;360;p51"/>
          <p:cNvPicPr preferRelativeResize="0"/>
          <p:nvPr/>
        </p:nvPicPr>
        <p:blipFill rotWithShape="1">
          <a:blip r:embed="rId5">
            <a:alphaModFix/>
          </a:blip>
          <a:srcRect b="0" l="0" r="69351" t="0"/>
          <a:stretch/>
        </p:blipFill>
        <p:spPr>
          <a:xfrm>
            <a:off x="533400" y="304800"/>
            <a:ext cx="5232349" cy="152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Google Shape;365;p52"/>
          <p:cNvPicPr preferRelativeResize="0"/>
          <p:nvPr/>
        </p:nvPicPr>
        <p:blipFill rotWithShape="1">
          <a:blip r:embed="rId3">
            <a:alphaModFix/>
          </a:blip>
          <a:srcRect b="5944" l="4274" r="5153" t="10687"/>
          <a:stretch/>
        </p:blipFill>
        <p:spPr>
          <a:xfrm>
            <a:off x="4271125" y="3039950"/>
            <a:ext cx="15043825" cy="7763674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52"/>
          <p:cNvSpPr/>
          <p:nvPr/>
        </p:nvSpPr>
        <p:spPr>
          <a:xfrm>
            <a:off x="15092950" y="3039952"/>
            <a:ext cx="750300" cy="13833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5375" lIns="75375" spcFirstLastPara="1" rIns="75375" wrap="square" tIns="753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" name="Google Shape;367;p52"/>
          <p:cNvSpPr/>
          <p:nvPr/>
        </p:nvSpPr>
        <p:spPr>
          <a:xfrm>
            <a:off x="15092950" y="9770368"/>
            <a:ext cx="750300" cy="10110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5375" lIns="75375" spcFirstLastPara="1" rIns="75375" wrap="square" tIns="753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p52"/>
          <p:cNvSpPr/>
          <p:nvPr/>
        </p:nvSpPr>
        <p:spPr>
          <a:xfrm>
            <a:off x="12076025" y="2717600"/>
            <a:ext cx="2573100" cy="1011000"/>
          </a:xfrm>
          <a:prstGeom prst="wedgeRoundRectCallout">
            <a:avLst>
              <a:gd fmla="val 61492" name="adj1"/>
              <a:gd fmla="val 161" name="adj2"/>
              <a:gd fmla="val 0" name="adj3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latin typeface="Ubuntu"/>
                <a:ea typeface="Ubuntu"/>
                <a:cs typeface="Ubuntu"/>
                <a:sym typeface="Ubuntu"/>
              </a:rPr>
              <a:t>Últimos lugares en el IPS </a:t>
            </a:r>
            <a:endParaRPr sz="22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69" name="Google Shape;369;p52"/>
          <p:cNvSpPr/>
          <p:nvPr/>
        </p:nvSpPr>
        <p:spPr>
          <a:xfrm>
            <a:off x="2248650" y="6704975"/>
            <a:ext cx="5009100" cy="3065400"/>
          </a:xfrm>
          <a:prstGeom prst="wedgeRoundRectCallout">
            <a:avLst>
              <a:gd fmla="val 72537" name="adj1"/>
              <a:gd fmla="val 9261" name="adj2"/>
              <a:gd fmla="val 0" name="adj3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0750" lIns="150750" spcFirstLastPara="1" rIns="150750" wrap="square" tIns="1507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</a:pPr>
            <a:r>
              <a:rPr lang="en-US" sz="3200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rPr>
              <a:t>En </a:t>
            </a:r>
            <a:r>
              <a:rPr b="1" lang="en-US" sz="3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Chiapas</a:t>
            </a:r>
            <a:r>
              <a:rPr lang="en-US" sz="3200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rPr>
              <a:t> y </a:t>
            </a:r>
            <a:r>
              <a:rPr b="1" lang="en-US" sz="3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Oaxaca</a:t>
            </a:r>
            <a:r>
              <a:rPr lang="en-US" sz="3200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rPr>
              <a:t>, </a:t>
            </a:r>
            <a:r>
              <a:rPr lang="en-US" sz="3200" u="sng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rPr>
              <a:t>un tercio</a:t>
            </a:r>
            <a:r>
              <a:rPr lang="en-US" sz="3200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rPr>
              <a:t> de la población tiene rezago educativo</a:t>
            </a:r>
            <a:endParaRPr sz="3200">
              <a:solidFill>
                <a:schemeClr val="dk1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</a:pPr>
            <a:r>
              <a:rPr lang="en-US" sz="3200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rPr>
              <a:t>En </a:t>
            </a:r>
            <a:r>
              <a:rPr b="1" lang="en-US" sz="3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CDMX</a:t>
            </a:r>
            <a:r>
              <a:rPr lang="en-US" sz="3200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rPr>
              <a:t> es &lt; 10%.</a:t>
            </a:r>
            <a:endParaRPr sz="3200"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370" name="Google Shape;370;p52"/>
          <p:cNvSpPr txBox="1"/>
          <p:nvPr/>
        </p:nvSpPr>
        <p:spPr>
          <a:xfrm>
            <a:off x="7076875" y="609600"/>
            <a:ext cx="12380400" cy="16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Las palancas del progreso social: </a:t>
            </a:r>
            <a:r>
              <a:rPr b="1" lang="en-US" sz="4600">
                <a:solidFill>
                  <a:srgbClr val="0C8643"/>
                </a:solidFill>
                <a:latin typeface="Ubuntu"/>
                <a:ea typeface="Ubuntu"/>
                <a:cs typeface="Ubuntu"/>
                <a:sym typeface="Ubuntu"/>
              </a:rPr>
              <a:t>educación</a:t>
            </a:r>
            <a:endParaRPr b="1" sz="4600">
              <a:solidFill>
                <a:srgbClr val="0C8643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595959"/>
                </a:solidFill>
                <a:latin typeface="Ubuntu"/>
                <a:ea typeface="Ubuntu"/>
                <a:cs typeface="Ubuntu"/>
                <a:sym typeface="Ubuntu"/>
              </a:rPr>
              <a:t>Porcentaje de personas con </a:t>
            </a:r>
            <a:r>
              <a:rPr b="1" lang="en-US" sz="3000">
                <a:solidFill>
                  <a:srgbClr val="0C8643"/>
                </a:solidFill>
                <a:latin typeface="Ubuntu"/>
                <a:ea typeface="Ubuntu"/>
                <a:cs typeface="Ubuntu"/>
                <a:sym typeface="Ubuntu"/>
              </a:rPr>
              <a:t>rezago educativo</a:t>
            </a:r>
            <a:endParaRPr b="1" sz="3000">
              <a:solidFill>
                <a:srgbClr val="0C8643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595959"/>
                </a:solidFill>
                <a:latin typeface="Ubuntu"/>
                <a:ea typeface="Ubuntu"/>
                <a:cs typeface="Ubuntu"/>
                <a:sym typeface="Ubuntu"/>
              </a:rPr>
              <a:t>Coneval 2022</a:t>
            </a:r>
            <a:endParaRPr sz="3000">
              <a:solidFill>
                <a:srgbClr val="595959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371" name="Google Shape;371;p52"/>
          <p:cNvPicPr preferRelativeResize="0"/>
          <p:nvPr>
            <p:ph idx="4294967295" type="body"/>
          </p:nvPr>
        </p:nvPicPr>
        <p:blipFill rotWithShape="1">
          <a:blip r:embed="rId4">
            <a:alphaModFix/>
          </a:blip>
          <a:srcRect b="0" l="0" r="12747" t="0"/>
          <a:stretch/>
        </p:blipFill>
        <p:spPr>
          <a:xfrm>
            <a:off x="762450" y="2193950"/>
            <a:ext cx="876600" cy="87141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72" name="Google Shape;372;p52"/>
          <p:cNvPicPr preferRelativeResize="0"/>
          <p:nvPr/>
        </p:nvPicPr>
        <p:blipFill rotWithShape="1">
          <a:blip r:embed="rId5">
            <a:alphaModFix/>
          </a:blip>
          <a:srcRect b="0" l="0" r="69351" t="0"/>
          <a:stretch/>
        </p:blipFill>
        <p:spPr>
          <a:xfrm>
            <a:off x="533400" y="304800"/>
            <a:ext cx="5232349" cy="152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53"/>
          <p:cNvSpPr txBox="1"/>
          <p:nvPr/>
        </p:nvSpPr>
        <p:spPr>
          <a:xfrm>
            <a:off x="7076875" y="609600"/>
            <a:ext cx="12380400" cy="16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Las palancas del progreso social: </a:t>
            </a:r>
            <a:r>
              <a:rPr b="1" lang="en-US" sz="4600">
                <a:solidFill>
                  <a:srgbClr val="0C8643"/>
                </a:solidFill>
                <a:latin typeface="Ubuntu"/>
                <a:ea typeface="Ubuntu"/>
                <a:cs typeface="Ubuntu"/>
                <a:sym typeface="Ubuntu"/>
              </a:rPr>
              <a:t>educación</a:t>
            </a:r>
            <a:endParaRPr b="1" sz="4600">
              <a:solidFill>
                <a:srgbClr val="0C8643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595959"/>
                </a:solidFill>
                <a:latin typeface="Ubuntu"/>
                <a:ea typeface="Ubuntu"/>
                <a:cs typeface="Ubuntu"/>
                <a:sym typeface="Ubuntu"/>
              </a:rPr>
              <a:t>Ingresos trimestrales por persona, sexo y escolaridad</a:t>
            </a:r>
            <a:endParaRPr sz="3000">
              <a:solidFill>
                <a:srgbClr val="595959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595959"/>
                </a:solidFill>
                <a:latin typeface="Ubuntu"/>
                <a:ea typeface="Ubuntu"/>
                <a:cs typeface="Ubuntu"/>
                <a:sym typeface="Ubuntu"/>
              </a:rPr>
              <a:t>ENIGH 2016-2022</a:t>
            </a:r>
            <a:endParaRPr sz="3000">
              <a:solidFill>
                <a:srgbClr val="595959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378" name="Google Shape;378;p53"/>
          <p:cNvPicPr preferRelativeResize="0"/>
          <p:nvPr>
            <p:ph idx="4294967295" type="body"/>
          </p:nvPr>
        </p:nvPicPr>
        <p:blipFill rotWithShape="1">
          <a:blip r:embed="rId3">
            <a:alphaModFix/>
          </a:blip>
          <a:srcRect b="0" l="0" r="12747" t="0"/>
          <a:stretch/>
        </p:blipFill>
        <p:spPr>
          <a:xfrm>
            <a:off x="762450" y="2193950"/>
            <a:ext cx="876600" cy="87141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79" name="Google Shape;379;p53"/>
          <p:cNvPicPr preferRelativeResize="0"/>
          <p:nvPr/>
        </p:nvPicPr>
        <p:blipFill rotWithShape="1">
          <a:blip r:embed="rId4">
            <a:alphaModFix/>
          </a:blip>
          <a:srcRect b="0" l="0" r="69351" t="0"/>
          <a:stretch/>
        </p:blipFill>
        <p:spPr>
          <a:xfrm>
            <a:off x="533400" y="304800"/>
            <a:ext cx="5232349" cy="152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53"/>
          <p:cNvPicPr preferRelativeResize="0"/>
          <p:nvPr/>
        </p:nvPicPr>
        <p:blipFill rotWithShape="1">
          <a:blip r:embed="rId5">
            <a:alphaModFix/>
          </a:blip>
          <a:srcRect b="5184" l="0" r="0" t="23007"/>
          <a:stretch/>
        </p:blipFill>
        <p:spPr>
          <a:xfrm>
            <a:off x="1413850" y="3249700"/>
            <a:ext cx="18552602" cy="7424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53"/>
          <p:cNvPicPr preferRelativeResize="0"/>
          <p:nvPr/>
        </p:nvPicPr>
        <p:blipFill rotWithShape="1">
          <a:blip r:embed="rId6">
            <a:alphaModFix/>
          </a:blip>
          <a:srcRect b="27113" l="19390" r="14811" t="48697"/>
          <a:stretch/>
        </p:blipFill>
        <p:spPr>
          <a:xfrm>
            <a:off x="4870975" y="10673700"/>
            <a:ext cx="12696900" cy="647200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53"/>
          <p:cNvSpPr/>
          <p:nvPr/>
        </p:nvSpPr>
        <p:spPr>
          <a:xfrm>
            <a:off x="6195260" y="4415520"/>
            <a:ext cx="419100" cy="211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50750" lIns="150750" spcFirstLastPara="1" rIns="150750" wrap="square" tIns="150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t/>
            </a:r>
            <a:endParaRPr b="0" i="0" sz="23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" name="Google Shape;383;p53"/>
          <p:cNvSpPr/>
          <p:nvPr/>
        </p:nvSpPr>
        <p:spPr>
          <a:xfrm>
            <a:off x="11997975" y="4339325"/>
            <a:ext cx="7231500" cy="2523600"/>
          </a:xfrm>
          <a:prstGeom prst="wedgeRoundRectCallout">
            <a:avLst>
              <a:gd fmla="val -19601" name="adj1"/>
              <a:gd fmla="val 68255" name="adj2"/>
              <a:gd fmla="val 0" name="adj3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en-US" sz="3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A pesar de las evidentes </a:t>
            </a:r>
            <a:r>
              <a:rPr b="1" lang="en-US" sz="3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brechas</a:t>
            </a:r>
            <a:r>
              <a:rPr lang="en-US" sz="3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de ingreso por </a:t>
            </a:r>
            <a:r>
              <a:rPr b="1" lang="en-US" sz="3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sexo</a:t>
            </a:r>
            <a:r>
              <a:rPr lang="en-US" sz="3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, la </a:t>
            </a:r>
            <a:r>
              <a:rPr b="1" lang="en-US" sz="3400">
                <a:solidFill>
                  <a:srgbClr val="0C8643"/>
                </a:solidFill>
                <a:latin typeface="Ubuntu"/>
                <a:ea typeface="Ubuntu"/>
                <a:cs typeface="Ubuntu"/>
                <a:sym typeface="Ubuntu"/>
              </a:rPr>
              <a:t>educación</a:t>
            </a:r>
            <a:r>
              <a:rPr lang="en-US" sz="3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sigue siendo un motor de la </a:t>
            </a:r>
            <a:r>
              <a:rPr b="1" lang="en-US" sz="3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movilidad</a:t>
            </a:r>
            <a:r>
              <a:rPr lang="en-US" sz="3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y el </a:t>
            </a:r>
            <a:r>
              <a:rPr b="1" lang="en-US" sz="3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progreso social</a:t>
            </a:r>
            <a:r>
              <a:rPr lang="en-US" sz="3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.</a:t>
            </a:r>
            <a:endParaRPr sz="4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4" name="Google Shape;384;p53"/>
          <p:cNvSpPr txBox="1"/>
          <p:nvPr/>
        </p:nvSpPr>
        <p:spPr>
          <a:xfrm>
            <a:off x="15030975" y="2905400"/>
            <a:ext cx="11655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</p:txBody>
      </p:sp>
      <p:sp>
        <p:nvSpPr>
          <p:cNvPr id="385" name="Google Shape;385;p53"/>
          <p:cNvSpPr txBox="1"/>
          <p:nvPr/>
        </p:nvSpPr>
        <p:spPr>
          <a:xfrm>
            <a:off x="6500050" y="3229625"/>
            <a:ext cx="3000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0C8643"/>
                </a:solidFill>
                <a:latin typeface="Ubuntu"/>
                <a:ea typeface="Ubuntu"/>
                <a:cs typeface="Ubuntu"/>
                <a:sym typeface="Ubuntu"/>
              </a:rPr>
              <a:t>Hombres</a:t>
            </a:r>
            <a:endParaRPr b="1" sz="3600">
              <a:solidFill>
                <a:srgbClr val="0C864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86" name="Google Shape;386;p53"/>
          <p:cNvSpPr txBox="1"/>
          <p:nvPr/>
        </p:nvSpPr>
        <p:spPr>
          <a:xfrm>
            <a:off x="14348650" y="3229625"/>
            <a:ext cx="3000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0C8643"/>
                </a:solidFill>
                <a:latin typeface="Ubuntu"/>
                <a:ea typeface="Ubuntu"/>
                <a:cs typeface="Ubuntu"/>
                <a:sym typeface="Ubuntu"/>
              </a:rPr>
              <a:t>Mujeres</a:t>
            </a:r>
            <a:endParaRPr b="1" sz="3600">
              <a:solidFill>
                <a:srgbClr val="0C864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2" name="Google Shape;392;p54"/>
          <p:cNvGrpSpPr/>
          <p:nvPr/>
        </p:nvGrpSpPr>
        <p:grpSpPr>
          <a:xfrm>
            <a:off x="1718550" y="4241375"/>
            <a:ext cx="17886100" cy="6118176"/>
            <a:chOff x="1413750" y="3707975"/>
            <a:chExt cx="17886100" cy="6118176"/>
          </a:xfrm>
        </p:grpSpPr>
        <p:pic>
          <p:nvPicPr>
            <p:cNvPr id="393" name="Google Shape;393;p54"/>
            <p:cNvPicPr preferRelativeResize="0"/>
            <p:nvPr/>
          </p:nvPicPr>
          <p:blipFill rotWithShape="1">
            <a:blip r:embed="rId3">
              <a:alphaModFix/>
            </a:blip>
            <a:srcRect b="8729" l="0" r="0" t="25735"/>
            <a:stretch/>
          </p:blipFill>
          <p:spPr>
            <a:xfrm>
              <a:off x="1413750" y="3707975"/>
              <a:ext cx="17886100" cy="61181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4" name="Google Shape;394;p54"/>
            <p:cNvSpPr/>
            <p:nvPr/>
          </p:nvSpPr>
          <p:spPr>
            <a:xfrm>
              <a:off x="4042625" y="8975900"/>
              <a:ext cx="350700" cy="484500"/>
            </a:xfrm>
            <a:prstGeom prst="upArrow">
              <a:avLst>
                <a:gd fmla="val 50000" name="adj1"/>
                <a:gd fmla="val 50000" name="adj2"/>
              </a:avLst>
            </a:prstGeom>
            <a:solidFill>
              <a:srgbClr val="00C73C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" name="Google Shape;395;p54"/>
            <p:cNvSpPr/>
            <p:nvPr/>
          </p:nvSpPr>
          <p:spPr>
            <a:xfrm>
              <a:off x="5109425" y="8975900"/>
              <a:ext cx="350700" cy="484500"/>
            </a:xfrm>
            <a:prstGeom prst="upArrow">
              <a:avLst>
                <a:gd fmla="val 50000" name="adj1"/>
                <a:gd fmla="val 50000" name="adj2"/>
              </a:avLst>
            </a:prstGeom>
            <a:solidFill>
              <a:srgbClr val="00C73C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" name="Google Shape;396;p54"/>
            <p:cNvSpPr/>
            <p:nvPr/>
          </p:nvSpPr>
          <p:spPr>
            <a:xfrm>
              <a:off x="3509225" y="8975900"/>
              <a:ext cx="350700" cy="484500"/>
            </a:xfrm>
            <a:prstGeom prst="upArrow">
              <a:avLst>
                <a:gd fmla="val 50000" name="adj1"/>
                <a:gd fmla="val 50000" name="adj2"/>
              </a:avLst>
            </a:prstGeom>
            <a:solidFill>
              <a:srgbClr val="FF260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397;p54"/>
            <p:cNvSpPr/>
            <p:nvPr/>
          </p:nvSpPr>
          <p:spPr>
            <a:xfrm>
              <a:off x="5566625" y="8975900"/>
              <a:ext cx="350700" cy="484500"/>
            </a:xfrm>
            <a:prstGeom prst="upArrow">
              <a:avLst>
                <a:gd fmla="val 50000" name="adj1"/>
                <a:gd fmla="val 50000" name="adj2"/>
              </a:avLst>
            </a:prstGeom>
            <a:solidFill>
              <a:srgbClr val="FF260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398;p54"/>
            <p:cNvSpPr/>
            <p:nvPr/>
          </p:nvSpPr>
          <p:spPr>
            <a:xfrm>
              <a:off x="6557225" y="8975900"/>
              <a:ext cx="350700" cy="484500"/>
            </a:xfrm>
            <a:prstGeom prst="upArrow">
              <a:avLst>
                <a:gd fmla="val 50000" name="adj1"/>
                <a:gd fmla="val 50000" name="adj2"/>
              </a:avLst>
            </a:prstGeom>
            <a:solidFill>
              <a:srgbClr val="FF260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Google Shape;399;p54"/>
            <p:cNvSpPr/>
            <p:nvPr/>
          </p:nvSpPr>
          <p:spPr>
            <a:xfrm>
              <a:off x="8081225" y="8975900"/>
              <a:ext cx="350700" cy="484500"/>
            </a:xfrm>
            <a:prstGeom prst="upArrow">
              <a:avLst>
                <a:gd fmla="val 50000" name="adj1"/>
                <a:gd fmla="val 50000" name="adj2"/>
              </a:avLst>
            </a:prstGeom>
            <a:solidFill>
              <a:srgbClr val="FF260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400;p54"/>
            <p:cNvSpPr/>
            <p:nvPr/>
          </p:nvSpPr>
          <p:spPr>
            <a:xfrm>
              <a:off x="10138625" y="8975900"/>
              <a:ext cx="350700" cy="484500"/>
            </a:xfrm>
            <a:prstGeom prst="upArrow">
              <a:avLst>
                <a:gd fmla="val 50000" name="adj1"/>
                <a:gd fmla="val 50000" name="adj2"/>
              </a:avLst>
            </a:prstGeom>
            <a:solidFill>
              <a:srgbClr val="FF260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401;p54"/>
            <p:cNvSpPr/>
            <p:nvPr/>
          </p:nvSpPr>
          <p:spPr>
            <a:xfrm>
              <a:off x="11205425" y="8975900"/>
              <a:ext cx="350700" cy="484500"/>
            </a:xfrm>
            <a:prstGeom prst="upArrow">
              <a:avLst>
                <a:gd fmla="val 50000" name="adj1"/>
                <a:gd fmla="val 50000" name="adj2"/>
              </a:avLst>
            </a:prstGeom>
            <a:solidFill>
              <a:srgbClr val="FF260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Google Shape;402;p54"/>
            <p:cNvSpPr/>
            <p:nvPr/>
          </p:nvSpPr>
          <p:spPr>
            <a:xfrm>
              <a:off x="14177225" y="8975900"/>
              <a:ext cx="350700" cy="484500"/>
            </a:xfrm>
            <a:prstGeom prst="upArrow">
              <a:avLst>
                <a:gd fmla="val 50000" name="adj1"/>
                <a:gd fmla="val 50000" name="adj2"/>
              </a:avLst>
            </a:prstGeom>
            <a:solidFill>
              <a:srgbClr val="FF260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403;p54"/>
            <p:cNvSpPr/>
            <p:nvPr/>
          </p:nvSpPr>
          <p:spPr>
            <a:xfrm>
              <a:off x="15701225" y="8975900"/>
              <a:ext cx="350700" cy="484500"/>
            </a:xfrm>
            <a:prstGeom prst="upArrow">
              <a:avLst>
                <a:gd fmla="val 50000" name="adj1"/>
                <a:gd fmla="val 50000" name="adj2"/>
              </a:avLst>
            </a:prstGeom>
            <a:solidFill>
              <a:srgbClr val="FF260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" name="Google Shape;404;p54"/>
            <p:cNvSpPr/>
            <p:nvPr/>
          </p:nvSpPr>
          <p:spPr>
            <a:xfrm>
              <a:off x="18749225" y="8975900"/>
              <a:ext cx="350700" cy="484500"/>
            </a:xfrm>
            <a:prstGeom prst="upArrow">
              <a:avLst>
                <a:gd fmla="val 50000" name="adj1"/>
                <a:gd fmla="val 50000" name="adj2"/>
              </a:avLst>
            </a:prstGeom>
            <a:solidFill>
              <a:srgbClr val="FF260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405;p54"/>
            <p:cNvSpPr/>
            <p:nvPr/>
          </p:nvSpPr>
          <p:spPr>
            <a:xfrm>
              <a:off x="7624025" y="8975900"/>
              <a:ext cx="350700" cy="484500"/>
            </a:xfrm>
            <a:prstGeom prst="upArrow">
              <a:avLst>
                <a:gd fmla="val 50000" name="adj1"/>
                <a:gd fmla="val 50000" name="adj2"/>
              </a:avLst>
            </a:prstGeom>
            <a:solidFill>
              <a:srgbClr val="00C73C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406;p54"/>
            <p:cNvSpPr/>
            <p:nvPr/>
          </p:nvSpPr>
          <p:spPr>
            <a:xfrm>
              <a:off x="18215825" y="8975900"/>
              <a:ext cx="350700" cy="484500"/>
            </a:xfrm>
            <a:prstGeom prst="upArrow">
              <a:avLst>
                <a:gd fmla="val 50000" name="adj1"/>
                <a:gd fmla="val 50000" name="adj2"/>
              </a:avLst>
            </a:prstGeom>
            <a:solidFill>
              <a:srgbClr val="00C73C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407;p54"/>
            <p:cNvSpPr/>
            <p:nvPr/>
          </p:nvSpPr>
          <p:spPr>
            <a:xfrm>
              <a:off x="12196025" y="8975900"/>
              <a:ext cx="350700" cy="484500"/>
            </a:xfrm>
            <a:prstGeom prst="upArrow">
              <a:avLst>
                <a:gd fmla="val 50000" name="adj1"/>
                <a:gd fmla="val 50000" name="adj2"/>
              </a:avLst>
            </a:prstGeom>
            <a:solidFill>
              <a:srgbClr val="FF260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08" name="Google Shape;408;p54"/>
          <p:cNvSpPr/>
          <p:nvPr/>
        </p:nvSpPr>
        <p:spPr>
          <a:xfrm>
            <a:off x="2972300" y="10302900"/>
            <a:ext cx="10376400" cy="807600"/>
          </a:xfrm>
          <a:prstGeom prst="wedgeRoundRectCallout">
            <a:avLst>
              <a:gd fmla="val -24839" name="adj1"/>
              <a:gd fmla="val -77818" name="adj2"/>
              <a:gd fmla="val 0" name="adj3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0750" lIns="150750" spcFirstLastPara="1" rIns="150750" wrap="square" tIns="1507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en-US" sz="29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Casos de éxito</a:t>
            </a:r>
            <a:r>
              <a:rPr lang="en-US" sz="29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en </a:t>
            </a:r>
            <a:r>
              <a:rPr b="1" lang="en-US" sz="2900">
                <a:solidFill>
                  <a:srgbClr val="0C8643"/>
                </a:solidFill>
                <a:latin typeface="Ubuntu"/>
                <a:ea typeface="Ubuntu"/>
                <a:cs typeface="Ubuntu"/>
                <a:sym typeface="Ubuntu"/>
              </a:rPr>
              <a:t>seguridad</a:t>
            </a:r>
            <a:r>
              <a:rPr lang="en-US" sz="29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:</a:t>
            </a:r>
            <a:r>
              <a:rPr lang="en-US" sz="29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b="1" lang="en-US" sz="29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Yucatán</a:t>
            </a:r>
            <a:r>
              <a:rPr lang="en-US" sz="29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, BCS, Coahuila.</a:t>
            </a:r>
            <a:endParaRPr b="1" i="0" sz="2900" u="none" cap="none" strike="noStrike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409" name="Google Shape;409;p54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12747" t="0"/>
          <a:stretch/>
        </p:blipFill>
        <p:spPr>
          <a:xfrm>
            <a:off x="762450" y="2193950"/>
            <a:ext cx="876600" cy="87141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10" name="Google Shape;410;p54"/>
          <p:cNvPicPr preferRelativeResize="0"/>
          <p:nvPr/>
        </p:nvPicPr>
        <p:blipFill rotWithShape="1">
          <a:blip r:embed="rId5">
            <a:alphaModFix/>
          </a:blip>
          <a:srcRect b="0" l="0" r="69351" t="0"/>
          <a:stretch/>
        </p:blipFill>
        <p:spPr>
          <a:xfrm>
            <a:off x="533400" y="304800"/>
            <a:ext cx="5232349" cy="152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54"/>
          <p:cNvSpPr txBox="1"/>
          <p:nvPr/>
        </p:nvSpPr>
        <p:spPr>
          <a:xfrm>
            <a:off x="7076875" y="609600"/>
            <a:ext cx="12380400" cy="16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Las palancas del progreso social: </a:t>
            </a:r>
            <a:r>
              <a:rPr b="1" lang="en-US" sz="4600">
                <a:solidFill>
                  <a:srgbClr val="0C8643"/>
                </a:solidFill>
                <a:latin typeface="Ubuntu"/>
                <a:ea typeface="Ubuntu"/>
                <a:cs typeface="Ubuntu"/>
                <a:sym typeface="Ubuntu"/>
              </a:rPr>
              <a:t>seguridad</a:t>
            </a:r>
            <a:endParaRPr b="1" sz="4600">
              <a:solidFill>
                <a:srgbClr val="0C8643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595959"/>
                </a:solidFill>
                <a:latin typeface="Ubuntu"/>
                <a:ea typeface="Ubuntu"/>
                <a:cs typeface="Ubuntu"/>
                <a:sym typeface="Ubuntu"/>
              </a:rPr>
              <a:t>Componente de seguridad personal</a:t>
            </a:r>
            <a:endParaRPr sz="3000">
              <a:solidFill>
                <a:srgbClr val="595959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595959"/>
                </a:solidFill>
                <a:latin typeface="Ubuntu"/>
                <a:ea typeface="Ubuntu"/>
                <a:cs typeface="Ubuntu"/>
                <a:sym typeface="Ubuntu"/>
              </a:rPr>
              <a:t>Índice de Progreso Social 2015-2023</a:t>
            </a:r>
            <a:endParaRPr sz="3000">
              <a:solidFill>
                <a:srgbClr val="595959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12" name="Google Shape;412;p54"/>
          <p:cNvSpPr/>
          <p:nvPr/>
        </p:nvSpPr>
        <p:spPr>
          <a:xfrm>
            <a:off x="2861550" y="2857650"/>
            <a:ext cx="16595700" cy="1203600"/>
          </a:xfrm>
          <a:prstGeom prst="wedgeRoundRectCallout">
            <a:avLst>
              <a:gd fmla="val 9681" name="adj1"/>
              <a:gd fmla="val 80064" name="adj2"/>
              <a:gd fmla="val 0" name="adj3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0750" lIns="150750" spcFirstLastPara="1" rIns="150750" wrap="square" tIns="1507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29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29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Estados donde la </a:t>
            </a:r>
            <a:r>
              <a:rPr b="1" lang="en-US" sz="2900">
                <a:solidFill>
                  <a:srgbClr val="0C8643"/>
                </a:solidFill>
                <a:latin typeface="Ubuntu"/>
                <a:ea typeface="Ubuntu"/>
                <a:cs typeface="Ubuntu"/>
                <a:sym typeface="Ubuntu"/>
              </a:rPr>
              <a:t>seguridad</a:t>
            </a:r>
            <a:r>
              <a:rPr lang="en-US" sz="29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se degrada de forma preocupante: </a:t>
            </a:r>
            <a:r>
              <a:rPr b="1" lang="en-US" sz="29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BC</a:t>
            </a:r>
            <a:r>
              <a:rPr lang="en-US" sz="29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, </a:t>
            </a:r>
            <a:r>
              <a:rPr b="1" lang="en-US" sz="2900">
                <a:solidFill>
                  <a:srgbClr val="FF2600"/>
                </a:solidFill>
                <a:latin typeface="Ubuntu"/>
                <a:ea typeface="Ubuntu"/>
                <a:cs typeface="Ubuntu"/>
                <a:sym typeface="Ubuntu"/>
              </a:rPr>
              <a:t>Colima</a:t>
            </a:r>
            <a:r>
              <a:rPr lang="en-US" sz="29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, </a:t>
            </a:r>
            <a:r>
              <a:rPr b="1" lang="en-US" sz="29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Chihuahua</a:t>
            </a:r>
            <a:r>
              <a:rPr lang="en-US" sz="29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, </a:t>
            </a:r>
            <a:r>
              <a:rPr b="1" lang="en-US" sz="29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Guanajuato</a:t>
            </a:r>
            <a:r>
              <a:rPr lang="en-US" sz="29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, </a:t>
            </a:r>
            <a:r>
              <a:rPr b="1" lang="en-US" sz="29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Estado de México</a:t>
            </a:r>
            <a:r>
              <a:rPr lang="en-US" sz="29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, </a:t>
            </a:r>
            <a:r>
              <a:rPr b="1" lang="en-US" sz="29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Morelos</a:t>
            </a:r>
            <a:r>
              <a:rPr lang="en-US" sz="29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, </a:t>
            </a:r>
            <a:r>
              <a:rPr b="1" lang="en-US" sz="2900">
                <a:solidFill>
                  <a:srgbClr val="FF0000"/>
                </a:solidFill>
                <a:latin typeface="Ubuntu"/>
                <a:ea typeface="Ubuntu"/>
                <a:cs typeface="Ubuntu"/>
                <a:sym typeface="Ubuntu"/>
              </a:rPr>
              <a:t>Nuevo León</a:t>
            </a:r>
            <a:r>
              <a:rPr lang="en-US" sz="29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,</a:t>
            </a:r>
            <a:r>
              <a:rPr b="1" lang="en-US" sz="29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Quintana Roo</a:t>
            </a:r>
            <a:r>
              <a:rPr lang="en-US" sz="29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, </a:t>
            </a:r>
            <a:r>
              <a:rPr b="1" lang="en-US" sz="29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Sonora</a:t>
            </a:r>
            <a:r>
              <a:rPr lang="en-US" sz="29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y </a:t>
            </a:r>
            <a:r>
              <a:rPr b="1" lang="en-US" sz="29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Zacatecas</a:t>
            </a:r>
            <a:r>
              <a:rPr lang="en-US" sz="29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.</a:t>
            </a:r>
            <a:br>
              <a:rPr lang="en-US" sz="29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</a:br>
            <a:br>
              <a:rPr lang="en-US" sz="29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</a:br>
            <a:endParaRPr b="1" i="0" sz="2900" u="none" cap="none" strike="noStrike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7"/>
          <p:cNvSpPr txBox="1"/>
          <p:nvPr>
            <p:ph idx="12" type="sldNum"/>
          </p:nvPr>
        </p:nvSpPr>
        <p:spPr>
          <a:xfrm>
            <a:off x="18931361" y="13976122"/>
            <a:ext cx="6031200" cy="80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5350" lIns="150750" spcFirstLastPara="1" rIns="150750" wrap="square" tIns="7535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9" name="Google Shape;189;p37"/>
          <p:cNvSpPr/>
          <p:nvPr/>
        </p:nvSpPr>
        <p:spPr>
          <a:xfrm>
            <a:off x="4921234" y="10267836"/>
            <a:ext cx="3307500" cy="594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0750" lIns="150750" spcFirstLastPara="1" rIns="150750" wrap="square" tIns="150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t/>
            </a:r>
            <a:endParaRPr b="0" i="0" sz="23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0" name="Google Shape;190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2082" y="1259641"/>
            <a:ext cx="18677612" cy="10506172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37"/>
          <p:cNvSpPr txBox="1"/>
          <p:nvPr/>
        </p:nvSpPr>
        <p:spPr>
          <a:xfrm>
            <a:off x="10260298" y="672750"/>
            <a:ext cx="9215100" cy="18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25" lIns="182825" spcFirstLastPara="1" rIns="182825" wrap="square" tIns="1828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r>
              <a:rPr b="0" i="0" lang="en-US" sz="3300" u="none" cap="none" strike="noStrike">
                <a:solidFill>
                  <a:srgbClr val="6F49E2"/>
                </a:solidFill>
                <a:latin typeface="Ubuntu"/>
                <a:ea typeface="Ubuntu"/>
                <a:cs typeface="Ubuntu"/>
                <a:sym typeface="Ubuntu"/>
              </a:rPr>
              <a:t>Desde 2014, </a:t>
            </a:r>
            <a:r>
              <a:rPr b="1" i="0" lang="en-US" sz="3300" u="none" cap="none" strike="noStrike">
                <a:solidFill>
                  <a:srgbClr val="6F49E2"/>
                </a:solidFill>
                <a:latin typeface="Ubuntu"/>
                <a:ea typeface="Ubuntu"/>
                <a:cs typeface="Ubuntu"/>
                <a:sym typeface="Ubuntu"/>
              </a:rPr>
              <a:t>un equipo talentoso y joven, </a:t>
            </a:r>
            <a:r>
              <a:rPr b="1" i="0" lang="en-US" sz="3100" u="none" cap="none" strike="noStrike">
                <a:solidFill>
                  <a:srgbClr val="6F49E2"/>
                </a:solidFill>
                <a:latin typeface="Ubuntu"/>
                <a:ea typeface="Ubuntu"/>
                <a:cs typeface="Ubuntu"/>
                <a:sym typeface="Ubuntu"/>
              </a:rPr>
              <a:t>arropado por más de 90 expertas y expertos</a:t>
            </a:r>
            <a:r>
              <a:rPr b="0" i="0" lang="en-US" sz="3100" u="none" cap="none" strike="noStrike">
                <a:solidFill>
                  <a:srgbClr val="6F49E2"/>
                </a:solidFill>
                <a:latin typeface="Ubuntu"/>
                <a:ea typeface="Ubuntu"/>
                <a:cs typeface="Ubuntu"/>
                <a:sym typeface="Ubuntu"/>
              </a:rPr>
              <a:t> en desarrollo y economía…</a:t>
            </a:r>
            <a:endParaRPr b="0" i="0" sz="3600" u="none" cap="none" strike="noStrike">
              <a:solidFill>
                <a:srgbClr val="6F49E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192" name="Google Shape;192;p37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12747" t="0"/>
          <a:stretch/>
        </p:blipFill>
        <p:spPr>
          <a:xfrm>
            <a:off x="762450" y="2193950"/>
            <a:ext cx="876600" cy="87141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93" name="Google Shape;193;p37"/>
          <p:cNvPicPr preferRelativeResize="0"/>
          <p:nvPr/>
        </p:nvPicPr>
        <p:blipFill rotWithShape="1">
          <a:blip r:embed="rId5">
            <a:alphaModFix/>
          </a:blip>
          <a:srcRect b="0" l="0" r="69351" t="0"/>
          <a:stretch/>
        </p:blipFill>
        <p:spPr>
          <a:xfrm>
            <a:off x="533400" y="304800"/>
            <a:ext cx="5232349" cy="152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55"/>
          <p:cNvSpPr txBox="1"/>
          <p:nvPr/>
        </p:nvSpPr>
        <p:spPr>
          <a:xfrm>
            <a:off x="11468275" y="3533450"/>
            <a:ext cx="7804500" cy="13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6000"/>
              </a:spcBef>
              <a:spcAft>
                <a:spcPts val="4000"/>
              </a:spcAft>
              <a:buNone/>
            </a:pPr>
            <a:r>
              <a:rPr lang="en-US" sz="4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El </a:t>
            </a:r>
            <a:r>
              <a:rPr b="1" i="1" lang="en-US" sz="4400">
                <a:solidFill>
                  <a:srgbClr val="0C8643"/>
                </a:solidFill>
                <a:latin typeface="Ubuntu"/>
                <a:ea typeface="Ubuntu"/>
                <a:cs typeface="Ubuntu"/>
                <a:sym typeface="Ubuntu"/>
              </a:rPr>
              <a:t>nearshoring</a:t>
            </a:r>
            <a:r>
              <a:rPr lang="en-US" sz="4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llega a donde existe un alto </a:t>
            </a:r>
            <a:r>
              <a:rPr b="1" lang="en-US" sz="4400">
                <a:solidFill>
                  <a:srgbClr val="0C8643"/>
                </a:solidFill>
                <a:latin typeface="Ubuntu"/>
                <a:ea typeface="Ubuntu"/>
                <a:cs typeface="Ubuntu"/>
                <a:sym typeface="Ubuntu"/>
              </a:rPr>
              <a:t>progreso social</a:t>
            </a:r>
            <a:r>
              <a:rPr lang="en-US" sz="4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.</a:t>
            </a:r>
            <a:endParaRPr sz="54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18" name="Google Shape;418;p55"/>
          <p:cNvSpPr txBox="1"/>
          <p:nvPr/>
        </p:nvSpPr>
        <p:spPr>
          <a:xfrm>
            <a:off x="5908750" y="512450"/>
            <a:ext cx="133641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2000"/>
              </a:spcBef>
              <a:spcAft>
                <a:spcPts val="2000"/>
              </a:spcAft>
              <a:buNone/>
            </a:pPr>
            <a:r>
              <a:rPr b="1" lang="en-US" sz="6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6 mensajes</a:t>
            </a:r>
            <a:r>
              <a:rPr lang="en-US" sz="41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sobre el </a:t>
            </a:r>
            <a:r>
              <a:rPr b="1" lang="en-US" sz="4100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progreso social</a:t>
            </a:r>
            <a:endParaRPr b="1" sz="3800">
              <a:solidFill>
                <a:srgbClr val="6950D8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419" name="Google Shape;419;p5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12747" t="0"/>
          <a:stretch/>
        </p:blipFill>
        <p:spPr>
          <a:xfrm>
            <a:off x="457650" y="714375"/>
            <a:ext cx="1025400" cy="10193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20" name="Google Shape;420;p55"/>
          <p:cNvPicPr preferRelativeResize="0"/>
          <p:nvPr/>
        </p:nvPicPr>
        <p:blipFill rotWithShape="1">
          <a:blip r:embed="rId4">
            <a:alphaModFix/>
          </a:blip>
          <a:srcRect b="0" l="0" r="69351" t="0"/>
          <a:stretch/>
        </p:blipFill>
        <p:spPr>
          <a:xfrm>
            <a:off x="14487525" y="9485350"/>
            <a:ext cx="5232349" cy="152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55"/>
          <p:cNvSpPr txBox="1"/>
          <p:nvPr/>
        </p:nvSpPr>
        <p:spPr>
          <a:xfrm>
            <a:off x="9014238" y="2989450"/>
            <a:ext cx="3000000" cy="31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6000"/>
              </a:spcBef>
              <a:spcAft>
                <a:spcPts val="4000"/>
              </a:spcAft>
              <a:buNone/>
            </a:pPr>
            <a:r>
              <a:rPr b="1" lang="en-US" sz="19100">
                <a:solidFill>
                  <a:srgbClr val="0C8643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r>
              <a:rPr b="1" lang="en-US" sz="19100">
                <a:solidFill>
                  <a:srgbClr val="0C8643"/>
                </a:solidFill>
                <a:latin typeface="Ubuntu"/>
                <a:ea typeface="Ubuntu"/>
                <a:cs typeface="Ubuntu"/>
                <a:sym typeface="Ubuntu"/>
              </a:rPr>
              <a:t>.</a:t>
            </a:r>
            <a:endParaRPr sz="13200">
              <a:solidFill>
                <a:srgbClr val="0C8643"/>
              </a:solidFill>
            </a:endParaRPr>
          </a:p>
        </p:txBody>
      </p:sp>
      <p:pic>
        <p:nvPicPr>
          <p:cNvPr id="422" name="Google Shape;422;p55"/>
          <p:cNvPicPr preferRelativeResize="0"/>
          <p:nvPr/>
        </p:nvPicPr>
        <p:blipFill rotWithShape="1">
          <a:blip r:embed="rId5">
            <a:alphaModFix/>
          </a:blip>
          <a:srcRect b="31408" l="48144" r="20322" t="27231"/>
          <a:stretch/>
        </p:blipFill>
        <p:spPr>
          <a:xfrm>
            <a:off x="3222050" y="3522850"/>
            <a:ext cx="5232350" cy="6245692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Google Shape;427;p56"/>
          <p:cNvPicPr preferRelativeResize="0"/>
          <p:nvPr/>
        </p:nvPicPr>
        <p:blipFill rotWithShape="1">
          <a:blip r:embed="rId3">
            <a:alphaModFix/>
          </a:blip>
          <a:srcRect b="5250" l="0" r="0" t="13342"/>
          <a:stretch/>
        </p:blipFill>
        <p:spPr>
          <a:xfrm>
            <a:off x="5812200" y="3243025"/>
            <a:ext cx="13987098" cy="5943624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56"/>
          <p:cNvSpPr txBox="1"/>
          <p:nvPr/>
        </p:nvSpPr>
        <p:spPr>
          <a:xfrm>
            <a:off x="2242850" y="5194125"/>
            <a:ext cx="4572600" cy="10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75375" lIns="75375" spcFirstLastPara="1" rIns="75375" wrap="square" tIns="7537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rgbClr val="0C8643"/>
                </a:solidFill>
                <a:latin typeface="Ubuntu"/>
                <a:ea typeface="Ubuntu"/>
                <a:cs typeface="Ubuntu"/>
                <a:sym typeface="Ubuntu"/>
              </a:rPr>
              <a:t>Índice de Progreso Social 2023</a:t>
            </a:r>
            <a:endParaRPr b="1" i="0" sz="2800" u="none" cap="none" strike="noStrike">
              <a:solidFill>
                <a:srgbClr val="0C864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29" name="Google Shape;429;p56"/>
          <p:cNvSpPr txBox="1"/>
          <p:nvPr/>
        </p:nvSpPr>
        <p:spPr>
          <a:xfrm>
            <a:off x="660552" y="387821"/>
            <a:ext cx="14474700" cy="844800"/>
          </a:xfrm>
          <a:prstGeom prst="rect">
            <a:avLst/>
          </a:prstGeom>
          <a:noFill/>
          <a:ln>
            <a:noFill/>
          </a:ln>
        </p:spPr>
        <p:txBody>
          <a:bodyPr anchorCtr="0" anchor="t" bIns="75375" lIns="75375" spcFirstLastPara="1" rIns="75375" wrap="square" tIns="7537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45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El</a:t>
            </a:r>
            <a:r>
              <a:rPr b="1" i="0" lang="en-US" sz="45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b="1" i="1" lang="en-US" sz="45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nearshoring</a:t>
            </a:r>
            <a:r>
              <a:rPr b="1" i="0" lang="en-US" sz="45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b="0" i="0" lang="en-US" sz="45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llega donde existe</a:t>
            </a:r>
            <a:r>
              <a:rPr b="1" i="0" lang="en-US" sz="45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 Progreso Social</a:t>
            </a:r>
            <a:endParaRPr b="1" i="0" sz="45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430" name="Google Shape;430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9675" y="5739525"/>
            <a:ext cx="10970547" cy="5726326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56"/>
          <p:cNvSpPr/>
          <p:nvPr/>
        </p:nvSpPr>
        <p:spPr>
          <a:xfrm>
            <a:off x="12087250" y="9209050"/>
            <a:ext cx="4572600" cy="1927500"/>
          </a:xfrm>
          <a:prstGeom prst="wedgeRoundRectCallout">
            <a:avLst>
              <a:gd fmla="val 10335" name="adj1"/>
              <a:gd fmla="val -74376" name="adj2"/>
              <a:gd fmla="val 0" name="adj3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Arial"/>
              <a:buNone/>
            </a:pPr>
            <a:r>
              <a:rPr b="1" lang="en-US" sz="4100">
                <a:solidFill>
                  <a:srgbClr val="0C8643"/>
                </a:solidFill>
                <a:latin typeface="Ubuntu"/>
                <a:ea typeface="Ubuntu"/>
                <a:cs typeface="Ubuntu"/>
                <a:sym typeface="Ubuntu"/>
              </a:rPr>
              <a:t>31 mil </a:t>
            </a:r>
            <a:r>
              <a:rPr b="1" lang="en-US" sz="4100">
                <a:solidFill>
                  <a:srgbClr val="0C8643"/>
                </a:solidFill>
                <a:latin typeface="Ubuntu"/>
                <a:ea typeface="Ubuntu"/>
                <a:cs typeface="Ubuntu"/>
                <a:sym typeface="Ubuntu"/>
              </a:rPr>
              <a:t>mdd</a:t>
            </a:r>
            <a:r>
              <a:rPr lang="en-US" sz="4100">
                <a:solidFill>
                  <a:srgbClr val="0C8643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b="1" lang="en-US" sz="3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IED</a:t>
            </a:r>
            <a:endParaRPr b="1" sz="38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Arial"/>
              <a:buNone/>
            </a:pPr>
            <a:r>
              <a:rPr lang="en-US"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Al 2T2024</a:t>
            </a:r>
            <a:endParaRPr sz="28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Arial"/>
              <a:buNone/>
            </a:pPr>
            <a:r>
              <a:rPr lang="en-US"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+7% que año previo </a:t>
            </a:r>
            <a:endParaRPr sz="28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Arial"/>
              <a:buNone/>
            </a:pPr>
            <a:r>
              <a:rPr lang="en-US" sz="2700">
                <a:solidFill>
                  <a:srgbClr val="595959"/>
                </a:solidFill>
                <a:latin typeface="Ubuntu"/>
                <a:ea typeface="Ubuntu"/>
                <a:cs typeface="Ubuntu"/>
                <a:sym typeface="Ubuntu"/>
              </a:rPr>
              <a:t>29 mil mdd 2T2023</a:t>
            </a:r>
            <a:endParaRPr sz="28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2" name="Google Shape;432;p56"/>
          <p:cNvPicPr preferRelativeResize="0"/>
          <p:nvPr>
            <p:ph idx="4294967295" type="body"/>
          </p:nvPr>
        </p:nvPicPr>
        <p:blipFill rotWithShape="1">
          <a:blip r:embed="rId5">
            <a:alphaModFix/>
          </a:blip>
          <a:srcRect b="0" l="0" r="12747" t="0"/>
          <a:stretch/>
        </p:blipFill>
        <p:spPr>
          <a:xfrm>
            <a:off x="762450" y="2193950"/>
            <a:ext cx="876600" cy="87141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33" name="Google Shape;433;p56"/>
          <p:cNvPicPr preferRelativeResize="0"/>
          <p:nvPr/>
        </p:nvPicPr>
        <p:blipFill rotWithShape="1">
          <a:blip r:embed="rId6">
            <a:alphaModFix/>
          </a:blip>
          <a:srcRect b="0" l="0" r="69351" t="0"/>
          <a:stretch/>
        </p:blipFill>
        <p:spPr>
          <a:xfrm>
            <a:off x="533400" y="304800"/>
            <a:ext cx="5232349" cy="152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56"/>
          <p:cNvSpPr txBox="1"/>
          <p:nvPr/>
        </p:nvSpPr>
        <p:spPr>
          <a:xfrm>
            <a:off x="6008975" y="463300"/>
            <a:ext cx="13683900" cy="2628900"/>
          </a:xfrm>
          <a:prstGeom prst="rect">
            <a:avLst/>
          </a:prstGeom>
          <a:noFill/>
          <a:ln>
            <a:noFill/>
          </a:ln>
        </p:spPr>
        <p:txBody>
          <a:bodyPr anchorCtr="0" anchor="t" bIns="150750" lIns="150750" spcFirstLastPara="1" rIns="150750" wrap="square" tIns="15075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-US" sz="4300">
                <a:solidFill>
                  <a:srgbClr val="0C8643"/>
                </a:solidFill>
                <a:latin typeface="Ubuntu"/>
                <a:ea typeface="Ubuntu"/>
                <a:cs typeface="Ubuntu"/>
                <a:sym typeface="Ubuntu"/>
              </a:rPr>
              <a:t>Inversión Extranjera Directa</a:t>
            </a:r>
            <a:r>
              <a:rPr lang="en-US" sz="4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:</a:t>
            </a:r>
            <a:endParaRPr sz="43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aproximación a la </a:t>
            </a:r>
            <a:r>
              <a:rPr b="1" lang="en-US" sz="3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apertura comercial</a:t>
            </a:r>
            <a:r>
              <a:rPr lang="en-US" sz="3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estatal</a:t>
            </a:r>
            <a:r>
              <a:rPr b="1" lang="en-US" sz="3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-US" sz="3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y a la </a:t>
            </a:r>
            <a:r>
              <a:rPr b="1" lang="en-US" sz="3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oportunidad </a:t>
            </a:r>
            <a:r>
              <a:rPr lang="en-US" sz="3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de la integración vertical de las cadenas de suministro regionales</a:t>
            </a:r>
            <a:r>
              <a:rPr b="1" lang="en-US" sz="3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-US" sz="3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(</a:t>
            </a:r>
            <a:r>
              <a:rPr b="1" i="1" lang="en-US" sz="3600">
                <a:solidFill>
                  <a:srgbClr val="0C8643"/>
                </a:solidFill>
                <a:latin typeface="Ubuntu"/>
                <a:ea typeface="Ubuntu"/>
                <a:cs typeface="Ubuntu"/>
                <a:sym typeface="Ubuntu"/>
              </a:rPr>
              <a:t>nearshoring</a:t>
            </a:r>
            <a:r>
              <a:rPr lang="en-US" sz="3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)</a:t>
            </a:r>
            <a:endParaRPr sz="3600" u="none" cap="none" strike="noStrike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35" name="Google Shape;435;p56"/>
          <p:cNvSpPr txBox="1"/>
          <p:nvPr/>
        </p:nvSpPr>
        <p:spPr>
          <a:xfrm>
            <a:off x="10361400" y="3319225"/>
            <a:ext cx="4572600" cy="10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75375" lIns="75375" spcFirstLastPara="1" rIns="75375" wrap="square" tIns="7537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lang="en-US" sz="2800">
                <a:solidFill>
                  <a:srgbClr val="0C8643"/>
                </a:solidFill>
                <a:latin typeface="Ubuntu"/>
                <a:ea typeface="Ubuntu"/>
                <a:cs typeface="Ubuntu"/>
                <a:sym typeface="Ubuntu"/>
              </a:rPr>
              <a:t>Porcentaje de IED</a:t>
            </a:r>
            <a:endParaRPr b="1" sz="2800">
              <a:solidFill>
                <a:srgbClr val="0C8643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lang="en-US" sz="2800">
                <a:solidFill>
                  <a:srgbClr val="0C8643"/>
                </a:solidFill>
                <a:latin typeface="Ubuntu"/>
                <a:ea typeface="Ubuntu"/>
                <a:cs typeface="Ubuntu"/>
                <a:sym typeface="Ubuntu"/>
              </a:rPr>
              <a:t>por estado al 2T2024</a:t>
            </a:r>
            <a:endParaRPr b="1" sz="2800">
              <a:solidFill>
                <a:srgbClr val="0C864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36" name="Google Shape;436;p56"/>
          <p:cNvSpPr txBox="1"/>
          <p:nvPr/>
        </p:nvSpPr>
        <p:spPr>
          <a:xfrm>
            <a:off x="16888450" y="10582450"/>
            <a:ext cx="3000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Fuente: SE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" name="Google Shape;441;p57"/>
          <p:cNvPicPr preferRelativeResize="0"/>
          <p:nvPr/>
        </p:nvPicPr>
        <p:blipFill rotWithShape="1">
          <a:blip r:embed="rId3">
            <a:alphaModFix/>
          </a:blip>
          <a:srcRect b="5273" l="0" r="0" t="12197"/>
          <a:stretch/>
        </p:blipFill>
        <p:spPr>
          <a:xfrm>
            <a:off x="5517300" y="2786925"/>
            <a:ext cx="14586798" cy="6283951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57"/>
          <p:cNvSpPr/>
          <p:nvPr/>
        </p:nvSpPr>
        <p:spPr>
          <a:xfrm>
            <a:off x="15202075" y="9147075"/>
            <a:ext cx="4770000" cy="426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Ubuntu"/>
                <a:ea typeface="Ubuntu"/>
                <a:cs typeface="Ubuntu"/>
                <a:sym typeface="Ubuntu"/>
              </a:rPr>
              <a:t>exp = expansión, np = nueva planta</a:t>
            </a:r>
            <a:endParaRPr sz="20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43" name="Google Shape;443;p57"/>
          <p:cNvSpPr/>
          <p:nvPr/>
        </p:nvSpPr>
        <p:spPr>
          <a:xfrm>
            <a:off x="17540600" y="8699525"/>
            <a:ext cx="2479800" cy="371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4" name="Google Shape;444;p57"/>
          <p:cNvSpPr txBox="1"/>
          <p:nvPr/>
        </p:nvSpPr>
        <p:spPr>
          <a:xfrm>
            <a:off x="2242850" y="5194125"/>
            <a:ext cx="4572600" cy="10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75375" lIns="75375" spcFirstLastPara="1" rIns="75375" wrap="square" tIns="7537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rgbClr val="0C8643"/>
                </a:solidFill>
                <a:latin typeface="Ubuntu"/>
                <a:ea typeface="Ubuntu"/>
                <a:cs typeface="Ubuntu"/>
                <a:sym typeface="Ubuntu"/>
              </a:rPr>
              <a:t>Índice de Progreso Social </a:t>
            </a:r>
            <a:r>
              <a:rPr i="0" lang="en-US" sz="2800" u="none" cap="none" strike="noStrike">
                <a:solidFill>
                  <a:srgbClr val="0C8643"/>
                </a:solidFill>
                <a:latin typeface="Ubuntu"/>
                <a:ea typeface="Ubuntu"/>
                <a:cs typeface="Ubuntu"/>
                <a:sym typeface="Ubuntu"/>
              </a:rPr>
              <a:t>2023</a:t>
            </a:r>
            <a:endParaRPr i="0" sz="2800" u="none" cap="none" strike="noStrike">
              <a:solidFill>
                <a:srgbClr val="0C864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445" name="Google Shape;445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9675" y="5739525"/>
            <a:ext cx="10970547" cy="5726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57"/>
          <p:cNvPicPr preferRelativeResize="0"/>
          <p:nvPr>
            <p:ph idx="4294967295" type="body"/>
          </p:nvPr>
        </p:nvPicPr>
        <p:blipFill rotWithShape="1">
          <a:blip r:embed="rId5">
            <a:alphaModFix/>
          </a:blip>
          <a:srcRect b="0" l="0" r="12747" t="0"/>
          <a:stretch/>
        </p:blipFill>
        <p:spPr>
          <a:xfrm>
            <a:off x="762450" y="2193950"/>
            <a:ext cx="876600" cy="87141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47" name="Google Shape;447;p57"/>
          <p:cNvPicPr preferRelativeResize="0"/>
          <p:nvPr/>
        </p:nvPicPr>
        <p:blipFill rotWithShape="1">
          <a:blip r:embed="rId6">
            <a:alphaModFix/>
          </a:blip>
          <a:srcRect b="0" l="0" r="69351" t="0"/>
          <a:stretch/>
        </p:blipFill>
        <p:spPr>
          <a:xfrm>
            <a:off x="533400" y="304800"/>
            <a:ext cx="5232349" cy="152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57"/>
          <p:cNvSpPr txBox="1"/>
          <p:nvPr/>
        </p:nvSpPr>
        <p:spPr>
          <a:xfrm>
            <a:off x="6008975" y="463300"/>
            <a:ext cx="13683900" cy="20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150750" lIns="150750" spcFirstLastPara="1" rIns="150750" wrap="square" tIns="15075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-US" sz="4300">
                <a:solidFill>
                  <a:srgbClr val="0C8643"/>
                </a:solidFill>
                <a:latin typeface="Ubuntu"/>
                <a:ea typeface="Ubuntu"/>
                <a:cs typeface="Ubuntu"/>
                <a:sym typeface="Ubuntu"/>
              </a:rPr>
              <a:t>Expansión de inversiones y nuevas plantas</a:t>
            </a:r>
            <a:r>
              <a:rPr lang="en-US" sz="4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:</a:t>
            </a:r>
            <a:endParaRPr sz="43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se anuncian donde hay infraestructura pública y capital humano C</a:t>
            </a:r>
            <a:r>
              <a:rPr lang="en-US" sz="3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ondiciones para el </a:t>
            </a:r>
            <a:r>
              <a:rPr b="1" i="1" lang="en-US" sz="3600">
                <a:solidFill>
                  <a:srgbClr val="0C8643"/>
                </a:solidFill>
                <a:latin typeface="Ubuntu"/>
                <a:ea typeface="Ubuntu"/>
                <a:cs typeface="Ubuntu"/>
                <a:sym typeface="Ubuntu"/>
              </a:rPr>
              <a:t>nearshoring</a:t>
            </a:r>
            <a:endParaRPr sz="3600" u="none" cap="none" strike="noStrike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49" name="Google Shape;449;p57"/>
          <p:cNvSpPr txBox="1"/>
          <p:nvPr/>
        </p:nvSpPr>
        <p:spPr>
          <a:xfrm>
            <a:off x="5005450" y="2558325"/>
            <a:ext cx="10970700" cy="10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75375" lIns="75375" spcFirstLastPara="1" rIns="75375" wrap="square" tIns="7537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lang="en-US" sz="2800">
                <a:solidFill>
                  <a:srgbClr val="0C8643"/>
                </a:solidFill>
                <a:latin typeface="Ubuntu"/>
                <a:ea typeface="Ubuntu"/>
                <a:cs typeface="Ubuntu"/>
                <a:sym typeface="Ubuntu"/>
              </a:rPr>
              <a:t>Anuncios de proyectos de expansión y nuevas plantas</a:t>
            </a:r>
            <a:endParaRPr b="1" sz="2800">
              <a:solidFill>
                <a:srgbClr val="0C8643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>
                <a:solidFill>
                  <a:srgbClr val="0C8643"/>
                </a:solidFill>
                <a:latin typeface="Ubuntu"/>
                <a:ea typeface="Ubuntu"/>
                <a:cs typeface="Ubuntu"/>
                <a:sym typeface="Ubuntu"/>
              </a:rPr>
              <a:t>Enero 2023 a septiembre 2024</a:t>
            </a:r>
            <a:endParaRPr sz="2800">
              <a:solidFill>
                <a:srgbClr val="0C864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grpSp>
        <p:nvGrpSpPr>
          <p:cNvPr id="450" name="Google Shape;450;p57"/>
          <p:cNvGrpSpPr/>
          <p:nvPr/>
        </p:nvGrpSpPr>
        <p:grpSpPr>
          <a:xfrm>
            <a:off x="17212974" y="8143781"/>
            <a:ext cx="2479905" cy="613008"/>
            <a:chOff x="11679325" y="9559400"/>
            <a:chExt cx="4922400" cy="1238400"/>
          </a:xfrm>
        </p:grpSpPr>
        <p:sp>
          <p:nvSpPr>
            <p:cNvPr id="451" name="Google Shape;451;p57"/>
            <p:cNvSpPr/>
            <p:nvPr/>
          </p:nvSpPr>
          <p:spPr>
            <a:xfrm>
              <a:off x="11679325" y="9559400"/>
              <a:ext cx="4922400" cy="1238400"/>
            </a:xfrm>
            <a:prstGeom prst="rect">
              <a:avLst/>
            </a:prstGeom>
            <a:solidFill>
              <a:srgbClr val="0B5394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52" name="Google Shape;452;p57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11755525" y="9605225"/>
              <a:ext cx="4770000" cy="1192500"/>
            </a:xfrm>
            <a:prstGeom prst="rect">
              <a:avLst/>
            </a:prstGeom>
            <a:noFill/>
            <a:ln cap="flat" cmpd="sng" w="9525">
              <a:solidFill>
                <a:srgbClr val="0B5394"/>
              </a:solidFill>
              <a:prstDash val="solid"/>
              <a:round/>
              <a:headEnd len="sm" w="sm" type="none"/>
              <a:tailEnd len="sm" w="sm" type="none"/>
            </a:ln>
          </p:spPr>
        </p:pic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8" name="Google Shape;458;p58"/>
          <p:cNvPicPr preferRelativeResize="0"/>
          <p:nvPr/>
        </p:nvPicPr>
        <p:blipFill rotWithShape="1">
          <a:blip r:embed="rId3">
            <a:alphaModFix/>
          </a:blip>
          <a:srcRect b="5005" l="0" r="0" t="15667"/>
          <a:stretch/>
        </p:blipFill>
        <p:spPr>
          <a:xfrm>
            <a:off x="1753375" y="2472500"/>
            <a:ext cx="18350725" cy="7998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58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12747" t="0"/>
          <a:stretch/>
        </p:blipFill>
        <p:spPr>
          <a:xfrm>
            <a:off x="762450" y="2193950"/>
            <a:ext cx="876600" cy="87141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60" name="Google Shape;460;p58"/>
          <p:cNvPicPr preferRelativeResize="0"/>
          <p:nvPr/>
        </p:nvPicPr>
        <p:blipFill rotWithShape="1">
          <a:blip r:embed="rId5">
            <a:alphaModFix/>
          </a:blip>
          <a:srcRect b="0" l="0" r="69351" t="0"/>
          <a:stretch/>
        </p:blipFill>
        <p:spPr>
          <a:xfrm>
            <a:off x="533400" y="304800"/>
            <a:ext cx="5232349" cy="152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58"/>
          <p:cNvSpPr txBox="1"/>
          <p:nvPr/>
        </p:nvSpPr>
        <p:spPr>
          <a:xfrm>
            <a:off x="6008975" y="463300"/>
            <a:ext cx="13683900" cy="14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150750" lIns="150750" spcFirstLastPara="1" rIns="150750" wrap="square" tIns="15075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-US" sz="4300">
                <a:solidFill>
                  <a:srgbClr val="0C8643"/>
                </a:solidFill>
                <a:latin typeface="Ubuntu"/>
                <a:ea typeface="Ubuntu"/>
                <a:cs typeface="Ubuntu"/>
                <a:sym typeface="Ubuntu"/>
              </a:rPr>
              <a:t>Progreso social: </a:t>
            </a:r>
            <a:r>
              <a:rPr lang="en-US" sz="4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condición para la </a:t>
            </a:r>
            <a:r>
              <a:rPr b="1" lang="en-US" sz="4300">
                <a:solidFill>
                  <a:srgbClr val="0C8643"/>
                </a:solidFill>
                <a:latin typeface="Ubuntu"/>
                <a:ea typeface="Ubuntu"/>
                <a:cs typeface="Ubuntu"/>
                <a:sym typeface="Ubuntu"/>
              </a:rPr>
              <a:t>relocalización</a:t>
            </a:r>
            <a:endParaRPr sz="43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Posición IPS 2023 vs anuncios de inversión (ene 23 - sep 24) </a:t>
            </a:r>
            <a:endParaRPr sz="33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59"/>
          <p:cNvSpPr txBox="1"/>
          <p:nvPr/>
        </p:nvSpPr>
        <p:spPr>
          <a:xfrm>
            <a:off x="11468275" y="3609650"/>
            <a:ext cx="7804500" cy="25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6000"/>
              </a:spcBef>
              <a:spcAft>
                <a:spcPts val="4000"/>
              </a:spcAft>
              <a:buNone/>
            </a:pPr>
            <a:r>
              <a:rPr b="1" lang="en-US" sz="4200">
                <a:solidFill>
                  <a:srgbClr val="0C8643"/>
                </a:solidFill>
                <a:latin typeface="Ubuntu"/>
                <a:ea typeface="Ubuntu"/>
                <a:cs typeface="Ubuntu"/>
                <a:sym typeface="Ubuntu"/>
              </a:rPr>
              <a:t>D</a:t>
            </a:r>
            <a:r>
              <a:rPr b="1" lang="en-US" sz="4200">
                <a:solidFill>
                  <a:srgbClr val="0C8643"/>
                </a:solidFill>
                <a:latin typeface="Ubuntu"/>
                <a:ea typeface="Ubuntu"/>
                <a:cs typeface="Ubuntu"/>
                <a:sym typeface="Ubuntu"/>
              </a:rPr>
              <a:t>esigualdades regionales </a:t>
            </a:r>
            <a:r>
              <a:rPr b="1" lang="en-US" sz="4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persisten en el tiempo</a:t>
            </a:r>
            <a:r>
              <a:rPr lang="en-US" sz="4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: el </a:t>
            </a:r>
            <a:r>
              <a:rPr b="1" lang="en-US" sz="4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Sureste</a:t>
            </a:r>
            <a:r>
              <a:rPr lang="en-US" sz="4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mexicano está consistentemente </a:t>
            </a:r>
            <a:r>
              <a:rPr b="1" lang="en-US" sz="4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rezagado</a:t>
            </a:r>
            <a:r>
              <a:rPr lang="en-US" sz="4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.</a:t>
            </a:r>
            <a:endParaRPr sz="58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67" name="Google Shape;467;p59"/>
          <p:cNvSpPr txBox="1"/>
          <p:nvPr/>
        </p:nvSpPr>
        <p:spPr>
          <a:xfrm>
            <a:off x="5908750" y="512450"/>
            <a:ext cx="133641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2000"/>
              </a:spcBef>
              <a:spcAft>
                <a:spcPts val="2000"/>
              </a:spcAft>
              <a:buNone/>
            </a:pPr>
            <a:r>
              <a:rPr b="1" lang="en-US" sz="6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6 mensajes</a:t>
            </a:r>
            <a:r>
              <a:rPr lang="en-US" sz="41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sobre el </a:t>
            </a:r>
            <a:r>
              <a:rPr b="1" lang="en-US" sz="4100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progreso social</a:t>
            </a:r>
            <a:endParaRPr b="1" sz="3800">
              <a:solidFill>
                <a:srgbClr val="6950D8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468" name="Google Shape;468;p5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12747" t="0"/>
          <a:stretch/>
        </p:blipFill>
        <p:spPr>
          <a:xfrm>
            <a:off x="457650" y="714375"/>
            <a:ext cx="1025400" cy="10193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69" name="Google Shape;469;p59"/>
          <p:cNvPicPr preferRelativeResize="0"/>
          <p:nvPr/>
        </p:nvPicPr>
        <p:blipFill rotWithShape="1">
          <a:blip r:embed="rId4">
            <a:alphaModFix/>
          </a:blip>
          <a:srcRect b="0" l="0" r="69351" t="0"/>
          <a:stretch/>
        </p:blipFill>
        <p:spPr>
          <a:xfrm>
            <a:off x="14487525" y="9485350"/>
            <a:ext cx="5232349" cy="152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p59"/>
          <p:cNvSpPr txBox="1"/>
          <p:nvPr/>
        </p:nvSpPr>
        <p:spPr>
          <a:xfrm>
            <a:off x="9014238" y="2989450"/>
            <a:ext cx="3000000" cy="31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6000"/>
              </a:spcBef>
              <a:spcAft>
                <a:spcPts val="4000"/>
              </a:spcAft>
              <a:buNone/>
            </a:pPr>
            <a:r>
              <a:rPr b="1" lang="en-US" sz="19100">
                <a:solidFill>
                  <a:srgbClr val="0C8643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r>
              <a:rPr b="1" lang="en-US" sz="19100">
                <a:solidFill>
                  <a:srgbClr val="0C8643"/>
                </a:solidFill>
                <a:latin typeface="Ubuntu"/>
                <a:ea typeface="Ubuntu"/>
                <a:cs typeface="Ubuntu"/>
                <a:sym typeface="Ubuntu"/>
              </a:rPr>
              <a:t>.</a:t>
            </a:r>
            <a:endParaRPr sz="13200">
              <a:solidFill>
                <a:srgbClr val="0C8643"/>
              </a:solidFill>
            </a:endParaRPr>
          </a:p>
        </p:txBody>
      </p:sp>
      <p:pic>
        <p:nvPicPr>
          <p:cNvPr id="471" name="Google Shape;471;p59"/>
          <p:cNvPicPr preferRelativeResize="0"/>
          <p:nvPr/>
        </p:nvPicPr>
        <p:blipFill rotWithShape="1">
          <a:blip r:embed="rId5">
            <a:alphaModFix/>
          </a:blip>
          <a:srcRect b="-773" l="44600" r="23867" t="59413"/>
          <a:stretch/>
        </p:blipFill>
        <p:spPr>
          <a:xfrm>
            <a:off x="3222050" y="3522850"/>
            <a:ext cx="5232350" cy="6245692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6" name="Google Shape;476;p60"/>
          <p:cNvPicPr preferRelativeResize="0"/>
          <p:nvPr/>
        </p:nvPicPr>
        <p:blipFill rotWithShape="1">
          <a:blip r:embed="rId3">
            <a:alphaModFix/>
          </a:blip>
          <a:srcRect b="0" l="0" r="69351" t="0"/>
          <a:stretch/>
        </p:blipFill>
        <p:spPr>
          <a:xfrm>
            <a:off x="533400" y="304800"/>
            <a:ext cx="5232349" cy="152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60"/>
          <p:cNvSpPr txBox="1"/>
          <p:nvPr/>
        </p:nvSpPr>
        <p:spPr>
          <a:xfrm>
            <a:off x="5704175" y="463300"/>
            <a:ext cx="13683900" cy="2582700"/>
          </a:xfrm>
          <a:prstGeom prst="rect">
            <a:avLst/>
          </a:prstGeom>
          <a:noFill/>
          <a:ln>
            <a:noFill/>
          </a:ln>
        </p:spPr>
        <p:txBody>
          <a:bodyPr anchorCtr="0" anchor="t" bIns="150750" lIns="150750" spcFirstLastPara="1" rIns="150750" wrap="square" tIns="15075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4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Las </a:t>
            </a:r>
            <a:r>
              <a:rPr b="1" lang="en-US" sz="4300">
                <a:solidFill>
                  <a:srgbClr val="0C8643"/>
                </a:solidFill>
                <a:latin typeface="Ubuntu"/>
                <a:ea typeface="Ubuntu"/>
                <a:cs typeface="Ubuntu"/>
                <a:sym typeface="Ubuntu"/>
              </a:rPr>
              <a:t>brechas</a:t>
            </a:r>
            <a:r>
              <a:rPr lang="en-US" sz="4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de </a:t>
            </a:r>
            <a:r>
              <a:rPr b="1" lang="en-US" sz="4300">
                <a:solidFill>
                  <a:srgbClr val="0C8643"/>
                </a:solidFill>
                <a:latin typeface="Ubuntu"/>
                <a:ea typeface="Ubuntu"/>
                <a:cs typeface="Ubuntu"/>
                <a:sym typeface="Ubuntu"/>
              </a:rPr>
              <a:t>progreso social</a:t>
            </a:r>
            <a:r>
              <a:rPr lang="en-US" sz="4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permanecen constantes en el tiempo: </a:t>
            </a:r>
            <a:r>
              <a:rPr b="1" lang="en-US" sz="4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21 puntos</a:t>
            </a:r>
            <a:r>
              <a:rPr lang="en-US" sz="4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endParaRPr sz="43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Puntaje</a:t>
            </a:r>
            <a:r>
              <a:rPr lang="en-US" sz="3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del </a:t>
            </a:r>
            <a:r>
              <a:rPr b="1" lang="en-US" sz="3200">
                <a:solidFill>
                  <a:srgbClr val="0C8643"/>
                </a:solidFill>
                <a:latin typeface="Ubuntu"/>
                <a:ea typeface="Ubuntu"/>
                <a:cs typeface="Ubuntu"/>
                <a:sym typeface="Ubuntu"/>
              </a:rPr>
              <a:t>Índice de Progreso Social</a:t>
            </a:r>
            <a:endParaRPr b="1" sz="3200">
              <a:solidFill>
                <a:srgbClr val="0C8643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2015-2023</a:t>
            </a:r>
            <a:endParaRPr sz="30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478" name="Google Shape;478;p60"/>
          <p:cNvPicPr preferRelativeResize="0"/>
          <p:nvPr/>
        </p:nvPicPr>
        <p:blipFill rotWithShape="1">
          <a:blip r:embed="rId4">
            <a:alphaModFix/>
          </a:blip>
          <a:srcRect b="21596" l="1456" r="801" t="25078"/>
          <a:stretch/>
        </p:blipFill>
        <p:spPr>
          <a:xfrm>
            <a:off x="367550" y="4307725"/>
            <a:ext cx="19519877" cy="5596076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p60"/>
          <p:cNvSpPr/>
          <p:nvPr/>
        </p:nvSpPr>
        <p:spPr>
          <a:xfrm rot="10800000">
            <a:off x="8101996" y="3806399"/>
            <a:ext cx="501300" cy="5013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26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0" name="Google Shape;480;p60"/>
          <p:cNvSpPr/>
          <p:nvPr/>
        </p:nvSpPr>
        <p:spPr>
          <a:xfrm>
            <a:off x="11988175" y="3806425"/>
            <a:ext cx="501300" cy="5013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00C73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1" name="Google Shape;481;p60"/>
          <p:cNvSpPr txBox="1"/>
          <p:nvPr/>
        </p:nvSpPr>
        <p:spPr>
          <a:xfrm>
            <a:off x="4888775" y="3156700"/>
            <a:ext cx="38706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FF0000"/>
                </a:solidFill>
                <a:latin typeface="Ubuntu"/>
                <a:ea typeface="Ubuntu"/>
                <a:cs typeface="Ubuntu"/>
                <a:sym typeface="Ubuntu"/>
              </a:rPr>
              <a:t>Menor</a:t>
            </a:r>
            <a:r>
              <a:rPr lang="en-US" sz="3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puntaje </a:t>
            </a:r>
            <a:r>
              <a:rPr b="1" lang="en-US" sz="3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2015</a:t>
            </a:r>
            <a:endParaRPr b="1" sz="1200"/>
          </a:p>
        </p:txBody>
      </p:sp>
      <p:sp>
        <p:nvSpPr>
          <p:cNvPr id="482" name="Google Shape;482;p60"/>
          <p:cNvSpPr txBox="1"/>
          <p:nvPr/>
        </p:nvSpPr>
        <p:spPr>
          <a:xfrm>
            <a:off x="8116750" y="10408325"/>
            <a:ext cx="38706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FF0000"/>
                </a:solidFill>
                <a:latin typeface="Ubuntu"/>
                <a:ea typeface="Ubuntu"/>
                <a:cs typeface="Ubuntu"/>
                <a:sym typeface="Ubuntu"/>
              </a:rPr>
              <a:t>Menor</a:t>
            </a:r>
            <a:r>
              <a:rPr lang="en-US" sz="3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puntaje </a:t>
            </a:r>
            <a:r>
              <a:rPr b="1" lang="en-US" sz="3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2023</a:t>
            </a:r>
            <a:endParaRPr b="1" sz="1200"/>
          </a:p>
        </p:txBody>
      </p:sp>
      <p:sp>
        <p:nvSpPr>
          <p:cNvPr id="483" name="Google Shape;483;p60"/>
          <p:cNvSpPr txBox="1"/>
          <p:nvPr/>
        </p:nvSpPr>
        <p:spPr>
          <a:xfrm>
            <a:off x="12009100" y="3102963"/>
            <a:ext cx="38706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0C8643"/>
                </a:solidFill>
                <a:latin typeface="Ubuntu"/>
                <a:ea typeface="Ubuntu"/>
                <a:cs typeface="Ubuntu"/>
                <a:sym typeface="Ubuntu"/>
              </a:rPr>
              <a:t>Mayor</a:t>
            </a:r>
            <a:r>
              <a:rPr lang="en-US" sz="3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puntaje </a:t>
            </a:r>
            <a:r>
              <a:rPr b="1" lang="en-US" sz="3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2015</a:t>
            </a:r>
            <a:endParaRPr b="1" sz="1200"/>
          </a:p>
        </p:txBody>
      </p:sp>
      <p:sp>
        <p:nvSpPr>
          <p:cNvPr id="484" name="Google Shape;484;p60"/>
          <p:cNvSpPr/>
          <p:nvPr/>
        </p:nvSpPr>
        <p:spPr>
          <a:xfrm rot="10800000">
            <a:off x="8025796" y="9902399"/>
            <a:ext cx="501300" cy="5013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26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5" name="Google Shape;485;p60"/>
          <p:cNvSpPr/>
          <p:nvPr/>
        </p:nvSpPr>
        <p:spPr>
          <a:xfrm>
            <a:off x="6376475" y="9902400"/>
            <a:ext cx="501300" cy="5013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00C73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6" name="Google Shape;486;p60"/>
          <p:cNvSpPr txBox="1"/>
          <p:nvPr/>
        </p:nvSpPr>
        <p:spPr>
          <a:xfrm>
            <a:off x="3229050" y="10408325"/>
            <a:ext cx="38706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0C8643"/>
                </a:solidFill>
                <a:latin typeface="Ubuntu"/>
                <a:ea typeface="Ubuntu"/>
                <a:cs typeface="Ubuntu"/>
                <a:sym typeface="Ubuntu"/>
              </a:rPr>
              <a:t>Mayor</a:t>
            </a:r>
            <a:r>
              <a:rPr lang="en-US" sz="3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puntaje </a:t>
            </a:r>
            <a:r>
              <a:rPr b="1" lang="en-US" sz="3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2023</a:t>
            </a:r>
            <a:endParaRPr b="1" sz="12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" name="Google Shape;491;p61"/>
          <p:cNvPicPr preferRelativeResize="0"/>
          <p:nvPr/>
        </p:nvPicPr>
        <p:blipFill rotWithShape="1">
          <a:blip r:embed="rId3">
            <a:alphaModFix/>
          </a:blip>
          <a:srcRect b="0" l="1516" r="0" t="19736"/>
          <a:stretch/>
        </p:blipFill>
        <p:spPr>
          <a:xfrm>
            <a:off x="9398492" y="3055900"/>
            <a:ext cx="10176483" cy="8113351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p61"/>
          <p:cNvSpPr/>
          <p:nvPr/>
        </p:nvSpPr>
        <p:spPr>
          <a:xfrm>
            <a:off x="1893475" y="2920650"/>
            <a:ext cx="7303500" cy="7477200"/>
          </a:xfrm>
          <a:prstGeom prst="wedgeRoundRectCallout">
            <a:avLst>
              <a:gd fmla="val 58585" name="adj1"/>
              <a:gd fmla="val 20653" name="adj2"/>
              <a:gd fmla="val 0" name="adj3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0750" lIns="150750" spcFirstLastPara="1" rIns="150750" wrap="square" tIns="1507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en-US" sz="5300">
                <a:solidFill>
                  <a:srgbClr val="0C8643"/>
                </a:solidFill>
                <a:latin typeface="Ubuntu"/>
                <a:ea typeface="Ubuntu"/>
                <a:cs typeface="Ubuntu"/>
                <a:sym typeface="Ubuntu"/>
              </a:rPr>
              <a:t>Relocalización</a:t>
            </a:r>
            <a:r>
              <a:rPr b="1" lang="en-US" sz="5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endParaRPr b="1" sz="53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3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requiere un ecosistema </a:t>
            </a:r>
            <a:r>
              <a:rPr b="1" lang="en-US" sz="3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industrial</a:t>
            </a:r>
            <a:r>
              <a:rPr lang="en-US" sz="3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y </a:t>
            </a:r>
            <a:r>
              <a:rPr b="1" lang="en-US" sz="3300">
                <a:solidFill>
                  <a:srgbClr val="0C8643"/>
                </a:solidFill>
                <a:latin typeface="Ubuntu"/>
                <a:ea typeface="Ubuntu"/>
                <a:cs typeface="Ubuntu"/>
                <a:sym typeface="Ubuntu"/>
              </a:rPr>
              <a:t>social</a:t>
            </a:r>
            <a:r>
              <a:rPr lang="en-US" sz="3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:</a:t>
            </a:r>
            <a:endParaRPr sz="33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438150" lvl="0" marL="45720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Ubuntu"/>
              <a:buChar char="●"/>
            </a:pPr>
            <a:r>
              <a:rPr b="1" lang="en-US" sz="3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Infraestructura</a:t>
            </a:r>
            <a:r>
              <a:rPr lang="en-US" sz="3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b="1" lang="en-US" sz="3300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logística</a:t>
            </a:r>
            <a:r>
              <a:rPr lang="en-US" sz="3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, </a:t>
            </a:r>
            <a:endParaRPr sz="33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438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Ubuntu"/>
              <a:buChar char="●"/>
            </a:pPr>
            <a:r>
              <a:rPr b="1" lang="en-US" sz="3300">
                <a:solidFill>
                  <a:srgbClr val="0C8643"/>
                </a:solidFill>
                <a:latin typeface="Ubuntu"/>
                <a:ea typeface="Ubuntu"/>
                <a:cs typeface="Ubuntu"/>
                <a:sym typeface="Ubuntu"/>
              </a:rPr>
              <a:t>Capital humano</a:t>
            </a:r>
            <a:r>
              <a:rPr lang="en-US" sz="3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i="1" lang="en-US" sz="3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especializado</a:t>
            </a:r>
            <a:r>
              <a:rPr lang="en-US" sz="3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,</a:t>
            </a:r>
            <a:endParaRPr sz="33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438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Ubuntu"/>
              <a:buChar char="●"/>
            </a:pPr>
            <a:r>
              <a:rPr b="1" lang="en-US" sz="3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Certeza</a:t>
            </a:r>
            <a:r>
              <a:rPr lang="en-US" sz="3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jurídica,</a:t>
            </a:r>
            <a:endParaRPr sz="33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438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Ubuntu"/>
              <a:buChar char="●"/>
            </a:pPr>
            <a:r>
              <a:rPr lang="en-US" sz="3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Suministro de </a:t>
            </a:r>
            <a:r>
              <a:rPr b="1" lang="en-US" sz="3300">
                <a:solidFill>
                  <a:srgbClr val="6B49DA"/>
                </a:solidFill>
                <a:latin typeface="Ubuntu"/>
                <a:ea typeface="Ubuntu"/>
                <a:cs typeface="Ubuntu"/>
                <a:sym typeface="Ubuntu"/>
              </a:rPr>
              <a:t>energía</a:t>
            </a:r>
            <a:r>
              <a:rPr lang="en-US" sz="3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,</a:t>
            </a:r>
            <a:endParaRPr sz="33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438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Ubuntu"/>
              <a:buChar char="●"/>
            </a:pPr>
            <a:r>
              <a:rPr lang="en-US" sz="3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Acceso al </a:t>
            </a:r>
            <a:r>
              <a:rPr b="1" lang="en-US" sz="3300">
                <a:solidFill>
                  <a:srgbClr val="0C8643"/>
                </a:solidFill>
                <a:latin typeface="Ubuntu"/>
                <a:ea typeface="Ubuntu"/>
                <a:cs typeface="Ubuntu"/>
                <a:sym typeface="Ubuntu"/>
              </a:rPr>
              <a:t>agua</a:t>
            </a:r>
            <a:r>
              <a:rPr lang="en-US" sz="3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, </a:t>
            </a:r>
            <a:r>
              <a:rPr b="1" lang="en-US" sz="3300">
                <a:solidFill>
                  <a:srgbClr val="0C8643"/>
                </a:solidFill>
                <a:latin typeface="Ubuntu"/>
                <a:ea typeface="Ubuntu"/>
                <a:cs typeface="Ubuntu"/>
                <a:sym typeface="Ubuntu"/>
              </a:rPr>
              <a:t>saneamiento</a:t>
            </a:r>
            <a:r>
              <a:rPr lang="en-US" sz="3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y </a:t>
            </a:r>
            <a:r>
              <a:rPr b="1" lang="en-US" sz="3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tratamiento</a:t>
            </a:r>
            <a:r>
              <a:rPr lang="en-US" sz="3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(</a:t>
            </a:r>
            <a:r>
              <a:rPr b="1" lang="en-US" sz="3300">
                <a:solidFill>
                  <a:srgbClr val="6F49E2"/>
                </a:solidFill>
                <a:latin typeface="Ubuntu"/>
                <a:ea typeface="Ubuntu"/>
                <a:cs typeface="Ubuntu"/>
                <a:sym typeface="Ubuntu"/>
              </a:rPr>
              <a:t>tecnificación del campo</a:t>
            </a:r>
            <a:r>
              <a:rPr lang="en-US" sz="3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).</a:t>
            </a:r>
            <a:endParaRPr sz="33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493" name="Google Shape;493;p61"/>
          <p:cNvPicPr preferRelativeResize="0"/>
          <p:nvPr>
            <p:ph idx="4294967295" type="body"/>
          </p:nvPr>
        </p:nvPicPr>
        <p:blipFill rotWithShape="1">
          <a:blip r:embed="rId4">
            <a:alphaModFix/>
          </a:blip>
          <a:srcRect b="0" l="0" r="12747" t="0"/>
          <a:stretch/>
        </p:blipFill>
        <p:spPr>
          <a:xfrm>
            <a:off x="762450" y="2193950"/>
            <a:ext cx="876600" cy="87141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94" name="Google Shape;494;p61"/>
          <p:cNvPicPr preferRelativeResize="0"/>
          <p:nvPr/>
        </p:nvPicPr>
        <p:blipFill rotWithShape="1">
          <a:blip r:embed="rId5">
            <a:alphaModFix/>
          </a:blip>
          <a:srcRect b="0" l="0" r="69351" t="0"/>
          <a:stretch/>
        </p:blipFill>
        <p:spPr>
          <a:xfrm>
            <a:off x="533400" y="304800"/>
            <a:ext cx="5232349" cy="152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p61"/>
          <p:cNvSpPr txBox="1"/>
          <p:nvPr/>
        </p:nvSpPr>
        <p:spPr>
          <a:xfrm>
            <a:off x="6008975" y="463300"/>
            <a:ext cx="13683900" cy="27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150750" lIns="150750" spcFirstLastPara="1" rIns="150750" wrap="square" tIns="15075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-US" sz="4300">
                <a:solidFill>
                  <a:srgbClr val="0C8643"/>
                </a:solidFill>
                <a:latin typeface="Ubuntu"/>
                <a:ea typeface="Ubuntu"/>
                <a:cs typeface="Ubuntu"/>
                <a:sym typeface="Ubuntu"/>
              </a:rPr>
              <a:t>Peores condiciones </a:t>
            </a:r>
            <a:r>
              <a:rPr lang="en-US" sz="4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para instalación de </a:t>
            </a:r>
            <a:r>
              <a:rPr b="1" lang="en-US" sz="4300">
                <a:solidFill>
                  <a:srgbClr val="0C8643"/>
                </a:solidFill>
                <a:latin typeface="Ubuntu"/>
                <a:ea typeface="Ubuntu"/>
                <a:cs typeface="Ubuntu"/>
                <a:sym typeface="Ubuntu"/>
              </a:rPr>
              <a:t>naves industriales</a:t>
            </a:r>
            <a:r>
              <a:rPr lang="en-US" sz="4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en el Sureste</a:t>
            </a:r>
            <a:endParaRPr sz="43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Índice de desarrollo industrial, Finsa</a:t>
            </a:r>
            <a:endParaRPr sz="36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Obras por Expansión</a:t>
            </a:r>
            <a:endParaRPr sz="36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0" name="Google Shape;500;p6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12747" t="0"/>
          <a:stretch/>
        </p:blipFill>
        <p:spPr>
          <a:xfrm>
            <a:off x="762450" y="2193950"/>
            <a:ext cx="876600" cy="87141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01" name="Google Shape;501;p62"/>
          <p:cNvPicPr preferRelativeResize="0"/>
          <p:nvPr/>
        </p:nvPicPr>
        <p:blipFill rotWithShape="1">
          <a:blip r:embed="rId4">
            <a:alphaModFix/>
          </a:blip>
          <a:srcRect b="0" l="0" r="69351" t="0"/>
          <a:stretch/>
        </p:blipFill>
        <p:spPr>
          <a:xfrm>
            <a:off x="533400" y="304800"/>
            <a:ext cx="5232349" cy="152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02" name="Google Shape;502;p62"/>
          <p:cNvSpPr txBox="1"/>
          <p:nvPr/>
        </p:nvSpPr>
        <p:spPr>
          <a:xfrm>
            <a:off x="5704175" y="463300"/>
            <a:ext cx="13683900" cy="2582700"/>
          </a:xfrm>
          <a:prstGeom prst="rect">
            <a:avLst/>
          </a:prstGeom>
          <a:noFill/>
          <a:ln>
            <a:noFill/>
          </a:ln>
        </p:spPr>
        <p:txBody>
          <a:bodyPr anchorCtr="0" anchor="t" bIns="150750" lIns="150750" spcFirstLastPara="1" rIns="150750" wrap="square" tIns="15075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4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Programas prioritarios de </a:t>
            </a:r>
            <a:r>
              <a:rPr b="1" lang="en-US" sz="4300">
                <a:solidFill>
                  <a:srgbClr val="0C8643"/>
                </a:solidFill>
                <a:latin typeface="Ubuntu"/>
                <a:ea typeface="Ubuntu"/>
                <a:cs typeface="Ubuntu"/>
                <a:sym typeface="Ubuntu"/>
              </a:rPr>
              <a:t>inversión</a:t>
            </a:r>
            <a:endParaRPr b="1" sz="4300">
              <a:solidFill>
                <a:srgbClr val="0C8643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4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189,000 millones de pesos</a:t>
            </a:r>
            <a:endParaRPr sz="43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Paquete Económico 2025</a:t>
            </a:r>
            <a:endParaRPr b="1" sz="3200">
              <a:solidFill>
                <a:srgbClr val="0C8643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sz="30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503" name="Google Shape;503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67450" y="3284225"/>
            <a:ext cx="11744425" cy="7230550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Google Shape;504;p62"/>
          <p:cNvSpPr/>
          <p:nvPr/>
        </p:nvSpPr>
        <p:spPr>
          <a:xfrm>
            <a:off x="1865675" y="4207950"/>
            <a:ext cx="5232300" cy="6147900"/>
          </a:xfrm>
          <a:prstGeom prst="wedgeRoundRectCallout">
            <a:avLst>
              <a:gd fmla="val 60986" name="adj1"/>
              <a:gd fmla="val -29603" name="adj2"/>
              <a:gd fmla="val 0" name="adj3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300">
                <a:latin typeface="Ubuntu"/>
                <a:ea typeface="Ubuntu"/>
                <a:cs typeface="Ubuntu"/>
                <a:sym typeface="Ubuntu"/>
              </a:rPr>
              <a:t>79% del presupuesto</a:t>
            </a:r>
            <a:r>
              <a:rPr lang="en-US" sz="3300">
                <a:latin typeface="Ubuntu"/>
                <a:ea typeface="Ubuntu"/>
                <a:cs typeface="Ubuntu"/>
                <a:sym typeface="Ubuntu"/>
              </a:rPr>
              <a:t> de los programas prioritarios de </a:t>
            </a:r>
            <a:r>
              <a:rPr b="1" lang="en-US" sz="3300">
                <a:latin typeface="Ubuntu"/>
                <a:ea typeface="Ubuntu"/>
                <a:cs typeface="Ubuntu"/>
                <a:sym typeface="Ubuntu"/>
              </a:rPr>
              <a:t>inversión</a:t>
            </a:r>
            <a:r>
              <a:rPr lang="en-US" sz="3300">
                <a:latin typeface="Ubuntu"/>
                <a:ea typeface="Ubuntu"/>
                <a:cs typeface="Ubuntu"/>
                <a:sym typeface="Ubuntu"/>
              </a:rPr>
              <a:t> se dedicarán a </a:t>
            </a:r>
            <a:r>
              <a:rPr b="1" lang="en-US" sz="3300">
                <a:latin typeface="Ubuntu"/>
                <a:ea typeface="Ubuntu"/>
                <a:cs typeface="Ubuntu"/>
                <a:sym typeface="Ubuntu"/>
              </a:rPr>
              <a:t>trenes</a:t>
            </a:r>
            <a:r>
              <a:rPr lang="en-US" sz="3300">
                <a:latin typeface="Ubuntu"/>
                <a:ea typeface="Ubuntu"/>
                <a:cs typeface="Ubuntu"/>
                <a:sym typeface="Ubuntu"/>
              </a:rPr>
              <a:t>;</a:t>
            </a:r>
            <a:endParaRPr sz="33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3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300">
                <a:solidFill>
                  <a:srgbClr val="0C8643"/>
                </a:solidFill>
                <a:latin typeface="Ubuntu"/>
                <a:ea typeface="Ubuntu"/>
                <a:cs typeface="Ubuntu"/>
                <a:sym typeface="Ubuntu"/>
              </a:rPr>
              <a:t>34%</a:t>
            </a:r>
            <a:r>
              <a:rPr lang="en-US" sz="3300">
                <a:latin typeface="Ubuntu"/>
                <a:ea typeface="Ubuntu"/>
                <a:cs typeface="Ubuntu"/>
                <a:sym typeface="Ubuntu"/>
              </a:rPr>
              <a:t> en trenes del </a:t>
            </a:r>
            <a:r>
              <a:rPr b="1" lang="en-US" sz="3300">
                <a:solidFill>
                  <a:srgbClr val="0C8643"/>
                </a:solidFill>
                <a:latin typeface="Ubuntu"/>
                <a:ea typeface="Ubuntu"/>
                <a:cs typeface="Ubuntu"/>
                <a:sym typeface="Ubuntu"/>
              </a:rPr>
              <a:t>Sureste</a:t>
            </a:r>
            <a:r>
              <a:rPr lang="en-US" sz="3300">
                <a:latin typeface="Ubuntu"/>
                <a:ea typeface="Ubuntu"/>
                <a:cs typeface="Ubuntu"/>
                <a:sym typeface="Ubuntu"/>
              </a:rPr>
              <a:t>;</a:t>
            </a:r>
            <a:endParaRPr sz="33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3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>
                <a:latin typeface="Ubuntu"/>
                <a:ea typeface="Ubuntu"/>
                <a:cs typeface="Ubuntu"/>
                <a:sym typeface="Ubuntu"/>
              </a:rPr>
              <a:t> únicamente 10.5% a obras hidráulicas.</a:t>
            </a:r>
            <a:endParaRPr sz="33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05" name="Google Shape;505;p62"/>
          <p:cNvSpPr/>
          <p:nvPr/>
        </p:nvSpPr>
        <p:spPr>
          <a:xfrm>
            <a:off x="7567450" y="5432800"/>
            <a:ext cx="11250000" cy="4734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26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6" name="Google Shape;506;p62"/>
          <p:cNvSpPr/>
          <p:nvPr/>
        </p:nvSpPr>
        <p:spPr>
          <a:xfrm>
            <a:off x="7567450" y="6271000"/>
            <a:ext cx="11250000" cy="4734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26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63"/>
          <p:cNvSpPr txBox="1"/>
          <p:nvPr/>
        </p:nvSpPr>
        <p:spPr>
          <a:xfrm>
            <a:off x="6083875" y="3685850"/>
            <a:ext cx="115125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6000"/>
              </a:spcBef>
              <a:spcAft>
                <a:spcPts val="4000"/>
              </a:spcAft>
              <a:buNone/>
            </a:pPr>
            <a:r>
              <a:rPr lang="en-US" sz="4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La </a:t>
            </a:r>
            <a:r>
              <a:rPr b="1" lang="en-US" sz="4200">
                <a:solidFill>
                  <a:srgbClr val="0C8643"/>
                </a:solidFill>
                <a:latin typeface="Ubuntu"/>
                <a:ea typeface="Ubuntu"/>
                <a:cs typeface="Ubuntu"/>
                <a:sym typeface="Ubuntu"/>
              </a:rPr>
              <a:t>resiliencia </a:t>
            </a:r>
            <a:r>
              <a:rPr lang="en-US" sz="4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es mayor en contextos de mayor</a:t>
            </a:r>
            <a:r>
              <a:rPr b="1" lang="en-US" sz="4200">
                <a:solidFill>
                  <a:srgbClr val="0C8643"/>
                </a:solidFill>
                <a:latin typeface="Ubuntu"/>
                <a:ea typeface="Ubuntu"/>
                <a:cs typeface="Ubuntu"/>
                <a:sym typeface="Ubuntu"/>
              </a:rPr>
              <a:t> progreso social</a:t>
            </a:r>
            <a:r>
              <a:rPr lang="en-US" sz="4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.</a:t>
            </a:r>
            <a:endParaRPr sz="42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12" name="Google Shape;512;p63"/>
          <p:cNvSpPr txBox="1"/>
          <p:nvPr/>
        </p:nvSpPr>
        <p:spPr>
          <a:xfrm>
            <a:off x="5908750" y="512450"/>
            <a:ext cx="133641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2000"/>
              </a:spcBef>
              <a:spcAft>
                <a:spcPts val="2000"/>
              </a:spcAft>
              <a:buNone/>
            </a:pPr>
            <a:r>
              <a:rPr b="1" lang="en-US" sz="6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6 mensajes</a:t>
            </a:r>
            <a:r>
              <a:rPr lang="en-US" sz="41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sobre el </a:t>
            </a:r>
            <a:r>
              <a:rPr b="1" lang="en-US" sz="4100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progreso social</a:t>
            </a:r>
            <a:endParaRPr b="1" sz="3800">
              <a:solidFill>
                <a:srgbClr val="6950D8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513" name="Google Shape;513;p6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12747" t="0"/>
          <a:stretch/>
        </p:blipFill>
        <p:spPr>
          <a:xfrm>
            <a:off x="457650" y="714375"/>
            <a:ext cx="1025400" cy="10193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14" name="Google Shape;514;p63"/>
          <p:cNvPicPr preferRelativeResize="0"/>
          <p:nvPr/>
        </p:nvPicPr>
        <p:blipFill rotWithShape="1">
          <a:blip r:embed="rId4">
            <a:alphaModFix/>
          </a:blip>
          <a:srcRect b="0" l="0" r="69351" t="0"/>
          <a:stretch/>
        </p:blipFill>
        <p:spPr>
          <a:xfrm>
            <a:off x="14487525" y="9485350"/>
            <a:ext cx="5232349" cy="152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15" name="Google Shape;515;p63"/>
          <p:cNvSpPr txBox="1"/>
          <p:nvPr/>
        </p:nvSpPr>
        <p:spPr>
          <a:xfrm>
            <a:off x="3428988" y="3009750"/>
            <a:ext cx="3000000" cy="31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6000"/>
              </a:spcBef>
              <a:spcAft>
                <a:spcPts val="4000"/>
              </a:spcAft>
              <a:buNone/>
            </a:pPr>
            <a:r>
              <a:rPr b="1" lang="en-US" sz="19100">
                <a:solidFill>
                  <a:srgbClr val="0C8643"/>
                </a:solidFill>
                <a:latin typeface="Ubuntu"/>
                <a:ea typeface="Ubuntu"/>
                <a:cs typeface="Ubuntu"/>
                <a:sym typeface="Ubuntu"/>
              </a:rPr>
              <a:t>5</a:t>
            </a:r>
            <a:r>
              <a:rPr b="1" lang="en-US" sz="19100">
                <a:solidFill>
                  <a:srgbClr val="0C8643"/>
                </a:solidFill>
                <a:latin typeface="Ubuntu"/>
                <a:ea typeface="Ubuntu"/>
                <a:cs typeface="Ubuntu"/>
                <a:sym typeface="Ubuntu"/>
              </a:rPr>
              <a:t>.</a:t>
            </a:r>
            <a:endParaRPr sz="13200">
              <a:solidFill>
                <a:srgbClr val="0C8643"/>
              </a:solidFill>
            </a:endParaRPr>
          </a:p>
        </p:txBody>
      </p:sp>
      <p:pic>
        <p:nvPicPr>
          <p:cNvPr id="516" name="Google Shape;516;p63"/>
          <p:cNvPicPr preferRelativeResize="0"/>
          <p:nvPr/>
        </p:nvPicPr>
        <p:blipFill rotWithShape="1">
          <a:blip r:embed="rId5">
            <a:alphaModFix/>
          </a:blip>
          <a:srcRect b="3789" l="7782" r="51641" t="76557"/>
          <a:stretch/>
        </p:blipFill>
        <p:spPr>
          <a:xfrm>
            <a:off x="3429000" y="6309950"/>
            <a:ext cx="7546000" cy="332617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1" name="Google Shape;521;p64"/>
          <p:cNvPicPr preferRelativeResize="0"/>
          <p:nvPr/>
        </p:nvPicPr>
        <p:blipFill rotWithShape="1">
          <a:blip r:embed="rId3">
            <a:alphaModFix/>
          </a:blip>
          <a:srcRect b="9991" l="13114" r="11300" t="9492"/>
          <a:stretch/>
        </p:blipFill>
        <p:spPr>
          <a:xfrm>
            <a:off x="4857925" y="3065825"/>
            <a:ext cx="14833848" cy="8360526"/>
          </a:xfrm>
          <a:prstGeom prst="rect">
            <a:avLst/>
          </a:prstGeom>
          <a:noFill/>
          <a:ln>
            <a:noFill/>
          </a:ln>
        </p:spPr>
      </p:pic>
      <p:sp>
        <p:nvSpPr>
          <p:cNvPr id="522" name="Google Shape;522;p64"/>
          <p:cNvSpPr/>
          <p:nvPr/>
        </p:nvSpPr>
        <p:spPr>
          <a:xfrm>
            <a:off x="1160400" y="5509275"/>
            <a:ext cx="3165600" cy="1523400"/>
          </a:xfrm>
          <a:prstGeom prst="wedgeRoundRectCallout">
            <a:avLst>
              <a:gd fmla="val -25490" name="adj1"/>
              <a:gd fmla="val 74306" name="adj2"/>
              <a:gd fmla="val 0" name="adj3"/>
            </a:avLst>
          </a:prstGeom>
          <a:noFill/>
          <a:ln cap="flat" cmpd="sng" w="9525">
            <a:solidFill>
              <a:srgbClr val="44546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31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44% </a:t>
            </a:r>
            <a:r>
              <a:rPr lang="en-US" sz="31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de la </a:t>
            </a:r>
            <a:r>
              <a:rPr b="1" lang="en-US" sz="31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población</a:t>
            </a:r>
            <a:endParaRPr b="1" i="0" sz="29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523" name="Google Shape;523;p64"/>
          <p:cNvPicPr preferRelativeResize="0"/>
          <p:nvPr/>
        </p:nvPicPr>
        <p:blipFill rotWithShape="1">
          <a:blip r:embed="rId4">
            <a:alphaModFix/>
          </a:blip>
          <a:srcRect b="0" l="0" r="69351" t="0"/>
          <a:stretch/>
        </p:blipFill>
        <p:spPr>
          <a:xfrm>
            <a:off x="533400" y="304800"/>
            <a:ext cx="5232349" cy="152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24" name="Google Shape;524;p64"/>
          <p:cNvSpPr txBox="1"/>
          <p:nvPr/>
        </p:nvSpPr>
        <p:spPr>
          <a:xfrm>
            <a:off x="7045175" y="228600"/>
            <a:ext cx="12839400" cy="24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900">
                <a:solidFill>
                  <a:srgbClr val="0C8643"/>
                </a:solidFill>
                <a:latin typeface="Ubuntu"/>
                <a:ea typeface="Ubuntu"/>
                <a:cs typeface="Ubuntu"/>
                <a:sym typeface="Ubuntu"/>
              </a:rPr>
              <a:t>Resiliencia</a:t>
            </a:r>
            <a:endParaRPr b="1" sz="4900">
              <a:solidFill>
                <a:srgbClr val="0C8643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Estados de </a:t>
            </a:r>
            <a:r>
              <a:rPr b="1" lang="en-US" sz="35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menores</a:t>
            </a:r>
            <a:r>
              <a:rPr lang="en-US" sz="35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b="1" lang="en-US" sz="35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ingresos</a:t>
            </a:r>
            <a:r>
              <a:rPr lang="en-US" sz="35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b="1" lang="en-US" sz="35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pierden </a:t>
            </a:r>
            <a:r>
              <a:rPr lang="en-US" sz="35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más</a:t>
            </a:r>
            <a:r>
              <a:rPr b="1" lang="en-US" sz="35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-US" sz="35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que los de </a:t>
            </a:r>
            <a:r>
              <a:rPr b="1" lang="en-US" sz="35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mayores ingresos </a:t>
            </a:r>
            <a:r>
              <a:rPr lang="en-US" sz="35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en contextos como la pandemia</a:t>
            </a:r>
            <a:endParaRPr sz="35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>
                <a:solidFill>
                  <a:srgbClr val="888888"/>
                </a:solidFill>
                <a:latin typeface="Ubuntu"/>
                <a:ea typeface="Ubuntu"/>
                <a:cs typeface="Ubuntu"/>
                <a:sym typeface="Ubuntu"/>
              </a:rPr>
              <a:t>Cambio de puntaje </a:t>
            </a:r>
            <a:r>
              <a:rPr b="1" lang="en-US" sz="3100">
                <a:solidFill>
                  <a:srgbClr val="0C8643"/>
                </a:solidFill>
                <a:latin typeface="Ubuntu"/>
                <a:ea typeface="Ubuntu"/>
                <a:cs typeface="Ubuntu"/>
                <a:sym typeface="Ubuntu"/>
              </a:rPr>
              <a:t>IPS</a:t>
            </a:r>
            <a:r>
              <a:rPr lang="en-US" sz="3100">
                <a:solidFill>
                  <a:srgbClr val="888888"/>
                </a:solidFill>
                <a:latin typeface="Ubuntu"/>
                <a:ea typeface="Ubuntu"/>
                <a:cs typeface="Ubuntu"/>
                <a:sym typeface="Ubuntu"/>
              </a:rPr>
              <a:t> 2015 - 2023</a:t>
            </a:r>
            <a:endParaRPr sz="35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525" name="Google Shape;525;p64"/>
          <p:cNvPicPr preferRelativeResize="0"/>
          <p:nvPr/>
        </p:nvPicPr>
        <p:blipFill rotWithShape="1">
          <a:blip r:embed="rId5">
            <a:alphaModFix/>
          </a:blip>
          <a:srcRect b="0" l="11714" r="10760" t="0"/>
          <a:stretch/>
        </p:blipFill>
        <p:spPr>
          <a:xfrm>
            <a:off x="242900" y="7410725"/>
            <a:ext cx="5464950" cy="3679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8"/>
          <p:cNvSpPr txBox="1"/>
          <p:nvPr>
            <p:ph type="title"/>
          </p:nvPr>
        </p:nvSpPr>
        <p:spPr>
          <a:xfrm>
            <a:off x="3869332" y="1961481"/>
            <a:ext cx="13391700" cy="319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5350" lIns="150750" spcFirstLastPara="1" rIns="150750" wrap="square" tIns="7535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4FD9"/>
              </a:buClr>
              <a:buSzPts val="7900"/>
              <a:buFont typeface="Montserrat"/>
              <a:buNone/>
            </a:pPr>
            <a:r>
              <a:rPr b="1" lang="en-US" sz="6700">
                <a:solidFill>
                  <a:srgbClr val="0C8643"/>
                </a:solidFill>
                <a:latin typeface="Ubuntu"/>
                <a:ea typeface="Ubuntu"/>
                <a:cs typeface="Ubuntu"/>
                <a:sym typeface="Ubuntu"/>
              </a:rPr>
              <a:t>Índice de Progreso Social</a:t>
            </a:r>
            <a:endParaRPr sz="4000">
              <a:solidFill>
                <a:srgbClr val="0C864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00" name="Google Shape;200;p38"/>
          <p:cNvSpPr txBox="1"/>
          <p:nvPr/>
        </p:nvSpPr>
        <p:spPr>
          <a:xfrm>
            <a:off x="4181475" y="4808725"/>
            <a:ext cx="12787200" cy="2590200"/>
          </a:xfrm>
          <a:prstGeom prst="rect">
            <a:avLst/>
          </a:prstGeom>
          <a:noFill/>
          <a:ln>
            <a:noFill/>
          </a:ln>
        </p:spPr>
        <p:txBody>
          <a:bodyPr anchorCtr="0" anchor="t" bIns="150750" lIns="150750" spcFirstLastPara="1" rIns="150750" wrap="square" tIns="15075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0" lang="en-US" sz="4500" u="none" cap="none" strike="noStrike">
                <a:solidFill>
                  <a:srgbClr val="0C8643"/>
                </a:solidFill>
                <a:latin typeface="Ubuntu"/>
                <a:ea typeface="Ubuntu"/>
                <a:cs typeface="Ubuntu"/>
                <a:sym typeface="Ubuntu"/>
              </a:rPr>
              <a:t>Mide</a:t>
            </a:r>
            <a:r>
              <a:rPr b="0" i="0" lang="en-US" sz="45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-US" sz="45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el </a:t>
            </a:r>
            <a:r>
              <a:rPr b="1" lang="en-US" sz="45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acceso a </a:t>
            </a:r>
            <a:r>
              <a:rPr b="1" lang="en-US" sz="4500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servicios públicos</a:t>
            </a:r>
            <a:r>
              <a:rPr b="1" lang="en-US" sz="45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fundamentales</a:t>
            </a:r>
            <a:r>
              <a:rPr lang="en-US" sz="45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en un territorio,</a:t>
            </a:r>
            <a:r>
              <a:rPr b="0" i="0" lang="en-US" sz="45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endParaRPr b="0" i="0" sz="4500" u="none" cap="none" strike="noStrike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45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de forma </a:t>
            </a:r>
            <a:r>
              <a:rPr b="1" i="0" lang="en-US" sz="45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independiente</a:t>
            </a:r>
            <a:r>
              <a:rPr i="0" lang="en-US" sz="45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-US" sz="45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a</a:t>
            </a:r>
            <a:r>
              <a:rPr i="0" lang="en-US" sz="45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l </a:t>
            </a:r>
            <a:r>
              <a:rPr b="1" i="0" lang="en-US" sz="45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ingreso </a:t>
            </a:r>
            <a:r>
              <a:rPr lang="en-US" sz="45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y </a:t>
            </a:r>
            <a:r>
              <a:rPr i="0" lang="en-US" sz="45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al </a:t>
            </a:r>
            <a:r>
              <a:rPr b="1" i="0" lang="en-US" sz="45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gasto.</a:t>
            </a:r>
            <a:endParaRPr sz="58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201" name="Google Shape;201;p3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12747" t="0"/>
          <a:stretch/>
        </p:blipFill>
        <p:spPr>
          <a:xfrm>
            <a:off x="762450" y="2193950"/>
            <a:ext cx="876600" cy="87141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02" name="Google Shape;202;p38"/>
          <p:cNvPicPr preferRelativeResize="0"/>
          <p:nvPr/>
        </p:nvPicPr>
        <p:blipFill rotWithShape="1">
          <a:blip r:embed="rId4">
            <a:alphaModFix/>
          </a:blip>
          <a:srcRect b="0" l="0" r="69351" t="0"/>
          <a:stretch/>
        </p:blipFill>
        <p:spPr>
          <a:xfrm>
            <a:off x="533400" y="304800"/>
            <a:ext cx="5232349" cy="152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3" name="Google Shape;203;p38"/>
          <p:cNvGrpSpPr/>
          <p:nvPr/>
        </p:nvGrpSpPr>
        <p:grpSpPr>
          <a:xfrm>
            <a:off x="9514075" y="7627525"/>
            <a:ext cx="1973100" cy="1460400"/>
            <a:chOff x="7332850" y="9867900"/>
            <a:chExt cx="1973100" cy="1460400"/>
          </a:xfrm>
        </p:grpSpPr>
        <p:sp>
          <p:nvSpPr>
            <p:cNvPr id="204" name="Google Shape;204;p38"/>
            <p:cNvSpPr txBox="1"/>
            <p:nvPr/>
          </p:nvSpPr>
          <p:spPr>
            <a:xfrm>
              <a:off x="7332850" y="9867900"/>
              <a:ext cx="1973100" cy="144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200">
                  <a:solidFill>
                    <a:srgbClr val="14171A"/>
                  </a:solidFill>
                  <a:latin typeface="Calibri"/>
                  <a:ea typeface="Calibri"/>
                  <a:cs typeface="Calibri"/>
                  <a:sym typeface="Calibri"/>
                </a:rPr>
                <a:t> 💰</a:t>
              </a:r>
              <a:endParaRPr sz="8200"/>
            </a:p>
          </p:txBody>
        </p:sp>
        <p:sp>
          <p:nvSpPr>
            <p:cNvPr id="205" name="Google Shape;205;p38"/>
            <p:cNvSpPr/>
            <p:nvPr/>
          </p:nvSpPr>
          <p:spPr>
            <a:xfrm>
              <a:off x="7424750" y="9881400"/>
              <a:ext cx="1490700" cy="1446900"/>
            </a:xfrm>
            <a:prstGeom prst="noSmoking">
              <a:avLst>
                <a:gd fmla="val 6383" name="adj"/>
              </a:avLst>
            </a:prstGeom>
            <a:solidFill>
              <a:srgbClr val="EF6F4E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6" name="Google Shape;206;p38"/>
          <p:cNvSpPr txBox="1"/>
          <p:nvPr/>
        </p:nvSpPr>
        <p:spPr>
          <a:xfrm>
            <a:off x="152400" y="152400"/>
            <a:ext cx="3000000" cy="170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900"/>
          </a:p>
        </p:txBody>
      </p:sp>
      <p:sp>
        <p:nvSpPr>
          <p:cNvPr id="207" name="Google Shape;207;p38"/>
          <p:cNvSpPr txBox="1"/>
          <p:nvPr/>
        </p:nvSpPr>
        <p:spPr>
          <a:xfrm>
            <a:off x="17654575" y="714375"/>
            <a:ext cx="642900" cy="102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7900">
                <a:solidFill>
                  <a:srgbClr val="674EA7"/>
                </a:solidFill>
                <a:latin typeface="Calibri"/>
                <a:ea typeface="Calibri"/>
                <a:cs typeface="Calibri"/>
                <a:sym typeface="Calibri"/>
              </a:rPr>
              <a:t>👩🏻‍⚕️ 💊</a:t>
            </a:r>
            <a:endParaRPr b="1" sz="7900">
              <a:solidFill>
                <a:srgbClr val="674EA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7900">
                <a:solidFill>
                  <a:srgbClr val="674EA7"/>
                </a:solidFill>
                <a:latin typeface="Calibri"/>
                <a:ea typeface="Calibri"/>
                <a:cs typeface="Calibri"/>
                <a:sym typeface="Calibri"/>
              </a:rPr>
              <a:t>👨🏽‍⚕️ 😷 🚑 </a:t>
            </a:r>
            <a:r>
              <a:rPr lang="en-US" sz="9300">
                <a:solidFill>
                  <a:srgbClr val="0F1419"/>
                </a:solidFill>
                <a:latin typeface="Calibri"/>
                <a:ea typeface="Calibri"/>
                <a:cs typeface="Calibri"/>
                <a:sym typeface="Calibri"/>
              </a:rPr>
              <a:t>🚇</a:t>
            </a:r>
            <a:endParaRPr sz="9300">
              <a:solidFill>
                <a:srgbClr val="0F141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300">
                <a:solidFill>
                  <a:srgbClr val="0F1419"/>
                </a:solidFill>
                <a:latin typeface="Calibri"/>
                <a:ea typeface="Calibri"/>
                <a:cs typeface="Calibri"/>
                <a:sym typeface="Calibri"/>
              </a:rPr>
              <a:t>🤱🏻</a:t>
            </a:r>
            <a:endParaRPr sz="9300">
              <a:solidFill>
                <a:srgbClr val="0F141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38"/>
          <p:cNvSpPr/>
          <p:nvPr/>
        </p:nvSpPr>
        <p:spPr>
          <a:xfrm>
            <a:off x="16968675" y="738200"/>
            <a:ext cx="533400" cy="9977400"/>
          </a:xfrm>
          <a:prstGeom prst="leftBrace">
            <a:avLst>
              <a:gd fmla="val 50000" name="adj1"/>
              <a:gd fmla="val 46539" name="adj2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65"/>
          <p:cNvSpPr/>
          <p:nvPr/>
        </p:nvSpPr>
        <p:spPr>
          <a:xfrm>
            <a:off x="16283675" y="8104850"/>
            <a:ext cx="3165600" cy="1523400"/>
          </a:xfrm>
          <a:prstGeom prst="wedgeRoundRectCallout">
            <a:avLst>
              <a:gd fmla="val -16376" name="adj1"/>
              <a:gd fmla="val -74357" name="adj2"/>
              <a:gd fmla="val 0" name="adj3"/>
            </a:avLst>
          </a:prstGeom>
          <a:noFill/>
          <a:ln cap="flat" cmpd="sng" w="9525">
            <a:solidFill>
              <a:srgbClr val="44546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3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36%</a:t>
            </a:r>
            <a:r>
              <a:rPr lang="en-US" sz="3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de la </a:t>
            </a:r>
            <a:r>
              <a:rPr b="1" lang="en-US" sz="3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población</a:t>
            </a:r>
            <a:endParaRPr b="1" i="0" sz="35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531" name="Google Shape;531;p65"/>
          <p:cNvPicPr preferRelativeResize="0"/>
          <p:nvPr/>
        </p:nvPicPr>
        <p:blipFill rotWithShape="1">
          <a:blip r:embed="rId3">
            <a:alphaModFix/>
          </a:blip>
          <a:srcRect b="0" l="0" r="69351" t="0"/>
          <a:stretch/>
        </p:blipFill>
        <p:spPr>
          <a:xfrm>
            <a:off x="533400" y="304800"/>
            <a:ext cx="5232349" cy="152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32" name="Google Shape;532;p65"/>
          <p:cNvSpPr txBox="1"/>
          <p:nvPr/>
        </p:nvSpPr>
        <p:spPr>
          <a:xfrm>
            <a:off x="7707300" y="228600"/>
            <a:ext cx="12177300" cy="24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900">
                <a:solidFill>
                  <a:srgbClr val="0C8643"/>
                </a:solidFill>
                <a:latin typeface="Ubuntu"/>
                <a:ea typeface="Ubuntu"/>
                <a:cs typeface="Ubuntu"/>
                <a:sym typeface="Ubuntu"/>
              </a:rPr>
              <a:t>Resiliencia</a:t>
            </a:r>
            <a:endParaRPr b="1" sz="4900">
              <a:solidFill>
                <a:srgbClr val="0C8643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Las </a:t>
            </a:r>
            <a:r>
              <a:rPr b="1" lang="en-US" sz="35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11 entidades</a:t>
            </a:r>
            <a:r>
              <a:rPr lang="en-US" sz="35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de </a:t>
            </a:r>
            <a:r>
              <a:rPr b="1" lang="en-US" sz="35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mayores ingresos</a:t>
            </a:r>
            <a:r>
              <a:rPr lang="en-US" sz="35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son más </a:t>
            </a:r>
            <a:r>
              <a:rPr b="1" lang="en-US" sz="35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resilientes</a:t>
            </a:r>
            <a:r>
              <a:rPr lang="en-US" sz="35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al momento del choque</a:t>
            </a:r>
            <a:endParaRPr sz="35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>
                <a:solidFill>
                  <a:srgbClr val="888888"/>
                </a:solidFill>
                <a:latin typeface="Ubuntu"/>
                <a:ea typeface="Ubuntu"/>
                <a:cs typeface="Ubuntu"/>
                <a:sym typeface="Ubuntu"/>
              </a:rPr>
              <a:t>Cambio de puntaje </a:t>
            </a:r>
            <a:r>
              <a:rPr b="1" lang="en-US" sz="3100">
                <a:solidFill>
                  <a:srgbClr val="0C8643"/>
                </a:solidFill>
                <a:latin typeface="Ubuntu"/>
                <a:ea typeface="Ubuntu"/>
                <a:cs typeface="Ubuntu"/>
                <a:sym typeface="Ubuntu"/>
              </a:rPr>
              <a:t>IPS</a:t>
            </a:r>
            <a:r>
              <a:rPr lang="en-US" sz="3100">
                <a:solidFill>
                  <a:srgbClr val="888888"/>
                </a:solidFill>
                <a:latin typeface="Ubuntu"/>
                <a:ea typeface="Ubuntu"/>
                <a:cs typeface="Ubuntu"/>
                <a:sym typeface="Ubuntu"/>
              </a:rPr>
              <a:t> 2015 - 2023</a:t>
            </a:r>
            <a:endParaRPr sz="35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533" name="Google Shape;533;p65"/>
          <p:cNvPicPr preferRelativeResize="0"/>
          <p:nvPr/>
        </p:nvPicPr>
        <p:blipFill rotWithShape="1">
          <a:blip r:embed="rId4">
            <a:alphaModFix/>
          </a:blip>
          <a:srcRect b="10940" l="14368" r="11722" t="10063"/>
          <a:stretch/>
        </p:blipFill>
        <p:spPr>
          <a:xfrm>
            <a:off x="530350" y="3080375"/>
            <a:ext cx="14626176" cy="816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65"/>
          <p:cNvPicPr preferRelativeResize="0"/>
          <p:nvPr/>
        </p:nvPicPr>
        <p:blipFill rotWithShape="1">
          <a:blip r:embed="rId5">
            <a:alphaModFix/>
          </a:blip>
          <a:srcRect b="0" l="12843" r="10108" t="0"/>
          <a:stretch/>
        </p:blipFill>
        <p:spPr>
          <a:xfrm>
            <a:off x="15030500" y="4412980"/>
            <a:ext cx="5073597" cy="34372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" name="Google Shape;539;p66"/>
          <p:cNvPicPr preferRelativeResize="0"/>
          <p:nvPr/>
        </p:nvPicPr>
        <p:blipFill rotWithShape="1">
          <a:blip r:embed="rId3">
            <a:alphaModFix/>
          </a:blip>
          <a:srcRect b="11538" l="14100" r="11333" t="9968"/>
          <a:stretch/>
        </p:blipFill>
        <p:spPr>
          <a:xfrm>
            <a:off x="2833950" y="2722375"/>
            <a:ext cx="14990848" cy="8237000"/>
          </a:xfrm>
          <a:prstGeom prst="rect">
            <a:avLst/>
          </a:prstGeom>
          <a:noFill/>
          <a:ln>
            <a:noFill/>
          </a:ln>
        </p:spPr>
      </p:pic>
      <p:sp>
        <p:nvSpPr>
          <p:cNvPr id="540" name="Google Shape;540;p66"/>
          <p:cNvSpPr/>
          <p:nvPr/>
        </p:nvSpPr>
        <p:spPr>
          <a:xfrm>
            <a:off x="5765750" y="4317425"/>
            <a:ext cx="3165600" cy="1523400"/>
          </a:xfrm>
          <a:prstGeom prst="wedgeRoundRectCallout">
            <a:avLst>
              <a:gd fmla="val 48983" name="adj1"/>
              <a:gd fmla="val 97762" name="adj2"/>
              <a:gd fmla="val 0" name="adj3"/>
            </a:avLst>
          </a:prstGeom>
          <a:noFill/>
          <a:ln cap="flat" cmpd="sng" w="9525">
            <a:solidFill>
              <a:srgbClr val="44546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3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20</a:t>
            </a:r>
            <a:r>
              <a:rPr b="1" lang="en-US" sz="3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%</a:t>
            </a:r>
            <a:r>
              <a:rPr lang="en-US" sz="3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de la </a:t>
            </a:r>
            <a:r>
              <a:rPr b="1" lang="en-US" sz="3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población</a:t>
            </a:r>
            <a:endParaRPr b="1" i="0" sz="35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541" name="Google Shape;541;p66"/>
          <p:cNvPicPr preferRelativeResize="0"/>
          <p:nvPr/>
        </p:nvPicPr>
        <p:blipFill rotWithShape="1">
          <a:blip r:embed="rId4">
            <a:alphaModFix/>
          </a:blip>
          <a:srcRect b="0" l="0" r="69351" t="0"/>
          <a:stretch/>
        </p:blipFill>
        <p:spPr>
          <a:xfrm>
            <a:off x="533400" y="304800"/>
            <a:ext cx="5232349" cy="152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42" name="Google Shape;542;p66"/>
          <p:cNvSpPr txBox="1"/>
          <p:nvPr/>
        </p:nvSpPr>
        <p:spPr>
          <a:xfrm>
            <a:off x="7707300" y="228600"/>
            <a:ext cx="12177300" cy="24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900">
                <a:solidFill>
                  <a:srgbClr val="0C8643"/>
                </a:solidFill>
                <a:latin typeface="Ubuntu"/>
                <a:ea typeface="Ubuntu"/>
                <a:cs typeface="Ubuntu"/>
                <a:sym typeface="Ubuntu"/>
              </a:rPr>
              <a:t>Resiliencia</a:t>
            </a:r>
            <a:endParaRPr b="1" sz="4900">
              <a:solidFill>
                <a:srgbClr val="0C8643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5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Estados de ingresos medios</a:t>
            </a:r>
            <a:r>
              <a:rPr lang="en-US" sz="35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tuvieron un </a:t>
            </a:r>
            <a:r>
              <a:rPr b="1" lang="en-US" sz="35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mayor</a:t>
            </a:r>
            <a:r>
              <a:rPr lang="en-US" sz="35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poder de </a:t>
            </a:r>
            <a:r>
              <a:rPr b="1" lang="en-US" sz="35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recuperación</a:t>
            </a:r>
            <a:r>
              <a:rPr lang="en-US" sz="35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que los otros dos grupos de entidades</a:t>
            </a:r>
            <a:endParaRPr sz="35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>
                <a:solidFill>
                  <a:srgbClr val="888888"/>
                </a:solidFill>
                <a:latin typeface="Ubuntu"/>
                <a:ea typeface="Ubuntu"/>
                <a:cs typeface="Ubuntu"/>
                <a:sym typeface="Ubuntu"/>
              </a:rPr>
              <a:t>Cambio de puntaje </a:t>
            </a:r>
            <a:r>
              <a:rPr b="1" lang="en-US" sz="3100">
                <a:solidFill>
                  <a:srgbClr val="0C8643"/>
                </a:solidFill>
                <a:latin typeface="Ubuntu"/>
                <a:ea typeface="Ubuntu"/>
                <a:cs typeface="Ubuntu"/>
                <a:sym typeface="Ubuntu"/>
              </a:rPr>
              <a:t>IPS</a:t>
            </a:r>
            <a:r>
              <a:rPr lang="en-US" sz="3100">
                <a:solidFill>
                  <a:srgbClr val="888888"/>
                </a:solidFill>
                <a:latin typeface="Ubuntu"/>
                <a:ea typeface="Ubuntu"/>
                <a:cs typeface="Ubuntu"/>
                <a:sym typeface="Ubuntu"/>
              </a:rPr>
              <a:t> 2015 - 2023</a:t>
            </a:r>
            <a:endParaRPr sz="35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543" name="Google Shape;543;p66"/>
          <p:cNvPicPr preferRelativeResize="0"/>
          <p:nvPr/>
        </p:nvPicPr>
        <p:blipFill rotWithShape="1">
          <a:blip r:embed="rId5">
            <a:alphaModFix/>
          </a:blip>
          <a:srcRect b="0" l="11644" r="10775" t="0"/>
          <a:stretch/>
        </p:blipFill>
        <p:spPr>
          <a:xfrm>
            <a:off x="9945125" y="3881650"/>
            <a:ext cx="4939776" cy="332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p66"/>
          <p:cNvPicPr preferRelativeResize="0"/>
          <p:nvPr>
            <p:ph idx="1" type="body"/>
          </p:nvPr>
        </p:nvPicPr>
        <p:blipFill rotWithShape="1">
          <a:blip r:embed="rId6">
            <a:alphaModFix/>
          </a:blip>
          <a:srcRect b="0" l="0" r="12747" t="0"/>
          <a:stretch/>
        </p:blipFill>
        <p:spPr>
          <a:xfrm>
            <a:off x="762450" y="2193950"/>
            <a:ext cx="876600" cy="87141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67"/>
          <p:cNvSpPr txBox="1"/>
          <p:nvPr/>
        </p:nvSpPr>
        <p:spPr>
          <a:xfrm>
            <a:off x="9972275" y="6373075"/>
            <a:ext cx="78741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6000"/>
              </a:spcBef>
              <a:spcAft>
                <a:spcPts val="400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El </a:t>
            </a:r>
            <a:r>
              <a:rPr b="1" lang="en-US" sz="4000">
                <a:solidFill>
                  <a:srgbClr val="0C8643"/>
                </a:solidFill>
                <a:latin typeface="Ubuntu"/>
                <a:ea typeface="Ubuntu"/>
                <a:cs typeface="Ubuntu"/>
                <a:sym typeface="Ubuntu"/>
              </a:rPr>
              <a:t>crecimiento</a:t>
            </a:r>
            <a:r>
              <a:rPr lang="en-US" sz="4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es condición necesaria pero no suficiente para el </a:t>
            </a:r>
            <a:r>
              <a:rPr b="1" lang="en-US" sz="4000">
                <a:solidFill>
                  <a:srgbClr val="0C8643"/>
                </a:solidFill>
                <a:latin typeface="Ubuntu"/>
                <a:ea typeface="Ubuntu"/>
                <a:cs typeface="Ubuntu"/>
                <a:sym typeface="Ubuntu"/>
              </a:rPr>
              <a:t>progreso social</a:t>
            </a:r>
            <a:r>
              <a:rPr b="1" lang="en-US" sz="4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.</a:t>
            </a:r>
            <a:r>
              <a:rPr lang="en-US" sz="4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endParaRPr sz="44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50" name="Google Shape;550;p67"/>
          <p:cNvSpPr txBox="1"/>
          <p:nvPr/>
        </p:nvSpPr>
        <p:spPr>
          <a:xfrm>
            <a:off x="5908750" y="512450"/>
            <a:ext cx="133641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2000"/>
              </a:spcBef>
              <a:spcAft>
                <a:spcPts val="2000"/>
              </a:spcAft>
              <a:buNone/>
            </a:pPr>
            <a:r>
              <a:rPr b="1" lang="en-US" sz="6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6 mensajes</a:t>
            </a:r>
            <a:r>
              <a:rPr lang="en-US" sz="41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sobre el </a:t>
            </a:r>
            <a:r>
              <a:rPr b="1" lang="en-US" sz="4100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progreso social</a:t>
            </a:r>
            <a:endParaRPr b="1" sz="3800">
              <a:solidFill>
                <a:srgbClr val="6950D8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551" name="Google Shape;551;p6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12747" t="0"/>
          <a:stretch/>
        </p:blipFill>
        <p:spPr>
          <a:xfrm>
            <a:off x="457650" y="714375"/>
            <a:ext cx="1025400" cy="10193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52" name="Google Shape;552;p67"/>
          <p:cNvPicPr preferRelativeResize="0"/>
          <p:nvPr/>
        </p:nvPicPr>
        <p:blipFill rotWithShape="1">
          <a:blip r:embed="rId4">
            <a:alphaModFix/>
          </a:blip>
          <a:srcRect b="0" l="0" r="69351" t="0"/>
          <a:stretch/>
        </p:blipFill>
        <p:spPr>
          <a:xfrm>
            <a:off x="14487525" y="9485350"/>
            <a:ext cx="5232349" cy="152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3" name="Google Shape;553;p67"/>
          <p:cNvSpPr txBox="1"/>
          <p:nvPr/>
        </p:nvSpPr>
        <p:spPr>
          <a:xfrm>
            <a:off x="9754063" y="3248575"/>
            <a:ext cx="3000000" cy="31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6000"/>
              </a:spcBef>
              <a:spcAft>
                <a:spcPts val="4000"/>
              </a:spcAft>
              <a:buNone/>
            </a:pPr>
            <a:r>
              <a:rPr b="1" lang="en-US" sz="19100">
                <a:solidFill>
                  <a:srgbClr val="0C8643"/>
                </a:solidFill>
                <a:latin typeface="Ubuntu"/>
                <a:ea typeface="Ubuntu"/>
                <a:cs typeface="Ubuntu"/>
                <a:sym typeface="Ubuntu"/>
              </a:rPr>
              <a:t>6</a:t>
            </a:r>
            <a:r>
              <a:rPr b="1" lang="en-US" sz="19100">
                <a:solidFill>
                  <a:srgbClr val="0C8643"/>
                </a:solidFill>
                <a:latin typeface="Ubuntu"/>
                <a:ea typeface="Ubuntu"/>
                <a:cs typeface="Ubuntu"/>
                <a:sym typeface="Ubuntu"/>
              </a:rPr>
              <a:t>.</a:t>
            </a:r>
            <a:endParaRPr sz="13200">
              <a:solidFill>
                <a:srgbClr val="0C8643"/>
              </a:solidFill>
            </a:endParaRPr>
          </a:p>
        </p:txBody>
      </p:sp>
      <p:pic>
        <p:nvPicPr>
          <p:cNvPr id="554" name="Google Shape;554;p67"/>
          <p:cNvPicPr preferRelativeResize="0"/>
          <p:nvPr/>
        </p:nvPicPr>
        <p:blipFill rotWithShape="1">
          <a:blip r:embed="rId5">
            <a:alphaModFix/>
          </a:blip>
          <a:srcRect b="36632" l="46314" r="20996" t="31000"/>
          <a:stretch/>
        </p:blipFill>
        <p:spPr>
          <a:xfrm>
            <a:off x="3164125" y="3235600"/>
            <a:ext cx="6079325" cy="547787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9" name="Google Shape;559;p68"/>
          <p:cNvPicPr preferRelativeResize="0"/>
          <p:nvPr/>
        </p:nvPicPr>
        <p:blipFill rotWithShape="1">
          <a:blip r:embed="rId3">
            <a:alphaModFix/>
          </a:blip>
          <a:srcRect b="0" l="0" r="69351" t="0"/>
          <a:stretch/>
        </p:blipFill>
        <p:spPr>
          <a:xfrm>
            <a:off x="533400" y="304800"/>
            <a:ext cx="5232349" cy="152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60" name="Google Shape;560;p68"/>
          <p:cNvSpPr txBox="1"/>
          <p:nvPr/>
        </p:nvSpPr>
        <p:spPr>
          <a:xfrm>
            <a:off x="5704175" y="463300"/>
            <a:ext cx="13683900" cy="1997700"/>
          </a:xfrm>
          <a:prstGeom prst="rect">
            <a:avLst/>
          </a:prstGeom>
          <a:noFill/>
          <a:ln>
            <a:noFill/>
          </a:ln>
        </p:spPr>
        <p:txBody>
          <a:bodyPr anchorCtr="0" anchor="t" bIns="150750" lIns="150750" spcFirstLastPara="1" rIns="150750" wrap="square" tIns="15075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4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Crecimiento para el </a:t>
            </a:r>
            <a:r>
              <a:rPr b="1" lang="en-US" sz="4300">
                <a:solidFill>
                  <a:srgbClr val="0C8643"/>
                </a:solidFill>
                <a:latin typeface="Ubuntu"/>
                <a:ea typeface="Ubuntu"/>
                <a:cs typeface="Ubuntu"/>
                <a:sym typeface="Ubuntu"/>
              </a:rPr>
              <a:t>desarrollo</a:t>
            </a:r>
            <a:endParaRPr b="1" sz="4300">
              <a:solidFill>
                <a:srgbClr val="0C8643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PIB per c</a:t>
            </a:r>
            <a:r>
              <a:rPr lang="en-US" sz="3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ápita</a:t>
            </a:r>
            <a:r>
              <a:rPr lang="en-US" sz="3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-US" sz="4100">
                <a:solidFill>
                  <a:srgbClr val="0F1419"/>
                </a:solidFill>
                <a:latin typeface="Calibri"/>
                <a:ea typeface="Calibri"/>
                <a:cs typeface="Calibri"/>
                <a:sym typeface="Calibri"/>
              </a:rPr>
              <a:t>🇲🇽 </a:t>
            </a:r>
            <a:endParaRPr b="1" sz="3200">
              <a:solidFill>
                <a:srgbClr val="0C8643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2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Serie desestacionalizada 3T2024, pesos constantes 2018</a:t>
            </a:r>
            <a:endParaRPr sz="26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561" name="Google Shape;561;p68"/>
          <p:cNvPicPr preferRelativeResize="0"/>
          <p:nvPr/>
        </p:nvPicPr>
        <p:blipFill rotWithShape="1">
          <a:blip r:embed="rId4">
            <a:alphaModFix/>
          </a:blip>
          <a:srcRect b="6120" l="2357" r="2594" t="20409"/>
          <a:stretch/>
        </p:blipFill>
        <p:spPr>
          <a:xfrm>
            <a:off x="5590150" y="3208450"/>
            <a:ext cx="13950326" cy="6065199"/>
          </a:xfrm>
          <a:prstGeom prst="rect">
            <a:avLst/>
          </a:prstGeom>
          <a:noFill/>
          <a:ln>
            <a:noFill/>
          </a:ln>
        </p:spPr>
      </p:pic>
      <p:sp>
        <p:nvSpPr>
          <p:cNvPr id="562" name="Google Shape;562;p68"/>
          <p:cNvSpPr/>
          <p:nvPr/>
        </p:nvSpPr>
        <p:spPr>
          <a:xfrm>
            <a:off x="381000" y="2551525"/>
            <a:ext cx="4916100" cy="8334000"/>
          </a:xfrm>
          <a:prstGeom prst="wedgeRoundRectCallout">
            <a:avLst>
              <a:gd fmla="val 62517" name="adj1"/>
              <a:gd fmla="val -21862" name="adj2"/>
              <a:gd fmla="val 0" name="adj3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El </a:t>
            </a:r>
            <a:r>
              <a:rPr b="1" lang="en-US" sz="3000">
                <a:solidFill>
                  <a:srgbClr val="0C8643"/>
                </a:solidFill>
                <a:latin typeface="Ubuntu"/>
                <a:ea typeface="Ubuntu"/>
                <a:cs typeface="Ubuntu"/>
                <a:sym typeface="Ubuntu"/>
              </a:rPr>
              <a:t>PIB per cápita</a:t>
            </a:r>
            <a:r>
              <a:rPr b="1" lang="en-US" sz="3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-US" sz="3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aún en niveles de </a:t>
            </a:r>
            <a:r>
              <a:rPr b="1" lang="en-US" sz="3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2017.</a:t>
            </a:r>
            <a:endParaRPr b="1" sz="30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99318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Crecimiento </a:t>
            </a:r>
            <a:r>
              <a:rPr b="1" lang="en-US" sz="3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económico</a:t>
            </a:r>
            <a:r>
              <a:rPr lang="en-US" sz="3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no ha compensado crecimiento </a:t>
            </a:r>
            <a:r>
              <a:rPr b="1" lang="en-US" sz="3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poblacional</a:t>
            </a:r>
            <a:r>
              <a:rPr lang="en-US" sz="3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.</a:t>
            </a:r>
            <a:endParaRPr sz="30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99318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99318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b="1" lang="en-US" sz="3000">
                <a:solidFill>
                  <a:srgbClr val="046A38"/>
                </a:solidFill>
                <a:latin typeface="Ubuntu"/>
                <a:ea typeface="Ubuntu"/>
                <a:cs typeface="Ubuntu"/>
                <a:sym typeface="Ubuntu"/>
              </a:rPr>
              <a:t>Transferencias</a:t>
            </a:r>
            <a:r>
              <a:rPr lang="en-US" sz="3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monetarias </a:t>
            </a:r>
            <a:r>
              <a:rPr b="1" lang="en-US" sz="3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no sustituyen</a:t>
            </a:r>
            <a:r>
              <a:rPr lang="en-US" sz="3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acceso a</a:t>
            </a:r>
            <a:r>
              <a:rPr lang="en-US" sz="3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b="1" lang="en-US" sz="3000" u="sng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salud</a:t>
            </a:r>
            <a:r>
              <a:rPr lang="en-US" sz="3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, </a:t>
            </a:r>
            <a:r>
              <a:rPr b="1" lang="en-US" sz="3000" u="sng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educación</a:t>
            </a:r>
            <a:r>
              <a:rPr b="1" lang="en-US" sz="3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-US" sz="3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y </a:t>
            </a:r>
            <a:r>
              <a:rPr b="1" lang="en-US" sz="3000" u="sng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seguridad</a:t>
            </a:r>
            <a:r>
              <a:rPr lang="en-US" sz="3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.</a:t>
            </a:r>
            <a:endParaRPr sz="30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" name="Google Shape;568;p69"/>
          <p:cNvPicPr preferRelativeResize="0"/>
          <p:nvPr/>
        </p:nvPicPr>
        <p:blipFill rotWithShape="1">
          <a:blip r:embed="rId3">
            <a:alphaModFix/>
          </a:blip>
          <a:srcRect b="6073" l="0" r="0" t="21194"/>
          <a:stretch/>
        </p:blipFill>
        <p:spPr>
          <a:xfrm>
            <a:off x="1906975" y="3410550"/>
            <a:ext cx="17739924" cy="7257776"/>
          </a:xfrm>
          <a:prstGeom prst="rect">
            <a:avLst/>
          </a:prstGeom>
          <a:noFill/>
          <a:ln>
            <a:noFill/>
          </a:ln>
        </p:spPr>
      </p:pic>
      <p:sp>
        <p:nvSpPr>
          <p:cNvPr id="569" name="Google Shape;569;p69"/>
          <p:cNvSpPr/>
          <p:nvPr/>
        </p:nvSpPr>
        <p:spPr>
          <a:xfrm>
            <a:off x="6589948" y="3019200"/>
            <a:ext cx="7171200" cy="2086200"/>
          </a:xfrm>
          <a:prstGeom prst="wedgeRoundRectCallout">
            <a:avLst>
              <a:gd fmla="val -81693" name="adj1"/>
              <a:gd fmla="val -14268" name="adj2"/>
              <a:gd fmla="val 0" name="adj3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0750" lIns="150750" spcFirstLastPara="1" rIns="150750" wrap="square" tIns="1507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en-US" sz="31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Tabasco y Oaxaca</a:t>
            </a:r>
            <a:r>
              <a:rPr lang="en-US" sz="31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son las entidades con </a:t>
            </a:r>
            <a:r>
              <a:rPr b="1" lang="en-US" sz="3100">
                <a:solidFill>
                  <a:srgbClr val="0C8643"/>
                </a:solidFill>
                <a:latin typeface="Ubuntu"/>
                <a:ea typeface="Ubuntu"/>
                <a:cs typeface="Ubuntu"/>
                <a:sym typeface="Ubuntu"/>
              </a:rPr>
              <a:t>mayor crecimiento</a:t>
            </a:r>
            <a:r>
              <a:rPr lang="en-US" sz="31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promedio de los últimos </a:t>
            </a:r>
            <a:r>
              <a:rPr b="1" lang="en-US" sz="3100">
                <a:solidFill>
                  <a:srgbClr val="0C8643"/>
                </a:solidFill>
                <a:latin typeface="Ubuntu"/>
                <a:ea typeface="Ubuntu"/>
                <a:cs typeface="Ubuntu"/>
                <a:sym typeface="Ubuntu"/>
              </a:rPr>
              <a:t>5 años</a:t>
            </a:r>
            <a:r>
              <a:rPr lang="en-US" sz="31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, pero ¿cómo les va en </a:t>
            </a:r>
            <a:r>
              <a:rPr b="1" lang="en-US" sz="3100">
                <a:solidFill>
                  <a:srgbClr val="0C8643"/>
                </a:solidFill>
                <a:latin typeface="Ubuntu"/>
                <a:ea typeface="Ubuntu"/>
                <a:cs typeface="Ubuntu"/>
                <a:sym typeface="Ubuntu"/>
              </a:rPr>
              <a:t>progreso social</a:t>
            </a:r>
            <a:r>
              <a:rPr lang="en-US" sz="31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?</a:t>
            </a:r>
            <a:endParaRPr b="1" i="0" sz="3100" u="none" cap="none" strike="noStrike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570" name="Google Shape;570;p69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12747" t="0"/>
          <a:stretch/>
        </p:blipFill>
        <p:spPr>
          <a:xfrm>
            <a:off x="762450" y="2193950"/>
            <a:ext cx="876600" cy="87141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71" name="Google Shape;571;p69"/>
          <p:cNvPicPr preferRelativeResize="0"/>
          <p:nvPr/>
        </p:nvPicPr>
        <p:blipFill rotWithShape="1">
          <a:blip r:embed="rId5">
            <a:alphaModFix/>
          </a:blip>
          <a:srcRect b="0" l="0" r="69351" t="0"/>
          <a:stretch/>
        </p:blipFill>
        <p:spPr>
          <a:xfrm>
            <a:off x="533400" y="304800"/>
            <a:ext cx="5232349" cy="152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72" name="Google Shape;572;p69"/>
          <p:cNvSpPr txBox="1"/>
          <p:nvPr/>
        </p:nvSpPr>
        <p:spPr>
          <a:xfrm>
            <a:off x="5704175" y="463300"/>
            <a:ext cx="13683900" cy="1458900"/>
          </a:xfrm>
          <a:prstGeom prst="rect">
            <a:avLst/>
          </a:prstGeom>
          <a:noFill/>
          <a:ln>
            <a:noFill/>
          </a:ln>
        </p:spPr>
        <p:txBody>
          <a:bodyPr anchorCtr="0" anchor="t" bIns="150750" lIns="150750" spcFirstLastPara="1" rIns="150750" wrap="square" tIns="15075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4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Crecimiento para el </a:t>
            </a:r>
            <a:r>
              <a:rPr b="1" lang="en-US" sz="4300">
                <a:solidFill>
                  <a:srgbClr val="0C8643"/>
                </a:solidFill>
                <a:latin typeface="Ubuntu"/>
                <a:ea typeface="Ubuntu"/>
                <a:cs typeface="Ubuntu"/>
                <a:sym typeface="Ubuntu"/>
              </a:rPr>
              <a:t>desarrollo</a:t>
            </a:r>
            <a:endParaRPr b="1" sz="4300">
              <a:solidFill>
                <a:srgbClr val="0C8643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Tasa anual de crecimiento promedio 5 años</a:t>
            </a:r>
            <a:endParaRPr sz="26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7" name="Google Shape;577;p70"/>
          <p:cNvGrpSpPr/>
          <p:nvPr/>
        </p:nvGrpSpPr>
        <p:grpSpPr>
          <a:xfrm>
            <a:off x="1902100" y="2953800"/>
            <a:ext cx="17856574" cy="8078099"/>
            <a:chOff x="1292500" y="2039400"/>
            <a:chExt cx="17856574" cy="8078099"/>
          </a:xfrm>
        </p:grpSpPr>
        <p:pic>
          <p:nvPicPr>
            <p:cNvPr id="578" name="Google Shape;578;p70"/>
            <p:cNvPicPr preferRelativeResize="0"/>
            <p:nvPr/>
          </p:nvPicPr>
          <p:blipFill rotWithShape="1">
            <a:blip r:embed="rId3">
              <a:alphaModFix/>
            </a:blip>
            <a:srcRect b="9229" l="7912" r="4751" t="13794"/>
            <a:stretch/>
          </p:blipFill>
          <p:spPr>
            <a:xfrm>
              <a:off x="1590100" y="2039400"/>
              <a:ext cx="17558973" cy="80780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9" name="Google Shape;579;p70"/>
            <p:cNvSpPr/>
            <p:nvPr/>
          </p:nvSpPr>
          <p:spPr>
            <a:xfrm>
              <a:off x="1292500" y="8604575"/>
              <a:ext cx="297600" cy="2895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F57F7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0" name="Google Shape;580;p70"/>
            <p:cNvSpPr/>
            <p:nvPr/>
          </p:nvSpPr>
          <p:spPr>
            <a:xfrm>
              <a:off x="18633975" y="8604575"/>
              <a:ext cx="358800" cy="289500"/>
            </a:xfrm>
            <a:prstGeom prst="leftArrow">
              <a:avLst>
                <a:gd fmla="val 50000" name="adj1"/>
                <a:gd fmla="val 50000" name="adj2"/>
              </a:avLst>
            </a:prstGeom>
            <a:solidFill>
              <a:srgbClr val="F57F7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1" name="Google Shape;581;p70"/>
            <p:cNvSpPr/>
            <p:nvPr/>
          </p:nvSpPr>
          <p:spPr>
            <a:xfrm>
              <a:off x="1692700" y="2234250"/>
              <a:ext cx="1051800" cy="989700"/>
            </a:xfrm>
            <a:prstGeom prst="rect">
              <a:avLst/>
            </a:prstGeom>
            <a:noFill/>
            <a:ln cap="flat" cmpd="sng" w="19050">
              <a:solidFill>
                <a:srgbClr val="FF26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2" name="Google Shape;582;p70"/>
            <p:cNvSpPr/>
            <p:nvPr/>
          </p:nvSpPr>
          <p:spPr>
            <a:xfrm>
              <a:off x="17622875" y="2208125"/>
              <a:ext cx="1051800" cy="1237800"/>
            </a:xfrm>
            <a:prstGeom prst="rect">
              <a:avLst/>
            </a:prstGeom>
            <a:noFill/>
            <a:ln cap="flat" cmpd="sng" w="19050">
              <a:solidFill>
                <a:srgbClr val="FF26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3" name="Google Shape;583;p70"/>
            <p:cNvSpPr/>
            <p:nvPr/>
          </p:nvSpPr>
          <p:spPr>
            <a:xfrm>
              <a:off x="1692700" y="8406450"/>
              <a:ext cx="1051800" cy="1237800"/>
            </a:xfrm>
            <a:prstGeom prst="rect">
              <a:avLst/>
            </a:prstGeom>
            <a:noFill/>
            <a:ln cap="flat" cmpd="sng" w="19050">
              <a:solidFill>
                <a:srgbClr val="FF26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4" name="Google Shape;584;p70"/>
            <p:cNvSpPr/>
            <p:nvPr/>
          </p:nvSpPr>
          <p:spPr>
            <a:xfrm>
              <a:off x="17622875" y="8380325"/>
              <a:ext cx="1051800" cy="1237800"/>
            </a:xfrm>
            <a:prstGeom prst="rect">
              <a:avLst/>
            </a:prstGeom>
            <a:noFill/>
            <a:ln cap="flat" cmpd="sng" w="19050">
              <a:solidFill>
                <a:srgbClr val="FF26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85" name="Google Shape;585;p70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12747" t="0"/>
          <a:stretch/>
        </p:blipFill>
        <p:spPr>
          <a:xfrm>
            <a:off x="762450" y="2193950"/>
            <a:ext cx="876600" cy="87141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86" name="Google Shape;586;p70"/>
          <p:cNvPicPr preferRelativeResize="0"/>
          <p:nvPr/>
        </p:nvPicPr>
        <p:blipFill rotWithShape="1">
          <a:blip r:embed="rId5">
            <a:alphaModFix/>
          </a:blip>
          <a:srcRect b="0" l="0" r="69351" t="0"/>
          <a:stretch/>
        </p:blipFill>
        <p:spPr>
          <a:xfrm>
            <a:off x="533400" y="304800"/>
            <a:ext cx="5232349" cy="152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87" name="Google Shape;587;p70"/>
          <p:cNvSpPr txBox="1"/>
          <p:nvPr/>
        </p:nvSpPr>
        <p:spPr>
          <a:xfrm>
            <a:off x="5704175" y="463300"/>
            <a:ext cx="13683900" cy="2859600"/>
          </a:xfrm>
          <a:prstGeom prst="rect">
            <a:avLst/>
          </a:prstGeom>
          <a:noFill/>
          <a:ln>
            <a:noFill/>
          </a:ln>
        </p:spPr>
        <p:txBody>
          <a:bodyPr anchorCtr="0" anchor="t" bIns="150750" lIns="150750" spcFirstLastPara="1" rIns="150750" wrap="square" tIns="15075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A pesar de su crecimiento económico, </a:t>
            </a:r>
            <a:r>
              <a:rPr b="1" lang="en-US" sz="3800">
                <a:solidFill>
                  <a:srgbClr val="0C8643"/>
                </a:solidFill>
                <a:latin typeface="Ubuntu"/>
                <a:ea typeface="Ubuntu"/>
                <a:cs typeface="Ubuntu"/>
                <a:sym typeface="Ubuntu"/>
              </a:rPr>
              <a:t>Tabasco</a:t>
            </a:r>
            <a:r>
              <a:rPr lang="en-US" sz="3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y </a:t>
            </a:r>
            <a:r>
              <a:rPr b="1" lang="en-US" sz="3800">
                <a:solidFill>
                  <a:srgbClr val="0C8643"/>
                </a:solidFill>
                <a:latin typeface="Ubuntu"/>
                <a:ea typeface="Ubuntu"/>
                <a:cs typeface="Ubuntu"/>
                <a:sym typeface="Ubuntu"/>
              </a:rPr>
              <a:t>Oaxaca</a:t>
            </a:r>
            <a:r>
              <a:rPr lang="en-US" sz="3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permanecen en posiciones de </a:t>
            </a:r>
            <a:r>
              <a:rPr b="1" lang="en-US" sz="3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menor </a:t>
            </a:r>
            <a:r>
              <a:rPr b="1" lang="en-US" sz="3800">
                <a:solidFill>
                  <a:srgbClr val="0C8643"/>
                </a:solidFill>
                <a:latin typeface="Ubuntu"/>
                <a:ea typeface="Ubuntu"/>
                <a:cs typeface="Ubuntu"/>
                <a:sym typeface="Ubuntu"/>
              </a:rPr>
              <a:t>progreso social</a:t>
            </a:r>
            <a:r>
              <a:rPr lang="en-US" sz="3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junto con </a:t>
            </a:r>
            <a:r>
              <a:rPr b="1" lang="en-US" sz="3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Chiapas</a:t>
            </a:r>
            <a:r>
              <a:rPr lang="en-US" sz="3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, </a:t>
            </a:r>
            <a:r>
              <a:rPr b="1" lang="en-US" sz="3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Guerrero</a:t>
            </a:r>
            <a:r>
              <a:rPr lang="en-US" sz="3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y </a:t>
            </a:r>
            <a:r>
              <a:rPr b="1" lang="en-US" sz="3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Veracruz</a:t>
            </a:r>
            <a:r>
              <a:rPr lang="en-US" sz="3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. </a:t>
            </a:r>
            <a:endParaRPr sz="38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27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Posición relativa en el </a:t>
            </a:r>
            <a:r>
              <a:rPr b="1" lang="en-US" sz="2700">
                <a:solidFill>
                  <a:srgbClr val="0C8643"/>
                </a:solidFill>
                <a:latin typeface="Ubuntu"/>
                <a:ea typeface="Ubuntu"/>
                <a:cs typeface="Ubuntu"/>
                <a:sym typeface="Ubuntu"/>
              </a:rPr>
              <a:t>Índice de Progreso Social</a:t>
            </a:r>
            <a:endParaRPr b="1" sz="2700">
              <a:solidFill>
                <a:srgbClr val="0C8643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25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2015-2023</a:t>
            </a:r>
            <a:endParaRPr sz="25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2" name="Google Shape;592;p71"/>
          <p:cNvPicPr preferRelativeResize="0"/>
          <p:nvPr/>
        </p:nvPicPr>
        <p:blipFill rotWithShape="1">
          <a:blip r:embed="rId3">
            <a:alphaModFix/>
          </a:blip>
          <a:srcRect b="57708" l="9158" r="8032" t="28204"/>
          <a:stretch/>
        </p:blipFill>
        <p:spPr>
          <a:xfrm>
            <a:off x="2908975" y="2667000"/>
            <a:ext cx="16479101" cy="1752300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p71"/>
          <p:cNvSpPr/>
          <p:nvPr/>
        </p:nvSpPr>
        <p:spPr>
          <a:xfrm>
            <a:off x="2298325" y="5064000"/>
            <a:ext cx="10470300" cy="5844000"/>
          </a:xfrm>
          <a:prstGeom prst="wedgeRoundRectCallout">
            <a:avLst>
              <a:gd fmla="val -21270" name="adj1"/>
              <a:gd fmla="val -65322" name="adj2"/>
              <a:gd fmla="val 0" name="adj3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0750" lIns="150750" spcFirstLastPara="1" rIns="150750" wrap="square" tIns="150750">
            <a:noAutofit/>
          </a:bodyPr>
          <a:lstStyle/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</a:pPr>
            <a:r>
              <a:rPr lang="en-US" sz="3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La </a:t>
            </a:r>
            <a:r>
              <a:rPr b="1" lang="en-US" sz="3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seguridad pública</a:t>
            </a:r>
            <a:r>
              <a:rPr lang="en-US" sz="3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es condición para el desarrollo económico de la población y la atracción de inversión en el largo plazo.</a:t>
            </a:r>
            <a:endParaRPr sz="38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469900" lvl="0" marL="4572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Ubuntu"/>
              <a:buChar char="●"/>
            </a:pPr>
            <a:r>
              <a:rPr lang="en-US" sz="3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Invertir en </a:t>
            </a:r>
            <a:r>
              <a:rPr b="1" lang="en-US" sz="3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infraestructura</a:t>
            </a:r>
            <a:r>
              <a:rPr lang="en-US" sz="3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urbana y </a:t>
            </a:r>
            <a:r>
              <a:rPr b="1" lang="en-US" sz="3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seguridad pública</a:t>
            </a:r>
            <a:r>
              <a:rPr lang="en-US" sz="3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.</a:t>
            </a:r>
            <a:endParaRPr sz="38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469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Ubuntu"/>
              <a:buChar char="●"/>
            </a:pPr>
            <a:r>
              <a:rPr lang="en-US" sz="3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Promover</a:t>
            </a:r>
            <a:r>
              <a:rPr lang="en-US" sz="3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acceso universal a la </a:t>
            </a:r>
            <a:r>
              <a:rPr b="1" lang="en-US" sz="3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salud</a:t>
            </a:r>
            <a:r>
              <a:rPr lang="en-US" sz="3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.</a:t>
            </a:r>
            <a:endParaRPr sz="38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469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Ubuntu"/>
              <a:buChar char="●"/>
            </a:pPr>
            <a:r>
              <a:rPr lang="en-US" sz="3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Incentivar la inversión local en </a:t>
            </a:r>
            <a:r>
              <a:rPr b="1" lang="en-US" sz="3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gestión hídrica. </a:t>
            </a:r>
            <a:endParaRPr sz="38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594" name="Google Shape;594;p71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12747" t="0"/>
          <a:stretch/>
        </p:blipFill>
        <p:spPr>
          <a:xfrm>
            <a:off x="762450" y="2193950"/>
            <a:ext cx="876600" cy="87141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95" name="Google Shape;595;p71"/>
          <p:cNvPicPr preferRelativeResize="0"/>
          <p:nvPr/>
        </p:nvPicPr>
        <p:blipFill rotWithShape="1">
          <a:blip r:embed="rId5">
            <a:alphaModFix/>
          </a:blip>
          <a:srcRect b="0" l="0" r="69351" t="0"/>
          <a:stretch/>
        </p:blipFill>
        <p:spPr>
          <a:xfrm>
            <a:off x="533400" y="304800"/>
            <a:ext cx="5232349" cy="152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96" name="Google Shape;596;p71"/>
          <p:cNvSpPr txBox="1"/>
          <p:nvPr/>
        </p:nvSpPr>
        <p:spPr>
          <a:xfrm>
            <a:off x="5704175" y="463300"/>
            <a:ext cx="13683900" cy="20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150750" lIns="150750" spcFirstLastPara="1" rIns="150750" wrap="square" tIns="15075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4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Recomendaciones para promover el </a:t>
            </a:r>
            <a:endParaRPr sz="43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-US" sz="4300">
                <a:solidFill>
                  <a:srgbClr val="0C8643"/>
                </a:solidFill>
                <a:latin typeface="Ubuntu"/>
                <a:ea typeface="Ubuntu"/>
                <a:cs typeface="Ubuntu"/>
                <a:sym typeface="Ubuntu"/>
              </a:rPr>
              <a:t>Progreso social</a:t>
            </a:r>
            <a:endParaRPr b="1" sz="4300">
              <a:solidFill>
                <a:srgbClr val="0C8643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sz="26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1" name="Google Shape;601;p72"/>
          <p:cNvPicPr preferRelativeResize="0"/>
          <p:nvPr/>
        </p:nvPicPr>
        <p:blipFill rotWithShape="1">
          <a:blip r:embed="rId3">
            <a:alphaModFix/>
          </a:blip>
          <a:srcRect b="57708" l="9158" r="8032" t="28204"/>
          <a:stretch/>
        </p:blipFill>
        <p:spPr>
          <a:xfrm>
            <a:off x="2908975" y="2667000"/>
            <a:ext cx="16479101" cy="1752300"/>
          </a:xfrm>
          <a:prstGeom prst="rect">
            <a:avLst/>
          </a:prstGeom>
          <a:noFill/>
          <a:ln>
            <a:noFill/>
          </a:ln>
        </p:spPr>
      </p:pic>
      <p:sp>
        <p:nvSpPr>
          <p:cNvPr id="602" name="Google Shape;602;p72"/>
          <p:cNvSpPr/>
          <p:nvPr/>
        </p:nvSpPr>
        <p:spPr>
          <a:xfrm>
            <a:off x="4865475" y="5064000"/>
            <a:ext cx="13360800" cy="5130300"/>
          </a:xfrm>
          <a:prstGeom prst="wedgeRoundRectCallout">
            <a:avLst>
              <a:gd fmla="val -2384" name="adj1"/>
              <a:gd fmla="val -64909" name="adj2"/>
              <a:gd fmla="val 0" name="adj3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0750" lIns="150750" spcFirstLastPara="1" rIns="150750" wrap="square" tIns="150750">
            <a:noAutofit/>
          </a:bodyPr>
          <a:lstStyle/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</a:pPr>
            <a:r>
              <a:rPr lang="en-US" sz="3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M</a:t>
            </a:r>
            <a:r>
              <a:rPr lang="en-US" sz="3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odelo de </a:t>
            </a:r>
            <a:r>
              <a:rPr b="1" lang="en-US" sz="3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desarrollo</a:t>
            </a:r>
            <a:r>
              <a:rPr lang="en-US" sz="3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incluyente, ofreciendo servicios de calidad, no sólo transferencias:</a:t>
            </a:r>
            <a:endParaRPr sz="38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469900" lvl="0" marL="4572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Ubuntu"/>
              <a:buChar char="●"/>
            </a:pPr>
            <a:r>
              <a:rPr lang="en-US" sz="3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Formación de </a:t>
            </a:r>
            <a:r>
              <a:rPr b="1" lang="en-US" sz="3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capital humano especializado</a:t>
            </a:r>
            <a:r>
              <a:rPr lang="en-US" sz="3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desde la educación pública,</a:t>
            </a:r>
            <a:endParaRPr sz="38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469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Ubuntu"/>
              <a:buChar char="●"/>
            </a:pPr>
            <a:r>
              <a:rPr lang="en-US" sz="3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Acceso a servicios de </a:t>
            </a:r>
            <a:r>
              <a:rPr b="1" lang="en-US" sz="3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salud</a:t>
            </a:r>
            <a:r>
              <a:rPr lang="en-US" sz="3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y </a:t>
            </a:r>
            <a:r>
              <a:rPr b="1" lang="en-US" sz="3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seguridad social </a:t>
            </a:r>
            <a:r>
              <a:rPr lang="en-US" sz="3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con independencia de estatus laboral,</a:t>
            </a:r>
            <a:endParaRPr sz="38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469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Ubuntu"/>
              <a:buChar char="●"/>
            </a:pPr>
            <a:r>
              <a:rPr lang="en-US" sz="3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Inversión local en </a:t>
            </a:r>
            <a:r>
              <a:rPr b="1" lang="en-US" sz="3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conectividad</a:t>
            </a:r>
            <a:r>
              <a:rPr lang="en-US" sz="3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y </a:t>
            </a:r>
            <a:r>
              <a:rPr b="1" lang="en-US" sz="3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sustentabilidad medioambiental. </a:t>
            </a:r>
            <a:endParaRPr sz="38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603" name="Google Shape;603;p72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12747" t="0"/>
          <a:stretch/>
        </p:blipFill>
        <p:spPr>
          <a:xfrm>
            <a:off x="762450" y="2193950"/>
            <a:ext cx="876600" cy="87141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04" name="Google Shape;604;p72"/>
          <p:cNvPicPr preferRelativeResize="0"/>
          <p:nvPr/>
        </p:nvPicPr>
        <p:blipFill rotWithShape="1">
          <a:blip r:embed="rId5">
            <a:alphaModFix/>
          </a:blip>
          <a:srcRect b="0" l="0" r="69351" t="0"/>
          <a:stretch/>
        </p:blipFill>
        <p:spPr>
          <a:xfrm>
            <a:off x="533400" y="304800"/>
            <a:ext cx="5232349" cy="152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05" name="Google Shape;605;p72"/>
          <p:cNvSpPr txBox="1"/>
          <p:nvPr/>
        </p:nvSpPr>
        <p:spPr>
          <a:xfrm>
            <a:off x="5704175" y="463300"/>
            <a:ext cx="13683900" cy="20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150750" lIns="150750" spcFirstLastPara="1" rIns="150750" wrap="square" tIns="15075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4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Recomendaciones para promover el </a:t>
            </a:r>
            <a:endParaRPr sz="43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-US" sz="4300">
                <a:solidFill>
                  <a:srgbClr val="0C8643"/>
                </a:solidFill>
                <a:latin typeface="Ubuntu"/>
                <a:ea typeface="Ubuntu"/>
                <a:cs typeface="Ubuntu"/>
                <a:sym typeface="Ubuntu"/>
              </a:rPr>
              <a:t>Progreso social</a:t>
            </a:r>
            <a:endParaRPr b="1" sz="4300">
              <a:solidFill>
                <a:srgbClr val="0C8643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sz="26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0" name="Google Shape;610;p73"/>
          <p:cNvPicPr preferRelativeResize="0"/>
          <p:nvPr/>
        </p:nvPicPr>
        <p:blipFill rotWithShape="1">
          <a:blip r:embed="rId3">
            <a:alphaModFix/>
          </a:blip>
          <a:srcRect b="57708" l="9158" r="8032" t="28204"/>
          <a:stretch/>
        </p:blipFill>
        <p:spPr>
          <a:xfrm>
            <a:off x="2908975" y="2667000"/>
            <a:ext cx="16479101" cy="1752300"/>
          </a:xfrm>
          <a:prstGeom prst="rect">
            <a:avLst/>
          </a:prstGeom>
          <a:noFill/>
          <a:ln>
            <a:noFill/>
          </a:ln>
        </p:spPr>
      </p:pic>
      <p:sp>
        <p:nvSpPr>
          <p:cNvPr id="611" name="Google Shape;611;p73"/>
          <p:cNvSpPr/>
          <p:nvPr/>
        </p:nvSpPr>
        <p:spPr>
          <a:xfrm>
            <a:off x="6616025" y="5064000"/>
            <a:ext cx="12372000" cy="5387700"/>
          </a:xfrm>
          <a:prstGeom prst="wedgeRoundRectCallout">
            <a:avLst>
              <a:gd fmla="val 30892" name="adj1"/>
              <a:gd fmla="val -64266" name="adj2"/>
              <a:gd fmla="val 0" name="adj3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0750" lIns="150750" spcFirstLastPara="1" rIns="150750" wrap="square" tIns="150750">
            <a:noAutofit/>
          </a:bodyPr>
          <a:lstStyle/>
          <a:p>
            <a:pPr indent="-463550" lvl="0" marL="4572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Ubuntu"/>
              <a:buChar char="●"/>
            </a:pPr>
            <a:r>
              <a:rPr b="1" lang="en-US" sz="37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Crecimiento económico </a:t>
            </a:r>
            <a:r>
              <a:rPr lang="en-US" sz="37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sostenido para las oportunidades,</a:t>
            </a:r>
            <a:endParaRPr sz="37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4635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Ubuntu"/>
              <a:buChar char="●"/>
            </a:pPr>
            <a:r>
              <a:rPr b="1" lang="en-US" sz="37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Mercado laboral </a:t>
            </a:r>
            <a:r>
              <a:rPr lang="en-US" sz="37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dinámico,</a:t>
            </a:r>
            <a:endParaRPr sz="37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4635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Ubuntu"/>
              <a:buChar char="●"/>
            </a:pPr>
            <a:r>
              <a:rPr b="1" lang="en-US" sz="37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Estado de derecho</a:t>
            </a:r>
            <a:r>
              <a:rPr lang="en-US" sz="37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(certeza jurídica, transparencia, anticorrupción, seguridad),</a:t>
            </a:r>
            <a:endParaRPr b="1" sz="37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4635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Ubuntu"/>
              <a:buChar char="●"/>
            </a:pPr>
            <a:r>
              <a:rPr b="1" lang="en-US" sz="37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Sistema Integral de Cuidados</a:t>
            </a:r>
            <a:r>
              <a:rPr lang="en-US" sz="37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que permita incorporación de las mujeres a la vida económica, y</a:t>
            </a:r>
            <a:endParaRPr sz="37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4635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Ubuntu"/>
              <a:buChar char="●"/>
            </a:pPr>
            <a:r>
              <a:rPr b="1" lang="en-US" sz="37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Educación superior</a:t>
            </a:r>
            <a:r>
              <a:rPr lang="en-US" sz="37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para todas y todos.</a:t>
            </a:r>
            <a:endParaRPr sz="37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612" name="Google Shape;612;p73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12747" t="0"/>
          <a:stretch/>
        </p:blipFill>
        <p:spPr>
          <a:xfrm>
            <a:off x="762450" y="2193950"/>
            <a:ext cx="876600" cy="87141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13" name="Google Shape;613;p73"/>
          <p:cNvPicPr preferRelativeResize="0"/>
          <p:nvPr/>
        </p:nvPicPr>
        <p:blipFill rotWithShape="1">
          <a:blip r:embed="rId5">
            <a:alphaModFix/>
          </a:blip>
          <a:srcRect b="0" l="0" r="69351" t="0"/>
          <a:stretch/>
        </p:blipFill>
        <p:spPr>
          <a:xfrm>
            <a:off x="533400" y="304800"/>
            <a:ext cx="5232349" cy="152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14" name="Google Shape;614;p73"/>
          <p:cNvSpPr txBox="1"/>
          <p:nvPr/>
        </p:nvSpPr>
        <p:spPr>
          <a:xfrm>
            <a:off x="5704175" y="463300"/>
            <a:ext cx="13683900" cy="20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150750" lIns="150750" spcFirstLastPara="1" rIns="150750" wrap="square" tIns="15075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4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Recomendaciones para promover el </a:t>
            </a:r>
            <a:endParaRPr sz="43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-US" sz="4300">
                <a:solidFill>
                  <a:srgbClr val="0C8643"/>
                </a:solidFill>
                <a:latin typeface="Ubuntu"/>
                <a:ea typeface="Ubuntu"/>
                <a:cs typeface="Ubuntu"/>
                <a:sym typeface="Ubuntu"/>
              </a:rPr>
              <a:t>Progreso social</a:t>
            </a:r>
            <a:endParaRPr b="1" sz="4300">
              <a:solidFill>
                <a:srgbClr val="0C8643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sz="26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0" name="Google Shape;620;p74"/>
          <p:cNvPicPr preferRelativeResize="0"/>
          <p:nvPr/>
        </p:nvPicPr>
        <p:blipFill rotWithShape="1">
          <a:blip r:embed="rId3">
            <a:alphaModFix/>
          </a:blip>
          <a:srcRect b="6094" l="0" r="3409" t="13500"/>
          <a:stretch/>
        </p:blipFill>
        <p:spPr>
          <a:xfrm>
            <a:off x="2343150" y="2790825"/>
            <a:ext cx="17670200" cy="7677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74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12747" t="0"/>
          <a:stretch/>
        </p:blipFill>
        <p:spPr>
          <a:xfrm>
            <a:off x="762450" y="2193950"/>
            <a:ext cx="876600" cy="87141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22" name="Google Shape;622;p74"/>
          <p:cNvPicPr preferRelativeResize="0"/>
          <p:nvPr/>
        </p:nvPicPr>
        <p:blipFill rotWithShape="1">
          <a:blip r:embed="rId5">
            <a:alphaModFix/>
          </a:blip>
          <a:srcRect b="0" l="0" r="69351" t="0"/>
          <a:stretch/>
        </p:blipFill>
        <p:spPr>
          <a:xfrm>
            <a:off x="533400" y="304800"/>
            <a:ext cx="5232349" cy="152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23" name="Google Shape;623;p74"/>
          <p:cNvSpPr txBox="1"/>
          <p:nvPr/>
        </p:nvSpPr>
        <p:spPr>
          <a:xfrm>
            <a:off x="6222950" y="1752100"/>
            <a:ext cx="8243400" cy="12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solidFill>
                  <a:srgbClr val="0C8643"/>
                </a:solidFill>
                <a:latin typeface="Ubuntu"/>
                <a:ea typeface="Ubuntu"/>
                <a:cs typeface="Ubuntu"/>
                <a:sym typeface="Ubuntu"/>
              </a:rPr>
              <a:t>Ìndice de Progreso Social</a:t>
            </a:r>
            <a:endParaRPr b="1" sz="4100">
              <a:solidFill>
                <a:srgbClr val="0C8643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0C8643"/>
                </a:solidFill>
                <a:latin typeface="Ubuntu"/>
                <a:ea typeface="Ubuntu"/>
                <a:cs typeface="Ubuntu"/>
                <a:sym typeface="Ubuntu"/>
              </a:rPr>
              <a:t>Datos 2023</a:t>
            </a:r>
            <a:endParaRPr sz="3000">
              <a:solidFill>
                <a:srgbClr val="0C864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624" name="Google Shape;624;p74"/>
          <p:cNvPicPr preferRelativeResize="0"/>
          <p:nvPr/>
        </p:nvPicPr>
        <p:blipFill rotWithShape="1">
          <a:blip r:embed="rId6">
            <a:alphaModFix/>
          </a:blip>
          <a:srcRect b="6252" l="0" r="61030" t="0"/>
          <a:stretch/>
        </p:blipFill>
        <p:spPr>
          <a:xfrm>
            <a:off x="3100175" y="8057550"/>
            <a:ext cx="2320450" cy="2223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9"/>
          <p:cNvSpPr txBox="1"/>
          <p:nvPr/>
        </p:nvSpPr>
        <p:spPr>
          <a:xfrm>
            <a:off x="2156137" y="4503917"/>
            <a:ext cx="17232000" cy="19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150750" lIns="150750" spcFirstLastPara="1" rIns="150750" wrap="square" tIns="15075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4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Su </a:t>
            </a:r>
            <a:r>
              <a:rPr b="1" lang="en-US" sz="4000">
                <a:solidFill>
                  <a:srgbClr val="0C8643"/>
                </a:solidFill>
                <a:latin typeface="Ubuntu"/>
                <a:ea typeface="Ubuntu"/>
                <a:cs typeface="Ubuntu"/>
                <a:sym typeface="Ubuntu"/>
              </a:rPr>
              <a:t>propósito</a:t>
            </a:r>
            <a:r>
              <a:rPr lang="en-US" sz="4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es </a:t>
            </a:r>
            <a:r>
              <a:rPr b="1" lang="en-US" sz="4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evaluar</a:t>
            </a:r>
            <a:endParaRPr sz="40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4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lo que realmente</a:t>
            </a:r>
            <a:r>
              <a:rPr b="1" lang="en-US" sz="4200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b="1" lang="en-US" sz="5900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importa</a:t>
            </a:r>
            <a:r>
              <a:rPr b="1" lang="en-US" sz="4200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-US" sz="4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en la vida de las personas.</a:t>
            </a:r>
            <a:endParaRPr sz="55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215" name="Google Shape;215;p3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12747" t="0"/>
          <a:stretch/>
        </p:blipFill>
        <p:spPr>
          <a:xfrm>
            <a:off x="762450" y="2193950"/>
            <a:ext cx="876600" cy="87141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16" name="Google Shape;216;p39"/>
          <p:cNvPicPr preferRelativeResize="0"/>
          <p:nvPr/>
        </p:nvPicPr>
        <p:blipFill rotWithShape="1">
          <a:blip r:embed="rId4">
            <a:alphaModFix/>
          </a:blip>
          <a:srcRect b="0" l="0" r="69351" t="0"/>
          <a:stretch/>
        </p:blipFill>
        <p:spPr>
          <a:xfrm>
            <a:off x="533400" y="304800"/>
            <a:ext cx="5232349" cy="152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39"/>
          <p:cNvSpPr/>
          <p:nvPr/>
        </p:nvSpPr>
        <p:spPr>
          <a:xfrm>
            <a:off x="7191375" y="6819900"/>
            <a:ext cx="11239500" cy="2762400"/>
          </a:xfrm>
          <a:prstGeom prst="wedgeRoundRectCallout">
            <a:avLst>
              <a:gd fmla="val -62076" name="adj1"/>
              <a:gd fmla="val -1554" name="adj2"/>
              <a:gd fmla="val 0" name="adj3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3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¿Tengo un </a:t>
            </a:r>
            <a:r>
              <a:rPr b="1" i="1" lang="en-US" sz="3600">
                <a:solidFill>
                  <a:srgbClr val="BE8A59"/>
                </a:solidFill>
                <a:latin typeface="Ubuntu"/>
                <a:ea typeface="Ubuntu"/>
                <a:cs typeface="Ubuntu"/>
                <a:sym typeface="Ubuntu"/>
              </a:rPr>
              <a:t>hogar</a:t>
            </a:r>
            <a:r>
              <a:rPr i="1" lang="en-US" sz="3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que me brinde protección? </a:t>
            </a:r>
            <a:endParaRPr i="1" sz="36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3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¿Tengo suficiente para </a:t>
            </a:r>
            <a:r>
              <a:rPr b="1" i="1" lang="en-US" sz="3600">
                <a:solidFill>
                  <a:srgbClr val="BE8A59"/>
                </a:solidFill>
                <a:latin typeface="Ubuntu"/>
                <a:ea typeface="Ubuntu"/>
                <a:cs typeface="Ubuntu"/>
                <a:sym typeface="Ubuntu"/>
              </a:rPr>
              <a:t>comer</a:t>
            </a:r>
            <a:r>
              <a:rPr i="1" lang="en-US" sz="3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? </a:t>
            </a:r>
            <a:endParaRPr i="1" sz="36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3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¿Tengo acceso a </a:t>
            </a:r>
            <a:r>
              <a:rPr b="1" i="1" lang="en-US" sz="3600">
                <a:solidFill>
                  <a:srgbClr val="BE8A59"/>
                </a:solidFill>
                <a:latin typeface="Ubuntu"/>
                <a:ea typeface="Ubuntu"/>
                <a:cs typeface="Ubuntu"/>
                <a:sym typeface="Ubuntu"/>
              </a:rPr>
              <a:t>educación</a:t>
            </a:r>
            <a:r>
              <a:rPr i="1" lang="en-US" sz="3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y a</a:t>
            </a:r>
            <a:r>
              <a:rPr b="1" i="1" lang="en-US" sz="3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i="1" lang="en-US" sz="3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servicios de</a:t>
            </a:r>
            <a:r>
              <a:rPr b="1" i="1" lang="en-US" sz="3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b="1" i="1" lang="en-US" sz="3600">
                <a:solidFill>
                  <a:srgbClr val="BE8A59"/>
                </a:solidFill>
                <a:latin typeface="Ubuntu"/>
                <a:ea typeface="Ubuntu"/>
                <a:cs typeface="Ubuntu"/>
                <a:sym typeface="Ubuntu"/>
              </a:rPr>
              <a:t>salud</a:t>
            </a:r>
            <a:r>
              <a:rPr i="1" lang="en-US" sz="3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? </a:t>
            </a:r>
            <a:endParaRPr i="1" sz="36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3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¿La ciudad en la que vivo es </a:t>
            </a:r>
            <a:r>
              <a:rPr b="1" i="1" lang="en-US" sz="3600">
                <a:solidFill>
                  <a:srgbClr val="BE8A59"/>
                </a:solidFill>
                <a:latin typeface="Ubuntu"/>
                <a:ea typeface="Ubuntu"/>
                <a:cs typeface="Ubuntu"/>
                <a:sym typeface="Ubuntu"/>
              </a:rPr>
              <a:t>segura</a:t>
            </a:r>
            <a:r>
              <a:rPr i="1" lang="en-US" sz="3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? 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8" name="Google Shape;218;p39"/>
          <p:cNvGrpSpPr/>
          <p:nvPr/>
        </p:nvGrpSpPr>
        <p:grpSpPr>
          <a:xfrm>
            <a:off x="3162999" y="7238175"/>
            <a:ext cx="3787676" cy="3975025"/>
            <a:chOff x="3162999" y="7238175"/>
            <a:chExt cx="3787676" cy="3975025"/>
          </a:xfrm>
        </p:grpSpPr>
        <p:pic>
          <p:nvPicPr>
            <p:cNvPr id="219" name="Google Shape;219;p39"/>
            <p:cNvPicPr preferRelativeResize="0"/>
            <p:nvPr/>
          </p:nvPicPr>
          <p:blipFill rotWithShape="1">
            <a:blip r:embed="rId5">
              <a:alphaModFix/>
            </a:blip>
            <a:srcRect b="0" l="57660" r="22564" t="0"/>
            <a:stretch/>
          </p:blipFill>
          <p:spPr>
            <a:xfrm>
              <a:off x="3603925" y="7238175"/>
              <a:ext cx="3346749" cy="39750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0" name="Google Shape;220;p39"/>
            <p:cNvSpPr/>
            <p:nvPr/>
          </p:nvSpPr>
          <p:spPr>
            <a:xfrm rot="-10494917">
              <a:off x="3238777" y="9158712"/>
              <a:ext cx="595744" cy="1738426"/>
            </a:xfrm>
            <a:prstGeom prst="rtTriangl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1" name="Google Shape;221;p39"/>
          <p:cNvSpPr txBox="1"/>
          <p:nvPr>
            <p:ph type="title"/>
          </p:nvPr>
        </p:nvSpPr>
        <p:spPr>
          <a:xfrm>
            <a:off x="3869332" y="1961481"/>
            <a:ext cx="13391700" cy="319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5350" lIns="150750" spcFirstLastPara="1" rIns="150750" wrap="square" tIns="7535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4FD9"/>
              </a:buClr>
              <a:buSzPts val="7900"/>
              <a:buFont typeface="Montserrat"/>
              <a:buNone/>
            </a:pPr>
            <a:r>
              <a:rPr b="1" lang="en-US" sz="6700">
                <a:solidFill>
                  <a:srgbClr val="0C8643"/>
                </a:solidFill>
                <a:latin typeface="Ubuntu"/>
                <a:ea typeface="Ubuntu"/>
                <a:cs typeface="Ubuntu"/>
                <a:sym typeface="Ubuntu"/>
              </a:rPr>
              <a:t>Índice de Progreso Social</a:t>
            </a:r>
            <a:endParaRPr sz="4000">
              <a:solidFill>
                <a:srgbClr val="0C864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40"/>
          <p:cNvSpPr txBox="1"/>
          <p:nvPr>
            <p:ph type="title"/>
          </p:nvPr>
        </p:nvSpPr>
        <p:spPr>
          <a:xfrm>
            <a:off x="3869332" y="2266281"/>
            <a:ext cx="13391700" cy="319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5350" lIns="150750" spcFirstLastPara="1" rIns="150750" wrap="square" tIns="7535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4FD9"/>
              </a:buClr>
              <a:buSzPts val="7900"/>
              <a:buFont typeface="Montserrat"/>
              <a:buNone/>
            </a:pPr>
            <a:r>
              <a:rPr b="1" lang="en-US" sz="6700">
                <a:solidFill>
                  <a:srgbClr val="0C8643"/>
                </a:solidFill>
                <a:latin typeface="Ubuntu"/>
                <a:ea typeface="Ubuntu"/>
                <a:cs typeface="Ubuntu"/>
                <a:sym typeface="Ubuntu"/>
              </a:rPr>
              <a:t>Índice de Progreso Social</a:t>
            </a:r>
            <a:endParaRPr b="1" sz="6700">
              <a:solidFill>
                <a:srgbClr val="0C8643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4FD9"/>
              </a:buClr>
              <a:buSzPts val="7900"/>
              <a:buFont typeface="Montserrat"/>
              <a:buNone/>
            </a:pPr>
            <a:r>
              <a:rPr lang="en-US" sz="4000">
                <a:solidFill>
                  <a:srgbClr val="0C8643"/>
                </a:solidFill>
                <a:latin typeface="Ubuntu"/>
                <a:ea typeface="Ubuntu"/>
                <a:cs typeface="Ubuntu"/>
                <a:sym typeface="Ubuntu"/>
              </a:rPr>
              <a:t>serie 2015-2023</a:t>
            </a:r>
            <a:endParaRPr sz="4000">
              <a:solidFill>
                <a:srgbClr val="0C864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28" name="Google Shape;228;p40"/>
          <p:cNvSpPr txBox="1"/>
          <p:nvPr/>
        </p:nvSpPr>
        <p:spPr>
          <a:xfrm>
            <a:off x="2156137" y="4656317"/>
            <a:ext cx="17232000" cy="66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150750" lIns="150750" spcFirstLastPara="1" rIns="150750" wrap="square" tIns="1507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en-US" sz="5700">
                <a:solidFill>
                  <a:srgbClr val="112C2B"/>
                </a:solidFill>
                <a:latin typeface="Ubuntu"/>
                <a:ea typeface="Ubuntu"/>
                <a:cs typeface="Ubuntu"/>
                <a:sym typeface="Ubuntu"/>
              </a:rPr>
              <a:t>49</a:t>
            </a:r>
            <a:r>
              <a:rPr b="0" i="0" lang="en-US" sz="40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indicadores sociales y ambientales que capturan en </a:t>
            </a:r>
            <a:endParaRPr b="0" i="0" sz="4000" u="none" cap="none" strike="noStrike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0" lang="en-US" sz="5700" u="none" cap="none" strike="noStrike">
                <a:solidFill>
                  <a:srgbClr val="112C2B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r>
              <a:rPr b="0" i="0" lang="en-US" sz="40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dimensiones </a:t>
            </a:r>
            <a:r>
              <a:rPr lang="en-US" sz="4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el</a:t>
            </a:r>
            <a:r>
              <a:rPr b="0" i="0" lang="en-US" sz="40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b="1" lang="en-US" sz="4000">
                <a:solidFill>
                  <a:srgbClr val="0C8643"/>
                </a:solidFill>
                <a:latin typeface="Ubuntu"/>
                <a:ea typeface="Ubuntu"/>
                <a:cs typeface="Ubuntu"/>
                <a:sym typeface="Ubuntu"/>
              </a:rPr>
              <a:t>acceso</a:t>
            </a:r>
            <a:r>
              <a:rPr lang="en-US" sz="4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a </a:t>
            </a:r>
            <a:r>
              <a:rPr b="1" lang="en-US" sz="4000">
                <a:solidFill>
                  <a:srgbClr val="0C8643"/>
                </a:solidFill>
                <a:latin typeface="Ubuntu"/>
                <a:ea typeface="Ubuntu"/>
                <a:cs typeface="Ubuntu"/>
                <a:sym typeface="Ubuntu"/>
              </a:rPr>
              <a:t>servicios</a:t>
            </a:r>
            <a:r>
              <a:rPr lang="en-US" sz="4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fundamentales:</a:t>
            </a:r>
            <a:endParaRPr sz="40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40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40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40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40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4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…y abarca un rango de </a:t>
            </a:r>
            <a:r>
              <a:rPr b="1" lang="en-US" sz="4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0 a 100 puntos</a:t>
            </a:r>
            <a:r>
              <a:rPr lang="en-US" sz="4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,</a:t>
            </a:r>
            <a:endParaRPr sz="40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4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donde la calificación más alta posible es 100.</a:t>
            </a:r>
            <a:endParaRPr sz="40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5500" u="none" cap="none" strike="noStrike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229" name="Google Shape;229;p4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12747" t="0"/>
          <a:stretch/>
        </p:blipFill>
        <p:spPr>
          <a:xfrm>
            <a:off x="762450" y="2193950"/>
            <a:ext cx="876600" cy="87141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30" name="Google Shape;230;p40"/>
          <p:cNvPicPr preferRelativeResize="0"/>
          <p:nvPr/>
        </p:nvPicPr>
        <p:blipFill rotWithShape="1">
          <a:blip r:embed="rId4">
            <a:alphaModFix/>
          </a:blip>
          <a:srcRect b="0" l="0" r="69351" t="0"/>
          <a:stretch/>
        </p:blipFill>
        <p:spPr>
          <a:xfrm>
            <a:off x="533400" y="304800"/>
            <a:ext cx="5232349" cy="152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40"/>
          <p:cNvPicPr preferRelativeResize="0"/>
          <p:nvPr/>
        </p:nvPicPr>
        <p:blipFill rotWithShape="1">
          <a:blip r:embed="rId5">
            <a:alphaModFix/>
          </a:blip>
          <a:srcRect b="57129" l="9751" r="8848" t="29399"/>
          <a:stretch/>
        </p:blipFill>
        <p:spPr>
          <a:xfrm>
            <a:off x="2421525" y="6839500"/>
            <a:ext cx="17232000" cy="1782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41"/>
          <p:cNvPicPr preferRelativeResize="0"/>
          <p:nvPr/>
        </p:nvPicPr>
        <p:blipFill rotWithShape="1">
          <a:blip r:embed="rId3">
            <a:alphaModFix/>
          </a:blip>
          <a:srcRect b="6094" l="0" r="3409" t="13500"/>
          <a:stretch/>
        </p:blipFill>
        <p:spPr>
          <a:xfrm>
            <a:off x="2343150" y="2790825"/>
            <a:ext cx="17670200" cy="7677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41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12747" t="0"/>
          <a:stretch/>
        </p:blipFill>
        <p:spPr>
          <a:xfrm>
            <a:off x="762450" y="2193950"/>
            <a:ext cx="876600" cy="87141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39" name="Google Shape;239;p41"/>
          <p:cNvPicPr preferRelativeResize="0"/>
          <p:nvPr/>
        </p:nvPicPr>
        <p:blipFill rotWithShape="1">
          <a:blip r:embed="rId5">
            <a:alphaModFix/>
          </a:blip>
          <a:srcRect b="0" l="0" r="69351" t="0"/>
          <a:stretch/>
        </p:blipFill>
        <p:spPr>
          <a:xfrm>
            <a:off x="533400" y="304800"/>
            <a:ext cx="5232349" cy="152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41"/>
          <p:cNvSpPr txBox="1"/>
          <p:nvPr/>
        </p:nvSpPr>
        <p:spPr>
          <a:xfrm>
            <a:off x="6222950" y="1752100"/>
            <a:ext cx="8243400" cy="12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solidFill>
                  <a:srgbClr val="0C8643"/>
                </a:solidFill>
                <a:latin typeface="Ubuntu"/>
                <a:ea typeface="Ubuntu"/>
                <a:cs typeface="Ubuntu"/>
                <a:sym typeface="Ubuntu"/>
              </a:rPr>
              <a:t>Ìndice de P</a:t>
            </a:r>
            <a:r>
              <a:rPr b="1" lang="en-US" sz="4100">
                <a:solidFill>
                  <a:srgbClr val="0C8643"/>
                </a:solidFill>
                <a:latin typeface="Ubuntu"/>
                <a:ea typeface="Ubuntu"/>
                <a:cs typeface="Ubuntu"/>
                <a:sym typeface="Ubuntu"/>
              </a:rPr>
              <a:t>rogreso Social</a:t>
            </a:r>
            <a:endParaRPr b="1" sz="4100">
              <a:solidFill>
                <a:srgbClr val="0C8643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0C8643"/>
                </a:solidFill>
                <a:latin typeface="Ubuntu"/>
                <a:ea typeface="Ubuntu"/>
                <a:cs typeface="Ubuntu"/>
                <a:sym typeface="Ubuntu"/>
              </a:rPr>
              <a:t>Datos 2023</a:t>
            </a:r>
            <a:endParaRPr sz="3000">
              <a:solidFill>
                <a:srgbClr val="0C864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41" name="Google Shape;241;p41"/>
          <p:cNvSpPr txBox="1"/>
          <p:nvPr/>
        </p:nvSpPr>
        <p:spPr>
          <a:xfrm>
            <a:off x="1982250" y="9245750"/>
            <a:ext cx="31983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700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IPS 2015</a:t>
            </a:r>
            <a:r>
              <a:rPr b="1" lang="en-US" sz="4800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b="1" lang="en-US" sz="4800">
                <a:solidFill>
                  <a:srgbClr val="112C2B"/>
                </a:solidFill>
                <a:latin typeface="Ubuntu"/>
                <a:ea typeface="Ubuntu"/>
                <a:cs typeface="Ubuntu"/>
                <a:sym typeface="Ubuntu"/>
              </a:rPr>
              <a:t>60.9</a:t>
            </a:r>
            <a:r>
              <a:rPr lang="en-US" sz="3700">
                <a:solidFill>
                  <a:srgbClr val="112C2B"/>
                </a:solidFill>
                <a:latin typeface="Ubuntu"/>
                <a:ea typeface="Ubuntu"/>
                <a:cs typeface="Ubuntu"/>
                <a:sym typeface="Ubuntu"/>
              </a:rPr>
              <a:t>/100 pts</a:t>
            </a:r>
            <a:endParaRPr sz="100"/>
          </a:p>
        </p:txBody>
      </p:sp>
      <p:sp>
        <p:nvSpPr>
          <p:cNvPr id="242" name="Google Shape;242;p41"/>
          <p:cNvSpPr txBox="1"/>
          <p:nvPr/>
        </p:nvSpPr>
        <p:spPr>
          <a:xfrm>
            <a:off x="4038600" y="7138350"/>
            <a:ext cx="31983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700">
                <a:solidFill>
                  <a:srgbClr val="0C8643"/>
                </a:solidFill>
                <a:latin typeface="Ubuntu"/>
                <a:ea typeface="Ubuntu"/>
                <a:cs typeface="Ubuntu"/>
                <a:sym typeface="Ubuntu"/>
              </a:rPr>
              <a:t>IPS 2023</a:t>
            </a:r>
            <a:r>
              <a:rPr b="1" lang="en-US" sz="4800">
                <a:solidFill>
                  <a:srgbClr val="112C2B"/>
                </a:solidFill>
                <a:latin typeface="Ubuntu"/>
                <a:ea typeface="Ubuntu"/>
                <a:cs typeface="Ubuntu"/>
                <a:sym typeface="Ubuntu"/>
              </a:rPr>
              <a:t> 65.8</a:t>
            </a:r>
            <a:r>
              <a:rPr lang="en-US" sz="3700">
                <a:solidFill>
                  <a:srgbClr val="112C2B"/>
                </a:solidFill>
                <a:latin typeface="Ubuntu"/>
                <a:ea typeface="Ubuntu"/>
                <a:cs typeface="Ubuntu"/>
                <a:sym typeface="Ubuntu"/>
              </a:rPr>
              <a:t>/100 pts</a:t>
            </a:r>
            <a:endParaRPr sz="100"/>
          </a:p>
        </p:txBody>
      </p:sp>
      <p:cxnSp>
        <p:nvCxnSpPr>
          <p:cNvPr id="243" name="Google Shape;243;p41"/>
          <p:cNvCxnSpPr>
            <a:stCxn id="241" idx="3"/>
            <a:endCxn id="242" idx="1"/>
          </p:cNvCxnSpPr>
          <p:nvPr/>
        </p:nvCxnSpPr>
        <p:spPr>
          <a:xfrm rot="10800000">
            <a:off x="4038450" y="7969400"/>
            <a:ext cx="1142100" cy="2107500"/>
          </a:xfrm>
          <a:prstGeom prst="curvedConnector5">
            <a:avLst>
              <a:gd fmla="val -20850" name="adj1"/>
              <a:gd fmla="val 49998" name="adj2"/>
              <a:gd fmla="val 120837" name="adj3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2"/>
          <p:cNvSpPr txBox="1"/>
          <p:nvPr/>
        </p:nvSpPr>
        <p:spPr>
          <a:xfrm>
            <a:off x="4493550" y="2971800"/>
            <a:ext cx="12513900" cy="19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2000"/>
              </a:spcBef>
              <a:spcAft>
                <a:spcPts val="2000"/>
              </a:spcAft>
              <a:buClr>
                <a:srgbClr val="000000"/>
              </a:buClr>
              <a:buSzPts val="5800"/>
              <a:buFont typeface="Arial"/>
              <a:buNone/>
            </a:pPr>
            <a:r>
              <a:rPr b="1" lang="en-US" sz="7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6 m</a:t>
            </a:r>
            <a:r>
              <a:rPr b="1" i="0" lang="en-US" sz="73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ensajes</a:t>
            </a:r>
            <a:r>
              <a:rPr lang="en-US" sz="5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sobre el </a:t>
            </a:r>
            <a:r>
              <a:rPr b="1" lang="en-US" sz="5400">
                <a:solidFill>
                  <a:srgbClr val="0C8643"/>
                </a:solidFill>
                <a:latin typeface="Ubuntu"/>
                <a:ea typeface="Ubuntu"/>
                <a:cs typeface="Ubuntu"/>
                <a:sym typeface="Ubuntu"/>
              </a:rPr>
              <a:t>progreso social</a:t>
            </a:r>
            <a:endParaRPr sz="49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249" name="Google Shape;249;p4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12747" t="0"/>
          <a:stretch/>
        </p:blipFill>
        <p:spPr>
          <a:xfrm>
            <a:off x="762450" y="2193950"/>
            <a:ext cx="876600" cy="87141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50" name="Google Shape;250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32775" y="6561875"/>
            <a:ext cx="16924851" cy="397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42"/>
          <p:cNvPicPr preferRelativeResize="0"/>
          <p:nvPr/>
        </p:nvPicPr>
        <p:blipFill rotWithShape="1">
          <a:blip r:embed="rId5">
            <a:alphaModFix/>
          </a:blip>
          <a:srcRect b="0" l="0" r="69351" t="0"/>
          <a:stretch/>
        </p:blipFill>
        <p:spPr>
          <a:xfrm>
            <a:off x="533400" y="304800"/>
            <a:ext cx="5232349" cy="152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43"/>
          <p:cNvSpPr txBox="1"/>
          <p:nvPr/>
        </p:nvSpPr>
        <p:spPr>
          <a:xfrm>
            <a:off x="5600700" y="2923850"/>
            <a:ext cx="13620900" cy="36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6000"/>
              </a:spcBef>
              <a:spcAft>
                <a:spcPts val="0"/>
              </a:spcAft>
              <a:buNone/>
            </a:pPr>
            <a:r>
              <a:rPr lang="en-US" sz="47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El </a:t>
            </a:r>
            <a:r>
              <a:rPr b="1" lang="en-US" sz="47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Estado falla</a:t>
            </a:r>
            <a:r>
              <a:rPr lang="en-US" sz="47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en garantizar derechos como </a:t>
            </a:r>
            <a:r>
              <a:rPr b="1" lang="en-US" sz="47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salud y educación</a:t>
            </a:r>
            <a:r>
              <a:rPr lang="en-US" sz="47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, </a:t>
            </a:r>
            <a:r>
              <a:rPr lang="en-US" sz="47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y delega en los </a:t>
            </a:r>
            <a:r>
              <a:rPr b="1" lang="en-US" sz="4700">
                <a:solidFill>
                  <a:srgbClr val="0C8643"/>
                </a:solidFill>
                <a:latin typeface="Ubuntu"/>
                <a:ea typeface="Ubuntu"/>
                <a:cs typeface="Ubuntu"/>
                <a:sym typeface="Ubuntu"/>
              </a:rPr>
              <a:t>bolsillos de los hogares</a:t>
            </a:r>
            <a:r>
              <a:rPr lang="en-US" sz="47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el acceso a servicios. </a:t>
            </a:r>
            <a:endParaRPr sz="47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0"/>
              </a:spcBef>
              <a:spcAft>
                <a:spcPts val="4000"/>
              </a:spcAft>
              <a:buNone/>
            </a:pPr>
            <a:r>
              <a:t/>
            </a:r>
            <a:endParaRPr sz="46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57" name="Google Shape;257;p43"/>
          <p:cNvSpPr txBox="1"/>
          <p:nvPr/>
        </p:nvSpPr>
        <p:spPr>
          <a:xfrm>
            <a:off x="5908750" y="512450"/>
            <a:ext cx="133641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2000"/>
              </a:spcBef>
              <a:spcAft>
                <a:spcPts val="2000"/>
              </a:spcAft>
              <a:buNone/>
            </a:pPr>
            <a:r>
              <a:rPr b="1" lang="en-US" sz="6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6 mensajes</a:t>
            </a:r>
            <a:r>
              <a:rPr lang="en-US" sz="41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sobre el </a:t>
            </a:r>
            <a:r>
              <a:rPr b="1" lang="en-US" sz="4100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progreso social</a:t>
            </a:r>
            <a:endParaRPr b="1" sz="3800">
              <a:solidFill>
                <a:srgbClr val="6950D8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258" name="Google Shape;258;p4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12747" t="0"/>
          <a:stretch/>
        </p:blipFill>
        <p:spPr>
          <a:xfrm>
            <a:off x="457650" y="714375"/>
            <a:ext cx="1025400" cy="10193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59" name="Google Shape;259;p43"/>
          <p:cNvPicPr preferRelativeResize="0"/>
          <p:nvPr/>
        </p:nvPicPr>
        <p:blipFill rotWithShape="1">
          <a:blip r:embed="rId4">
            <a:alphaModFix/>
          </a:blip>
          <a:srcRect b="0" l="0" r="69351" t="0"/>
          <a:stretch/>
        </p:blipFill>
        <p:spPr>
          <a:xfrm>
            <a:off x="14487525" y="9485350"/>
            <a:ext cx="5232349" cy="152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43"/>
          <p:cNvSpPr txBox="1"/>
          <p:nvPr/>
        </p:nvSpPr>
        <p:spPr>
          <a:xfrm>
            <a:off x="3275100" y="2509825"/>
            <a:ext cx="3000000" cy="31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6000"/>
              </a:spcBef>
              <a:spcAft>
                <a:spcPts val="4000"/>
              </a:spcAft>
              <a:buNone/>
            </a:pPr>
            <a:r>
              <a:rPr b="1" lang="en-US" sz="19100">
                <a:solidFill>
                  <a:srgbClr val="0C8643"/>
                </a:solidFill>
                <a:latin typeface="Ubuntu"/>
                <a:ea typeface="Ubuntu"/>
                <a:cs typeface="Ubuntu"/>
                <a:sym typeface="Ubuntu"/>
              </a:rPr>
              <a:t>1.</a:t>
            </a:r>
            <a:endParaRPr sz="13200">
              <a:solidFill>
                <a:srgbClr val="0C8643"/>
              </a:solidFill>
            </a:endParaRPr>
          </a:p>
        </p:txBody>
      </p:sp>
      <p:grpSp>
        <p:nvGrpSpPr>
          <p:cNvPr id="261" name="Google Shape;261;p43"/>
          <p:cNvGrpSpPr/>
          <p:nvPr/>
        </p:nvGrpSpPr>
        <p:grpSpPr>
          <a:xfrm>
            <a:off x="3490750" y="5420251"/>
            <a:ext cx="7026246" cy="4065099"/>
            <a:chOff x="3490750" y="5420251"/>
            <a:chExt cx="7026246" cy="4065099"/>
          </a:xfrm>
        </p:grpSpPr>
        <p:pic>
          <p:nvPicPr>
            <p:cNvPr id="262" name="Google Shape;262;p43"/>
            <p:cNvPicPr preferRelativeResize="0"/>
            <p:nvPr/>
          </p:nvPicPr>
          <p:blipFill rotWithShape="1">
            <a:blip r:embed="rId5">
              <a:alphaModFix/>
            </a:blip>
            <a:srcRect b="34604" l="8324" r="63514" t="45995"/>
            <a:stretch/>
          </p:blipFill>
          <p:spPr>
            <a:xfrm>
              <a:off x="3490750" y="5948350"/>
              <a:ext cx="5642100" cy="3537000"/>
            </a:xfrm>
            <a:prstGeom prst="snipRoundRect">
              <a:avLst>
                <a:gd fmla="val 16667" name="adj1"/>
                <a:gd fmla="val 50000" name="adj2"/>
              </a:avLst>
            </a:prstGeom>
            <a:noFill/>
            <a:ln>
              <a:noFill/>
            </a:ln>
          </p:spPr>
        </p:pic>
        <p:sp>
          <p:nvSpPr>
            <p:cNvPr id="263" name="Google Shape;263;p43"/>
            <p:cNvSpPr/>
            <p:nvPr/>
          </p:nvSpPr>
          <p:spPr>
            <a:xfrm rot="-694022">
              <a:off x="7905714" y="5634273"/>
              <a:ext cx="2386365" cy="2485855"/>
            </a:xfrm>
            <a:prstGeom prst="rtTriangl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4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12747" t="0"/>
          <a:stretch/>
        </p:blipFill>
        <p:spPr>
          <a:xfrm>
            <a:off x="762450" y="2193950"/>
            <a:ext cx="876600" cy="87141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70" name="Google Shape;270;p44"/>
          <p:cNvPicPr preferRelativeResize="0"/>
          <p:nvPr/>
        </p:nvPicPr>
        <p:blipFill rotWithShape="1">
          <a:blip r:embed="rId4">
            <a:alphaModFix/>
          </a:blip>
          <a:srcRect b="0" l="0" r="69351" t="0"/>
          <a:stretch/>
        </p:blipFill>
        <p:spPr>
          <a:xfrm>
            <a:off x="533400" y="304800"/>
            <a:ext cx="5232349" cy="1523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lot object" id="271" name="Google Shape;271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11975" y="1614625"/>
            <a:ext cx="17092127" cy="9469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44"/>
          <p:cNvPicPr preferRelativeResize="0"/>
          <p:nvPr/>
        </p:nvPicPr>
        <p:blipFill rotWithShape="1">
          <a:blip r:embed="rId6">
            <a:alphaModFix/>
          </a:blip>
          <a:srcRect b="7446" l="0" r="34580" t="13501"/>
          <a:stretch/>
        </p:blipFill>
        <p:spPr>
          <a:xfrm>
            <a:off x="2258275" y="7705725"/>
            <a:ext cx="4983000" cy="3142800"/>
          </a:xfrm>
          <a:prstGeom prst="snip2DiagRect">
            <a:avLst>
              <a:gd fmla="val 0" name="adj1"/>
              <a:gd fmla="val 17981" name="adj2"/>
            </a:avLst>
          </a:prstGeom>
          <a:noFill/>
          <a:ln>
            <a:noFill/>
          </a:ln>
        </p:spPr>
      </p:pic>
      <p:sp>
        <p:nvSpPr>
          <p:cNvPr id="273" name="Google Shape;273;p44"/>
          <p:cNvSpPr txBox="1"/>
          <p:nvPr/>
        </p:nvSpPr>
        <p:spPr>
          <a:xfrm>
            <a:off x="76200" y="6935150"/>
            <a:ext cx="8243400" cy="9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900">
                <a:solidFill>
                  <a:srgbClr val="0C8643"/>
                </a:solidFill>
                <a:latin typeface="Ubuntu"/>
                <a:ea typeface="Ubuntu"/>
                <a:cs typeface="Ubuntu"/>
                <a:sym typeface="Ubuntu"/>
              </a:rPr>
              <a:t>Ìndice de Progreso Social</a:t>
            </a:r>
            <a:endParaRPr b="1" sz="2900">
              <a:solidFill>
                <a:srgbClr val="0C8643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C8643"/>
                </a:solidFill>
                <a:latin typeface="Ubuntu"/>
                <a:ea typeface="Ubuntu"/>
                <a:cs typeface="Ubuntu"/>
                <a:sym typeface="Ubuntu"/>
              </a:rPr>
              <a:t>Datos 2023</a:t>
            </a:r>
            <a:endParaRPr sz="1800">
              <a:solidFill>
                <a:srgbClr val="0C864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Tema de Office">
  <a:themeElements>
    <a:clrScheme name="MCV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6B49DA"/>
      </a:accent1>
      <a:accent2>
        <a:srgbClr val="708BDA"/>
      </a:accent2>
      <a:accent3>
        <a:srgbClr val="6B49DA"/>
      </a:accent3>
      <a:accent4>
        <a:srgbClr val="708BDA"/>
      </a:accent4>
      <a:accent5>
        <a:srgbClr val="708BDA"/>
      </a:accent5>
      <a:accent6>
        <a:srgbClr val="708BDA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