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45" r:id="rId5"/>
    <p:sldId id="265" r:id="rId6"/>
    <p:sldId id="331" r:id="rId7"/>
    <p:sldId id="416" r:id="rId8"/>
    <p:sldId id="417" r:id="rId9"/>
    <p:sldId id="421" r:id="rId10"/>
    <p:sldId id="418" r:id="rId11"/>
    <p:sldId id="42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uttunee, Rachel" initials="WR" lastIdx="1" clrIdx="0">
    <p:extLst>
      <p:ext uri="{19B8F6BF-5375-455C-9EA6-DF929625EA0E}">
        <p15:presenceInfo xmlns:p15="http://schemas.microsoft.com/office/powerpoint/2012/main" userId="S-1-5-21-4877312-1602684244-1660491571-100798" providerId="AD"/>
      </p:ext>
    </p:extLst>
  </p:cmAuthor>
  <p:cmAuthor id="2" name="Ali, Shabna" initials="AS" lastIdx="2" clrIdx="1">
    <p:extLst>
      <p:ext uri="{19B8F6BF-5375-455C-9EA6-DF929625EA0E}">
        <p15:presenceInfo xmlns:p15="http://schemas.microsoft.com/office/powerpoint/2012/main" userId="S-1-5-21-4877312-1602684244-1660491571-100243" providerId="AD"/>
      </p:ext>
    </p:extLst>
  </p:cmAuthor>
  <p:cmAuthor id="3" name="Singh, Sandra" initials="SS" lastIdx="6" clrIdx="2">
    <p:extLst>
      <p:ext uri="{19B8F6BF-5375-455C-9EA6-DF929625EA0E}">
        <p15:presenceInfo xmlns:p15="http://schemas.microsoft.com/office/powerpoint/2012/main" userId="S-1-5-21-4877312-1602684244-1660491571-961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163"/>
    <a:srgbClr val="0099CC"/>
    <a:srgbClr val="FF33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72422" autoAdjust="0"/>
  </p:normalViewPr>
  <p:slideViewPr>
    <p:cSldViewPr snapToGrid="0">
      <p:cViewPr varScale="1">
        <p:scale>
          <a:sx n="50" d="100"/>
          <a:sy n="50" d="100"/>
        </p:scale>
        <p:origin x="1296" y="54"/>
      </p:cViewPr>
      <p:guideLst/>
    </p:cSldViewPr>
  </p:slideViewPr>
  <p:outlineViewPr>
    <p:cViewPr>
      <p:scale>
        <a:sx n="33" d="100"/>
        <a:sy n="33" d="100"/>
      </p:scale>
      <p:origin x="0" y="-3116"/>
    </p:cViewPr>
  </p:outlineViewPr>
  <p:notesTextViewPr>
    <p:cViewPr>
      <p:scale>
        <a:sx n="1" d="1"/>
        <a:sy n="1" d="1"/>
      </p:scale>
      <p:origin x="0" y="0"/>
    </p:cViewPr>
  </p:notesTextViewPr>
  <p:sorterViewPr>
    <p:cViewPr>
      <p:scale>
        <a:sx n="100" d="100"/>
        <a:sy n="100" d="100"/>
      </p:scale>
      <p:origin x="0" y="-1256"/>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12C803-9839-4DCA-B0E5-AAB7AF92DE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E6378B8-333A-4923-B579-C311E1078CC0}">
      <dgm:prSet custT="1"/>
      <dgm:spPr/>
      <dgm:t>
        <a:bodyPr/>
        <a:lstStyle/>
        <a:p>
          <a:r>
            <a:rPr lang="en-US" sz="2400" b="1" dirty="0">
              <a:latin typeface="Arial" panose="020B0604020202020204" pitchFamily="34" charset="0"/>
              <a:cs typeface="Arial" panose="020B0604020202020204" pitchFamily="34" charset="0"/>
            </a:rPr>
            <a:t>Identify: </a:t>
          </a:r>
          <a:r>
            <a:rPr lang="en-US" sz="2400" dirty="0">
              <a:latin typeface="Arial" panose="020B0604020202020204" pitchFamily="34" charset="0"/>
              <a:cs typeface="Arial" panose="020B0604020202020204" pitchFamily="34" charset="0"/>
            </a:rPr>
            <a:t>City actions that align with the 231 Calls for Justice and 200 Red Women Rising recommendations</a:t>
          </a:r>
        </a:p>
      </dgm:t>
    </dgm:pt>
    <dgm:pt modelId="{4E4C36E4-7B1C-41EF-8609-2AB3540E42A0}" type="parTrans" cxnId="{D8FFD58D-583B-4D4C-91C0-70DC120BD138}">
      <dgm:prSet/>
      <dgm:spPr/>
      <dgm:t>
        <a:bodyPr/>
        <a:lstStyle/>
        <a:p>
          <a:endParaRPr lang="en-US"/>
        </a:p>
      </dgm:t>
    </dgm:pt>
    <dgm:pt modelId="{09F2BD0F-EA6F-469A-B433-6177451DCBF8}" type="sibTrans" cxnId="{D8FFD58D-583B-4D4C-91C0-70DC120BD138}">
      <dgm:prSet/>
      <dgm:spPr/>
      <dgm:t>
        <a:bodyPr/>
        <a:lstStyle/>
        <a:p>
          <a:endParaRPr lang="en-US"/>
        </a:p>
      </dgm:t>
    </dgm:pt>
    <dgm:pt modelId="{33EA0734-20AB-4E71-BDEB-C713EE63C6CE}">
      <dgm:prSet custT="1"/>
      <dgm:spPr/>
      <dgm:t>
        <a:bodyPr/>
        <a:lstStyle/>
        <a:p>
          <a:r>
            <a:rPr lang="en-US" sz="2400" b="1" dirty="0">
              <a:latin typeface="Arial" panose="020B0604020202020204" pitchFamily="34" charset="0"/>
              <a:cs typeface="Arial" panose="020B0604020202020204" pitchFamily="34" charset="0"/>
            </a:rPr>
            <a:t>Evaluate: </a:t>
          </a:r>
          <a:r>
            <a:rPr lang="en-US" sz="2400" dirty="0">
              <a:latin typeface="Arial" panose="020B0604020202020204" pitchFamily="34" charset="0"/>
              <a:cs typeface="Arial" panose="020B0604020202020204" pitchFamily="34" charset="0"/>
            </a:rPr>
            <a:t>The MMIWG2S Advisory wanted to evaluate the actions to see if they were positively impacting Indigenous, women, girls, and 2SLGBTQQIA+ peoples. </a:t>
          </a:r>
        </a:p>
      </dgm:t>
    </dgm:pt>
    <dgm:pt modelId="{FBA86226-A4E3-4BFA-A7C7-C2471ED197EA}" type="parTrans" cxnId="{8853EFCC-FC99-4A3F-97C9-B7F509466AB7}">
      <dgm:prSet/>
      <dgm:spPr/>
      <dgm:t>
        <a:bodyPr/>
        <a:lstStyle/>
        <a:p>
          <a:endParaRPr lang="en-US"/>
        </a:p>
      </dgm:t>
    </dgm:pt>
    <dgm:pt modelId="{505604E5-4C6B-481C-B3FA-FB18ED753241}" type="sibTrans" cxnId="{8853EFCC-FC99-4A3F-97C9-B7F509466AB7}">
      <dgm:prSet/>
      <dgm:spPr/>
      <dgm:t>
        <a:bodyPr/>
        <a:lstStyle/>
        <a:p>
          <a:endParaRPr lang="en-US"/>
        </a:p>
      </dgm:t>
    </dgm:pt>
    <dgm:pt modelId="{8DB38F6E-7765-4FC9-A8CF-C4B5F75901C1}">
      <dgm:prSet custT="1"/>
      <dgm:spPr/>
      <dgm:t>
        <a:bodyPr/>
        <a:lstStyle/>
        <a:p>
          <a:r>
            <a:rPr lang="en-US" sz="2400" b="1" dirty="0">
              <a:latin typeface="Arial" panose="020B0604020202020204" pitchFamily="34" charset="0"/>
              <a:cs typeface="Arial" panose="020B0604020202020204" pitchFamily="34" charset="0"/>
            </a:rPr>
            <a:t>Analysis: </a:t>
          </a:r>
          <a:r>
            <a:rPr lang="en-US" sz="2400" dirty="0">
              <a:latin typeface="Arial" panose="020B0604020202020204" pitchFamily="34" charset="0"/>
              <a:cs typeface="Arial" panose="020B0604020202020204" pitchFamily="34" charset="0"/>
            </a:rPr>
            <a:t>Pilot evaluation was done with the Equity Office’s JEDI curriculum and found that Indigenous women and 2S+ intersections and systemic harms were not specifically outlined in the Reconciliation learning materials for City staff. </a:t>
          </a:r>
        </a:p>
      </dgm:t>
    </dgm:pt>
    <dgm:pt modelId="{A5EB4D30-EA11-4449-9A34-A06A39A7BEC8}" type="parTrans" cxnId="{7BBA78A2-0ACD-47F0-9DA5-15E347FEE39D}">
      <dgm:prSet/>
      <dgm:spPr/>
      <dgm:t>
        <a:bodyPr/>
        <a:lstStyle/>
        <a:p>
          <a:endParaRPr lang="en-US"/>
        </a:p>
      </dgm:t>
    </dgm:pt>
    <dgm:pt modelId="{79DC9104-30CC-4016-AADF-D39CBC8B34B7}" type="sibTrans" cxnId="{7BBA78A2-0ACD-47F0-9DA5-15E347FEE39D}">
      <dgm:prSet/>
      <dgm:spPr/>
      <dgm:t>
        <a:bodyPr/>
        <a:lstStyle/>
        <a:p>
          <a:endParaRPr lang="en-US"/>
        </a:p>
      </dgm:t>
    </dgm:pt>
    <dgm:pt modelId="{154C9090-E624-4F9D-AE07-A14E8EEAA549}" type="pres">
      <dgm:prSet presAssocID="{2112C803-9839-4DCA-B0E5-AAB7AF92DEB7}" presName="vert0" presStyleCnt="0">
        <dgm:presLayoutVars>
          <dgm:dir/>
          <dgm:animOne val="branch"/>
          <dgm:animLvl val="lvl"/>
        </dgm:presLayoutVars>
      </dgm:prSet>
      <dgm:spPr/>
    </dgm:pt>
    <dgm:pt modelId="{B8DEEC08-7DE0-40A4-871F-68D84C836826}" type="pres">
      <dgm:prSet presAssocID="{CE6378B8-333A-4923-B579-C311E1078CC0}" presName="thickLine" presStyleLbl="alignNode1" presStyleIdx="0" presStyleCnt="3"/>
      <dgm:spPr/>
    </dgm:pt>
    <dgm:pt modelId="{E68C0A7C-ECD4-4CDD-B9F5-1779F180C774}" type="pres">
      <dgm:prSet presAssocID="{CE6378B8-333A-4923-B579-C311E1078CC0}" presName="horz1" presStyleCnt="0"/>
      <dgm:spPr/>
    </dgm:pt>
    <dgm:pt modelId="{71C068D1-6495-4982-91F6-4C310ED9494A}" type="pres">
      <dgm:prSet presAssocID="{CE6378B8-333A-4923-B579-C311E1078CC0}" presName="tx1" presStyleLbl="revTx" presStyleIdx="0" presStyleCnt="3"/>
      <dgm:spPr/>
    </dgm:pt>
    <dgm:pt modelId="{6C98185C-F034-4417-A6B0-A543C7DAFE3B}" type="pres">
      <dgm:prSet presAssocID="{CE6378B8-333A-4923-B579-C311E1078CC0}" presName="vert1" presStyleCnt="0"/>
      <dgm:spPr/>
    </dgm:pt>
    <dgm:pt modelId="{37CF4FEA-A724-4A87-AE9C-C7345FA84066}" type="pres">
      <dgm:prSet presAssocID="{33EA0734-20AB-4E71-BDEB-C713EE63C6CE}" presName="thickLine" presStyleLbl="alignNode1" presStyleIdx="1" presStyleCnt="3"/>
      <dgm:spPr/>
    </dgm:pt>
    <dgm:pt modelId="{1095ED5F-B3FC-4135-BFC3-CA6A87CD2CA1}" type="pres">
      <dgm:prSet presAssocID="{33EA0734-20AB-4E71-BDEB-C713EE63C6CE}" presName="horz1" presStyleCnt="0"/>
      <dgm:spPr/>
    </dgm:pt>
    <dgm:pt modelId="{CADFEE01-9E07-453B-A857-42ACDCCA4468}" type="pres">
      <dgm:prSet presAssocID="{33EA0734-20AB-4E71-BDEB-C713EE63C6CE}" presName="tx1" presStyleLbl="revTx" presStyleIdx="1" presStyleCnt="3"/>
      <dgm:spPr/>
    </dgm:pt>
    <dgm:pt modelId="{8681E79E-C7C1-448F-8E35-EBB46EC7948F}" type="pres">
      <dgm:prSet presAssocID="{33EA0734-20AB-4E71-BDEB-C713EE63C6CE}" presName="vert1" presStyleCnt="0"/>
      <dgm:spPr/>
    </dgm:pt>
    <dgm:pt modelId="{F3C80D61-6162-485C-9991-4D5CD68CEBAA}" type="pres">
      <dgm:prSet presAssocID="{8DB38F6E-7765-4FC9-A8CF-C4B5F75901C1}" presName="thickLine" presStyleLbl="alignNode1" presStyleIdx="2" presStyleCnt="3"/>
      <dgm:spPr/>
    </dgm:pt>
    <dgm:pt modelId="{26389629-0152-42E0-A85E-E141CEC9C2BC}" type="pres">
      <dgm:prSet presAssocID="{8DB38F6E-7765-4FC9-A8CF-C4B5F75901C1}" presName="horz1" presStyleCnt="0"/>
      <dgm:spPr/>
    </dgm:pt>
    <dgm:pt modelId="{29901474-B0DC-4EE7-B455-698F27029033}" type="pres">
      <dgm:prSet presAssocID="{8DB38F6E-7765-4FC9-A8CF-C4B5F75901C1}" presName="tx1" presStyleLbl="revTx" presStyleIdx="2" presStyleCnt="3"/>
      <dgm:spPr/>
    </dgm:pt>
    <dgm:pt modelId="{4200DE93-19F3-4FF5-A933-BCE2CBCC69E1}" type="pres">
      <dgm:prSet presAssocID="{8DB38F6E-7765-4FC9-A8CF-C4B5F75901C1}" presName="vert1" presStyleCnt="0"/>
      <dgm:spPr/>
    </dgm:pt>
  </dgm:ptLst>
  <dgm:cxnLst>
    <dgm:cxn modelId="{21050077-09A4-4352-A9E1-DA67B2611905}" type="presOf" srcId="{8DB38F6E-7765-4FC9-A8CF-C4B5F75901C1}" destId="{29901474-B0DC-4EE7-B455-698F27029033}" srcOrd="0" destOrd="0" presId="urn:microsoft.com/office/officeart/2008/layout/LinedList"/>
    <dgm:cxn modelId="{7DE7615A-1E81-4C60-90DD-8781C591A3B9}" type="presOf" srcId="{33EA0734-20AB-4E71-BDEB-C713EE63C6CE}" destId="{CADFEE01-9E07-453B-A857-42ACDCCA4468}" srcOrd="0" destOrd="0" presId="urn:microsoft.com/office/officeart/2008/layout/LinedList"/>
    <dgm:cxn modelId="{D8FFD58D-583B-4D4C-91C0-70DC120BD138}" srcId="{2112C803-9839-4DCA-B0E5-AAB7AF92DEB7}" destId="{CE6378B8-333A-4923-B579-C311E1078CC0}" srcOrd="0" destOrd="0" parTransId="{4E4C36E4-7B1C-41EF-8609-2AB3540E42A0}" sibTransId="{09F2BD0F-EA6F-469A-B433-6177451DCBF8}"/>
    <dgm:cxn modelId="{7BBA78A2-0ACD-47F0-9DA5-15E347FEE39D}" srcId="{2112C803-9839-4DCA-B0E5-AAB7AF92DEB7}" destId="{8DB38F6E-7765-4FC9-A8CF-C4B5F75901C1}" srcOrd="2" destOrd="0" parTransId="{A5EB4D30-EA11-4449-9A34-A06A39A7BEC8}" sibTransId="{79DC9104-30CC-4016-AADF-D39CBC8B34B7}"/>
    <dgm:cxn modelId="{96434CAD-4B85-4C58-94D4-E1D3DA4AF57A}" type="presOf" srcId="{CE6378B8-333A-4923-B579-C311E1078CC0}" destId="{71C068D1-6495-4982-91F6-4C310ED9494A}" srcOrd="0" destOrd="0" presId="urn:microsoft.com/office/officeart/2008/layout/LinedList"/>
    <dgm:cxn modelId="{8853EFCC-FC99-4A3F-97C9-B7F509466AB7}" srcId="{2112C803-9839-4DCA-B0E5-AAB7AF92DEB7}" destId="{33EA0734-20AB-4E71-BDEB-C713EE63C6CE}" srcOrd="1" destOrd="0" parTransId="{FBA86226-A4E3-4BFA-A7C7-C2471ED197EA}" sibTransId="{505604E5-4C6B-481C-B3FA-FB18ED753241}"/>
    <dgm:cxn modelId="{B2EB6EFC-DEF7-4846-A026-EA3BA8781DC0}" type="presOf" srcId="{2112C803-9839-4DCA-B0E5-AAB7AF92DEB7}" destId="{154C9090-E624-4F9D-AE07-A14E8EEAA549}" srcOrd="0" destOrd="0" presId="urn:microsoft.com/office/officeart/2008/layout/LinedList"/>
    <dgm:cxn modelId="{91C6785E-0629-4B14-98AB-AE4240EF6992}" type="presParOf" srcId="{154C9090-E624-4F9D-AE07-A14E8EEAA549}" destId="{B8DEEC08-7DE0-40A4-871F-68D84C836826}" srcOrd="0" destOrd="0" presId="urn:microsoft.com/office/officeart/2008/layout/LinedList"/>
    <dgm:cxn modelId="{C65B04F5-56B3-4208-A19D-8BCB52EC90DE}" type="presParOf" srcId="{154C9090-E624-4F9D-AE07-A14E8EEAA549}" destId="{E68C0A7C-ECD4-4CDD-B9F5-1779F180C774}" srcOrd="1" destOrd="0" presId="urn:microsoft.com/office/officeart/2008/layout/LinedList"/>
    <dgm:cxn modelId="{F1E954C4-B862-44F4-BE30-B03678911DE3}" type="presParOf" srcId="{E68C0A7C-ECD4-4CDD-B9F5-1779F180C774}" destId="{71C068D1-6495-4982-91F6-4C310ED9494A}" srcOrd="0" destOrd="0" presId="urn:microsoft.com/office/officeart/2008/layout/LinedList"/>
    <dgm:cxn modelId="{CA3E6B7B-7A6C-47CF-9F94-0D477973B956}" type="presParOf" srcId="{E68C0A7C-ECD4-4CDD-B9F5-1779F180C774}" destId="{6C98185C-F034-4417-A6B0-A543C7DAFE3B}" srcOrd="1" destOrd="0" presId="urn:microsoft.com/office/officeart/2008/layout/LinedList"/>
    <dgm:cxn modelId="{ACE6A5AA-4E51-4051-9B8C-26AF4A998CCF}" type="presParOf" srcId="{154C9090-E624-4F9D-AE07-A14E8EEAA549}" destId="{37CF4FEA-A724-4A87-AE9C-C7345FA84066}" srcOrd="2" destOrd="0" presId="urn:microsoft.com/office/officeart/2008/layout/LinedList"/>
    <dgm:cxn modelId="{87394BF0-2AB5-4C5D-9316-0FDE2CF9AE2E}" type="presParOf" srcId="{154C9090-E624-4F9D-AE07-A14E8EEAA549}" destId="{1095ED5F-B3FC-4135-BFC3-CA6A87CD2CA1}" srcOrd="3" destOrd="0" presId="urn:microsoft.com/office/officeart/2008/layout/LinedList"/>
    <dgm:cxn modelId="{0C5F0F4C-9B72-4FEF-B819-06F9AB1F0807}" type="presParOf" srcId="{1095ED5F-B3FC-4135-BFC3-CA6A87CD2CA1}" destId="{CADFEE01-9E07-453B-A857-42ACDCCA4468}" srcOrd="0" destOrd="0" presId="urn:microsoft.com/office/officeart/2008/layout/LinedList"/>
    <dgm:cxn modelId="{FA99F2F9-F7CA-41D0-AE13-FB00DA1EA1BC}" type="presParOf" srcId="{1095ED5F-B3FC-4135-BFC3-CA6A87CD2CA1}" destId="{8681E79E-C7C1-448F-8E35-EBB46EC7948F}" srcOrd="1" destOrd="0" presId="urn:microsoft.com/office/officeart/2008/layout/LinedList"/>
    <dgm:cxn modelId="{60605CFC-7C03-4193-A54D-56B59C42D0B4}" type="presParOf" srcId="{154C9090-E624-4F9D-AE07-A14E8EEAA549}" destId="{F3C80D61-6162-485C-9991-4D5CD68CEBAA}" srcOrd="4" destOrd="0" presId="urn:microsoft.com/office/officeart/2008/layout/LinedList"/>
    <dgm:cxn modelId="{1007B5F8-805A-4945-9048-3298D2B524D8}" type="presParOf" srcId="{154C9090-E624-4F9D-AE07-A14E8EEAA549}" destId="{26389629-0152-42E0-A85E-E141CEC9C2BC}" srcOrd="5" destOrd="0" presId="urn:microsoft.com/office/officeart/2008/layout/LinedList"/>
    <dgm:cxn modelId="{90952A52-0AC0-4474-B5A0-9C22CB40BC21}" type="presParOf" srcId="{26389629-0152-42E0-A85E-E141CEC9C2BC}" destId="{29901474-B0DC-4EE7-B455-698F27029033}" srcOrd="0" destOrd="0" presId="urn:microsoft.com/office/officeart/2008/layout/LinedList"/>
    <dgm:cxn modelId="{9DCBE7E1-2384-4958-BDE3-ACFF516056D1}" type="presParOf" srcId="{26389629-0152-42E0-A85E-E141CEC9C2BC}" destId="{4200DE93-19F3-4FF5-A933-BCE2CBCC69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EEC08-7DE0-40A4-871F-68D84C836826}">
      <dsp:nvSpPr>
        <dsp:cNvPr id="0" name=""/>
        <dsp:cNvSpPr/>
      </dsp:nvSpPr>
      <dsp:spPr>
        <a:xfrm>
          <a:off x="0" y="226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068D1-6495-4982-91F6-4C310ED9494A}">
      <dsp:nvSpPr>
        <dsp:cNvPr id="0" name=""/>
        <dsp:cNvSpPr/>
      </dsp:nvSpPr>
      <dsp:spPr>
        <a:xfrm>
          <a:off x="0" y="2262"/>
          <a:ext cx="10515600" cy="154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Identify: </a:t>
          </a:r>
          <a:r>
            <a:rPr lang="en-US" sz="2400" kern="1200" dirty="0">
              <a:latin typeface="Arial" panose="020B0604020202020204" pitchFamily="34" charset="0"/>
              <a:cs typeface="Arial" panose="020B0604020202020204" pitchFamily="34" charset="0"/>
            </a:rPr>
            <a:t>City actions that align with the 231 Calls for Justice and 200 Red Women Rising recommendations</a:t>
          </a:r>
        </a:p>
      </dsp:txBody>
      <dsp:txXfrm>
        <a:off x="0" y="2262"/>
        <a:ext cx="10515600" cy="1543342"/>
      </dsp:txXfrm>
    </dsp:sp>
    <dsp:sp modelId="{37CF4FEA-A724-4A87-AE9C-C7345FA84066}">
      <dsp:nvSpPr>
        <dsp:cNvPr id="0" name=""/>
        <dsp:cNvSpPr/>
      </dsp:nvSpPr>
      <dsp:spPr>
        <a:xfrm>
          <a:off x="0" y="154560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FEE01-9E07-453B-A857-42ACDCCA4468}">
      <dsp:nvSpPr>
        <dsp:cNvPr id="0" name=""/>
        <dsp:cNvSpPr/>
      </dsp:nvSpPr>
      <dsp:spPr>
        <a:xfrm>
          <a:off x="0" y="1545604"/>
          <a:ext cx="10515600" cy="154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Evaluate: </a:t>
          </a:r>
          <a:r>
            <a:rPr lang="en-US" sz="2400" kern="1200" dirty="0">
              <a:latin typeface="Arial" panose="020B0604020202020204" pitchFamily="34" charset="0"/>
              <a:cs typeface="Arial" panose="020B0604020202020204" pitchFamily="34" charset="0"/>
            </a:rPr>
            <a:t>The MMIWG2S Advisory wanted to evaluate the actions to see if they were positively impacting Indigenous, women, girls, and 2SLGBTQQIA+ peoples. </a:t>
          </a:r>
        </a:p>
      </dsp:txBody>
      <dsp:txXfrm>
        <a:off x="0" y="1545604"/>
        <a:ext cx="10515600" cy="1543342"/>
      </dsp:txXfrm>
    </dsp:sp>
    <dsp:sp modelId="{F3C80D61-6162-485C-9991-4D5CD68CEBAA}">
      <dsp:nvSpPr>
        <dsp:cNvPr id="0" name=""/>
        <dsp:cNvSpPr/>
      </dsp:nvSpPr>
      <dsp:spPr>
        <a:xfrm>
          <a:off x="0" y="308894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01474-B0DC-4EE7-B455-698F27029033}">
      <dsp:nvSpPr>
        <dsp:cNvPr id="0" name=""/>
        <dsp:cNvSpPr/>
      </dsp:nvSpPr>
      <dsp:spPr>
        <a:xfrm>
          <a:off x="0" y="3088947"/>
          <a:ext cx="10515600" cy="154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Analysis: </a:t>
          </a:r>
          <a:r>
            <a:rPr lang="en-US" sz="2400" kern="1200" dirty="0">
              <a:latin typeface="Arial" panose="020B0604020202020204" pitchFamily="34" charset="0"/>
              <a:cs typeface="Arial" panose="020B0604020202020204" pitchFamily="34" charset="0"/>
            </a:rPr>
            <a:t>Pilot evaluation was done with the Equity Office’s JEDI curriculum and found that Indigenous women and 2S+ intersections and systemic harms were not specifically outlined in the Reconciliation learning materials for City staff. </a:t>
          </a:r>
        </a:p>
      </dsp:txBody>
      <dsp:txXfrm>
        <a:off x="0" y="3088947"/>
        <a:ext cx="10515600" cy="15433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3C194-EE60-4C59-995B-FBD3828BF385}" type="datetimeFigureOut">
              <a:rPr lang="en-CA" smtClean="0"/>
              <a:t>2025-04-30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5B3B6-7EDB-4DAC-B3AD-C4185F895978}" type="slidenum">
              <a:rPr lang="en-CA" smtClean="0"/>
              <a:t>‹#›</a:t>
            </a:fld>
            <a:endParaRPr lang="en-CA"/>
          </a:p>
        </p:txBody>
      </p:sp>
    </p:spTree>
    <p:extLst>
      <p:ext uri="{BB962C8B-B14F-4D97-AF65-F5344CB8AC3E}">
        <p14:creationId xmlns:p14="http://schemas.microsoft.com/office/powerpoint/2010/main" val="178999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Tansi </a:t>
            </a:r>
            <a:r>
              <a:rPr lang="en-US" dirty="0" err="1"/>
              <a:t>Booshoo</a:t>
            </a:r>
            <a:r>
              <a:rPr lang="en-US" dirty="0"/>
              <a:t> </a:t>
            </a:r>
            <a:r>
              <a:rPr lang="en-US" dirty="0" err="1"/>
              <a:t>kakikawiya</a:t>
            </a:r>
            <a:r>
              <a:rPr lang="en-US" dirty="0"/>
              <a:t> </a:t>
            </a:r>
            <a:r>
              <a:rPr lang="en-US" dirty="0" err="1"/>
              <a:t>kesigatic</a:t>
            </a:r>
            <a:r>
              <a:rPr lang="en-US" dirty="0"/>
              <a:t>, </a:t>
            </a:r>
            <a:r>
              <a:rPr lang="en-US" dirty="0" err="1"/>
              <a:t>sagastas</a:t>
            </a:r>
            <a:r>
              <a:rPr lang="en-US" dirty="0"/>
              <a:t>, </a:t>
            </a:r>
            <a:r>
              <a:rPr lang="en-US" dirty="0" err="1"/>
              <a:t>saali</a:t>
            </a:r>
            <a:r>
              <a:rPr lang="en-US" dirty="0"/>
              <a:t>, Rachel wuttunee </a:t>
            </a:r>
            <a:r>
              <a:rPr lang="en-US" dirty="0" err="1"/>
              <a:t>anishinikaz</a:t>
            </a:r>
            <a:r>
              <a:rPr lang="en-US" dirty="0"/>
              <a:t> </a:t>
            </a:r>
            <a:r>
              <a:rPr lang="en-US" dirty="0" err="1"/>
              <a:t>makwa</a:t>
            </a:r>
            <a:endParaRPr lang="en-US" dirty="0"/>
          </a:p>
          <a:p>
            <a:r>
              <a:rPr lang="en-US" dirty="0" err="1"/>
              <a:t>dodem</a:t>
            </a:r>
            <a:r>
              <a:rPr lang="en-US" dirty="0"/>
              <a:t> </a:t>
            </a:r>
            <a:r>
              <a:rPr lang="en-US" dirty="0" err="1"/>
              <a:t>kitchenuhmaykoosibik</a:t>
            </a:r>
            <a:r>
              <a:rPr lang="en-US" dirty="0"/>
              <a:t> </a:t>
            </a:r>
            <a:r>
              <a:rPr lang="en-US" dirty="0" err="1"/>
              <a:t>indonjay</a:t>
            </a:r>
            <a:r>
              <a:rPr lang="en-US" dirty="0"/>
              <a:t>. Miigwetch Musqueam Squamish and </a:t>
            </a:r>
            <a:r>
              <a:rPr lang="en-US" dirty="0" err="1"/>
              <a:t>Tsleil-Wautuh</a:t>
            </a:r>
            <a:r>
              <a:rPr lang="en-US" dirty="0"/>
              <a:t> on whose</a:t>
            </a:r>
          </a:p>
          <a:p>
            <a:r>
              <a:rPr lang="en-US" dirty="0"/>
              <a:t>ancestral traditional and unceded lands  I am doing this work on. Miigwetch to the </a:t>
            </a:r>
            <a:r>
              <a:rPr lang="en-US" dirty="0" err="1"/>
              <a:t>Quaquat</a:t>
            </a:r>
            <a:r>
              <a:rPr lang="en-US" dirty="0"/>
              <a:t> and</a:t>
            </a:r>
          </a:p>
          <a:p>
            <a:r>
              <a:rPr lang="en-US" dirty="0" err="1"/>
              <a:t>Kwikwitlem</a:t>
            </a:r>
            <a:r>
              <a:rPr lang="en-US" dirty="0"/>
              <a:t> nations on who’s territories I live on. What I have just shared with you is a statement of</a:t>
            </a:r>
          </a:p>
          <a:p>
            <a:r>
              <a:rPr lang="en-US" dirty="0"/>
              <a:t>sovereignty and how I would introduce myself living and working on other Indigenous peoples territories.</a:t>
            </a:r>
          </a:p>
          <a:p>
            <a:r>
              <a:rPr lang="en-US" dirty="0"/>
              <a:t>My name is Rachel Wuttunee and I am Anishinaabe from </a:t>
            </a:r>
            <a:r>
              <a:rPr lang="en-US" dirty="0" err="1"/>
              <a:t>Kitchenuhmaykoosib</a:t>
            </a:r>
            <a:r>
              <a:rPr lang="en-US" dirty="0"/>
              <a:t> </a:t>
            </a:r>
            <a:r>
              <a:rPr lang="en-US" dirty="0" err="1"/>
              <a:t>inninuwug</a:t>
            </a:r>
            <a:r>
              <a:rPr lang="en-US" dirty="0"/>
              <a:t> in</a:t>
            </a:r>
          </a:p>
          <a:p>
            <a:r>
              <a:rPr lang="en-US" dirty="0"/>
              <a:t>northwestern Ontario. I am from the Bear Clan and am grateful to do my work for the City in CMO as a</a:t>
            </a:r>
          </a:p>
          <a:p>
            <a:r>
              <a:rPr lang="en-US" dirty="0"/>
              <a:t>Senior Manager Urban Indigenous </a:t>
            </a:r>
            <a:r>
              <a:rPr lang="en-US" dirty="0" err="1"/>
              <a:t>RElations</a:t>
            </a:r>
            <a:r>
              <a:rPr lang="en-US" dirty="0"/>
              <a:t>. Previous to this role I was a planner in social policy</a:t>
            </a:r>
          </a:p>
          <a:p>
            <a:r>
              <a:rPr lang="en-US" dirty="0"/>
              <a:t>MMIWG2S only. New role includes UNDRIP</a:t>
            </a:r>
          </a:p>
        </p:txBody>
      </p:sp>
      <p:sp>
        <p:nvSpPr>
          <p:cNvPr id="4" name="Slide Number Placeholder 3"/>
          <p:cNvSpPr>
            <a:spLocks noGrp="1"/>
          </p:cNvSpPr>
          <p:nvPr>
            <p:ph type="sldNum" sz="quarter" idx="10"/>
          </p:nvPr>
        </p:nvSpPr>
        <p:spPr/>
        <p:txBody>
          <a:bodyPr/>
          <a:lstStyle/>
          <a:p>
            <a:fld id="{CAC5B3B6-7EDB-4DAC-B3AD-C4185F895978}" type="slidenum">
              <a:rPr lang="en-CA" smtClean="0"/>
              <a:t>1</a:t>
            </a:fld>
            <a:endParaRPr lang="en-CA" dirty="0"/>
          </a:p>
        </p:txBody>
      </p:sp>
    </p:spTree>
    <p:extLst>
      <p:ext uri="{BB962C8B-B14F-4D97-AF65-F5344CB8AC3E}">
        <p14:creationId xmlns:p14="http://schemas.microsoft.com/office/powerpoint/2010/main" val="89329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everyone for sharing</a:t>
            </a:r>
            <a:r>
              <a:rPr lang="en-US" baseline="0" dirty="0"/>
              <a:t> space here today. </a:t>
            </a:r>
            <a:r>
              <a:rPr lang="en-US" dirty="0"/>
              <a:t>This work is about building allies, institutional will, debunking false narratives regarding the</a:t>
            </a:r>
          </a:p>
          <a:p>
            <a:r>
              <a:rPr lang="en-US" dirty="0"/>
              <a:t>plight of Indigenous Peoples. Systemic harms exist which are outcomes of colonial strategies.</a:t>
            </a:r>
          </a:p>
          <a:p>
            <a:r>
              <a:rPr lang="en-US" dirty="0"/>
              <a:t>I am grateful for everyone who has come together today to do this work to identify systemic harms and</a:t>
            </a:r>
          </a:p>
          <a:p>
            <a:r>
              <a:rPr lang="en-US" dirty="0"/>
              <a:t>take action to improve the way we do things.</a:t>
            </a:r>
          </a:p>
          <a:p>
            <a:endParaRPr lang="en-US" dirty="0"/>
          </a:p>
        </p:txBody>
      </p:sp>
      <p:sp>
        <p:nvSpPr>
          <p:cNvPr id="4" name="Slide Number Placeholder 3"/>
          <p:cNvSpPr>
            <a:spLocks noGrp="1"/>
          </p:cNvSpPr>
          <p:nvPr>
            <p:ph type="sldNum" sz="quarter" idx="10"/>
          </p:nvPr>
        </p:nvSpPr>
        <p:spPr/>
        <p:txBody>
          <a:bodyPr/>
          <a:lstStyle/>
          <a:p>
            <a:fld id="{7D9F05F3-27DC-4B03-ACFF-E9A7046A2A7B}" type="slidenum">
              <a:rPr lang="en-US" smtClean="0"/>
              <a:t>2</a:t>
            </a:fld>
            <a:endParaRPr lang="en-US" dirty="0"/>
          </a:p>
        </p:txBody>
      </p:sp>
    </p:spTree>
    <p:extLst>
      <p:ext uri="{BB962C8B-B14F-4D97-AF65-F5344CB8AC3E}">
        <p14:creationId xmlns:p14="http://schemas.microsoft.com/office/powerpoint/2010/main" val="219381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rPr>
              <a:t>Due to the impacts of colonial systems and processes, such as the Indian Act, Residential Schools, and the Reserve system—which are root causes of socio-economic marginalization—as well as Child Welfare, the Justice System, and the lack of safe and affordable housing, Indigenous women, girls, and 2SLGBTQQIA+ peoples experience disproportionately high levels of violence and harm compared to other populations in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rPr>
              <a:t>Canada held a National Inquiry in 2016-2019 across Canada and heard testimonies of families and survivors of MMIWG2S and concluded that a Genocide occurred which led to this crises of MMIWG2S+. This </a:t>
            </a:r>
            <a:r>
              <a:rPr lang="en-US" dirty="0"/>
              <a:t>work at the City is a response directed from Mayor and Council as part of their commitment to</a:t>
            </a:r>
            <a:r>
              <a:rPr lang="en-US" baseline="0" dirty="0"/>
              <a:t> </a:t>
            </a:r>
            <a:r>
              <a:rPr lang="en-US" dirty="0"/>
              <a:t>Reconciliation. </a:t>
            </a:r>
          </a:p>
        </p:txBody>
      </p:sp>
      <p:sp>
        <p:nvSpPr>
          <p:cNvPr id="4" name="Slide Number Placeholder 3"/>
          <p:cNvSpPr>
            <a:spLocks noGrp="1"/>
          </p:cNvSpPr>
          <p:nvPr>
            <p:ph type="sldNum" sz="quarter" idx="10"/>
          </p:nvPr>
        </p:nvSpPr>
        <p:spPr/>
        <p:txBody>
          <a:bodyPr/>
          <a:lstStyle/>
          <a:p>
            <a:fld id="{CAC5B3B6-7EDB-4DAC-B3AD-C4185F895978}" type="slidenum">
              <a:rPr lang="en-CA" smtClean="0"/>
              <a:t>3</a:t>
            </a:fld>
            <a:endParaRPr lang="en-CA" dirty="0"/>
          </a:p>
        </p:txBody>
      </p:sp>
    </p:spTree>
    <p:extLst>
      <p:ext uri="{BB962C8B-B14F-4D97-AF65-F5344CB8AC3E}">
        <p14:creationId xmlns:p14="http://schemas.microsoft.com/office/powerpoint/2010/main" val="241046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worked with 11 City Depts and Partners (Police, Library, Parks, Engineering, Planning, Finance, Social Policy, City Manager’s Office, Real Estate Services, Development Buildings and Licensing, Facilities Planning and Development.)</a:t>
            </a:r>
          </a:p>
          <a:p>
            <a:endParaRPr lang="en-US" dirty="0"/>
          </a:p>
          <a:p>
            <a:r>
              <a:rPr lang="en-US" dirty="0"/>
              <a:t>They identified City actions that align with the Calls for Justice</a:t>
            </a:r>
          </a:p>
          <a:p>
            <a:r>
              <a:rPr lang="en-US" dirty="0"/>
              <a:t>The advisory was weary and wanted to see the data</a:t>
            </a:r>
          </a:p>
          <a:p>
            <a:r>
              <a:rPr lang="en-US" dirty="0"/>
              <a:t>We looked at JEDI curriculum and concluded that MMIWG2S and intersections and systemic harms were not included in materials.</a:t>
            </a:r>
            <a:endParaRPr lang="en-CA" dirty="0"/>
          </a:p>
        </p:txBody>
      </p:sp>
      <p:sp>
        <p:nvSpPr>
          <p:cNvPr id="4" name="Slide Number Placeholder 3"/>
          <p:cNvSpPr>
            <a:spLocks noGrp="1"/>
          </p:cNvSpPr>
          <p:nvPr>
            <p:ph type="sldNum" sz="quarter" idx="10"/>
          </p:nvPr>
        </p:nvSpPr>
        <p:spPr/>
        <p:txBody>
          <a:bodyPr/>
          <a:lstStyle/>
          <a:p>
            <a:fld id="{CAC5B3B6-7EDB-4DAC-B3AD-C4185F895978}" type="slidenum">
              <a:rPr lang="en-CA" smtClean="0"/>
              <a:t>4</a:t>
            </a:fld>
            <a:endParaRPr lang="en-CA" dirty="0"/>
          </a:p>
        </p:txBody>
      </p:sp>
    </p:spTree>
    <p:extLst>
      <p:ext uri="{BB962C8B-B14F-4D97-AF65-F5344CB8AC3E}">
        <p14:creationId xmlns:p14="http://schemas.microsoft.com/office/powerpoint/2010/main" val="99995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The 2022 Response Report was unanimously approved by the Mayor and City Council. The report outlines recommendations for the City to begin implementing the Calls for Justice and Red Women Rising recommendations. It acknowledges that these recommendations "are a starting point toward upholding the rights of Indigenous women, girls, and 2SLGBTQQIA+ Peoples and will need to be adjusted as senior levels of government and other bodies begin their responses to the CFJ and UNDRIP"</a:t>
            </a:r>
            <a:endParaRPr lang="en-CA" dirty="0"/>
          </a:p>
        </p:txBody>
      </p:sp>
      <p:sp>
        <p:nvSpPr>
          <p:cNvPr id="4" name="Slide Number Placeholder 3"/>
          <p:cNvSpPr>
            <a:spLocks noGrp="1"/>
          </p:cNvSpPr>
          <p:nvPr>
            <p:ph type="sldNum" sz="quarter" idx="10"/>
          </p:nvPr>
        </p:nvSpPr>
        <p:spPr/>
        <p:txBody>
          <a:bodyPr/>
          <a:lstStyle/>
          <a:p>
            <a:fld id="{CAC5B3B6-7EDB-4DAC-B3AD-C4185F895978}" type="slidenum">
              <a:rPr lang="en-CA" smtClean="0"/>
              <a:t>5</a:t>
            </a:fld>
            <a:endParaRPr lang="en-CA" dirty="0"/>
          </a:p>
        </p:txBody>
      </p:sp>
    </p:spTree>
    <p:extLst>
      <p:ext uri="{BB962C8B-B14F-4D97-AF65-F5344CB8AC3E}">
        <p14:creationId xmlns:p14="http://schemas.microsoft.com/office/powerpoint/2010/main" val="91277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The 2022 Response Report was unanimously approved by the Mayor and City Council. The report outlines recommendations for the City to begin implementing the Calls for Justice and Red Women Rising recommendations. It acknowledges that these recommendations "are a starting point toward upholding the rights of Indigenous women, girls, and 2SLGBTQQIA+ Peoples and will need to be adjusted as senior levels of government and other bodies begin their responses to the CFJ and UNDRIP"</a:t>
            </a:r>
            <a:endParaRPr lang="en-CA" dirty="0"/>
          </a:p>
        </p:txBody>
      </p:sp>
      <p:sp>
        <p:nvSpPr>
          <p:cNvPr id="4" name="Slide Number Placeholder 3"/>
          <p:cNvSpPr>
            <a:spLocks noGrp="1"/>
          </p:cNvSpPr>
          <p:nvPr>
            <p:ph type="sldNum" sz="quarter" idx="10"/>
          </p:nvPr>
        </p:nvSpPr>
        <p:spPr/>
        <p:txBody>
          <a:bodyPr/>
          <a:lstStyle/>
          <a:p>
            <a:fld id="{CAC5B3B6-7EDB-4DAC-B3AD-C4185F895978}" type="slidenum">
              <a:rPr lang="en-CA" smtClean="0"/>
              <a:t>6</a:t>
            </a:fld>
            <a:endParaRPr lang="en-CA" dirty="0"/>
          </a:p>
        </p:txBody>
      </p:sp>
    </p:spTree>
    <p:extLst>
      <p:ext uri="{BB962C8B-B14F-4D97-AF65-F5344CB8AC3E}">
        <p14:creationId xmlns:p14="http://schemas.microsoft.com/office/powerpoint/2010/main" val="235060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Arial" panose="020B0604020202020204" pitchFamily="34" charset="0"/>
              </a:rPr>
              <a:t>as and when needed or requested by the families or authorized personnel and with consent.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cs typeface="Arial" panose="020B0604020202020204" pitchFamily="34" charset="0"/>
              </a:rPr>
              <a:t>We want to know how you are using the data from engagement</a:t>
            </a:r>
            <a:endParaRPr lang="en-CA" dirty="0"/>
          </a:p>
        </p:txBody>
      </p:sp>
      <p:sp>
        <p:nvSpPr>
          <p:cNvPr id="4" name="Slide Number Placeholder 3"/>
          <p:cNvSpPr>
            <a:spLocks noGrp="1"/>
          </p:cNvSpPr>
          <p:nvPr>
            <p:ph type="sldNum" sz="quarter" idx="10"/>
          </p:nvPr>
        </p:nvSpPr>
        <p:spPr/>
        <p:txBody>
          <a:bodyPr/>
          <a:lstStyle/>
          <a:p>
            <a:fld id="{CAC5B3B6-7EDB-4DAC-B3AD-C4185F895978}" type="slidenum">
              <a:rPr lang="en-CA" smtClean="0"/>
              <a:t>7</a:t>
            </a:fld>
            <a:endParaRPr lang="en-CA" dirty="0"/>
          </a:p>
        </p:txBody>
      </p:sp>
    </p:spTree>
    <p:extLst>
      <p:ext uri="{BB962C8B-B14F-4D97-AF65-F5344CB8AC3E}">
        <p14:creationId xmlns:p14="http://schemas.microsoft.com/office/powerpoint/2010/main" val="209518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worked with 11 City Depts and Partners (Police, Library, Parks, Engineering, Planning, Finance, Social Policy, City Manager’s Office, Real Estate Services, Development Buildings and Licensing, Facilities Planning and Development.)</a:t>
            </a:r>
          </a:p>
          <a:p>
            <a:endParaRPr lang="en-US" dirty="0"/>
          </a:p>
          <a:p>
            <a:r>
              <a:rPr lang="en-US" dirty="0"/>
              <a:t>They identified City actions that align with the Calls for Justice</a:t>
            </a:r>
          </a:p>
          <a:p>
            <a:endParaRPr lang="en-US" dirty="0"/>
          </a:p>
          <a:p>
            <a:r>
              <a:rPr lang="en-US" dirty="0"/>
              <a:t>The advisory was weary and wanted to see the data</a:t>
            </a:r>
          </a:p>
          <a:p>
            <a:endParaRPr lang="en-US" dirty="0"/>
          </a:p>
          <a:p>
            <a:r>
              <a:rPr lang="en-US" dirty="0"/>
              <a:t>We looked at JEDI curriculum and concluded that MMIWG2S and intersections and systemic harms were not included in materials.</a:t>
            </a:r>
            <a:endParaRPr lang="en-CA" dirty="0"/>
          </a:p>
        </p:txBody>
      </p:sp>
      <p:sp>
        <p:nvSpPr>
          <p:cNvPr id="4" name="Slide Number Placeholder 3"/>
          <p:cNvSpPr>
            <a:spLocks noGrp="1"/>
          </p:cNvSpPr>
          <p:nvPr>
            <p:ph type="sldNum" sz="quarter" idx="10"/>
          </p:nvPr>
        </p:nvSpPr>
        <p:spPr/>
        <p:txBody>
          <a:bodyPr/>
          <a:lstStyle/>
          <a:p>
            <a:fld id="{CAC5B3B6-7EDB-4DAC-B3AD-C4185F895978}" type="slidenum">
              <a:rPr lang="en-CA" smtClean="0"/>
              <a:t>8</a:t>
            </a:fld>
            <a:endParaRPr lang="en-CA" dirty="0"/>
          </a:p>
        </p:txBody>
      </p:sp>
    </p:spTree>
    <p:extLst>
      <p:ext uri="{BB962C8B-B14F-4D97-AF65-F5344CB8AC3E}">
        <p14:creationId xmlns:p14="http://schemas.microsoft.com/office/powerpoint/2010/main" val="124396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9578F94-3C30-465A-80B8-5DEC3134AC71}" type="datetimeFigureOut">
              <a:rPr lang="en-CA" smtClean="0"/>
              <a:t>2025-04-30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377297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9578F94-3C30-465A-80B8-5DEC3134AC71}" type="datetimeFigureOut">
              <a:rPr lang="en-CA" smtClean="0"/>
              <a:t>2025-04-30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185552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9578F94-3C30-465A-80B8-5DEC3134AC71}" type="datetimeFigureOut">
              <a:rPr lang="en-CA" smtClean="0"/>
              <a:t>2025-04-30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1742004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 1">
    <p:spTree>
      <p:nvGrpSpPr>
        <p:cNvPr id="1" name=""/>
        <p:cNvGrpSpPr/>
        <p:nvPr/>
      </p:nvGrpSpPr>
      <p:grpSpPr>
        <a:xfrm>
          <a:off x="0" y="0"/>
          <a:ext cx="0" cy="0"/>
          <a:chOff x="0" y="0"/>
          <a:chExt cx="0" cy="0"/>
        </a:xfrm>
      </p:grpSpPr>
      <p:sp>
        <p:nvSpPr>
          <p:cNvPr id="14" name="Rectangle 13"/>
          <p:cNvSpPr/>
          <p:nvPr userDrawn="1"/>
        </p:nvSpPr>
        <p:spPr>
          <a:xfrm flipV="1">
            <a:off x="0" y="5505174"/>
            <a:ext cx="12192000" cy="114300"/>
          </a:xfrm>
          <a:prstGeom prst="rect">
            <a:avLst/>
          </a:prstGeom>
          <a:solidFill>
            <a:srgbClr val="377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6CB33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1974"/>
            <a:ext cx="12192000" cy="2743200"/>
          </a:xfrm>
          <a:prstGeom prst="rect">
            <a:avLst/>
          </a:prstGeom>
        </p:spPr>
      </p:pic>
      <p:sp>
        <p:nvSpPr>
          <p:cNvPr id="8" name="Rectangle 7"/>
          <p:cNvSpPr/>
          <p:nvPr userDrawn="1"/>
        </p:nvSpPr>
        <p:spPr>
          <a:xfrm flipV="1">
            <a:off x="0" y="5559250"/>
            <a:ext cx="12192000" cy="1600200"/>
          </a:xfrm>
          <a:prstGeom prst="rect">
            <a:avLst/>
          </a:prstGeom>
          <a:solidFill>
            <a:srgbClr val="0331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6CB33F"/>
              </a:solidFill>
            </a:endParaRPr>
          </a:p>
        </p:txBody>
      </p:sp>
      <p:pic>
        <p:nvPicPr>
          <p:cNvPr id="11" name="Picture 10" descr="van-emblem-white-2011.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9071" y="5906559"/>
            <a:ext cx="2373859" cy="657466"/>
          </a:xfrm>
          <a:prstGeom prst="rect">
            <a:avLst/>
          </a:prstGeom>
        </p:spPr>
      </p:pic>
      <p:sp>
        <p:nvSpPr>
          <p:cNvPr id="13" name="Text Placeholder 3"/>
          <p:cNvSpPr>
            <a:spLocks noGrp="1"/>
          </p:cNvSpPr>
          <p:nvPr>
            <p:ph type="body" sz="half" idx="12" hasCustomPrompt="1"/>
          </p:nvPr>
        </p:nvSpPr>
        <p:spPr>
          <a:xfrm>
            <a:off x="855133" y="2108814"/>
            <a:ext cx="7399867" cy="428745"/>
          </a:xfrm>
        </p:spPr>
        <p:txBody>
          <a:bodyPr>
            <a:normAutofit/>
          </a:bodyPr>
          <a:lstStyle>
            <a:lvl1pPr marL="0" indent="0" algn="l">
              <a:buNone/>
              <a:defRPr sz="16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SUBHEAD AND DATE</a:t>
            </a:r>
          </a:p>
        </p:txBody>
      </p:sp>
      <p:sp>
        <p:nvSpPr>
          <p:cNvPr id="9" name="Text Placeholder 5"/>
          <p:cNvSpPr>
            <a:spLocks noGrp="1"/>
          </p:cNvSpPr>
          <p:nvPr>
            <p:ph type="body" sz="quarter" idx="11" hasCustomPrompt="1"/>
          </p:nvPr>
        </p:nvSpPr>
        <p:spPr>
          <a:xfrm>
            <a:off x="855132" y="1414914"/>
            <a:ext cx="9963664" cy="624050"/>
          </a:xfrm>
        </p:spPr>
        <p:txBody>
          <a:bodyPr>
            <a:normAutofit/>
          </a:bodyPr>
          <a:lstStyle>
            <a:lvl1pPr marL="0" indent="0" algn="l">
              <a:buFontTx/>
              <a:buNone/>
              <a:defRPr sz="2800" baseline="0">
                <a:solidFill>
                  <a:srgbClr val="033163"/>
                </a:solidFill>
              </a:defRPr>
            </a:lvl1pPr>
          </a:lstStyle>
          <a:p>
            <a:pPr lvl="0"/>
            <a:r>
              <a:rPr lang="en-US" dirty="0"/>
              <a:t>PRESENTATION TITLE – COVER OPTION C</a:t>
            </a:r>
          </a:p>
        </p:txBody>
      </p:sp>
    </p:spTree>
    <p:extLst>
      <p:ext uri="{BB962C8B-B14F-4D97-AF65-F5344CB8AC3E}">
        <p14:creationId xmlns:p14="http://schemas.microsoft.com/office/powerpoint/2010/main" val="72406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9578F94-3C30-465A-80B8-5DEC3134AC71}" type="datetimeFigureOut">
              <a:rPr lang="en-CA" smtClean="0"/>
              <a:t>2025-04-30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421843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578F94-3C30-465A-80B8-5DEC3134AC71}" type="datetimeFigureOut">
              <a:rPr lang="en-CA" smtClean="0"/>
              <a:t>2025-04-30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186415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9578F94-3C30-465A-80B8-5DEC3134AC71}" type="datetimeFigureOut">
              <a:rPr lang="en-CA" smtClean="0"/>
              <a:t>2025-04-30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245124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9578F94-3C30-465A-80B8-5DEC3134AC71}" type="datetimeFigureOut">
              <a:rPr lang="en-CA" smtClean="0"/>
              <a:t>2025-04-30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276305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9578F94-3C30-465A-80B8-5DEC3134AC71}" type="datetimeFigureOut">
              <a:rPr lang="en-CA" smtClean="0"/>
              <a:t>2025-04-30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17419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78F94-3C30-465A-80B8-5DEC3134AC71}" type="datetimeFigureOut">
              <a:rPr lang="en-CA" smtClean="0"/>
              <a:t>2025-04-30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419035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578F94-3C30-465A-80B8-5DEC3134AC71}" type="datetimeFigureOut">
              <a:rPr lang="en-CA" smtClean="0"/>
              <a:t>2025-04-30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14888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578F94-3C30-465A-80B8-5DEC3134AC71}" type="datetimeFigureOut">
              <a:rPr lang="en-CA" smtClean="0"/>
              <a:t>2025-04-30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4C50A68-562D-4850-B3F6-CB411776F811}" type="slidenum">
              <a:rPr lang="en-CA" smtClean="0"/>
              <a:t>‹#›</a:t>
            </a:fld>
            <a:endParaRPr lang="en-CA"/>
          </a:p>
        </p:txBody>
      </p:sp>
    </p:spTree>
    <p:extLst>
      <p:ext uri="{BB962C8B-B14F-4D97-AF65-F5344CB8AC3E}">
        <p14:creationId xmlns:p14="http://schemas.microsoft.com/office/powerpoint/2010/main" val="23144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78F94-3C30-465A-80B8-5DEC3134AC71}" type="datetimeFigureOut">
              <a:rPr lang="en-CA" smtClean="0"/>
              <a:t>2025-04-30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50A68-562D-4850-B3F6-CB411776F811}" type="slidenum">
              <a:rPr lang="en-CA" smtClean="0"/>
              <a:t>‹#›</a:t>
            </a:fld>
            <a:endParaRPr lang="en-CA"/>
          </a:p>
        </p:txBody>
      </p:sp>
    </p:spTree>
    <p:extLst>
      <p:ext uri="{BB962C8B-B14F-4D97-AF65-F5344CB8AC3E}">
        <p14:creationId xmlns:p14="http://schemas.microsoft.com/office/powerpoint/2010/main" val="503123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 Placeholder 3"/>
          <p:cNvSpPr>
            <a:spLocks noGrp="1"/>
          </p:cNvSpPr>
          <p:nvPr>
            <p:ph type="title"/>
          </p:nvPr>
        </p:nvSpPr>
        <p:spPr>
          <a:xfrm>
            <a:off x="267584" y="2169042"/>
            <a:ext cx="3581401" cy="3669971"/>
          </a:xfrm>
        </p:spPr>
        <p:txBody>
          <a:bodyPr vert="horz" lIns="91440" tIns="45720" rIns="91440" bIns="45720" rtlCol="0" anchor="t">
            <a:normAutofit/>
          </a:bodyPr>
          <a:lstStyle/>
          <a:p>
            <a:r>
              <a:rPr lang="en-US" sz="3200" b="1" dirty="0">
                <a:solidFill>
                  <a:srgbClr val="FFFFFF"/>
                </a:solidFill>
                <a:latin typeface="Arial" panose="020B0604020202020204" pitchFamily="34" charset="0"/>
                <a:cs typeface="Arial" panose="020B0604020202020204" pitchFamily="34" charset="0"/>
              </a:rPr>
              <a:t>Territory and Land </a:t>
            </a:r>
            <a:r>
              <a:rPr lang="en-US" sz="3200" b="1" kern="1200" dirty="0">
                <a:solidFill>
                  <a:srgbClr val="FFFFFF"/>
                </a:solidFill>
                <a:latin typeface="Arial" panose="020B0604020202020204" pitchFamily="34" charset="0"/>
                <a:cs typeface="Arial" panose="020B0604020202020204" pitchFamily="34" charset="0"/>
              </a:rPr>
              <a:t>Acknowledgment </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2428" y="619992"/>
            <a:ext cx="7225748" cy="5618016"/>
          </a:xfrm>
          <a:prstGeom prst="rect">
            <a:avLst/>
          </a:prstGeom>
          <a:noFill/>
        </p:spPr>
      </p:pic>
      <p:sp>
        <p:nvSpPr>
          <p:cNvPr id="2" name="Slide Number Placeholder 1" hidden="1"/>
          <p:cNvSpPr>
            <a:spLocks noGrp="1"/>
          </p:cNvSpPr>
          <p:nvPr>
            <p:ph type="sldNum" sz="quarter" idx="12"/>
          </p:nvPr>
        </p:nvSpPr>
        <p:spPr/>
        <p:txBody>
          <a:bodyPr/>
          <a:lstStyle/>
          <a:p>
            <a:pPr>
              <a:spcAft>
                <a:spcPts val="600"/>
              </a:spcAft>
            </a:pPr>
            <a:fld id="{C964DBA3-D4C5-2F4A-95C4-797EF14A9DD2}" type="slidenum">
              <a:rPr lang="en-US" smtClean="0"/>
              <a:pPr>
                <a:spcAft>
                  <a:spcPts val="600"/>
                </a:spcAft>
              </a:pPr>
              <a:t>1</a:t>
            </a:fld>
            <a:endParaRPr lang="en-US"/>
          </a:p>
        </p:txBody>
      </p:sp>
    </p:spTree>
    <p:extLst>
      <p:ext uri="{BB962C8B-B14F-4D97-AF65-F5344CB8AC3E}">
        <p14:creationId xmlns:p14="http://schemas.microsoft.com/office/powerpoint/2010/main" val="169820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2"/>
          </p:nvPr>
        </p:nvSpPr>
        <p:spPr>
          <a:xfrm>
            <a:off x="2128448" y="1381120"/>
            <a:ext cx="8456421" cy="1169551"/>
          </a:xfrm>
        </p:spPr>
        <p:txBody>
          <a:bodyPr>
            <a:noAutofit/>
          </a:bodyPr>
          <a:lstStyle/>
          <a:p>
            <a:pPr algn="ctr"/>
            <a:r>
              <a:rPr lang="en-US" sz="3200" dirty="0">
                <a:latin typeface="Franklin Gothic Medium Cond" panose="020B0606030402020204" pitchFamily="34" charset="0"/>
              </a:rPr>
              <a:t>City of Vancouver </a:t>
            </a:r>
          </a:p>
          <a:p>
            <a:pPr algn="ctr"/>
            <a:r>
              <a:rPr lang="en-US" sz="3200" dirty="0">
                <a:latin typeface="Franklin Gothic Medium Cond" panose="020B0606030402020204" pitchFamily="34" charset="0"/>
              </a:rPr>
              <a:t>April 30, 2025</a:t>
            </a:r>
          </a:p>
        </p:txBody>
      </p:sp>
      <p:sp>
        <p:nvSpPr>
          <p:cNvPr id="7" name="Text Placeholder 6"/>
          <p:cNvSpPr>
            <a:spLocks noGrp="1"/>
          </p:cNvSpPr>
          <p:nvPr>
            <p:ph type="body" sz="quarter" idx="11"/>
          </p:nvPr>
        </p:nvSpPr>
        <p:spPr>
          <a:xfrm>
            <a:off x="2514005" y="424611"/>
            <a:ext cx="7685306" cy="790832"/>
          </a:xfrm>
        </p:spPr>
        <p:txBody>
          <a:bodyPr>
            <a:noAutofit/>
          </a:bodyPr>
          <a:lstStyle/>
          <a:p>
            <a:pPr algn="ctr"/>
            <a:r>
              <a:rPr lang="en-US" sz="4000" b="1" dirty="0">
                <a:latin typeface="Franklin Gothic Medium Cond" panose="020B0606030402020204" pitchFamily="34" charset="0"/>
              </a:rPr>
              <a:t>Indigenous Data and Equity</a:t>
            </a:r>
          </a:p>
        </p:txBody>
      </p:sp>
      <p:sp>
        <p:nvSpPr>
          <p:cNvPr id="3" name="Slide Number Placeholder 2"/>
          <p:cNvSpPr>
            <a:spLocks noGrp="1"/>
          </p:cNvSpPr>
          <p:nvPr>
            <p:ph type="sldNum" sz="quarter" idx="4294967295"/>
          </p:nvPr>
        </p:nvSpPr>
        <p:spPr>
          <a:xfrm>
            <a:off x="8534400" y="6356351"/>
            <a:ext cx="2133600" cy="365125"/>
          </a:xfrm>
        </p:spPr>
        <p:txBody>
          <a:bodyPr/>
          <a:lstStyle/>
          <a:p>
            <a:fld id="{C964DBA3-D4C5-2F4A-95C4-797EF14A9DD2}" type="slidenum">
              <a:rPr lang="en-US" smtClean="0"/>
              <a:t>2</a:t>
            </a:fld>
            <a:endParaRPr lang="en-US" dirty="0"/>
          </a:p>
        </p:txBody>
      </p:sp>
      <p:sp>
        <p:nvSpPr>
          <p:cNvPr id="2" name="TextBox 1"/>
          <p:cNvSpPr txBox="1"/>
          <p:nvPr/>
        </p:nvSpPr>
        <p:spPr>
          <a:xfrm>
            <a:off x="9542833" y="5551925"/>
            <a:ext cx="2616741" cy="1169551"/>
          </a:xfrm>
          <a:prstGeom prst="rect">
            <a:avLst/>
          </a:prstGeom>
          <a:noFill/>
        </p:spPr>
        <p:txBody>
          <a:bodyPr wrap="square" rtlCol="0">
            <a:spAutoFit/>
          </a:bodyPr>
          <a:lstStyle/>
          <a:p>
            <a:r>
              <a:rPr lang="en-US" sz="1400" dirty="0">
                <a:solidFill>
                  <a:schemeClr val="bg1"/>
                </a:solidFill>
              </a:rPr>
              <a:t>Please do not reproduce or distribute any part of this document without prior consent of the MMIWG2S Social policy Team </a:t>
            </a:r>
            <a:endParaRPr lang="en-CA" sz="1400" dirty="0">
              <a:solidFill>
                <a:schemeClr val="bg1"/>
              </a:solidFill>
            </a:endParaRPr>
          </a:p>
        </p:txBody>
      </p:sp>
    </p:spTree>
    <p:extLst>
      <p:ext uri="{BB962C8B-B14F-4D97-AF65-F5344CB8AC3E}">
        <p14:creationId xmlns:p14="http://schemas.microsoft.com/office/powerpoint/2010/main" val="290884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title"/>
          </p:nvPr>
        </p:nvSpPr>
        <p:spPr>
          <a:xfrm>
            <a:off x="1371599" y="294538"/>
            <a:ext cx="9895951" cy="1033669"/>
          </a:xfrm>
        </p:spPr>
        <p:txBody>
          <a:bodyPr>
            <a:normAutofit/>
          </a:bodyPr>
          <a:lstStyle/>
          <a:p>
            <a:pPr algn="ctr"/>
            <a:r>
              <a:rPr lang="en-US" sz="4000" b="1">
                <a:solidFill>
                  <a:srgbClr val="FFFFFF"/>
                </a:solidFill>
                <a:latin typeface="Arial" panose="020B0604020202020204" pitchFamily="34" charset="0"/>
                <a:cs typeface="Arial" panose="020B0604020202020204" pitchFamily="34" charset="0"/>
              </a:rPr>
              <a:t>Direction for MMIWG2S work</a:t>
            </a:r>
            <a:endParaRPr lang="en-CA" sz="4000" b="1" dirty="0">
              <a:solidFill>
                <a:srgbClr val="FFFFFF"/>
              </a:solidFill>
              <a:latin typeface="Arial" panose="020B0604020202020204" pitchFamily="34" charset="0"/>
              <a:cs typeface="Arial" panose="020B0604020202020204" pitchFamily="34" charset="0"/>
            </a:endParaRPr>
          </a:p>
        </p:txBody>
      </p:sp>
      <p:sp>
        <p:nvSpPr>
          <p:cNvPr id="17" name="Content Placeholder 1"/>
          <p:cNvSpPr>
            <a:spLocks noGrp="1"/>
          </p:cNvSpPr>
          <p:nvPr>
            <p:ph idx="1"/>
          </p:nvPr>
        </p:nvSpPr>
        <p:spPr>
          <a:xfrm>
            <a:off x="903767" y="2179674"/>
            <a:ext cx="10441173" cy="4146698"/>
          </a:xfrm>
        </p:spPr>
        <p:txBody>
          <a:bodyPr anchor="ctr">
            <a:normAutofit/>
          </a:bodyPr>
          <a:lstStyle/>
          <a:p>
            <a:pPr marL="0" indent="0">
              <a:buNone/>
            </a:pPr>
            <a:r>
              <a:rPr lang="en-US" sz="2400" dirty="0">
                <a:latin typeface="Arial" panose="020B0604020202020204" pitchFamily="34" charset="0"/>
                <a:cs typeface="Arial" panose="020B0604020202020204" pitchFamily="34" charset="0"/>
              </a:rPr>
              <a:t>Council motion  </a:t>
            </a:r>
            <a:r>
              <a:rPr lang="en-US" sz="2400" b="1" dirty="0">
                <a:latin typeface="Arial" panose="020B0604020202020204" pitchFamily="34" charset="0"/>
                <a:cs typeface="Arial" panose="020B0604020202020204" pitchFamily="34" charset="0"/>
              </a:rPr>
              <a:t>Sept 2019 </a:t>
            </a:r>
            <a:r>
              <a:rPr lang="en-US" sz="2400" dirty="0">
                <a:latin typeface="Arial" panose="020B0604020202020204" pitchFamily="34" charset="0"/>
                <a:cs typeface="Arial" panose="020B0604020202020204" pitchFamily="34" charset="0"/>
              </a:rPr>
              <a:t>directed staff to review recommendations from the Calls for Justice and Red Women Rising reports and identify areas of alignment with City priorities and where there are gaps. </a:t>
            </a:r>
          </a:p>
          <a:p>
            <a:pPr marL="0" indent="0">
              <a:buNone/>
            </a:pP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18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title"/>
          </p:nvPr>
        </p:nvSpPr>
        <p:spPr>
          <a:xfrm>
            <a:off x="595658" y="278535"/>
            <a:ext cx="11196625" cy="1033669"/>
          </a:xfrm>
        </p:spPr>
        <p:txBody>
          <a:bodyPr>
            <a:normAutofit/>
          </a:bodyPr>
          <a:lstStyle/>
          <a:p>
            <a:pPr algn="ctr"/>
            <a:r>
              <a:rPr lang="en-US" sz="4000" b="1" dirty="0">
                <a:solidFill>
                  <a:srgbClr val="FFFFFF"/>
                </a:solidFill>
                <a:latin typeface="Arial" panose="020B0604020202020204" pitchFamily="34" charset="0"/>
                <a:cs typeface="Arial" panose="020B0604020202020204" pitchFamily="34" charset="0"/>
              </a:rPr>
              <a:t>Getting Started</a:t>
            </a:r>
            <a:endParaRPr lang="en-CA" sz="4000" b="1" dirty="0">
              <a:solidFill>
                <a:srgbClr val="FFFFFF"/>
              </a:solidFill>
              <a:latin typeface="Arial" panose="020B0604020202020204" pitchFamily="34" charset="0"/>
              <a:cs typeface="Arial" panose="020B0604020202020204" pitchFamily="34" charset="0"/>
            </a:endParaRPr>
          </a:p>
        </p:txBody>
      </p:sp>
      <p:graphicFrame>
        <p:nvGraphicFramePr>
          <p:cNvPr id="18" name="Content Placeholder 1">
            <a:extLst>
              <a:ext uri="{FF2B5EF4-FFF2-40B4-BE49-F238E27FC236}">
                <a16:creationId xmlns:a16="http://schemas.microsoft.com/office/drawing/2014/main" id="{16695E41-3A4A-267D-3F4A-5059906F6FD4}"/>
              </a:ext>
            </a:extLst>
          </p:cNvPr>
          <p:cNvGraphicFramePr>
            <a:graphicFrameLocks noGrp="1"/>
          </p:cNvGraphicFramePr>
          <p:nvPr>
            <p:ph idx="1"/>
            <p:extLst>
              <p:ext uri="{D42A27DB-BD31-4B8C-83A1-F6EECF244321}">
                <p14:modId xmlns:p14="http://schemas.microsoft.com/office/powerpoint/2010/main" val="536762560"/>
              </p:ext>
            </p:extLst>
          </p:nvPr>
        </p:nvGraphicFramePr>
        <p:xfrm>
          <a:off x="838200" y="1825625"/>
          <a:ext cx="10515600" cy="463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85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5" name="Group 2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6" name="Freeform: Shape 2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 Placeholder 2"/>
          <p:cNvSpPr>
            <a:spLocks noGrp="1"/>
          </p:cNvSpPr>
          <p:nvPr>
            <p:ph type="title"/>
          </p:nvPr>
        </p:nvSpPr>
        <p:spPr>
          <a:xfrm>
            <a:off x="640080" y="1243013"/>
            <a:ext cx="3855720" cy="4371974"/>
          </a:xfrm>
        </p:spPr>
        <p:txBody>
          <a:bodyPr>
            <a:normAutofit/>
          </a:bodyPr>
          <a:lstStyle/>
          <a:p>
            <a:r>
              <a:rPr lang="en-US" sz="3600" b="1" dirty="0">
                <a:solidFill>
                  <a:schemeClr val="tx2"/>
                </a:solidFill>
                <a:latin typeface="Arial" panose="020B0604020202020204" pitchFamily="34" charset="0"/>
                <a:cs typeface="Arial" panose="020B0604020202020204" pitchFamily="34" charset="0"/>
              </a:rPr>
              <a:t>2022 City of Vancouver MMIWG2S Response Report</a:t>
            </a:r>
            <a:endParaRPr lang="en-CA" sz="3600" b="1" dirty="0">
              <a:solidFill>
                <a:schemeClr val="tx2"/>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5FAA33B7-2729-E3B7-21CB-680DFBEB44CE}"/>
              </a:ext>
            </a:extLst>
          </p:cNvPr>
          <p:cNvSpPr>
            <a:spLocks noGrp="1"/>
          </p:cNvSpPr>
          <p:nvPr>
            <p:ph idx="1"/>
          </p:nvPr>
        </p:nvSpPr>
        <p:spPr>
          <a:xfrm>
            <a:off x="6172200" y="804672"/>
            <a:ext cx="5221224" cy="5230368"/>
          </a:xfrm>
        </p:spPr>
        <p:txBody>
          <a:bodyPr anchor="ct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D. THAT, Council direct staff to develop a cross-departmental implementation plan and a community-led evaluation plan to advance the directions in the MMIWG2S Response Report; </a:t>
            </a:r>
          </a:p>
        </p:txBody>
      </p:sp>
    </p:spTree>
    <p:extLst>
      <p:ext uri="{BB962C8B-B14F-4D97-AF65-F5344CB8AC3E}">
        <p14:creationId xmlns:p14="http://schemas.microsoft.com/office/powerpoint/2010/main" val="380274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AA33B7-2729-E3B7-21CB-680DFBEB44CE}"/>
              </a:ext>
            </a:extLst>
          </p:cNvPr>
          <p:cNvSpPr>
            <a:spLocks noGrp="1"/>
          </p:cNvSpPr>
          <p:nvPr>
            <p:ph idx="4294967295"/>
          </p:nvPr>
        </p:nvSpPr>
        <p:spPr>
          <a:xfrm>
            <a:off x="457200" y="804863"/>
            <a:ext cx="11734801" cy="5230812"/>
          </a:xfrm>
        </p:spPr>
        <p:txBody>
          <a:bodyPr anchor="ctr">
            <a:normAutofit/>
          </a:bodyPr>
          <a:lstStyle/>
          <a:p>
            <a:pPr marL="0" indent="0">
              <a:buNone/>
            </a:pPr>
            <a:r>
              <a:rPr lang="en-US" sz="2400" b="1" dirty="0">
                <a:solidFill>
                  <a:schemeClr val="tx2"/>
                </a:solidFill>
                <a:latin typeface="Arial" panose="020B0604020202020204" pitchFamily="34" charset="0"/>
                <a:cs typeface="Arial" panose="020B0604020202020204" pitchFamily="34" charset="0"/>
              </a:rPr>
              <a:t>2022 City of Vancouver MMIWG2S Response Report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4.5 Create a Citywide Response Protocol for MMIWG2S when an Indigenous woman, girl, and/or 2SLGBTQQIA+ person is missing from Vancouver. Some examples of alerts are: </a:t>
            </a:r>
          </a:p>
          <a:p>
            <a:pPr marL="457200" indent="-457200">
              <a:buAutoNum type="alphaLcPeriod"/>
            </a:pPr>
            <a:r>
              <a:rPr lang="en-US" sz="2400" dirty="0">
                <a:latin typeface="Arial" panose="020B0604020202020204" pitchFamily="34" charset="0"/>
                <a:cs typeface="Arial" panose="020B0604020202020204" pitchFamily="34" charset="0"/>
              </a:rPr>
              <a:t>An email to City public service depts and community orgs when someone is missing that can be further distributed through community links; </a:t>
            </a:r>
          </a:p>
          <a:p>
            <a:pPr marL="0" indent="0">
              <a:buNone/>
            </a:pPr>
            <a:r>
              <a:rPr lang="en-US" sz="2400" dirty="0">
                <a:latin typeface="Arial" panose="020B0604020202020204" pitchFamily="34" charset="0"/>
                <a:cs typeface="Arial" panose="020B0604020202020204" pitchFamily="34" charset="0"/>
              </a:rPr>
              <a:t>b. Share posters and information on social media and digital platforms;</a:t>
            </a:r>
          </a:p>
          <a:p>
            <a:pPr marL="0" indent="0">
              <a:buNone/>
            </a:pPr>
            <a:r>
              <a:rPr lang="en-US" sz="2400" dirty="0">
                <a:latin typeface="Arial" panose="020B0604020202020204" pitchFamily="34" charset="0"/>
                <a:cs typeface="Arial" panose="020B0604020202020204" pitchFamily="34" charset="0"/>
              </a:rPr>
              <a:t>c.  Advocate to the provincial and federal governments for inclusion of Indigenous intersections for the criteria of an amber alert or for a specific alert for MMIWG2S+</a:t>
            </a: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97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title"/>
          </p:nvPr>
        </p:nvSpPr>
        <p:spPr>
          <a:xfrm>
            <a:off x="595658" y="278535"/>
            <a:ext cx="11196625" cy="1033669"/>
          </a:xfrm>
        </p:spPr>
        <p:txBody>
          <a:bodyPr>
            <a:normAutofit/>
          </a:bodyPr>
          <a:lstStyle/>
          <a:p>
            <a:pPr algn="ctr"/>
            <a:r>
              <a:rPr lang="en-US" sz="4000" b="1" dirty="0">
                <a:solidFill>
                  <a:srgbClr val="FFFFFF"/>
                </a:solidFill>
                <a:latin typeface="Arial" panose="020B0604020202020204" pitchFamily="34" charset="0"/>
                <a:cs typeface="Arial" panose="020B0604020202020204" pitchFamily="34" charset="0"/>
              </a:rPr>
              <a:t>2023-24 Support for Search Parties</a:t>
            </a:r>
            <a:endParaRPr lang="en-CA" sz="4000" b="1" dirty="0">
              <a:solidFill>
                <a:srgbClr val="FFFFFF"/>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D181633-4C36-4880-56B1-E117E7A35E77}"/>
              </a:ext>
            </a:extLst>
          </p:cNvPr>
          <p:cNvSpPr>
            <a:spLocks noGrp="1"/>
          </p:cNvSpPr>
          <p:nvPr>
            <p:ph idx="1"/>
          </p:nvPr>
        </p:nvSpPr>
        <p:spPr>
          <a:xfrm>
            <a:off x="4229594" y="1875966"/>
            <a:ext cx="7771410" cy="4848683"/>
          </a:xfrm>
        </p:spPr>
        <p:txBody>
          <a:bodyPr>
            <a:normAutofit/>
          </a:bodyPr>
          <a:lstStyle/>
          <a:p>
            <a:pPr marL="0" indent="0" algn="l" rtl="0" fontAlgn="base">
              <a:buNone/>
            </a:pPr>
            <a:r>
              <a:rPr lang="en-US" sz="2400" dirty="0">
                <a:latin typeface="Arial" panose="020B0604020202020204" pitchFamily="34" charset="0"/>
                <a:cs typeface="Arial" panose="020B0604020202020204" pitchFamily="34" charset="0"/>
              </a:rPr>
              <a:t>Find Your Loved One app </a:t>
            </a:r>
          </a:p>
          <a:p>
            <a:pPr marL="0" indent="0" algn="l" rtl="0" fontAlgn="base">
              <a:buNone/>
            </a:pPr>
            <a:endParaRPr lang="en-US" sz="2400" dirty="0">
              <a:latin typeface="Arial" panose="020B0604020202020204" pitchFamily="34" charset="0"/>
              <a:cs typeface="Arial" panose="020B0604020202020204" pitchFamily="34" charset="0"/>
            </a:endParaRPr>
          </a:p>
          <a:p>
            <a:pPr marL="0" indent="0" fontAlgn="base">
              <a:buNone/>
            </a:pPr>
            <a:r>
              <a:rPr lang="en-CA" sz="2400" b="1" dirty="0">
                <a:effectLst/>
                <a:latin typeface="Arial" panose="020B0604020202020204" pitchFamily="34" charset="0"/>
                <a:ea typeface="Arial" panose="020B0604020202020204" pitchFamily="34" charset="0"/>
              </a:rPr>
              <a:t>Purpose: </a:t>
            </a:r>
            <a:r>
              <a:rPr lang="en-CA" sz="2400" dirty="0">
                <a:effectLst/>
                <a:latin typeface="Arial" panose="020B0604020202020204" pitchFamily="34" charset="0"/>
                <a:ea typeface="Arial" panose="020B0604020202020204" pitchFamily="34" charset="0"/>
              </a:rPr>
              <a:t>provide supports during the search, investigation, and follow-up process, while also helping them navigate various institutional systems.</a:t>
            </a:r>
          </a:p>
          <a:p>
            <a:pPr fontAlgn="base"/>
            <a:endParaRPr lang="en-CA" sz="2400" dirty="0">
              <a:effectLst/>
              <a:latin typeface="Arial" panose="020B0604020202020204" pitchFamily="34" charset="0"/>
              <a:ea typeface="Arial" panose="020B0604020202020204" pitchFamily="34" charset="0"/>
            </a:endParaRPr>
          </a:p>
          <a:p>
            <a:pPr marL="0" indent="0" fontAlgn="base">
              <a:buNone/>
            </a:pPr>
            <a:r>
              <a:rPr lang="en-CA" sz="2400" b="1" dirty="0">
                <a:effectLst/>
                <a:latin typeface="Arial" panose="020B0604020202020204" pitchFamily="34" charset="0"/>
                <a:ea typeface="Arial" panose="020B0604020202020204" pitchFamily="34" charset="0"/>
              </a:rPr>
              <a:t>Data Sovereignty: </a:t>
            </a:r>
            <a:r>
              <a:rPr lang="en-CA" sz="2400" dirty="0">
                <a:effectLst/>
                <a:latin typeface="Arial" panose="020B0604020202020204" pitchFamily="34" charset="0"/>
                <a:ea typeface="Arial" panose="020B0604020202020204" pitchFamily="34" charset="0"/>
              </a:rPr>
              <a:t>Personal data will be considered the property of each individual user and will be handled with care and will only be shared with municipal and provincial governments on an anonymized basis</a:t>
            </a:r>
            <a:endParaRPr lang="en-US" sz="2600" dirty="0">
              <a:latin typeface="Arial" panose="020B0604020202020204" pitchFamily="34" charset="0"/>
              <a:cs typeface="Arial" panose="020B0604020202020204" pitchFamily="34" charset="0"/>
            </a:endParaRPr>
          </a:p>
          <a:p>
            <a:pPr marL="0" indent="0" algn="l" rtl="0" fontAlgn="base">
              <a:buNone/>
            </a:pPr>
            <a:endParaRPr lang="en-CA" dirty="0"/>
          </a:p>
        </p:txBody>
      </p:sp>
      <p:pic>
        <p:nvPicPr>
          <p:cNvPr id="11" name="Picture 10" descr="A close-up of a phone&#10;&#10;AI-generated content may be incorrect.">
            <a:extLst>
              <a:ext uri="{FF2B5EF4-FFF2-40B4-BE49-F238E27FC236}">
                <a16:creationId xmlns:a16="http://schemas.microsoft.com/office/drawing/2014/main" id="{BEB8D4E2-7CD7-E21C-7319-FA28C01C5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51" y="1597432"/>
            <a:ext cx="2687714" cy="5260568"/>
          </a:xfrm>
          <a:prstGeom prst="rect">
            <a:avLst/>
          </a:prstGeom>
        </p:spPr>
      </p:pic>
    </p:spTree>
    <p:extLst>
      <p:ext uri="{BB962C8B-B14F-4D97-AF65-F5344CB8AC3E}">
        <p14:creationId xmlns:p14="http://schemas.microsoft.com/office/powerpoint/2010/main" val="586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title"/>
          </p:nvPr>
        </p:nvSpPr>
        <p:spPr>
          <a:xfrm>
            <a:off x="595658" y="278535"/>
            <a:ext cx="11196625" cy="1033669"/>
          </a:xfrm>
        </p:spPr>
        <p:txBody>
          <a:bodyPr>
            <a:normAutofit/>
          </a:bodyPr>
          <a:lstStyle/>
          <a:p>
            <a:pPr algn="ctr"/>
            <a:r>
              <a:rPr lang="en-US" sz="4000" b="1" dirty="0">
                <a:solidFill>
                  <a:srgbClr val="FFFFFF"/>
                </a:solidFill>
                <a:latin typeface="Arial" panose="020B0604020202020204" pitchFamily="34" charset="0"/>
                <a:cs typeface="Arial" panose="020B0604020202020204" pitchFamily="34" charset="0"/>
              </a:rPr>
              <a:t>2025 Progress Update</a:t>
            </a:r>
            <a:endParaRPr lang="en-CA" sz="4000" b="1" dirty="0">
              <a:solidFill>
                <a:srgbClr val="FFFFFF"/>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D181633-4C36-4880-56B1-E117E7A35E77}"/>
              </a:ext>
            </a:extLst>
          </p:cNvPr>
          <p:cNvSpPr>
            <a:spLocks noGrp="1"/>
          </p:cNvSpPr>
          <p:nvPr>
            <p:ph idx="1"/>
          </p:nvPr>
        </p:nvSpPr>
        <p:spPr/>
        <p:txBody>
          <a:bodyPr>
            <a:normAutofit lnSpcReduction="10000"/>
          </a:bodyPr>
          <a:lstStyle/>
          <a:p>
            <a:pPr marL="514350" indent="-514350" algn="l" rtl="0" fontAlgn="base">
              <a:buFont typeface="+mj-lt"/>
              <a:buAutoNum type="arabicPeriod"/>
            </a:pPr>
            <a:r>
              <a:rPr lang="en-US" sz="2600" b="0" i="0" dirty="0">
                <a:effectLst/>
                <a:latin typeface="Arial" panose="020B0604020202020204" pitchFamily="34" charset="0"/>
                <a:cs typeface="Arial" panose="020B0604020202020204" pitchFamily="34" charset="0"/>
              </a:rPr>
              <a:t>Does your action align with UNDRIP? </a:t>
            </a:r>
          </a:p>
          <a:p>
            <a:pPr marL="514350" indent="-514350" algn="l" rtl="0" fontAlgn="base">
              <a:buFont typeface="+mj-lt"/>
              <a:buAutoNum type="arabicPeriod"/>
            </a:pPr>
            <a:r>
              <a:rPr lang="en-US" sz="2600" b="0" i="0" dirty="0">
                <a:effectLst/>
                <a:latin typeface="Arial" panose="020B0604020202020204" pitchFamily="34" charset="0"/>
                <a:cs typeface="Arial" panose="020B0604020202020204" pitchFamily="34" charset="0"/>
              </a:rPr>
              <a:t>Does your action include the 7P into your work? </a:t>
            </a:r>
          </a:p>
          <a:p>
            <a:pPr marL="514350" indent="-514350" algn="l" rtl="0" fontAlgn="base">
              <a:buFont typeface="+mj-lt"/>
              <a:buAutoNum type="arabicPeriod"/>
            </a:pPr>
            <a:r>
              <a:rPr lang="en-US" sz="2600" b="0" i="0" dirty="0">
                <a:effectLst/>
                <a:latin typeface="Arial" panose="020B0604020202020204" pitchFamily="34" charset="0"/>
                <a:cs typeface="Arial" panose="020B0604020202020204" pitchFamily="34" charset="0"/>
              </a:rPr>
              <a:t>How will your action create safety for Indigenous women and 2S+? </a:t>
            </a:r>
          </a:p>
          <a:p>
            <a:pPr marL="514350" indent="-514350" algn="l" rtl="0" fontAlgn="base">
              <a:buFont typeface="+mj-lt"/>
              <a:buAutoNum type="arabicPeriod"/>
            </a:pPr>
            <a:r>
              <a:rPr lang="en-US" sz="2600" b="0" i="0" dirty="0">
                <a:effectLst/>
                <a:latin typeface="Arial" panose="020B0604020202020204" pitchFamily="34" charset="0"/>
                <a:cs typeface="Arial" panose="020B0604020202020204" pitchFamily="34" charset="0"/>
              </a:rPr>
              <a:t>Does your action have positive measurable impact? </a:t>
            </a:r>
            <a:endParaRPr lang="en-US" sz="2600" dirty="0">
              <a:latin typeface="Arial" panose="020B0604020202020204" pitchFamily="34" charset="0"/>
              <a:cs typeface="Arial" panose="020B0604020202020204" pitchFamily="34" charset="0"/>
            </a:endParaRPr>
          </a:p>
          <a:p>
            <a:pPr marL="514350" indent="-514350" algn="l" rtl="0" fontAlgn="base">
              <a:buFont typeface="+mj-lt"/>
              <a:buAutoNum type="arabicPeriod"/>
            </a:pPr>
            <a:r>
              <a:rPr lang="en-US" sz="2600" b="0" dirty="0">
                <a:effectLst/>
                <a:latin typeface="Arial" panose="020B0604020202020204" pitchFamily="34" charset="0"/>
                <a:cs typeface="Arial" panose="020B0604020202020204" pitchFamily="34" charset="0"/>
              </a:rPr>
              <a:t>Are there upcoming opportunities—like engagement sessions or Council presentations—where the community can listen in or take part? </a:t>
            </a:r>
            <a:endParaRPr lang="en-US" sz="2600" dirty="0">
              <a:latin typeface="Arial" panose="020B0604020202020204" pitchFamily="34" charset="0"/>
              <a:cs typeface="Arial" panose="020B0604020202020204" pitchFamily="34" charset="0"/>
            </a:endParaRPr>
          </a:p>
          <a:p>
            <a:pPr marL="514350" indent="-514350" algn="l" rtl="0" fontAlgn="base">
              <a:buFont typeface="+mj-lt"/>
              <a:buAutoNum type="arabicPeriod"/>
            </a:pPr>
            <a:r>
              <a:rPr lang="en-US" sz="2600" b="0" dirty="0">
                <a:effectLst/>
                <a:latin typeface="Arial" panose="020B0604020202020204" pitchFamily="34" charset="0"/>
                <a:cs typeface="Arial" panose="020B0604020202020204" pitchFamily="34" charset="0"/>
              </a:rPr>
              <a:t>How will you keep Indigenous women, girls, and 2SLGBTQQIA+ Peoples informed about what’s happening? </a:t>
            </a:r>
          </a:p>
          <a:p>
            <a:pPr marL="514350" indent="-514350" algn="l" rtl="0" fontAlgn="base">
              <a:buFont typeface="+mj-lt"/>
              <a:buAutoNum type="arabicPeriod"/>
            </a:pPr>
            <a:r>
              <a:rPr lang="en-US" sz="2600" b="0" dirty="0">
                <a:effectLst/>
                <a:latin typeface="Arial" panose="020B0604020202020204" pitchFamily="34" charset="0"/>
                <a:cs typeface="Arial" panose="020B0604020202020204" pitchFamily="34" charset="0"/>
              </a:rPr>
              <a:t>Are there plans to assess how effective this action is? </a:t>
            </a:r>
          </a:p>
          <a:p>
            <a:endParaRPr lang="en-CA" dirty="0"/>
          </a:p>
        </p:txBody>
      </p:sp>
    </p:spTree>
    <p:extLst>
      <p:ext uri="{BB962C8B-B14F-4D97-AF65-F5344CB8AC3E}">
        <p14:creationId xmlns:p14="http://schemas.microsoft.com/office/powerpoint/2010/main" val="318426491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CDCBC8EBAAB448859DC57B39ABA18F" ma:contentTypeVersion="11" ma:contentTypeDescription="Create a new document." ma:contentTypeScope="" ma:versionID="763d5f07d1c9b1a7d6c748755857e284">
  <xsd:schema xmlns:xsd="http://www.w3.org/2001/XMLSchema" xmlns:xs="http://www.w3.org/2001/XMLSchema" xmlns:p="http://schemas.microsoft.com/office/2006/metadata/properties" xmlns:ns3="e11138d4-44b0-4e80-88e4-b49fc4b83c93" xmlns:ns4="8d6a2750-8a1e-4d8f-848b-3c5a714227c4" targetNamespace="http://schemas.microsoft.com/office/2006/metadata/properties" ma:root="true" ma:fieldsID="8e5efb4484db1ef08c6f31a9d342d03a" ns3:_="" ns4:_="">
    <xsd:import namespace="e11138d4-44b0-4e80-88e4-b49fc4b83c93"/>
    <xsd:import namespace="8d6a2750-8a1e-4d8f-848b-3c5a714227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_activity" minOccurs="0"/>
                <xsd:element ref="ns4:MediaServiceOCR"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138d4-44b0-4e80-88e4-b49fc4b83c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6a2750-8a1e-4d8f-848b-3c5a714227c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d6a2750-8a1e-4d8f-848b-3c5a714227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6CBA2B-2057-4D38-8BBB-8B89CACB1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138d4-44b0-4e80-88e4-b49fc4b83c93"/>
    <ds:schemaRef ds:uri="8d6a2750-8a1e-4d8f-848b-3c5a71422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115D05-5A4D-4133-A886-914A3E700C57}">
  <ds:schemaRefs>
    <ds:schemaRef ds:uri="http://purl.org/dc/elements/1.1/"/>
    <ds:schemaRef ds:uri="e11138d4-44b0-4e80-88e4-b49fc4b83c93"/>
    <ds:schemaRef ds:uri="http://purl.org/dc/dcmitype/"/>
    <ds:schemaRef ds:uri="http://purl.org/dc/terms/"/>
    <ds:schemaRef ds:uri="http://schemas.microsoft.com/office/infopath/2007/PartnerControls"/>
    <ds:schemaRef ds:uri="8d6a2750-8a1e-4d8f-848b-3c5a714227c4"/>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5EF720D-8FBC-4CA0-A7C1-2D9416FF0B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26513</TotalTime>
  <Words>1153</Words>
  <Application>Microsoft Office PowerPoint</Application>
  <PresentationFormat>Widescreen</PresentationFormat>
  <Paragraphs>76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Franklin Gothic Medium Cond</vt:lpstr>
      <vt:lpstr>Office Theme</vt:lpstr>
      <vt:lpstr>Territory and Land Acknowledgment </vt:lpstr>
      <vt:lpstr>PowerPoint Presentation</vt:lpstr>
      <vt:lpstr>Direction for MMIWG2S work</vt:lpstr>
      <vt:lpstr>Getting Started</vt:lpstr>
      <vt:lpstr>2022 City of Vancouver MMIWG2S Response Report</vt:lpstr>
      <vt:lpstr>PowerPoint Presentation</vt:lpstr>
      <vt:lpstr>2023-24 Support for Search Parties</vt:lpstr>
      <vt:lpstr>2025 Progress Update</vt:lpstr>
    </vt:vector>
  </TitlesOfParts>
  <Company>City of Vancouver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Wuttunee, Rachel</dc:creator>
  <cp:lastModifiedBy>Wuttunee, Rachel</cp:lastModifiedBy>
  <cp:revision>422</cp:revision>
  <dcterms:created xsi:type="dcterms:W3CDTF">2021-07-02T18:20:16Z</dcterms:created>
  <dcterms:modified xsi:type="dcterms:W3CDTF">2025-04-30T17:42:45Z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0x010100CECDCBC8EBAAB448859DC57B39ABA18F</vt:lpwstr>
  </property>
</Properties>
</file>