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Helvetica Neue"/>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bold.fntdata"/><Relationship Id="rId23" Type="http://schemas.openxmlformats.org/officeDocument/2006/relationships/font" Target="fonts/Helvetica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HelveticaNeue-boldItalic.fntdata"/><Relationship Id="rId25"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37b14491d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37b14491d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37b651e6b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37b651e6b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37b651e6b4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37b651e6b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37b651e6b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37b651e6b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7b651e6b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37b651e6b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7b14491dd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7b14491d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37b14491dd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37b14491dd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37b651e6b4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37b651e6b4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37b14491d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37b14491d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37b651e6b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37b651e6b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37b651e6b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37b651e6b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37b651e6b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37b651e6b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37b651e6b4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37b651e6b4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18d25a75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518d25a75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37b651e6b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37b651e6b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37b651e6b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37b651e6b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37b14491d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37b14491d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censusreporter.org/" TargetMode="External"/><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hyperlink" Target="https://usa.ipums.org/usa/"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hyperlink" Target="https://www.latimes.com/projects/la-me-census-middle-east-north-africa-rac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latimes.com/projects/la-me-census-middle-east-north-africa-race/" TargetMode="External"/><Relationship Id="rId4" Type="http://schemas.openxmlformats.org/officeDocument/2006/relationships/image" Target="../media/image6.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propublica.org/article/trump-doge-data-collection-hhs-epa-cdc-maternal-mortality" TargetMode="External"/><Relationship Id="rId4" Type="http://schemas.openxmlformats.org/officeDocument/2006/relationships/hyperlink" Target="https://cen.acs.org/policy/Amid-deletions-lawsuits-groups-race/103/web/2025/02" TargetMode="External"/><Relationship Id="rId5" Type="http://schemas.openxmlformats.org/officeDocument/2006/relationships/image" Target="../media/image17.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GB">
                <a:latin typeface="Helvetica Neue"/>
                <a:ea typeface="Helvetica Neue"/>
                <a:cs typeface="Helvetica Neue"/>
                <a:sym typeface="Helvetica Neue"/>
              </a:rPr>
              <a:t>How Journalists Tell Stories With Data</a:t>
            </a:r>
            <a:endParaRPr b="1">
              <a:latin typeface="Helvetica Neue"/>
              <a:ea typeface="Helvetica Neue"/>
              <a:cs typeface="Helvetica Neue"/>
              <a:sym typeface="Helvetica Neue"/>
            </a:endParaRPr>
          </a:p>
        </p:txBody>
      </p:sp>
      <p:sp>
        <p:nvSpPr>
          <p:cNvPr id="55" name="Google Shape;55;p13"/>
          <p:cNvSpPr txBox="1"/>
          <p:nvPr>
            <p:ph idx="1" type="subTitle"/>
          </p:nvPr>
        </p:nvSpPr>
        <p:spPr>
          <a:xfrm>
            <a:off x="311700" y="3377650"/>
            <a:ext cx="8520600" cy="6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000000"/>
                </a:solidFill>
                <a:latin typeface="Helvetica Neue"/>
                <a:ea typeface="Helvetica Neue"/>
                <a:cs typeface="Helvetica Neue"/>
                <a:sym typeface="Helvetica Neue"/>
              </a:rPr>
              <a:t>Ellis Simani 		@emsimani</a:t>
            </a:r>
            <a:endParaRPr>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4" name="Shape 104"/>
        <p:cNvGrpSpPr/>
        <p:nvPr/>
      </p:nvGrpSpPr>
      <p:grpSpPr>
        <a:xfrm>
          <a:off x="0" y="0"/>
          <a:ext cx="0" cy="0"/>
          <a:chOff x="0" y="0"/>
          <a:chExt cx="0" cy="0"/>
        </a:xfrm>
      </p:grpSpPr>
      <p:sp>
        <p:nvSpPr>
          <p:cNvPr id="105" name="Google Shape;105;p22"/>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2800">
                <a:latin typeface="Helvetica Neue"/>
                <a:ea typeface="Helvetica Neue"/>
                <a:cs typeface="Helvetica Neue"/>
                <a:sym typeface="Helvetica Neue"/>
              </a:rPr>
              <a:t>Open Data Portals</a:t>
            </a:r>
            <a:endParaRPr b="1" sz="2800">
              <a:solidFill>
                <a:srgbClr val="000000"/>
              </a:solidFill>
              <a:latin typeface="Helvetica Neue"/>
              <a:ea typeface="Helvetica Neue"/>
              <a:cs typeface="Helvetica Neue"/>
              <a:sym typeface="Helvetica Neue"/>
            </a:endParaRPr>
          </a:p>
        </p:txBody>
      </p:sp>
      <p:pic>
        <p:nvPicPr>
          <p:cNvPr id="106" name="Google Shape;106;p22"/>
          <p:cNvPicPr preferRelativeResize="0"/>
          <p:nvPr/>
        </p:nvPicPr>
        <p:blipFill>
          <a:blip r:embed="rId3">
            <a:alphaModFix/>
          </a:blip>
          <a:stretch>
            <a:fillRect/>
          </a:stretch>
        </p:blipFill>
        <p:spPr>
          <a:xfrm>
            <a:off x="311700" y="1113925"/>
            <a:ext cx="4377832" cy="3820977"/>
          </a:xfrm>
          <a:prstGeom prst="rect">
            <a:avLst/>
          </a:prstGeom>
          <a:noFill/>
          <a:ln>
            <a:noFill/>
          </a:ln>
        </p:spPr>
      </p:pic>
      <p:pic>
        <p:nvPicPr>
          <p:cNvPr id="107" name="Google Shape;107;p22"/>
          <p:cNvPicPr preferRelativeResize="0"/>
          <p:nvPr/>
        </p:nvPicPr>
        <p:blipFill>
          <a:blip r:embed="rId4">
            <a:alphaModFix/>
          </a:blip>
          <a:stretch>
            <a:fillRect/>
          </a:stretch>
        </p:blipFill>
        <p:spPr>
          <a:xfrm>
            <a:off x="5563957" y="1113925"/>
            <a:ext cx="2933962" cy="3820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11" name="Shape 111"/>
        <p:cNvGrpSpPr/>
        <p:nvPr/>
      </p:nvGrpSpPr>
      <p:grpSpPr>
        <a:xfrm>
          <a:off x="0" y="0"/>
          <a:ext cx="0" cy="0"/>
          <a:chOff x="0" y="0"/>
          <a:chExt cx="0" cy="0"/>
        </a:xfrm>
      </p:grpSpPr>
      <p:pic>
        <p:nvPicPr>
          <p:cNvPr id="112" name="Google Shape;112;p23"/>
          <p:cNvPicPr preferRelativeResize="0"/>
          <p:nvPr/>
        </p:nvPicPr>
        <p:blipFill rotWithShape="1">
          <a:blip r:embed="rId3">
            <a:alphaModFix/>
          </a:blip>
          <a:srcRect b="0" l="6015" r="35071" t="0"/>
          <a:stretch/>
        </p:blipFill>
        <p:spPr>
          <a:xfrm>
            <a:off x="231875" y="243750"/>
            <a:ext cx="4012224" cy="4533900"/>
          </a:xfrm>
          <a:prstGeom prst="rect">
            <a:avLst/>
          </a:prstGeom>
          <a:noFill/>
          <a:ln>
            <a:noFill/>
          </a:ln>
        </p:spPr>
      </p:pic>
      <p:pic>
        <p:nvPicPr>
          <p:cNvPr id="113" name="Google Shape;113;p23"/>
          <p:cNvPicPr preferRelativeResize="0"/>
          <p:nvPr/>
        </p:nvPicPr>
        <p:blipFill>
          <a:blip r:embed="rId4">
            <a:alphaModFix/>
          </a:blip>
          <a:stretch>
            <a:fillRect/>
          </a:stretch>
        </p:blipFill>
        <p:spPr>
          <a:xfrm>
            <a:off x="4684574" y="91350"/>
            <a:ext cx="4036429"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17" name="Shape 117"/>
        <p:cNvGrpSpPr/>
        <p:nvPr/>
      </p:nvGrpSpPr>
      <p:grpSpPr>
        <a:xfrm>
          <a:off x="0" y="0"/>
          <a:ext cx="0" cy="0"/>
          <a:chOff x="0" y="0"/>
          <a:chExt cx="0" cy="0"/>
        </a:xfrm>
      </p:grpSpPr>
      <p:sp>
        <p:nvSpPr>
          <p:cNvPr id="118" name="Google Shape;118;p24"/>
          <p:cNvSpPr txBox="1"/>
          <p:nvPr/>
        </p:nvSpPr>
        <p:spPr>
          <a:xfrm>
            <a:off x="292675" y="4142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2800">
                <a:latin typeface="Helvetica Neue"/>
                <a:ea typeface="Helvetica Neue"/>
                <a:cs typeface="Helvetica Neue"/>
                <a:sym typeface="Helvetica Neue"/>
              </a:rPr>
              <a:t>Accessing</a:t>
            </a:r>
            <a:r>
              <a:rPr b="1" lang="en-GB" sz="2800">
                <a:latin typeface="Helvetica Neue"/>
                <a:ea typeface="Helvetica Neue"/>
                <a:cs typeface="Helvetica Neue"/>
                <a:sym typeface="Helvetica Neue"/>
              </a:rPr>
              <a:t> Census Data</a:t>
            </a:r>
            <a:endParaRPr b="1" sz="2800">
              <a:solidFill>
                <a:srgbClr val="000000"/>
              </a:solidFill>
              <a:latin typeface="Helvetica Neue"/>
              <a:ea typeface="Helvetica Neue"/>
              <a:cs typeface="Helvetica Neue"/>
              <a:sym typeface="Helvetica Neue"/>
            </a:endParaRPr>
          </a:p>
        </p:txBody>
      </p:sp>
      <p:sp>
        <p:nvSpPr>
          <p:cNvPr id="119" name="Google Shape;119;p24"/>
          <p:cNvSpPr txBox="1"/>
          <p:nvPr/>
        </p:nvSpPr>
        <p:spPr>
          <a:xfrm>
            <a:off x="198025" y="1143875"/>
            <a:ext cx="4395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solidFill>
                  <a:srgbClr val="0097A7"/>
                </a:solidFill>
                <a:hlinkClick r:id="rId3">
                  <a:extLst>
                    <a:ext uri="{A12FA001-AC4F-418D-AE19-62706E023703}">
                      <ahyp:hlinkClr val="tx"/>
                    </a:ext>
                  </a:extLst>
                </a:hlinkClick>
              </a:rPr>
              <a:t>Census Reporter</a:t>
            </a:r>
            <a:endParaRPr b="1"/>
          </a:p>
          <a:p>
            <a:pPr indent="0" lvl="0" marL="0" rtl="0" algn="l">
              <a:spcBef>
                <a:spcPts val="0"/>
              </a:spcBef>
              <a:spcAft>
                <a:spcPts val="0"/>
              </a:spcAft>
              <a:buNone/>
            </a:pPr>
            <a:r>
              <a:rPr lang="en-GB"/>
              <a:t>To explore, visualize and download census data </a:t>
            </a:r>
            <a:endParaRPr/>
          </a:p>
          <a:p>
            <a:pPr indent="0" lvl="0" marL="0" rtl="0" algn="l">
              <a:spcBef>
                <a:spcPts val="0"/>
              </a:spcBef>
              <a:spcAft>
                <a:spcPts val="0"/>
              </a:spcAft>
              <a:buNone/>
            </a:pPr>
            <a:r>
              <a:t/>
            </a:r>
            <a:endParaRPr/>
          </a:p>
        </p:txBody>
      </p:sp>
      <p:pic>
        <p:nvPicPr>
          <p:cNvPr id="120" name="Google Shape;120;p24"/>
          <p:cNvPicPr preferRelativeResize="0"/>
          <p:nvPr/>
        </p:nvPicPr>
        <p:blipFill>
          <a:blip r:embed="rId4">
            <a:alphaModFix/>
          </a:blip>
          <a:stretch>
            <a:fillRect/>
          </a:stretch>
        </p:blipFill>
        <p:spPr>
          <a:xfrm>
            <a:off x="7108475" y="996825"/>
            <a:ext cx="1744625" cy="3270250"/>
          </a:xfrm>
          <a:prstGeom prst="rect">
            <a:avLst/>
          </a:prstGeom>
          <a:noFill/>
          <a:ln>
            <a:noFill/>
          </a:ln>
        </p:spPr>
      </p:pic>
      <p:pic>
        <p:nvPicPr>
          <p:cNvPr id="121" name="Google Shape;121;p24"/>
          <p:cNvPicPr preferRelativeResize="0"/>
          <p:nvPr/>
        </p:nvPicPr>
        <p:blipFill>
          <a:blip r:embed="rId5">
            <a:alphaModFix/>
          </a:blip>
          <a:stretch>
            <a:fillRect/>
          </a:stretch>
        </p:blipFill>
        <p:spPr>
          <a:xfrm>
            <a:off x="248950" y="1724750"/>
            <a:ext cx="3800776" cy="2643751"/>
          </a:xfrm>
          <a:prstGeom prst="rect">
            <a:avLst/>
          </a:prstGeom>
          <a:noFill/>
          <a:ln>
            <a:noFill/>
          </a:ln>
        </p:spPr>
      </p:pic>
      <p:pic>
        <p:nvPicPr>
          <p:cNvPr id="122" name="Google Shape;122;p24"/>
          <p:cNvPicPr preferRelativeResize="0"/>
          <p:nvPr/>
        </p:nvPicPr>
        <p:blipFill>
          <a:blip r:embed="rId6">
            <a:alphaModFix/>
          </a:blip>
          <a:stretch>
            <a:fillRect/>
          </a:stretch>
        </p:blipFill>
        <p:spPr>
          <a:xfrm>
            <a:off x="4427375" y="2732350"/>
            <a:ext cx="2616275" cy="1471649"/>
          </a:xfrm>
          <a:prstGeom prst="rect">
            <a:avLst/>
          </a:prstGeom>
          <a:noFill/>
          <a:ln>
            <a:noFill/>
          </a:ln>
        </p:spPr>
      </p:pic>
      <p:sp>
        <p:nvSpPr>
          <p:cNvPr id="123" name="Google Shape;123;p24"/>
          <p:cNvSpPr txBox="1"/>
          <p:nvPr/>
        </p:nvSpPr>
        <p:spPr>
          <a:xfrm>
            <a:off x="4395750" y="1900100"/>
            <a:ext cx="2616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u="sng">
                <a:solidFill>
                  <a:srgbClr val="0097A7"/>
                </a:solidFill>
                <a:hlinkClick r:id="rId7">
                  <a:extLst>
                    <a:ext uri="{A12FA001-AC4F-418D-AE19-62706E023703}">
                      <ahyp:hlinkClr val="tx"/>
                    </a:ext>
                  </a:extLst>
                </a:hlinkClick>
              </a:rPr>
              <a:t>IPUMS</a:t>
            </a:r>
            <a:endParaRPr b="1"/>
          </a:p>
          <a:p>
            <a:pPr indent="0" lvl="0" marL="0" rtl="0" algn="l">
              <a:spcBef>
                <a:spcPts val="0"/>
              </a:spcBef>
              <a:spcAft>
                <a:spcPts val="0"/>
              </a:spcAft>
              <a:buNone/>
            </a:pPr>
            <a:r>
              <a:rPr lang="en-GB"/>
              <a:t>To explore detailed topics using census microdata </a:t>
            </a:r>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7" name="Shape 127"/>
        <p:cNvGrpSpPr/>
        <p:nvPr/>
      </p:nvGrpSpPr>
      <p:grpSpPr>
        <a:xfrm>
          <a:off x="0" y="0"/>
          <a:ext cx="0" cy="0"/>
          <a:chOff x="0" y="0"/>
          <a:chExt cx="0" cy="0"/>
        </a:xfrm>
      </p:grpSpPr>
      <p:sp>
        <p:nvSpPr>
          <p:cNvPr id="128" name="Google Shape;128;p25"/>
          <p:cNvSpPr txBox="1"/>
          <p:nvPr/>
        </p:nvSpPr>
        <p:spPr>
          <a:xfrm>
            <a:off x="292675" y="4142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2800">
                <a:latin typeface="Helvetica Neue"/>
                <a:ea typeface="Helvetica Neue"/>
                <a:cs typeface="Helvetica Neue"/>
                <a:sym typeface="Helvetica Neue"/>
              </a:rPr>
              <a:t>And many other ways, too!</a:t>
            </a:r>
            <a:endParaRPr b="1" sz="2800">
              <a:solidFill>
                <a:srgbClr val="000000"/>
              </a:solidFill>
              <a:latin typeface="Helvetica Neue"/>
              <a:ea typeface="Helvetica Neue"/>
              <a:cs typeface="Helvetica Neue"/>
              <a:sym typeface="Helvetica Neue"/>
            </a:endParaRPr>
          </a:p>
        </p:txBody>
      </p:sp>
      <p:sp>
        <p:nvSpPr>
          <p:cNvPr id="129" name="Google Shape;129;p25"/>
          <p:cNvSpPr txBox="1"/>
          <p:nvPr/>
        </p:nvSpPr>
        <p:spPr>
          <a:xfrm>
            <a:off x="358350" y="1215600"/>
            <a:ext cx="8593500" cy="19395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Char char="●"/>
            </a:pPr>
            <a:r>
              <a:rPr lang="en-GB" sz="2000"/>
              <a:t>Requesting records from government agencies</a:t>
            </a:r>
            <a:endParaRPr sz="2000"/>
          </a:p>
          <a:p>
            <a:pPr indent="-355600" lvl="0" marL="457200" rtl="0" algn="l">
              <a:spcBef>
                <a:spcPts val="0"/>
              </a:spcBef>
              <a:spcAft>
                <a:spcPts val="0"/>
              </a:spcAft>
              <a:buSzPts val="2000"/>
              <a:buChar char="●"/>
            </a:pPr>
            <a:r>
              <a:rPr lang="en-GB" sz="2000"/>
              <a:t>Getting data from academics </a:t>
            </a:r>
            <a:endParaRPr sz="2000"/>
          </a:p>
          <a:p>
            <a:pPr indent="-355600" lvl="0" marL="457200" rtl="0" algn="l">
              <a:spcBef>
                <a:spcPts val="0"/>
              </a:spcBef>
              <a:spcAft>
                <a:spcPts val="0"/>
              </a:spcAft>
              <a:buSzPts val="2000"/>
              <a:buChar char="●"/>
            </a:pPr>
            <a:r>
              <a:rPr lang="en-GB" sz="2000"/>
              <a:t>Scraping websites </a:t>
            </a:r>
            <a:endParaRPr sz="2000"/>
          </a:p>
          <a:p>
            <a:pPr indent="-355600" lvl="0" marL="457200" rtl="0" algn="l">
              <a:spcBef>
                <a:spcPts val="0"/>
              </a:spcBef>
              <a:spcAft>
                <a:spcPts val="0"/>
              </a:spcAft>
              <a:buSzPts val="2000"/>
              <a:buChar char="●"/>
            </a:pPr>
            <a:r>
              <a:rPr lang="en-GB" sz="2000"/>
              <a:t>Leaked records from sources </a:t>
            </a:r>
            <a:endParaRPr sz="2000"/>
          </a:p>
          <a:p>
            <a:pPr indent="-355600" lvl="0" marL="457200" rtl="0" algn="l">
              <a:spcBef>
                <a:spcPts val="0"/>
              </a:spcBef>
              <a:spcAft>
                <a:spcPts val="0"/>
              </a:spcAft>
              <a:buSzPts val="2000"/>
              <a:buChar char="●"/>
            </a:pPr>
            <a:r>
              <a:rPr lang="en-GB" sz="2000"/>
              <a:t>Building a database yourself! </a:t>
            </a:r>
            <a:endParaRPr sz="2000"/>
          </a:p>
          <a:p>
            <a:pPr indent="0" lvl="0" marL="45720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7200">
                <a:latin typeface="Helvetica Neue"/>
                <a:ea typeface="Helvetica Neue"/>
                <a:cs typeface="Helvetica Neue"/>
                <a:sym typeface="Helvetica Neue"/>
              </a:rPr>
              <a:t>Questioning our data</a:t>
            </a:r>
            <a:endParaRPr b="1" sz="7200">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8" name="Shape 138"/>
        <p:cNvGrpSpPr/>
        <p:nvPr/>
      </p:nvGrpSpPr>
      <p:grpSpPr>
        <a:xfrm>
          <a:off x="0" y="0"/>
          <a:ext cx="0" cy="0"/>
          <a:chOff x="0" y="0"/>
          <a:chExt cx="0" cy="0"/>
        </a:xfrm>
      </p:grpSpPr>
      <p:pic>
        <p:nvPicPr>
          <p:cNvPr id="139" name="Google Shape;139;p27"/>
          <p:cNvPicPr preferRelativeResize="0"/>
          <p:nvPr/>
        </p:nvPicPr>
        <p:blipFill>
          <a:blip r:embed="rId3">
            <a:alphaModFix/>
          </a:blip>
          <a:stretch>
            <a:fillRect/>
          </a:stretch>
        </p:blipFill>
        <p:spPr>
          <a:xfrm>
            <a:off x="4975051" y="0"/>
            <a:ext cx="4168949" cy="5143500"/>
          </a:xfrm>
          <a:prstGeom prst="rect">
            <a:avLst/>
          </a:prstGeom>
          <a:noFill/>
          <a:ln>
            <a:noFill/>
          </a:ln>
        </p:spPr>
      </p:pic>
      <p:sp>
        <p:nvSpPr>
          <p:cNvPr id="140" name="Google Shape;140;p27"/>
          <p:cNvSpPr txBox="1"/>
          <p:nvPr/>
        </p:nvSpPr>
        <p:spPr>
          <a:xfrm>
            <a:off x="138225" y="2044300"/>
            <a:ext cx="4355400" cy="1108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For years, members of Arab and Iranian communities have lobbied the U.S. Census Bureau to create a separate category for people of Middle Eastern or North African descent. In 2018 the bureau announced that it would not include a “MENA" category.</a:t>
            </a:r>
            <a:endParaRPr sz="1200"/>
          </a:p>
        </p:txBody>
      </p:sp>
      <p:pic>
        <p:nvPicPr>
          <p:cNvPr id="141" name="Google Shape;141;p27"/>
          <p:cNvPicPr preferRelativeResize="0"/>
          <p:nvPr/>
        </p:nvPicPr>
        <p:blipFill>
          <a:blip r:embed="rId4">
            <a:alphaModFix/>
          </a:blip>
          <a:stretch>
            <a:fillRect/>
          </a:stretch>
        </p:blipFill>
        <p:spPr>
          <a:xfrm>
            <a:off x="138225" y="1214218"/>
            <a:ext cx="4355452" cy="703457"/>
          </a:xfrm>
          <a:prstGeom prst="rect">
            <a:avLst/>
          </a:prstGeom>
          <a:noFill/>
          <a:ln>
            <a:noFill/>
          </a:ln>
        </p:spPr>
      </p:pic>
      <p:sp>
        <p:nvSpPr>
          <p:cNvPr id="142" name="Google Shape;142;p27"/>
          <p:cNvSpPr txBox="1"/>
          <p:nvPr/>
        </p:nvSpPr>
        <p:spPr>
          <a:xfrm>
            <a:off x="179025" y="4426950"/>
            <a:ext cx="427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rgbClr val="0097A7"/>
                </a:solidFill>
                <a:hlinkClick r:id="rId5">
                  <a:extLst>
                    <a:ext uri="{A12FA001-AC4F-418D-AE19-62706E023703}">
                      <ahyp:hlinkClr val="tx"/>
                    </a:ext>
                  </a:extLst>
                </a:hlinkClick>
              </a:rPr>
              <a:t>Source</a:t>
            </a:r>
            <a:r>
              <a:rPr lang="en-GB" sz="1200"/>
              <a:t>: “Are Arabs and Iranians white? Census says yes, but many disagree,” </a:t>
            </a:r>
            <a:r>
              <a:rPr i="1" lang="en-GB" sz="1200"/>
              <a:t>Los Angeles Times</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46" name="Shape 146"/>
        <p:cNvGrpSpPr/>
        <p:nvPr/>
      </p:nvGrpSpPr>
      <p:grpSpPr>
        <a:xfrm>
          <a:off x="0" y="0"/>
          <a:ext cx="0" cy="0"/>
          <a:chOff x="0" y="0"/>
          <a:chExt cx="0" cy="0"/>
        </a:xfrm>
      </p:grpSpPr>
      <p:sp>
        <p:nvSpPr>
          <p:cNvPr id="147" name="Google Shape;147;p28"/>
          <p:cNvSpPr txBox="1"/>
          <p:nvPr/>
        </p:nvSpPr>
        <p:spPr>
          <a:xfrm>
            <a:off x="393350" y="4477875"/>
            <a:ext cx="427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rgbClr val="0097A7"/>
                </a:solidFill>
                <a:hlinkClick r:id="rId3">
                  <a:extLst>
                    <a:ext uri="{A12FA001-AC4F-418D-AE19-62706E023703}">
                      <ahyp:hlinkClr val="tx"/>
                    </a:ext>
                  </a:extLst>
                </a:hlinkClick>
              </a:rPr>
              <a:t>Source</a:t>
            </a:r>
            <a:r>
              <a:rPr lang="en-GB" sz="1200"/>
              <a:t>: “Are Arabs and Iranians white? Census says yes, but many disagree,” </a:t>
            </a:r>
            <a:r>
              <a:rPr i="1" lang="en-GB" sz="1200"/>
              <a:t>Los Angeles Times</a:t>
            </a:r>
            <a:endParaRPr i="1"/>
          </a:p>
        </p:txBody>
      </p:sp>
      <p:pic>
        <p:nvPicPr>
          <p:cNvPr id="148" name="Google Shape;148;p28"/>
          <p:cNvPicPr preferRelativeResize="0"/>
          <p:nvPr/>
        </p:nvPicPr>
        <p:blipFill>
          <a:blip r:embed="rId4">
            <a:alphaModFix/>
          </a:blip>
          <a:stretch>
            <a:fillRect/>
          </a:stretch>
        </p:blipFill>
        <p:spPr>
          <a:xfrm>
            <a:off x="4819550" y="712925"/>
            <a:ext cx="4172050" cy="3580835"/>
          </a:xfrm>
          <a:prstGeom prst="rect">
            <a:avLst/>
          </a:prstGeom>
          <a:noFill/>
          <a:ln>
            <a:noFill/>
          </a:ln>
        </p:spPr>
      </p:pic>
      <p:pic>
        <p:nvPicPr>
          <p:cNvPr id="149" name="Google Shape;149;p28"/>
          <p:cNvPicPr preferRelativeResize="0"/>
          <p:nvPr/>
        </p:nvPicPr>
        <p:blipFill>
          <a:blip r:embed="rId5">
            <a:alphaModFix/>
          </a:blip>
          <a:stretch>
            <a:fillRect/>
          </a:stretch>
        </p:blipFill>
        <p:spPr>
          <a:xfrm>
            <a:off x="152400" y="974475"/>
            <a:ext cx="4514749" cy="2936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3" name="Shape 153"/>
        <p:cNvGrpSpPr/>
        <p:nvPr/>
      </p:nvGrpSpPr>
      <p:grpSpPr>
        <a:xfrm>
          <a:off x="0" y="0"/>
          <a:ext cx="0" cy="0"/>
          <a:chOff x="0" y="0"/>
          <a:chExt cx="0" cy="0"/>
        </a:xfrm>
      </p:grpSpPr>
      <p:sp>
        <p:nvSpPr>
          <p:cNvPr id="154" name="Google Shape;154;p29"/>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GB" sz="2800">
                <a:latin typeface="Helvetica Neue"/>
                <a:ea typeface="Helvetica Neue"/>
                <a:cs typeface="Helvetica Neue"/>
                <a:sym typeface="Helvetica Neue"/>
              </a:rPr>
              <a:t>Current </a:t>
            </a:r>
            <a:r>
              <a:rPr b="1" lang="en-GB" sz="2800">
                <a:latin typeface="Helvetica Neue"/>
                <a:ea typeface="Helvetica Neue"/>
                <a:cs typeface="Helvetica Neue"/>
                <a:sym typeface="Helvetica Neue"/>
              </a:rPr>
              <a:t>challenges</a:t>
            </a:r>
            <a:r>
              <a:rPr b="1" lang="en-GB" sz="2800">
                <a:latin typeface="Helvetica Neue"/>
                <a:ea typeface="Helvetica Neue"/>
                <a:cs typeface="Helvetica Neue"/>
                <a:sym typeface="Helvetica Neue"/>
              </a:rPr>
              <a:t> in data journalism</a:t>
            </a:r>
            <a:endParaRPr b="1" sz="2800">
              <a:solidFill>
                <a:srgbClr val="000000"/>
              </a:solidFill>
              <a:latin typeface="Helvetica Neue"/>
              <a:ea typeface="Helvetica Neue"/>
              <a:cs typeface="Helvetica Neue"/>
              <a:sym typeface="Helvetica Neue"/>
            </a:endParaRPr>
          </a:p>
        </p:txBody>
      </p:sp>
      <p:sp>
        <p:nvSpPr>
          <p:cNvPr id="155" name="Google Shape;155;p29"/>
          <p:cNvSpPr txBox="1"/>
          <p:nvPr/>
        </p:nvSpPr>
        <p:spPr>
          <a:xfrm>
            <a:off x="202725" y="4404600"/>
            <a:ext cx="439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chemeClr val="hlink"/>
                </a:solidFill>
                <a:hlinkClick r:id="rId3"/>
              </a:rPr>
              <a:t>Source</a:t>
            </a:r>
            <a:r>
              <a:rPr lang="en-GB" sz="1200"/>
              <a:t>: “</a:t>
            </a:r>
            <a:r>
              <a:rPr lang="en-GB" sz="1200"/>
              <a:t> Trump’s War on Measurement Means Losing Data on Drug Use, Maternal Mortality, Climate Change and More</a:t>
            </a:r>
            <a:r>
              <a:rPr lang="en-GB" sz="1200"/>
              <a:t>” </a:t>
            </a:r>
            <a:r>
              <a:rPr i="1" lang="en-GB" sz="1200"/>
              <a:t>ProPublica</a:t>
            </a:r>
            <a:endParaRPr i="1"/>
          </a:p>
        </p:txBody>
      </p:sp>
      <p:sp>
        <p:nvSpPr>
          <p:cNvPr id="156" name="Google Shape;156;p29"/>
          <p:cNvSpPr txBox="1"/>
          <p:nvPr/>
        </p:nvSpPr>
        <p:spPr>
          <a:xfrm>
            <a:off x="4933450" y="4404600"/>
            <a:ext cx="427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chemeClr val="hlink"/>
                </a:solidFill>
                <a:hlinkClick r:id="rId4"/>
              </a:rPr>
              <a:t>Source</a:t>
            </a:r>
            <a:r>
              <a:rPr lang="en-GB" sz="1200"/>
              <a:t>: “</a:t>
            </a:r>
            <a:r>
              <a:rPr lang="en-GB" sz="1200"/>
              <a:t> Amid deletions and lawsuits, groups race to save federal data</a:t>
            </a:r>
            <a:r>
              <a:rPr lang="en-GB" sz="1200"/>
              <a:t> </a:t>
            </a:r>
            <a:r>
              <a:rPr i="1" lang="en-GB" sz="1200"/>
              <a:t>Chemical &amp; Engineering News</a:t>
            </a:r>
            <a:endParaRPr i="1"/>
          </a:p>
        </p:txBody>
      </p:sp>
      <p:pic>
        <p:nvPicPr>
          <p:cNvPr id="157" name="Google Shape;157;p29"/>
          <p:cNvPicPr preferRelativeResize="0"/>
          <p:nvPr/>
        </p:nvPicPr>
        <p:blipFill>
          <a:blip r:embed="rId5">
            <a:alphaModFix/>
          </a:blip>
          <a:stretch>
            <a:fillRect/>
          </a:stretch>
        </p:blipFill>
        <p:spPr>
          <a:xfrm>
            <a:off x="5082730" y="1103550"/>
            <a:ext cx="3279649" cy="3155348"/>
          </a:xfrm>
          <a:prstGeom prst="rect">
            <a:avLst/>
          </a:prstGeom>
          <a:noFill/>
          <a:ln>
            <a:noFill/>
          </a:ln>
        </p:spPr>
      </p:pic>
      <p:pic>
        <p:nvPicPr>
          <p:cNvPr id="158" name="Google Shape;158;p29"/>
          <p:cNvPicPr preferRelativeResize="0"/>
          <p:nvPr/>
        </p:nvPicPr>
        <p:blipFill>
          <a:blip r:embed="rId6">
            <a:alphaModFix/>
          </a:blip>
          <a:stretch>
            <a:fillRect/>
          </a:stretch>
        </p:blipFill>
        <p:spPr>
          <a:xfrm>
            <a:off x="202725" y="1486425"/>
            <a:ext cx="4217400" cy="25967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7200">
                <a:latin typeface="Helvetica Neue"/>
                <a:ea typeface="Helvetica Neue"/>
                <a:cs typeface="Helvetica Neue"/>
                <a:sym typeface="Helvetica Neue"/>
              </a:rPr>
              <a:t>What is data journalism?</a:t>
            </a:r>
            <a:endParaRPr b="1" sz="7200">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64" name="Shape 64"/>
        <p:cNvGrpSpPr/>
        <p:nvPr/>
      </p:nvGrpSpPr>
      <p:grpSpPr>
        <a:xfrm>
          <a:off x="0" y="0"/>
          <a:ext cx="0" cy="0"/>
          <a:chOff x="0" y="0"/>
          <a:chExt cx="0" cy="0"/>
        </a:xfrm>
      </p:grpSpPr>
      <p:sp>
        <p:nvSpPr>
          <p:cNvPr id="65" name="Google Shape;65;p15"/>
          <p:cNvSpPr txBox="1"/>
          <p:nvPr/>
        </p:nvSpPr>
        <p:spPr>
          <a:xfrm>
            <a:off x="1100800" y="1296125"/>
            <a:ext cx="73359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a:t>
            </a:r>
            <a:r>
              <a:rPr lang="en-GB" sz="2500"/>
              <a:t>Data journalism is really just another way of gathering information. It’s the equivalent of interviewing sources and looking at documents, except with data journalism you are essentially interviewing the data to let it tell you its secrets”</a:t>
            </a:r>
            <a:endParaRPr sz="2500"/>
          </a:p>
          <a:p>
            <a:pPr indent="0" lvl="0" marL="0" rtl="0" algn="l">
              <a:spcBef>
                <a:spcPts val="0"/>
              </a:spcBef>
              <a:spcAft>
                <a:spcPts val="0"/>
              </a:spcAft>
              <a:buNone/>
            </a:pPr>
            <a:r>
              <a:t/>
            </a:r>
            <a:endParaRPr sz="2500"/>
          </a:p>
          <a:p>
            <a:pPr indent="0" lvl="0" marL="1371600" rtl="0" algn="l">
              <a:spcBef>
                <a:spcPts val="0"/>
              </a:spcBef>
              <a:spcAft>
                <a:spcPts val="0"/>
              </a:spcAft>
              <a:buNone/>
            </a:pPr>
            <a:r>
              <a:rPr i="1" lang="en-GB" sz="2500"/>
              <a:t>    – Steve Doig, Arizona State University</a:t>
            </a:r>
            <a:endParaRPr i="1" sz="2500"/>
          </a:p>
        </p:txBody>
      </p:sp>
      <p:sp>
        <p:nvSpPr>
          <p:cNvPr id="66" name="Google Shape;66;p15"/>
          <p:cNvSpPr txBox="1"/>
          <p:nvPr/>
        </p:nvSpPr>
        <p:spPr>
          <a:xfrm>
            <a:off x="393475" y="562325"/>
            <a:ext cx="4686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700"/>
              <a:t>Social science on deadline</a:t>
            </a:r>
            <a:endParaRPr b="1" sz="2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152400" y="304100"/>
            <a:ext cx="8839204" cy="44282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5"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152400" y="152400"/>
            <a:ext cx="8707963"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4000500" y="0"/>
            <a:ext cx="5143500" cy="5143500"/>
          </a:xfrm>
          <a:prstGeom prst="rect">
            <a:avLst/>
          </a:prstGeom>
          <a:noFill/>
          <a:ln>
            <a:noFill/>
          </a:ln>
        </p:spPr>
      </p:pic>
      <p:pic>
        <p:nvPicPr>
          <p:cNvPr id="82" name="Google Shape;82;p18"/>
          <p:cNvPicPr preferRelativeResize="0"/>
          <p:nvPr/>
        </p:nvPicPr>
        <p:blipFill>
          <a:blip r:embed="rId4">
            <a:alphaModFix/>
          </a:blip>
          <a:stretch>
            <a:fillRect/>
          </a:stretch>
        </p:blipFill>
        <p:spPr>
          <a:xfrm>
            <a:off x="51250" y="44050"/>
            <a:ext cx="3695699" cy="31121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6" name="Shape 86"/>
        <p:cNvGrpSpPr/>
        <p:nvPr/>
      </p:nvGrpSpPr>
      <p:grpSpPr>
        <a:xfrm>
          <a:off x="0" y="0"/>
          <a:ext cx="0" cy="0"/>
          <a:chOff x="0" y="0"/>
          <a:chExt cx="0" cy="0"/>
        </a:xfrm>
      </p:grpSpPr>
      <p:sp>
        <p:nvSpPr>
          <p:cNvPr id="87" name="Google Shape;8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7200">
                <a:latin typeface="Helvetica Neue"/>
                <a:ea typeface="Helvetica Neue"/>
                <a:cs typeface="Helvetica Neue"/>
                <a:sym typeface="Helvetica Neue"/>
              </a:rPr>
              <a:t>Is this new</a:t>
            </a:r>
            <a:r>
              <a:rPr b="1" lang="en-GB" sz="7200">
                <a:latin typeface="Helvetica Neue"/>
                <a:ea typeface="Helvetica Neue"/>
                <a:cs typeface="Helvetica Neue"/>
                <a:sym typeface="Helvetica Neue"/>
              </a:rPr>
              <a:t>?</a:t>
            </a:r>
            <a:endParaRPr b="1" sz="7200">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1" name="Shape 91"/>
        <p:cNvGrpSpPr/>
        <p:nvPr/>
      </p:nvGrpSpPr>
      <p:grpSpPr>
        <a:xfrm>
          <a:off x="0" y="0"/>
          <a:ext cx="0" cy="0"/>
          <a:chOff x="0" y="0"/>
          <a:chExt cx="0" cy="0"/>
        </a:xfrm>
      </p:grpSpPr>
      <p:sp>
        <p:nvSpPr>
          <p:cNvPr id="92" name="Google Shape;92;p20"/>
          <p:cNvSpPr txBox="1"/>
          <p:nvPr/>
        </p:nvSpPr>
        <p:spPr>
          <a:xfrm>
            <a:off x="98375" y="1822550"/>
            <a:ext cx="25584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a:t>
            </a:r>
            <a:r>
              <a:rPr lang="en-GB" sz="1600"/>
              <a:t>It can also be said that Wells was among the first data reporters, as she kept meticulous records on the numbers of lynchings, where they were occurring and why.”</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 </a:t>
            </a:r>
            <a:r>
              <a:rPr i="1" lang="en-GB" sz="1600"/>
              <a:t>Ida B. Wells Society for Investigative Reporting</a:t>
            </a:r>
            <a:endParaRPr i="1" sz="1600"/>
          </a:p>
        </p:txBody>
      </p:sp>
      <p:pic>
        <p:nvPicPr>
          <p:cNvPr id="93" name="Google Shape;93;p20"/>
          <p:cNvPicPr preferRelativeResize="0"/>
          <p:nvPr/>
        </p:nvPicPr>
        <p:blipFill>
          <a:blip r:embed="rId3">
            <a:alphaModFix/>
          </a:blip>
          <a:stretch>
            <a:fillRect/>
          </a:stretch>
        </p:blipFill>
        <p:spPr>
          <a:xfrm>
            <a:off x="2805225" y="0"/>
            <a:ext cx="3465585" cy="5143501"/>
          </a:xfrm>
          <a:prstGeom prst="rect">
            <a:avLst/>
          </a:prstGeom>
          <a:noFill/>
          <a:ln>
            <a:noFill/>
          </a:ln>
        </p:spPr>
      </p:pic>
      <p:sp>
        <p:nvSpPr>
          <p:cNvPr id="94" name="Google Shape;94;p20"/>
          <p:cNvSpPr txBox="1"/>
          <p:nvPr/>
        </p:nvSpPr>
        <p:spPr>
          <a:xfrm>
            <a:off x="98375" y="702650"/>
            <a:ext cx="2558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300"/>
              <a:t>Ida B. Wells</a:t>
            </a:r>
            <a:endParaRPr b="1" sz="3300"/>
          </a:p>
          <a:p>
            <a:pPr indent="0" lvl="0" marL="0" rtl="0" algn="l">
              <a:spcBef>
                <a:spcPts val="0"/>
              </a:spcBef>
              <a:spcAft>
                <a:spcPts val="0"/>
              </a:spcAft>
              <a:buNone/>
            </a:pPr>
            <a:r>
              <a:rPr lang="en-GB" sz="1500"/>
              <a:t>1862-1931</a:t>
            </a:r>
            <a:endParaRPr sz="1500"/>
          </a:p>
        </p:txBody>
      </p:sp>
      <p:pic>
        <p:nvPicPr>
          <p:cNvPr id="95" name="Google Shape;95;p20"/>
          <p:cNvPicPr preferRelativeResize="0"/>
          <p:nvPr/>
        </p:nvPicPr>
        <p:blipFill>
          <a:blip r:embed="rId4">
            <a:alphaModFix/>
          </a:blip>
          <a:stretch>
            <a:fillRect/>
          </a:stretch>
        </p:blipFill>
        <p:spPr>
          <a:xfrm>
            <a:off x="6051144" y="0"/>
            <a:ext cx="309285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9" name="Shape 99"/>
        <p:cNvGrpSpPr/>
        <p:nvPr/>
      </p:nvGrpSpPr>
      <p:grpSpPr>
        <a:xfrm>
          <a:off x="0" y="0"/>
          <a:ext cx="0" cy="0"/>
          <a:chOff x="0" y="0"/>
          <a:chExt cx="0" cy="0"/>
        </a:xfrm>
      </p:grpSpPr>
      <p:sp>
        <p:nvSpPr>
          <p:cNvPr id="100" name="Google Shape;10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GB" sz="7200">
                <a:latin typeface="Helvetica Neue"/>
                <a:ea typeface="Helvetica Neue"/>
                <a:cs typeface="Helvetica Neue"/>
                <a:sym typeface="Helvetica Neue"/>
              </a:rPr>
              <a:t>How do we find data?</a:t>
            </a:r>
            <a:endParaRPr b="1" sz="72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