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embeddings/oleObject1.bin" ContentType="application/vnd.openxmlformats-officedocument.oleObject"/>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6"/>
  </p:notesMasterIdLst>
  <p:handoutMasterIdLst>
    <p:handoutMasterId r:id="rId57"/>
  </p:handoutMasterIdLst>
  <p:sldIdLst>
    <p:sldId id="257" r:id="rId2"/>
    <p:sldId id="288" r:id="rId3"/>
    <p:sldId id="329" r:id="rId4"/>
    <p:sldId id="330" r:id="rId5"/>
    <p:sldId id="331" r:id="rId6"/>
    <p:sldId id="332" r:id="rId7"/>
    <p:sldId id="333" r:id="rId8"/>
    <p:sldId id="342" r:id="rId9"/>
    <p:sldId id="334" r:id="rId10"/>
    <p:sldId id="335" r:id="rId11"/>
    <p:sldId id="336" r:id="rId12"/>
    <p:sldId id="337" r:id="rId13"/>
    <p:sldId id="338" r:id="rId14"/>
    <p:sldId id="339" r:id="rId15"/>
    <p:sldId id="340" r:id="rId16"/>
    <p:sldId id="341" r:id="rId17"/>
    <p:sldId id="294" r:id="rId18"/>
    <p:sldId id="324" r:id="rId19"/>
    <p:sldId id="323" r:id="rId20"/>
    <p:sldId id="271" r:id="rId21"/>
    <p:sldId id="276" r:id="rId22"/>
    <p:sldId id="277" r:id="rId23"/>
    <p:sldId id="280" r:id="rId24"/>
    <p:sldId id="278" r:id="rId25"/>
    <p:sldId id="282" r:id="rId26"/>
    <p:sldId id="346" r:id="rId27"/>
    <p:sldId id="291" r:id="rId28"/>
    <p:sldId id="307" r:id="rId29"/>
    <p:sldId id="259" r:id="rId30"/>
    <p:sldId id="284" r:id="rId31"/>
    <p:sldId id="262" r:id="rId32"/>
    <p:sldId id="326" r:id="rId33"/>
    <p:sldId id="261" r:id="rId34"/>
    <p:sldId id="286" r:id="rId35"/>
    <p:sldId id="343" r:id="rId36"/>
    <p:sldId id="312" r:id="rId37"/>
    <p:sldId id="313" r:id="rId38"/>
    <p:sldId id="314" r:id="rId39"/>
    <p:sldId id="315" r:id="rId40"/>
    <p:sldId id="320" r:id="rId41"/>
    <p:sldId id="302" r:id="rId42"/>
    <p:sldId id="298" r:id="rId43"/>
    <p:sldId id="308" r:id="rId44"/>
    <p:sldId id="311" r:id="rId45"/>
    <p:sldId id="303" r:id="rId46"/>
    <p:sldId id="304" r:id="rId47"/>
    <p:sldId id="309" r:id="rId48"/>
    <p:sldId id="299" r:id="rId49"/>
    <p:sldId id="310" r:id="rId50"/>
    <p:sldId id="300" r:id="rId51"/>
    <p:sldId id="344" r:id="rId52"/>
    <p:sldId id="301" r:id="rId53"/>
    <p:sldId id="327" r:id="rId54"/>
    <p:sldId id="319" r:id="rId5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4" autoAdjust="0"/>
    <p:restoredTop sz="94652" autoAdjust="0"/>
  </p:normalViewPr>
  <p:slideViewPr>
    <p:cSldViewPr snapToGrid="0" snapToObjects="1">
      <p:cViewPr varScale="1">
        <p:scale>
          <a:sx n="80" d="100"/>
          <a:sy n="80" d="100"/>
        </p:scale>
        <p:origin x="-992" y="-96"/>
      </p:cViewPr>
      <p:guideLst>
        <p:guide orient="horz" pos="2160"/>
        <p:guide pos="2880"/>
      </p:guideLst>
    </p:cSldViewPr>
  </p:slideViewPr>
  <p:outlineViewPr>
    <p:cViewPr>
      <p:scale>
        <a:sx n="33" d="100"/>
        <a:sy n="33" d="100"/>
      </p:scale>
      <p:origin x="0" y="3832"/>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notesMaster" Target="notesMasters/notesMaster1.xml"/><Relationship Id="rId57" Type="http://schemas.openxmlformats.org/officeDocument/2006/relationships/handoutMaster" Target="handoutMasters/handoutMaster1.xml"/><Relationship Id="rId58" Type="http://schemas.openxmlformats.org/officeDocument/2006/relationships/printerSettings" Target="printerSettings/printerSettings1.bin"/><Relationship Id="rId59" Type="http://schemas.openxmlformats.org/officeDocument/2006/relationships/presProps" Target="pres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viewProps" Target="viewProps.xml"/><Relationship Id="rId61" Type="http://schemas.openxmlformats.org/officeDocument/2006/relationships/theme" Target="theme/theme1.xml"/><Relationship Id="rId6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EB1024-1D8B-4FDD-BEC2-C5D2C0A9D122}" type="doc">
      <dgm:prSet loTypeId="urn:microsoft.com/office/officeart/2005/8/layout/cycle1" loCatId="cycle" qsTypeId="urn:microsoft.com/office/officeart/2005/8/quickstyle/3d1" qsCatId="3D" csTypeId="urn:microsoft.com/office/officeart/2005/8/colors/colorful1#3" csCatId="colorful"/>
      <dgm:spPr/>
    </dgm:pt>
    <dgm:pt modelId="{D3807412-C31A-44B6-B6D5-D97578E63A50}">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effectLst/>
              <a:latin typeface="Tahoma" pitchFamily="34" charset="0"/>
            </a:rPr>
            <a:t>          Lower Educational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effectLst/>
              <a:latin typeface="Tahoma" pitchFamily="34" charset="0"/>
            </a:rPr>
            <a:t>Outcomes</a:t>
          </a:r>
        </a:p>
      </dgm:t>
    </dgm:pt>
    <dgm:pt modelId="{4CF51157-2384-43D4-94B1-8843F85B85CC}" type="parTrans" cxnId="{96B37B18-7271-4812-A5F6-442E828598E7}">
      <dgm:prSet/>
      <dgm:spPr/>
      <dgm:t>
        <a:bodyPr/>
        <a:lstStyle/>
        <a:p>
          <a:endParaRPr lang="en-US"/>
        </a:p>
      </dgm:t>
    </dgm:pt>
    <dgm:pt modelId="{3EF47FD0-D031-4AB9-BA27-08BA496501F7}" type="sibTrans" cxnId="{96B37B18-7271-4812-A5F6-442E828598E7}">
      <dgm:prSet/>
      <dgm:spPr/>
      <dgm:t>
        <a:bodyPr/>
        <a:lstStyle/>
        <a:p>
          <a:endParaRPr lang="en-US" dirty="0"/>
        </a:p>
      </dgm:t>
    </dgm:pt>
    <dgm:pt modelId="{582CF025-0381-456B-AB60-C225EDB635C9}">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effectLst/>
              <a:latin typeface="Tahoma" pitchFamily="34" charset="0"/>
            </a:rPr>
            <a:t>     Increased Flight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effectLst/>
              <a:latin typeface="Tahoma" pitchFamily="34" charset="0"/>
            </a:rPr>
            <a:t>of Affluent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effectLst/>
              <a:latin typeface="Tahoma" pitchFamily="34" charset="0"/>
            </a:rPr>
            <a:t>Families</a:t>
          </a:r>
        </a:p>
      </dgm:t>
    </dgm:pt>
    <dgm:pt modelId="{507496C2-EACE-47A2-94DB-DECE8695935E}" type="parTrans" cxnId="{9AC63309-2F9A-4F42-A087-0A5FFB38B750}">
      <dgm:prSet/>
      <dgm:spPr/>
      <dgm:t>
        <a:bodyPr/>
        <a:lstStyle/>
        <a:p>
          <a:endParaRPr lang="en-US"/>
        </a:p>
      </dgm:t>
    </dgm:pt>
    <dgm:pt modelId="{264715E9-551F-424A-84D0-5B65B71987FD}" type="sibTrans" cxnId="{9AC63309-2F9A-4F42-A087-0A5FFB38B750}">
      <dgm:prSet/>
      <dgm:spPr/>
      <dgm:t>
        <a:bodyPr/>
        <a:lstStyle/>
        <a:p>
          <a:endParaRPr lang="en-US" dirty="0"/>
        </a:p>
      </dgm:t>
    </dgm:pt>
    <dgm:pt modelId="{B642A729-FA6C-44FE-A976-28BF851C41EB}">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effectLst/>
              <a:latin typeface="Tahoma" pitchFamily="34" charset="0"/>
            </a:rPr>
            <a:t>Racial and Economic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effectLst/>
              <a:latin typeface="Tahoma" pitchFamily="34" charset="0"/>
            </a:rPr>
            <a:t>Neighborhood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effectLst/>
              <a:latin typeface="Tahoma" pitchFamily="34" charset="0"/>
            </a:rPr>
            <a:t>Segregation   </a:t>
          </a:r>
        </a:p>
      </dgm:t>
    </dgm:pt>
    <dgm:pt modelId="{ECD3D527-FAB5-41BC-9D58-498198470FC9}" type="parTrans" cxnId="{2C368571-7325-487B-9BC5-7406EFC60290}">
      <dgm:prSet/>
      <dgm:spPr/>
      <dgm:t>
        <a:bodyPr/>
        <a:lstStyle/>
        <a:p>
          <a:endParaRPr lang="en-US"/>
        </a:p>
      </dgm:t>
    </dgm:pt>
    <dgm:pt modelId="{ADC85BC1-020A-4C73-94F9-26E95D06B763}" type="sibTrans" cxnId="{2C368571-7325-487B-9BC5-7406EFC60290}">
      <dgm:prSet/>
      <dgm:spPr/>
      <dgm:t>
        <a:bodyPr/>
        <a:lstStyle/>
        <a:p>
          <a:endParaRPr lang="en-US" dirty="0"/>
        </a:p>
      </dgm:t>
    </dgm:pt>
    <dgm:pt modelId="{5F3F1261-286A-45F4-951C-404E9FA238A0}">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effectLst/>
              <a:latin typeface="Tahoma" pitchFamily="34" charset="0"/>
            </a:rPr>
            <a:t>School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effectLst/>
              <a:latin typeface="Tahoma" pitchFamily="34" charset="0"/>
            </a:rPr>
            <a:t>Segregation &amp;</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effectLst/>
              <a:latin typeface="Tahoma" pitchFamily="34" charset="0"/>
            </a:rPr>
            <a:t>Concentrated Poverty</a:t>
          </a:r>
        </a:p>
      </dgm:t>
    </dgm:pt>
    <dgm:pt modelId="{E0852652-7AE8-4351-90DA-290E1C33277E}" type="parTrans" cxnId="{6C51E513-500E-404D-9BED-DF20EC3A6260}">
      <dgm:prSet/>
      <dgm:spPr/>
      <dgm:t>
        <a:bodyPr/>
        <a:lstStyle/>
        <a:p>
          <a:endParaRPr lang="en-US"/>
        </a:p>
      </dgm:t>
    </dgm:pt>
    <dgm:pt modelId="{D89AA995-FBAF-4066-9FED-EAE98CAD52B8}" type="sibTrans" cxnId="{6C51E513-500E-404D-9BED-DF20EC3A6260}">
      <dgm:prSet/>
      <dgm:spPr/>
      <dgm:t>
        <a:bodyPr/>
        <a:lstStyle/>
        <a:p>
          <a:endParaRPr lang="en-US" dirty="0"/>
        </a:p>
      </dgm:t>
    </dgm:pt>
    <dgm:pt modelId="{930F4422-8225-4740-9BE4-429F956B6F57}" type="pres">
      <dgm:prSet presAssocID="{68EB1024-1D8B-4FDD-BEC2-C5D2C0A9D122}" presName="cycle" presStyleCnt="0">
        <dgm:presLayoutVars>
          <dgm:dir/>
          <dgm:resizeHandles val="exact"/>
        </dgm:presLayoutVars>
      </dgm:prSet>
      <dgm:spPr/>
    </dgm:pt>
    <dgm:pt modelId="{96BDF054-4CFC-4971-89F7-CA1D2D74A639}" type="pres">
      <dgm:prSet presAssocID="{D3807412-C31A-44B6-B6D5-D97578E63A50}" presName="dummy" presStyleCnt="0"/>
      <dgm:spPr/>
    </dgm:pt>
    <dgm:pt modelId="{C137D608-7889-4A44-8D64-BF7AD12ACFB5}" type="pres">
      <dgm:prSet presAssocID="{D3807412-C31A-44B6-B6D5-D97578E63A50}" presName="node" presStyleLbl="revTx" presStyleIdx="0" presStyleCnt="4">
        <dgm:presLayoutVars>
          <dgm:bulletEnabled val="1"/>
        </dgm:presLayoutVars>
      </dgm:prSet>
      <dgm:spPr/>
      <dgm:t>
        <a:bodyPr/>
        <a:lstStyle/>
        <a:p>
          <a:endParaRPr lang="en-US"/>
        </a:p>
      </dgm:t>
    </dgm:pt>
    <dgm:pt modelId="{7F3FE222-89BA-42C5-BB4C-B47884069F9F}" type="pres">
      <dgm:prSet presAssocID="{3EF47FD0-D031-4AB9-BA27-08BA496501F7}" presName="sibTrans" presStyleLbl="node1" presStyleIdx="0" presStyleCnt="4"/>
      <dgm:spPr/>
      <dgm:t>
        <a:bodyPr/>
        <a:lstStyle/>
        <a:p>
          <a:endParaRPr lang="en-US"/>
        </a:p>
      </dgm:t>
    </dgm:pt>
    <dgm:pt modelId="{131594E8-D180-4763-8C0E-9550C2773754}" type="pres">
      <dgm:prSet presAssocID="{582CF025-0381-456B-AB60-C225EDB635C9}" presName="dummy" presStyleCnt="0"/>
      <dgm:spPr/>
    </dgm:pt>
    <dgm:pt modelId="{298A10A6-020F-42C5-B0ED-C062E7EFFCD0}" type="pres">
      <dgm:prSet presAssocID="{582CF025-0381-456B-AB60-C225EDB635C9}" presName="node" presStyleLbl="revTx" presStyleIdx="1" presStyleCnt="4">
        <dgm:presLayoutVars>
          <dgm:bulletEnabled val="1"/>
        </dgm:presLayoutVars>
      </dgm:prSet>
      <dgm:spPr/>
      <dgm:t>
        <a:bodyPr/>
        <a:lstStyle/>
        <a:p>
          <a:endParaRPr lang="en-US"/>
        </a:p>
      </dgm:t>
    </dgm:pt>
    <dgm:pt modelId="{F5A94687-8E6F-4C5F-9DFA-5C47ED2F1F16}" type="pres">
      <dgm:prSet presAssocID="{264715E9-551F-424A-84D0-5B65B71987FD}" presName="sibTrans" presStyleLbl="node1" presStyleIdx="1" presStyleCnt="4"/>
      <dgm:spPr/>
      <dgm:t>
        <a:bodyPr/>
        <a:lstStyle/>
        <a:p>
          <a:endParaRPr lang="en-US"/>
        </a:p>
      </dgm:t>
    </dgm:pt>
    <dgm:pt modelId="{EFD060C5-0369-413B-8A7C-F3AA0E37FF12}" type="pres">
      <dgm:prSet presAssocID="{B642A729-FA6C-44FE-A976-28BF851C41EB}" presName="dummy" presStyleCnt="0"/>
      <dgm:spPr/>
    </dgm:pt>
    <dgm:pt modelId="{FF3631E8-3865-4699-B1F4-4B8D1E967E40}" type="pres">
      <dgm:prSet presAssocID="{B642A729-FA6C-44FE-A976-28BF851C41EB}" presName="node" presStyleLbl="revTx" presStyleIdx="2" presStyleCnt="4">
        <dgm:presLayoutVars>
          <dgm:bulletEnabled val="1"/>
        </dgm:presLayoutVars>
      </dgm:prSet>
      <dgm:spPr/>
      <dgm:t>
        <a:bodyPr/>
        <a:lstStyle/>
        <a:p>
          <a:endParaRPr lang="en-US"/>
        </a:p>
      </dgm:t>
    </dgm:pt>
    <dgm:pt modelId="{B6F3446C-B6E8-4FF9-BFFE-B4245D2B8FA9}" type="pres">
      <dgm:prSet presAssocID="{ADC85BC1-020A-4C73-94F9-26E95D06B763}" presName="sibTrans" presStyleLbl="node1" presStyleIdx="2" presStyleCnt="4"/>
      <dgm:spPr/>
      <dgm:t>
        <a:bodyPr/>
        <a:lstStyle/>
        <a:p>
          <a:endParaRPr lang="en-US"/>
        </a:p>
      </dgm:t>
    </dgm:pt>
    <dgm:pt modelId="{FDA595F5-5596-4087-90FE-F40136B67972}" type="pres">
      <dgm:prSet presAssocID="{5F3F1261-286A-45F4-951C-404E9FA238A0}" presName="dummy" presStyleCnt="0"/>
      <dgm:spPr/>
    </dgm:pt>
    <dgm:pt modelId="{B3EA0E45-FDE9-4F5D-AD61-949ED9517722}" type="pres">
      <dgm:prSet presAssocID="{5F3F1261-286A-45F4-951C-404E9FA238A0}" presName="node" presStyleLbl="revTx" presStyleIdx="3" presStyleCnt="4">
        <dgm:presLayoutVars>
          <dgm:bulletEnabled val="1"/>
        </dgm:presLayoutVars>
      </dgm:prSet>
      <dgm:spPr/>
      <dgm:t>
        <a:bodyPr/>
        <a:lstStyle/>
        <a:p>
          <a:endParaRPr lang="en-US"/>
        </a:p>
      </dgm:t>
    </dgm:pt>
    <dgm:pt modelId="{70BC1663-1B69-4359-A2A2-89C6B015A19F}" type="pres">
      <dgm:prSet presAssocID="{D89AA995-FBAF-4066-9FED-EAE98CAD52B8}" presName="sibTrans" presStyleLbl="node1" presStyleIdx="3" presStyleCnt="4"/>
      <dgm:spPr/>
      <dgm:t>
        <a:bodyPr/>
        <a:lstStyle/>
        <a:p>
          <a:endParaRPr lang="en-US"/>
        </a:p>
      </dgm:t>
    </dgm:pt>
  </dgm:ptLst>
  <dgm:cxnLst>
    <dgm:cxn modelId="{00B0F3AE-73C0-A943-ABA9-F2E86DDC69AD}" type="presOf" srcId="{582CF025-0381-456B-AB60-C225EDB635C9}" destId="{298A10A6-020F-42C5-B0ED-C062E7EFFCD0}" srcOrd="0" destOrd="0" presId="urn:microsoft.com/office/officeart/2005/8/layout/cycle1"/>
    <dgm:cxn modelId="{6C51E513-500E-404D-9BED-DF20EC3A6260}" srcId="{68EB1024-1D8B-4FDD-BEC2-C5D2C0A9D122}" destId="{5F3F1261-286A-45F4-951C-404E9FA238A0}" srcOrd="3" destOrd="0" parTransId="{E0852652-7AE8-4351-90DA-290E1C33277E}" sibTransId="{D89AA995-FBAF-4066-9FED-EAE98CAD52B8}"/>
    <dgm:cxn modelId="{2C368571-7325-487B-9BC5-7406EFC60290}" srcId="{68EB1024-1D8B-4FDD-BEC2-C5D2C0A9D122}" destId="{B642A729-FA6C-44FE-A976-28BF851C41EB}" srcOrd="2" destOrd="0" parTransId="{ECD3D527-FAB5-41BC-9D58-498198470FC9}" sibTransId="{ADC85BC1-020A-4C73-94F9-26E95D06B763}"/>
    <dgm:cxn modelId="{9ADE9791-0740-3247-A408-610B19912C0B}" type="presOf" srcId="{3EF47FD0-D031-4AB9-BA27-08BA496501F7}" destId="{7F3FE222-89BA-42C5-BB4C-B47884069F9F}" srcOrd="0" destOrd="0" presId="urn:microsoft.com/office/officeart/2005/8/layout/cycle1"/>
    <dgm:cxn modelId="{B8E9972A-C869-BE4A-A296-1D3FD4288A7C}" type="presOf" srcId="{5F3F1261-286A-45F4-951C-404E9FA238A0}" destId="{B3EA0E45-FDE9-4F5D-AD61-949ED9517722}" srcOrd="0" destOrd="0" presId="urn:microsoft.com/office/officeart/2005/8/layout/cycle1"/>
    <dgm:cxn modelId="{979C96D7-914A-CF4D-9D77-EC7856C886E8}" type="presOf" srcId="{D3807412-C31A-44B6-B6D5-D97578E63A50}" destId="{C137D608-7889-4A44-8D64-BF7AD12ACFB5}" srcOrd="0" destOrd="0" presId="urn:microsoft.com/office/officeart/2005/8/layout/cycle1"/>
    <dgm:cxn modelId="{A9F67641-308B-B444-ACAC-85F83451753D}" type="presOf" srcId="{ADC85BC1-020A-4C73-94F9-26E95D06B763}" destId="{B6F3446C-B6E8-4FF9-BFFE-B4245D2B8FA9}" srcOrd="0" destOrd="0" presId="urn:microsoft.com/office/officeart/2005/8/layout/cycle1"/>
    <dgm:cxn modelId="{C6CD242B-7B61-1848-BCAA-C4636EA912D3}" type="presOf" srcId="{B642A729-FA6C-44FE-A976-28BF851C41EB}" destId="{FF3631E8-3865-4699-B1F4-4B8D1E967E40}" srcOrd="0" destOrd="0" presId="urn:microsoft.com/office/officeart/2005/8/layout/cycle1"/>
    <dgm:cxn modelId="{96B37B18-7271-4812-A5F6-442E828598E7}" srcId="{68EB1024-1D8B-4FDD-BEC2-C5D2C0A9D122}" destId="{D3807412-C31A-44B6-B6D5-D97578E63A50}" srcOrd="0" destOrd="0" parTransId="{4CF51157-2384-43D4-94B1-8843F85B85CC}" sibTransId="{3EF47FD0-D031-4AB9-BA27-08BA496501F7}"/>
    <dgm:cxn modelId="{1439A217-8A72-4D4F-AC0E-A130C9446B60}" type="presOf" srcId="{D89AA995-FBAF-4066-9FED-EAE98CAD52B8}" destId="{70BC1663-1B69-4359-A2A2-89C6B015A19F}" srcOrd="0" destOrd="0" presId="urn:microsoft.com/office/officeart/2005/8/layout/cycle1"/>
    <dgm:cxn modelId="{9AC63309-2F9A-4F42-A087-0A5FFB38B750}" srcId="{68EB1024-1D8B-4FDD-BEC2-C5D2C0A9D122}" destId="{582CF025-0381-456B-AB60-C225EDB635C9}" srcOrd="1" destOrd="0" parTransId="{507496C2-EACE-47A2-94DB-DECE8695935E}" sibTransId="{264715E9-551F-424A-84D0-5B65B71987FD}"/>
    <dgm:cxn modelId="{36357DC8-B2EA-B849-8537-95BEC9644F42}" type="presOf" srcId="{68EB1024-1D8B-4FDD-BEC2-C5D2C0A9D122}" destId="{930F4422-8225-4740-9BE4-429F956B6F57}" srcOrd="0" destOrd="0" presId="urn:microsoft.com/office/officeart/2005/8/layout/cycle1"/>
    <dgm:cxn modelId="{B75443E4-2D39-A048-B183-A2D5D28F5D08}" type="presOf" srcId="{264715E9-551F-424A-84D0-5B65B71987FD}" destId="{F5A94687-8E6F-4C5F-9DFA-5C47ED2F1F16}" srcOrd="0" destOrd="0" presId="urn:microsoft.com/office/officeart/2005/8/layout/cycle1"/>
    <dgm:cxn modelId="{7C997290-2876-3942-816F-1DF13AB29BA9}" type="presParOf" srcId="{930F4422-8225-4740-9BE4-429F956B6F57}" destId="{96BDF054-4CFC-4971-89F7-CA1D2D74A639}" srcOrd="0" destOrd="0" presId="urn:microsoft.com/office/officeart/2005/8/layout/cycle1"/>
    <dgm:cxn modelId="{EBCE911F-15FB-8C48-9135-941779935E4A}" type="presParOf" srcId="{930F4422-8225-4740-9BE4-429F956B6F57}" destId="{C137D608-7889-4A44-8D64-BF7AD12ACFB5}" srcOrd="1" destOrd="0" presId="urn:microsoft.com/office/officeart/2005/8/layout/cycle1"/>
    <dgm:cxn modelId="{1B719E08-CF68-1645-A798-20DDCC898DA6}" type="presParOf" srcId="{930F4422-8225-4740-9BE4-429F956B6F57}" destId="{7F3FE222-89BA-42C5-BB4C-B47884069F9F}" srcOrd="2" destOrd="0" presId="urn:microsoft.com/office/officeart/2005/8/layout/cycle1"/>
    <dgm:cxn modelId="{1CCC6A63-1099-4E45-B530-ED85C6220CF5}" type="presParOf" srcId="{930F4422-8225-4740-9BE4-429F956B6F57}" destId="{131594E8-D180-4763-8C0E-9550C2773754}" srcOrd="3" destOrd="0" presId="urn:microsoft.com/office/officeart/2005/8/layout/cycle1"/>
    <dgm:cxn modelId="{AED5C37B-F8CB-0942-8E2E-E1C3ECC07C62}" type="presParOf" srcId="{930F4422-8225-4740-9BE4-429F956B6F57}" destId="{298A10A6-020F-42C5-B0ED-C062E7EFFCD0}" srcOrd="4" destOrd="0" presId="urn:microsoft.com/office/officeart/2005/8/layout/cycle1"/>
    <dgm:cxn modelId="{BB981102-BF7B-5D4A-8CCA-1DD9CA194B63}" type="presParOf" srcId="{930F4422-8225-4740-9BE4-429F956B6F57}" destId="{F5A94687-8E6F-4C5F-9DFA-5C47ED2F1F16}" srcOrd="5" destOrd="0" presId="urn:microsoft.com/office/officeart/2005/8/layout/cycle1"/>
    <dgm:cxn modelId="{0E3BCA77-0183-0D4D-8D86-8A6E4B68AD87}" type="presParOf" srcId="{930F4422-8225-4740-9BE4-429F956B6F57}" destId="{EFD060C5-0369-413B-8A7C-F3AA0E37FF12}" srcOrd="6" destOrd="0" presId="urn:microsoft.com/office/officeart/2005/8/layout/cycle1"/>
    <dgm:cxn modelId="{D22EE55B-3B57-484E-8AE6-8D350F293CC4}" type="presParOf" srcId="{930F4422-8225-4740-9BE4-429F956B6F57}" destId="{FF3631E8-3865-4699-B1F4-4B8D1E967E40}" srcOrd="7" destOrd="0" presId="urn:microsoft.com/office/officeart/2005/8/layout/cycle1"/>
    <dgm:cxn modelId="{7FF5ACA6-C098-974F-801C-5726A166C591}" type="presParOf" srcId="{930F4422-8225-4740-9BE4-429F956B6F57}" destId="{B6F3446C-B6E8-4FF9-BFFE-B4245D2B8FA9}" srcOrd="8" destOrd="0" presId="urn:microsoft.com/office/officeart/2005/8/layout/cycle1"/>
    <dgm:cxn modelId="{41560B09-4865-B048-B352-4522EFD91BA2}" type="presParOf" srcId="{930F4422-8225-4740-9BE4-429F956B6F57}" destId="{FDA595F5-5596-4087-90FE-F40136B67972}" srcOrd="9" destOrd="0" presId="urn:microsoft.com/office/officeart/2005/8/layout/cycle1"/>
    <dgm:cxn modelId="{EBE376AB-08EE-6445-911E-E5296CEFE2B9}" type="presParOf" srcId="{930F4422-8225-4740-9BE4-429F956B6F57}" destId="{B3EA0E45-FDE9-4F5D-AD61-949ED9517722}" srcOrd="10" destOrd="0" presId="urn:microsoft.com/office/officeart/2005/8/layout/cycle1"/>
    <dgm:cxn modelId="{8AA3CEEF-0864-1548-A6E4-C6EF6ED75EE1}" type="presParOf" srcId="{930F4422-8225-4740-9BE4-429F956B6F57}" destId="{70BC1663-1B69-4359-A2A2-89C6B015A19F}"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37D608-7889-4A44-8D64-BF7AD12ACFB5}">
      <dsp:nvSpPr>
        <dsp:cNvPr id="0" name=""/>
        <dsp:cNvSpPr/>
      </dsp:nvSpPr>
      <dsp:spPr>
        <a:xfrm>
          <a:off x="2804165" y="290603"/>
          <a:ext cx="1591530" cy="1591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700" b="1" i="0" u="none" strike="noStrike" kern="1200" cap="none" normalizeH="0" baseline="0" dirty="0" smtClean="0">
              <a:ln/>
              <a:effectLst/>
              <a:latin typeface="Tahoma" pitchFamily="34" charset="0"/>
            </a:rPr>
            <a:t>          Lower Educational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700" b="1" i="0" u="none" strike="noStrike" kern="1200" cap="none" normalizeH="0" baseline="0" dirty="0" smtClean="0">
              <a:ln/>
              <a:effectLst/>
              <a:latin typeface="Tahoma" pitchFamily="34" charset="0"/>
            </a:rPr>
            <a:t>Outcomes</a:t>
          </a:r>
        </a:p>
      </dsp:txBody>
      <dsp:txXfrm>
        <a:off x="2804165" y="290603"/>
        <a:ext cx="1591530" cy="1591530"/>
      </dsp:txXfrm>
    </dsp:sp>
    <dsp:sp modelId="{7F3FE222-89BA-42C5-BB4C-B47884069F9F}">
      <dsp:nvSpPr>
        <dsp:cNvPr id="0" name=""/>
        <dsp:cNvSpPr/>
      </dsp:nvSpPr>
      <dsp:spPr>
        <a:xfrm>
          <a:off x="-371" y="190128"/>
          <a:ext cx="4496543" cy="4496543"/>
        </a:xfrm>
        <a:prstGeom prst="circularArrow">
          <a:avLst>
            <a:gd name="adj1" fmla="val 6902"/>
            <a:gd name="adj2" fmla="val 465342"/>
            <a:gd name="adj3" fmla="val 549458"/>
            <a:gd name="adj4" fmla="val 20585200"/>
            <a:gd name="adj5" fmla="val 8052"/>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98A10A6-020F-42C5-B0ED-C062E7EFFCD0}">
      <dsp:nvSpPr>
        <dsp:cNvPr id="0" name=""/>
        <dsp:cNvSpPr/>
      </dsp:nvSpPr>
      <dsp:spPr>
        <a:xfrm>
          <a:off x="2804165" y="2994665"/>
          <a:ext cx="1591530" cy="1591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700" b="1" i="0" u="none" strike="noStrike" kern="1200" cap="none" normalizeH="0" baseline="0" dirty="0" smtClean="0">
              <a:ln/>
              <a:effectLst/>
              <a:latin typeface="Tahoma" pitchFamily="34" charset="0"/>
            </a:rPr>
            <a:t>     Increased Flight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700" b="1" i="0" u="none" strike="noStrike" kern="1200" cap="none" normalizeH="0" baseline="0" dirty="0" smtClean="0">
              <a:ln/>
              <a:effectLst/>
              <a:latin typeface="Tahoma" pitchFamily="34" charset="0"/>
            </a:rPr>
            <a:t>of Affluent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700" b="1" i="0" u="none" strike="noStrike" kern="1200" cap="none" normalizeH="0" baseline="0" dirty="0" smtClean="0">
              <a:ln/>
              <a:effectLst/>
              <a:latin typeface="Tahoma" pitchFamily="34" charset="0"/>
            </a:rPr>
            <a:t>Families</a:t>
          </a:r>
        </a:p>
      </dsp:txBody>
      <dsp:txXfrm>
        <a:off x="2804165" y="2994665"/>
        <a:ext cx="1591530" cy="1591530"/>
      </dsp:txXfrm>
    </dsp:sp>
    <dsp:sp modelId="{F5A94687-8E6F-4C5F-9DFA-5C47ED2F1F16}">
      <dsp:nvSpPr>
        <dsp:cNvPr id="0" name=""/>
        <dsp:cNvSpPr/>
      </dsp:nvSpPr>
      <dsp:spPr>
        <a:xfrm>
          <a:off x="-371" y="190128"/>
          <a:ext cx="4496543" cy="4496543"/>
        </a:xfrm>
        <a:prstGeom prst="circularArrow">
          <a:avLst>
            <a:gd name="adj1" fmla="val 6902"/>
            <a:gd name="adj2" fmla="val 465342"/>
            <a:gd name="adj3" fmla="val 5949458"/>
            <a:gd name="adj4" fmla="val 4385200"/>
            <a:gd name="adj5" fmla="val 8052"/>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F3631E8-3865-4699-B1F4-4B8D1E967E40}">
      <dsp:nvSpPr>
        <dsp:cNvPr id="0" name=""/>
        <dsp:cNvSpPr/>
      </dsp:nvSpPr>
      <dsp:spPr>
        <a:xfrm>
          <a:off x="100103" y="2994665"/>
          <a:ext cx="1591530" cy="1591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700" b="1" i="0" u="none" strike="noStrike" kern="1200" cap="none" normalizeH="0" baseline="0" dirty="0" smtClean="0">
              <a:ln/>
              <a:effectLst/>
              <a:latin typeface="Tahoma" pitchFamily="34" charset="0"/>
            </a:rPr>
            <a:t>Racial and Economic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700" b="1" i="0" u="none" strike="noStrike" kern="1200" cap="none" normalizeH="0" baseline="0" dirty="0" smtClean="0">
              <a:ln/>
              <a:effectLst/>
              <a:latin typeface="Tahoma" pitchFamily="34" charset="0"/>
            </a:rPr>
            <a:t>Neighborhood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700" b="1" i="0" u="none" strike="noStrike" kern="1200" cap="none" normalizeH="0" baseline="0" dirty="0" smtClean="0">
              <a:ln/>
              <a:effectLst/>
              <a:latin typeface="Tahoma" pitchFamily="34" charset="0"/>
            </a:rPr>
            <a:t>Segregation   </a:t>
          </a:r>
        </a:p>
      </dsp:txBody>
      <dsp:txXfrm>
        <a:off x="100103" y="2994665"/>
        <a:ext cx="1591530" cy="1591530"/>
      </dsp:txXfrm>
    </dsp:sp>
    <dsp:sp modelId="{B6F3446C-B6E8-4FF9-BFFE-B4245D2B8FA9}">
      <dsp:nvSpPr>
        <dsp:cNvPr id="0" name=""/>
        <dsp:cNvSpPr/>
      </dsp:nvSpPr>
      <dsp:spPr>
        <a:xfrm>
          <a:off x="-371" y="190128"/>
          <a:ext cx="4496543" cy="4496543"/>
        </a:xfrm>
        <a:prstGeom prst="circularArrow">
          <a:avLst>
            <a:gd name="adj1" fmla="val 6902"/>
            <a:gd name="adj2" fmla="val 465342"/>
            <a:gd name="adj3" fmla="val 11349458"/>
            <a:gd name="adj4" fmla="val 9785200"/>
            <a:gd name="adj5" fmla="val 8052"/>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3EA0E45-FDE9-4F5D-AD61-949ED9517722}">
      <dsp:nvSpPr>
        <dsp:cNvPr id="0" name=""/>
        <dsp:cNvSpPr/>
      </dsp:nvSpPr>
      <dsp:spPr>
        <a:xfrm>
          <a:off x="100103" y="290603"/>
          <a:ext cx="1591530" cy="1591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700" b="1" i="0" u="none" strike="noStrike" kern="1200" cap="none" normalizeH="0" baseline="0" dirty="0" smtClean="0">
              <a:ln/>
              <a:effectLst/>
              <a:latin typeface="Tahoma" pitchFamily="34" charset="0"/>
            </a:rPr>
            <a:t>School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700" b="1" i="0" u="none" strike="noStrike" kern="1200" cap="none" normalizeH="0" baseline="0" dirty="0" smtClean="0">
              <a:ln/>
              <a:effectLst/>
              <a:latin typeface="Tahoma" pitchFamily="34" charset="0"/>
            </a:rPr>
            <a:t>Segregation &amp;</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700" b="1" i="0" u="none" strike="noStrike" kern="1200" cap="none" normalizeH="0" baseline="0" dirty="0" smtClean="0">
              <a:ln/>
              <a:effectLst/>
              <a:latin typeface="Tahoma" pitchFamily="34" charset="0"/>
            </a:rPr>
            <a:t>Concentrated Poverty</a:t>
          </a:r>
        </a:p>
      </dsp:txBody>
      <dsp:txXfrm>
        <a:off x="100103" y="290603"/>
        <a:ext cx="1591530" cy="1591530"/>
      </dsp:txXfrm>
    </dsp:sp>
    <dsp:sp modelId="{70BC1663-1B69-4359-A2A2-89C6B015A19F}">
      <dsp:nvSpPr>
        <dsp:cNvPr id="0" name=""/>
        <dsp:cNvSpPr/>
      </dsp:nvSpPr>
      <dsp:spPr>
        <a:xfrm>
          <a:off x="-371" y="190128"/>
          <a:ext cx="4496543" cy="4496543"/>
        </a:xfrm>
        <a:prstGeom prst="circularArrow">
          <a:avLst>
            <a:gd name="adj1" fmla="val 6902"/>
            <a:gd name="adj2" fmla="val 465342"/>
            <a:gd name="adj3" fmla="val 16749458"/>
            <a:gd name="adj4" fmla="val 15185200"/>
            <a:gd name="adj5" fmla="val 8052"/>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FA7802A-F542-EC49-8606-6A0378E2C250}" type="datetimeFigureOut">
              <a:rPr lang="en-US" smtClean="0"/>
              <a:pPr/>
              <a:t>10/10/12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8D25F3E-0E4A-4C43-B6FE-EA6C9841867F}" type="slidenum">
              <a:rPr lang="en-US" smtClean="0"/>
              <a:pPr/>
              <a:t>‹#›</a:t>
            </a:fld>
            <a:endParaRPr lang="en-US"/>
          </a:p>
        </p:txBody>
      </p:sp>
    </p:spTree>
    <p:extLst>
      <p:ext uri="{BB962C8B-B14F-4D97-AF65-F5344CB8AC3E}">
        <p14:creationId xmlns:p14="http://schemas.microsoft.com/office/powerpoint/2010/main" val="417699515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81F3C5-7519-8643-B308-38C1F8D6BB1A}" type="datetimeFigureOut">
              <a:rPr lang="en-US" smtClean="0"/>
              <a:pPr/>
              <a:t>10/10/12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97D653-394E-EF49-A6C6-B5F4356E62B6}" type="slidenum">
              <a:rPr lang="en-US" smtClean="0"/>
              <a:pPr/>
              <a:t>‹#›</a:t>
            </a:fld>
            <a:endParaRPr lang="en-US"/>
          </a:p>
        </p:txBody>
      </p:sp>
    </p:spTree>
    <p:extLst>
      <p:ext uri="{BB962C8B-B14F-4D97-AF65-F5344CB8AC3E}">
        <p14:creationId xmlns:p14="http://schemas.microsoft.com/office/powerpoint/2010/main" val="145154085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3437BDFE-2F6D-B14F-B1E4-F6A7BEADD1D9}" type="slidenum">
              <a:rPr lang="en-US"/>
              <a:pPr/>
              <a:t>1</a:t>
            </a:fld>
            <a:endParaRPr lang="en-US" dirty="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dirty="0" smtClean="0"/>
          </a:p>
          <a:p>
            <a:pPr eaLnBrk="1" hangingPunct="1"/>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797D653-394E-EF49-A6C6-B5F4356E62B6}" type="slidenum">
              <a:rPr lang="en-US" smtClean="0"/>
              <a:pPr/>
              <a:t>23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797D653-394E-EF49-A6C6-B5F4356E62B6}" type="slidenum">
              <a:rPr lang="en-US" smtClean="0"/>
              <a:pPr/>
              <a:t>24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797D653-394E-EF49-A6C6-B5F4356E62B6}" type="slidenum">
              <a:rPr lang="en-US" smtClean="0"/>
              <a:pPr/>
              <a:t>25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9A1D2CB5-D6FE-5146-8CEF-9D9A66A0F44B}" type="slidenum">
              <a:rPr lang="en-US"/>
              <a:pPr/>
              <a:t>27</a:t>
            </a:fld>
            <a:endParaRPr lang="en-US"/>
          </a:p>
        </p:txBody>
      </p:sp>
      <p:sp>
        <p:nvSpPr>
          <p:cNvPr id="20483" name="Rectangle 2"/>
          <p:cNvSpPr>
            <a:spLocks noGrp="1" noRot="1" noChangeAspect="1" noChangeArrowheads="1" noTextEdit="1"/>
          </p:cNvSpPr>
          <p:nvPr>
            <p:ph type="sldImg"/>
          </p:nvPr>
        </p:nvSpPr>
        <p:spPr>
          <a:xfrm>
            <a:off x="1143000" y="685800"/>
            <a:ext cx="4572000" cy="3429000"/>
          </a:xfrm>
          <a:ln/>
        </p:spPr>
      </p:sp>
      <p:sp>
        <p:nvSpPr>
          <p:cNvPr id="20484" name="Rectangle 3"/>
          <p:cNvSpPr>
            <a:spLocks noGrp="1" noChangeArrowheads="1"/>
          </p:cNvSpPr>
          <p:nvPr>
            <p:ph type="body" idx="1"/>
          </p:nvPr>
        </p:nvSpPr>
        <p:spPr>
          <a:xfrm>
            <a:off x="686421" y="4344025"/>
            <a:ext cx="5485158" cy="4114488"/>
          </a:xfrm>
          <a:noFill/>
          <a:ln/>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996F0FE3-9880-574A-9E54-DC4F995170B7}" type="slidenum">
              <a:rPr lang="en-US"/>
              <a:pPr/>
              <a:t>29</a:t>
            </a:fld>
            <a:endParaRPr lang="en-US"/>
          </a:p>
        </p:txBody>
      </p:sp>
      <p:sp>
        <p:nvSpPr>
          <p:cNvPr id="22531" name="Rectangle 7"/>
          <p:cNvSpPr txBox="1">
            <a:spLocks noGrp="1" noChangeArrowheads="1"/>
          </p:cNvSpPr>
          <p:nvPr/>
        </p:nvSpPr>
        <p:spPr bwMode="auto">
          <a:xfrm>
            <a:off x="3884027" y="8684926"/>
            <a:ext cx="2972421" cy="457513"/>
          </a:xfrm>
          <a:prstGeom prst="rect">
            <a:avLst/>
          </a:prstGeom>
          <a:noFill/>
          <a:ln w="9525">
            <a:noFill/>
            <a:miter lim="800000"/>
            <a:headEnd/>
            <a:tailEnd/>
          </a:ln>
        </p:spPr>
        <p:txBody>
          <a:bodyPr lIns="91435" tIns="45718" rIns="91435" bIns="45718" anchor="b">
            <a:prstTxWarp prst="textNoShape">
              <a:avLst/>
            </a:prstTxWarp>
          </a:bodyPr>
          <a:lstStyle/>
          <a:p>
            <a:pPr algn="r" defTabSz="914437"/>
            <a:fld id="{D12FADE9-4923-3D4E-BC8F-6138ECBE85EB}" type="slidenum">
              <a:rPr lang="en-US" sz="1200">
                <a:latin typeface="Arial" charset="0"/>
              </a:rPr>
              <a:pPr algn="r" defTabSz="914437"/>
              <a:t>29</a:t>
            </a:fld>
            <a:endParaRPr lang="en-US" sz="1200" dirty="0">
              <a:latin typeface="Arial" charset="0"/>
            </a:endParaRPr>
          </a:p>
        </p:txBody>
      </p:sp>
      <p:sp>
        <p:nvSpPr>
          <p:cNvPr id="22532" name="Rectangle 2"/>
          <p:cNvSpPr>
            <a:spLocks noGrp="1" noRot="1" noChangeAspect="1" noChangeArrowheads="1" noTextEdit="1"/>
          </p:cNvSpPr>
          <p:nvPr>
            <p:ph type="sldImg"/>
          </p:nvPr>
        </p:nvSpPr>
        <p:spPr>
          <a:xfrm>
            <a:off x="1143000" y="685800"/>
            <a:ext cx="4572000" cy="3429000"/>
          </a:xfrm>
          <a:ln/>
        </p:spPr>
      </p:sp>
      <p:sp>
        <p:nvSpPr>
          <p:cNvPr id="22533" name="Rectangle 3"/>
          <p:cNvSpPr>
            <a:spLocks noGrp="1" noChangeArrowheads="1"/>
          </p:cNvSpPr>
          <p:nvPr>
            <p:ph type="body" idx="1"/>
          </p:nvPr>
        </p:nvSpPr>
        <p:spPr>
          <a:xfrm>
            <a:off x="686421" y="4344025"/>
            <a:ext cx="5485158" cy="4114488"/>
          </a:xfrm>
          <a:noFill/>
          <a:ln/>
        </p:spPr>
        <p:txBody>
          <a:bodyPr tIns="45718" bIns="45718"/>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59A5DCC0-9F27-4E41-BAEB-EA359B56DDDA}" type="slidenum">
              <a:rPr lang="en-US"/>
              <a:pPr/>
              <a:t>31</a:t>
            </a:fld>
            <a:endParaRPr lang="en-US"/>
          </a:p>
        </p:txBody>
      </p:sp>
      <p:sp>
        <p:nvSpPr>
          <p:cNvPr id="32771" name="Slide Image Placeholder 1"/>
          <p:cNvSpPr>
            <a:spLocks noGrp="1" noRot="1" noChangeAspect="1" noTextEdit="1"/>
          </p:cNvSpPr>
          <p:nvPr>
            <p:ph type="sldImg"/>
          </p:nvPr>
        </p:nvSpPr>
        <p:spPr>
          <a:xfrm>
            <a:off x="1143000" y="685800"/>
            <a:ext cx="4572000" cy="3429000"/>
          </a:xfrm>
          <a:ln/>
        </p:spPr>
      </p:sp>
      <p:sp>
        <p:nvSpPr>
          <p:cNvPr id="32772" name="Notes Placeholder 2"/>
          <p:cNvSpPr>
            <a:spLocks noGrp="1"/>
          </p:cNvSpPr>
          <p:nvPr>
            <p:ph type="body" idx="1"/>
          </p:nvPr>
        </p:nvSpPr>
        <p:spPr>
          <a:xfrm>
            <a:off x="686421" y="4344025"/>
            <a:ext cx="5485158" cy="4114488"/>
          </a:xfrm>
          <a:noFill/>
          <a:ln/>
        </p:spPr>
        <p:txBody>
          <a:bodyPr tIns="45718" bIns="45718">
            <a:normAutofit lnSpcReduction="10000"/>
          </a:bodyPr>
          <a:lstStyle/>
          <a:p>
            <a:pPr eaLnBrk="1" hangingPunct="1">
              <a:spcBef>
                <a:spcPct val="0"/>
              </a:spcBef>
            </a:pPr>
            <a:endParaRPr lang="en-US" dirty="0"/>
          </a:p>
        </p:txBody>
      </p:sp>
      <p:sp>
        <p:nvSpPr>
          <p:cNvPr id="32773" name="Slide Number Placeholder 3"/>
          <p:cNvSpPr txBox="1">
            <a:spLocks noGrp="1"/>
          </p:cNvSpPr>
          <p:nvPr/>
        </p:nvSpPr>
        <p:spPr bwMode="auto">
          <a:xfrm>
            <a:off x="3884027" y="8684926"/>
            <a:ext cx="2972421" cy="457513"/>
          </a:xfrm>
          <a:prstGeom prst="rect">
            <a:avLst/>
          </a:prstGeom>
          <a:noFill/>
          <a:ln w="9525">
            <a:noFill/>
            <a:miter lim="800000"/>
            <a:headEnd/>
            <a:tailEnd/>
          </a:ln>
        </p:spPr>
        <p:txBody>
          <a:bodyPr lIns="91435" tIns="45718" rIns="91435" bIns="45718" anchor="b">
            <a:prstTxWarp prst="textNoShape">
              <a:avLst/>
            </a:prstTxWarp>
          </a:bodyPr>
          <a:lstStyle/>
          <a:p>
            <a:pPr algn="r" defTabSz="914437"/>
            <a:fld id="{A76BC881-F8D1-0C43-8392-9A597CE65BE9}" type="slidenum">
              <a:rPr lang="en-US" sz="1200">
                <a:latin typeface="Calibri" charset="0"/>
              </a:rPr>
              <a:pPr algn="r" defTabSz="914437"/>
              <a:t>31</a:t>
            </a:fld>
            <a:endParaRPr lang="en-US" sz="1200" dirty="0">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EB78469-CF3F-4AD1-8661-83C70243D420}" type="slidenum">
              <a:rPr lang="en-US"/>
              <a:pPr fontAlgn="base">
                <a:spcBef>
                  <a:spcPct val="0"/>
                </a:spcBef>
                <a:spcAft>
                  <a:spcPct val="0"/>
                </a:spcAft>
              </a:pPr>
              <a:t>32</a:t>
            </a:fld>
            <a:endParaRPr lang="en-US" dirty="0"/>
          </a:p>
        </p:txBody>
      </p:sp>
      <p:sp>
        <p:nvSpPr>
          <p:cNvPr id="440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5" name="Rectangle 3"/>
          <p:cNvSpPr>
            <a:spLocks noGrp="1" noChangeArrowheads="1"/>
          </p:cNvSpPr>
          <p:nvPr>
            <p:ph type="body" idx="1"/>
          </p:nvPr>
        </p:nvSpPr>
        <p:spPr bwMode="auto">
          <a:xfrm>
            <a:off x="687684" y="4345289"/>
            <a:ext cx="5482632" cy="4112281"/>
          </a:xfrm>
          <a:noFill/>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DF668F-9BE7-4820-92C9-9A13F1B643C0}" type="slidenum">
              <a:rPr lang="en-US" smtClean="0"/>
              <a:pPr/>
              <a:t>46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996F0FE3-9880-574A-9E54-DC4F995170B7}" type="slidenum">
              <a:rPr lang="en-US"/>
              <a:pPr/>
              <a:t>2</a:t>
            </a:fld>
            <a:endParaRPr lang="en-US" dirty="0"/>
          </a:p>
        </p:txBody>
      </p:sp>
      <p:sp>
        <p:nvSpPr>
          <p:cNvPr id="22531" name="Rectangle 7"/>
          <p:cNvSpPr txBox="1">
            <a:spLocks noGrp="1" noChangeArrowheads="1"/>
          </p:cNvSpPr>
          <p:nvPr/>
        </p:nvSpPr>
        <p:spPr bwMode="auto">
          <a:xfrm>
            <a:off x="3884027" y="8684926"/>
            <a:ext cx="2972421" cy="457513"/>
          </a:xfrm>
          <a:prstGeom prst="rect">
            <a:avLst/>
          </a:prstGeom>
          <a:noFill/>
          <a:ln w="9525">
            <a:noFill/>
            <a:miter lim="800000"/>
            <a:headEnd/>
            <a:tailEnd/>
          </a:ln>
        </p:spPr>
        <p:txBody>
          <a:bodyPr lIns="91435" tIns="45718" rIns="91435" bIns="45718" anchor="b">
            <a:prstTxWarp prst="textNoShape">
              <a:avLst/>
            </a:prstTxWarp>
          </a:bodyPr>
          <a:lstStyle/>
          <a:p>
            <a:pPr algn="r" defTabSz="914437"/>
            <a:fld id="{D12FADE9-4923-3D4E-BC8F-6138ECBE85EB}" type="slidenum">
              <a:rPr lang="en-US" sz="1200">
                <a:latin typeface="Arial" charset="0"/>
              </a:rPr>
              <a:pPr algn="r" defTabSz="914437"/>
              <a:t>2</a:t>
            </a:fld>
            <a:endParaRPr lang="en-US" sz="1200" dirty="0">
              <a:latin typeface="Arial" charset="0"/>
            </a:endParaRPr>
          </a:p>
        </p:txBody>
      </p:sp>
      <p:sp>
        <p:nvSpPr>
          <p:cNvPr id="22532" name="Rectangle 2"/>
          <p:cNvSpPr>
            <a:spLocks noGrp="1" noRot="1" noChangeAspect="1" noChangeArrowheads="1" noTextEdit="1"/>
          </p:cNvSpPr>
          <p:nvPr>
            <p:ph type="sldImg"/>
          </p:nvPr>
        </p:nvSpPr>
        <p:spPr>
          <a:xfrm>
            <a:off x="1143000" y="685800"/>
            <a:ext cx="4572000" cy="3429000"/>
          </a:xfrm>
          <a:ln/>
        </p:spPr>
      </p:sp>
      <p:sp>
        <p:nvSpPr>
          <p:cNvPr id="22533" name="Rectangle 3"/>
          <p:cNvSpPr>
            <a:spLocks noGrp="1" noChangeArrowheads="1"/>
          </p:cNvSpPr>
          <p:nvPr>
            <p:ph type="body" idx="1"/>
          </p:nvPr>
        </p:nvSpPr>
        <p:spPr>
          <a:xfrm>
            <a:off x="686421" y="4344025"/>
            <a:ext cx="5485158" cy="4114488"/>
          </a:xfrm>
          <a:noFill/>
          <a:ln/>
        </p:spPr>
        <p:txBody>
          <a:bodyPr tIns="45718" bIns="45718"/>
          <a:lstStyle/>
          <a:p>
            <a:pPr eaLnBrk="1" hangingPunct="1"/>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2181CA4-3819-4F1F-84EA-886A380895E9}" type="slidenum">
              <a:rPr lang="en-US"/>
              <a:pPr/>
              <a:t>6</a:t>
            </a:fld>
            <a:endParaRPr lang="en-US" dirty="0"/>
          </a:p>
        </p:txBody>
      </p:sp>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p:txBody>
          <a:bodyPr lIns="91432" tIns="45716" rIns="91432" bIns="45716"/>
          <a:lstStyle/>
          <a:p>
            <a:endParaRPr lang="en-US" dirty="0"/>
          </a:p>
        </p:txBody>
      </p:sp>
      <p:sp>
        <p:nvSpPr>
          <p:cNvPr id="3789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defTabSz="912813" eaLnBrk="1" hangingPunct="1"/>
            <a:fld id="{78B43E86-D47B-4426-9B6E-5FB86D8A7347}" type="slidenum">
              <a:rPr lang="en-US" sz="1200">
                <a:latin typeface="Arial" charset="0"/>
              </a:rPr>
              <a:pPr algn="r" defTabSz="912813" eaLnBrk="1" hangingPunct="1"/>
              <a:t>6</a:t>
            </a:fld>
            <a:endParaRPr lang="en-US" sz="1200" dirty="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869E64-B35F-4457-BC24-0B8BB39F1218}" type="slidenum">
              <a:rPr lang="en-US" smtClean="0"/>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Structures/relationships/stories</a:t>
            </a:r>
            <a:endParaRPr lang="en-US" dirty="0"/>
          </a:p>
        </p:txBody>
      </p:sp>
      <p:sp>
        <p:nvSpPr>
          <p:cNvPr id="4" name="Slide Number Placeholder 3"/>
          <p:cNvSpPr>
            <a:spLocks noGrp="1"/>
          </p:cNvSpPr>
          <p:nvPr>
            <p:ph type="sldNum" sz="quarter" idx="10"/>
          </p:nvPr>
        </p:nvSpPr>
        <p:spPr/>
        <p:txBody>
          <a:bodyPr/>
          <a:lstStyle/>
          <a:p>
            <a:fld id="{F3A5D6F3-E18A-4BB3-89E5-D809E8904C7D}" type="slidenum">
              <a:rPr lang="en-US" smtClean="0"/>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txBox="1">
            <a:spLocks noGrp="1" noChangeArrowheads="1"/>
          </p:cNvSpPr>
          <p:nvPr/>
        </p:nvSpPr>
        <p:spPr bwMode="auto">
          <a:xfrm>
            <a:off x="3885579" y="8686488"/>
            <a:ext cx="2970869" cy="455951"/>
          </a:xfrm>
          <a:prstGeom prst="rect">
            <a:avLst/>
          </a:prstGeom>
          <a:noFill/>
          <a:ln w="9525">
            <a:noFill/>
            <a:miter lim="800000"/>
            <a:headEnd/>
            <a:tailEnd/>
          </a:ln>
        </p:spPr>
        <p:txBody>
          <a:bodyPr lIns="91429" tIns="45715" rIns="91429" bIns="45715" anchor="b"/>
          <a:lstStyle/>
          <a:p>
            <a:pPr algn="r" defTabSz="914437"/>
            <a:fld id="{6284F284-7100-4745-8314-0847BB78A7A3}" type="slidenum">
              <a:rPr lang="en-US" sz="1200"/>
              <a:pPr algn="r" defTabSz="914437"/>
              <a:t>14</a:t>
            </a:fld>
            <a:endParaRPr lang="en-US" sz="1200"/>
          </a:p>
        </p:txBody>
      </p:sp>
      <p:sp>
        <p:nvSpPr>
          <p:cNvPr id="74754" name="Rectangle 2"/>
          <p:cNvSpPr>
            <a:spLocks noGrp="1" noRot="1" noChangeAspect="1" noTextEdit="1"/>
          </p:cNvSpPr>
          <p:nvPr>
            <p:ph type="sldImg"/>
          </p:nvPr>
        </p:nvSpPr>
        <p:spPr bwMode="auto">
          <a:xfrm>
            <a:off x="1143000" y="687388"/>
            <a:ext cx="4572000" cy="3429000"/>
          </a:xfrm>
          <a:noFill/>
          <a:ln>
            <a:solidFill>
              <a:srgbClr val="000000"/>
            </a:solidFill>
            <a:miter lim="800000"/>
            <a:headEnd/>
            <a:tailEnd/>
          </a:ln>
        </p:spPr>
      </p:sp>
      <p:sp>
        <p:nvSpPr>
          <p:cNvPr id="74755" name="Rectangle 3"/>
          <p:cNvSpPr>
            <a:spLocks noGrp="1"/>
          </p:cNvSpPr>
          <p:nvPr>
            <p:ph type="body" idx="1"/>
          </p:nvPr>
        </p:nvSpPr>
        <p:spPr bwMode="auto">
          <a:xfrm>
            <a:off x="686421" y="4345587"/>
            <a:ext cx="5485158" cy="4111364"/>
          </a:xfrm>
          <a:noFill/>
        </p:spPr>
        <p:txBody>
          <a:bodyPr wrap="square" lIns="91408" tIns="45705" rIns="91408" bIns="45705" numCol="1" anchor="t" anchorCtr="0" compatLnSpc="1">
            <a:prstTxWarp prst="textNoShape">
              <a:avLst/>
            </a:prstTxWarp>
          </a:bodyPr>
          <a:lstStyle/>
          <a:p>
            <a:pPr eaLnBrk="1" hangingPunct="1"/>
            <a:r>
              <a:rPr lang="en-US" smtClean="0"/>
              <a:t>Targeted vs. universal</a:t>
            </a:r>
          </a:p>
          <a:p>
            <a:pPr eaLnBrk="1" hangingPunct="1"/>
            <a:endParaRPr lang="en-US" smtClean="0"/>
          </a:p>
          <a:p>
            <a:pPr eaLnBrk="1" hangingPunct="1"/>
            <a:r>
              <a:rPr lang="en-US" smtClean="0"/>
              <a:t>Rising tide lifts all boats</a:t>
            </a:r>
          </a:p>
          <a:p>
            <a:pPr eaLnBrk="1" hangingPunct="1"/>
            <a:r>
              <a:rPr lang="en-US" smtClean="0"/>
              <a:t>Vs.</a:t>
            </a:r>
          </a:p>
          <a:p>
            <a:pPr marL="729057" lvl="1" indent="-280406">
              <a:spcAft>
                <a:spcPts val="1202"/>
              </a:spcAft>
            </a:pPr>
            <a:endParaRPr lang="en-US" smtClean="0"/>
          </a:p>
          <a:p>
            <a:pPr marL="729057" lvl="1" indent="-280406">
              <a:spcAft>
                <a:spcPts val="1202"/>
              </a:spcAft>
            </a:pPr>
            <a:r>
              <a:rPr lang="en-US" smtClean="0"/>
              <a:t>African Americans and Latinos are</a:t>
            </a:r>
          </a:p>
          <a:p>
            <a:pPr marL="729057" lvl="1" indent="-280406">
              <a:spcAft>
                <a:spcPts val="1202"/>
              </a:spcAft>
            </a:pPr>
            <a:r>
              <a:rPr lang="en-US" smtClean="0"/>
              <a:t>disparately impacted and solutions</a:t>
            </a:r>
          </a:p>
          <a:p>
            <a:pPr marL="729057" lvl="1" indent="-280406">
              <a:spcAft>
                <a:spcPts val="1202"/>
              </a:spcAft>
            </a:pPr>
            <a:r>
              <a:rPr lang="en-US" smtClean="0"/>
              <a:t>must factor this in directly</a:t>
            </a:r>
          </a:p>
          <a:p>
            <a:pPr marL="729057" lvl="1" indent="-280406">
              <a:spcAft>
                <a:spcPts val="1202"/>
              </a:spcAft>
            </a:pPr>
            <a:endParaRPr lang="en-US" smtClean="0"/>
          </a:p>
          <a:p>
            <a:pPr marL="729057" lvl="1" indent="-280406">
              <a:spcAft>
                <a:spcPts val="1202"/>
              </a:spcAft>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Have them tell stories.  Have Teri Help.  Group</a:t>
            </a:r>
            <a:r>
              <a:rPr lang="en-US" baseline="0" dirty="0" smtClean="0"/>
              <a:t> A is much likely to attend and college over group B.  In fact group A is have almost twin the BA degrees as B.</a:t>
            </a:r>
            <a:endParaRPr lang="en-US" dirty="0"/>
          </a:p>
        </p:txBody>
      </p:sp>
      <p:sp>
        <p:nvSpPr>
          <p:cNvPr id="4" name="Slide Number Placeholder 3"/>
          <p:cNvSpPr>
            <a:spLocks noGrp="1"/>
          </p:cNvSpPr>
          <p:nvPr>
            <p:ph type="sldNum" sz="quarter" idx="10"/>
          </p:nvPr>
        </p:nvSpPr>
        <p:spPr/>
        <p:txBody>
          <a:bodyPr/>
          <a:lstStyle/>
          <a:p>
            <a:fld id="{F3A5D6F3-E18A-4BB3-89E5-D809E8904C7D}" type="slidenum">
              <a:rPr lang="en-US" smtClean="0"/>
              <a:pPr/>
              <a:t>16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797D653-394E-EF49-A6C6-B5F4356E62B6}" type="slidenum">
              <a:rPr lang="en-US" smtClean="0"/>
              <a:pPr/>
              <a:t>21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797D653-394E-EF49-A6C6-B5F4356E62B6}" type="slidenum">
              <a:rPr lang="en-US" smtClean="0"/>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612147-3F64-BA46-A81D-DEA7F2F65094}" type="datetime1">
              <a:rPr lang="en-US" smtClean="0"/>
              <a:pPr/>
              <a:t>10/10/12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5C8377-2607-F84B-BD6E-FC550C7CEEF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97EB1F-D7A8-484C-AFC9-4C4754C18818}" type="datetime1">
              <a:rPr lang="en-US" smtClean="0"/>
              <a:pPr/>
              <a:t>10/10/12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5C8377-2607-F84B-BD6E-FC550C7CEEF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C17FC8-B75F-C842-8145-50DEDAA9B614}" type="datetime1">
              <a:rPr lang="en-US" smtClean="0"/>
              <a:pPr/>
              <a:t>10/10/12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5C8377-2607-F84B-BD6E-FC550C7CEEF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a:xfrm>
            <a:off x="457200" y="6248400"/>
            <a:ext cx="2133600" cy="457200"/>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6" name="Rectangle 13"/>
          <p:cNvSpPr>
            <a:spLocks noGrp="1" noChangeArrowheads="1"/>
          </p:cNvSpPr>
          <p:nvPr>
            <p:ph type="ftr" sz="quarter" idx="11"/>
          </p:nvPr>
        </p:nvSpPr>
        <p:spPr>
          <a:xfrm>
            <a:off x="3124200" y="6248400"/>
            <a:ext cx="2895600" cy="457200"/>
          </a:xfrm>
          <a:prstGeom prst="rect">
            <a:avLst/>
          </a:prstGeom>
        </p:spPr>
        <p:txBody>
          <a:bodyPr/>
          <a:lstStyle>
            <a:lvl1pPr fontAlgn="auto">
              <a:spcBef>
                <a:spcPts val="0"/>
              </a:spcBef>
              <a:spcAft>
                <a:spcPts val="0"/>
              </a:spcAft>
              <a:defRPr dirty="0">
                <a:latin typeface="+mn-lt"/>
              </a:defRPr>
            </a:lvl1pPr>
          </a:lstStyle>
          <a:p>
            <a:pPr>
              <a:defRPr/>
            </a:pPr>
            <a:endParaRPr lang="en-US" dirty="0"/>
          </a:p>
        </p:txBody>
      </p:sp>
      <p:sp>
        <p:nvSpPr>
          <p:cNvPr id="7" name="Rectangle 14"/>
          <p:cNvSpPr>
            <a:spLocks noGrp="1" noChangeArrowheads="1"/>
          </p:cNvSpPr>
          <p:nvPr>
            <p:ph type="sldNum" sz="quarter" idx="12"/>
          </p:nvPr>
        </p:nvSpPr>
        <p:spPr/>
        <p:txBody>
          <a:bodyPr/>
          <a:lstStyle>
            <a:lvl1pPr>
              <a:defRPr/>
            </a:lvl1pPr>
          </a:lstStyle>
          <a:p>
            <a:pPr>
              <a:defRPr/>
            </a:pPr>
            <a:fld id="{4461D2AC-4F5F-4E27-8B78-65FBE64D5EE7}" type="slidenum">
              <a:rPr lang="en-US"/>
              <a:pPr>
                <a:defRPr/>
              </a:pPr>
              <a:t>‹#›</a:t>
            </a:fld>
            <a:endParaRPr lang="en-US" dirty="0"/>
          </a:p>
        </p:txBody>
      </p:sp>
    </p:spTree>
  </p:cSld>
  <p:clrMapOvr>
    <a:masterClrMapping/>
  </p:clrMapOvr>
  <p:transition xmlns:p14="http://schemas.microsoft.com/office/powerpoint/2010/main">
    <p:cu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600200"/>
            <a:ext cx="3810000" cy="45307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lipArt Placeholder 3"/>
          <p:cNvSpPr>
            <a:spLocks noGrp="1"/>
          </p:cNvSpPr>
          <p:nvPr>
            <p:ph type="clipArt" sz="half" idx="2"/>
          </p:nvPr>
        </p:nvSpPr>
        <p:spPr>
          <a:xfrm>
            <a:off x="4876800" y="1600200"/>
            <a:ext cx="3810000" cy="4530725"/>
          </a:xfrm>
        </p:spPr>
        <p:txBody>
          <a:bodyPr>
            <a:normAutofit/>
          </a:bodyPr>
          <a:lstStyle/>
          <a:p>
            <a:pPr lvl="0"/>
            <a:endParaRPr lang="en-US" noProof="0"/>
          </a:p>
        </p:txBody>
      </p:sp>
      <p:sp>
        <p:nvSpPr>
          <p:cNvPr id="5" name="Date Placeholder 4"/>
          <p:cNvSpPr>
            <a:spLocks noGrp="1"/>
          </p:cNvSpPr>
          <p:nvPr>
            <p:ph type="dt" sz="half" idx="10"/>
          </p:nvPr>
        </p:nvSpPr>
        <p:spPr>
          <a:xfrm>
            <a:off x="914400" y="6251575"/>
            <a:ext cx="1981200" cy="457200"/>
          </a:xfrm>
        </p:spPr>
        <p:txBody>
          <a:bodyPr/>
          <a:lstStyle>
            <a:lvl1pPr>
              <a:defRPr/>
            </a:lvl1pPr>
          </a:lstStyle>
          <a:p>
            <a:pPr>
              <a:defRPr/>
            </a:pPr>
            <a:fld id="{08722679-B825-4823-9F06-B575AE855BD2}" type="datetime1">
              <a:rPr lang="en-US" smtClean="0"/>
              <a:pPr>
                <a:defRPr/>
              </a:pPr>
              <a:t>10/10/12</a:t>
            </a:fld>
            <a:endParaRPr lang="en-US"/>
          </a:p>
        </p:txBody>
      </p:sp>
      <p:sp>
        <p:nvSpPr>
          <p:cNvPr id="6" name="Footer Placeholder 5"/>
          <p:cNvSpPr>
            <a:spLocks noGrp="1"/>
          </p:cNvSpPr>
          <p:nvPr>
            <p:ph type="ftr" sz="quarter" idx="11"/>
          </p:nvPr>
        </p:nvSpPr>
        <p:spPr>
          <a:xfrm>
            <a:off x="3352800" y="6248400"/>
            <a:ext cx="29718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7239000" y="6400800"/>
            <a:ext cx="1752600" cy="457200"/>
          </a:xfrm>
        </p:spPr>
        <p:txBody>
          <a:bodyPr/>
          <a:lstStyle>
            <a:lvl1pPr>
              <a:defRPr/>
            </a:lvl1pPr>
          </a:lstStyle>
          <a:p>
            <a:pPr>
              <a:defRPr/>
            </a:pPr>
            <a:fld id="{ACF858CB-D08D-49FD-846E-7ABB8D53E936}" type="slidenum">
              <a:rPr lang="en-US"/>
              <a:pPr>
                <a:defRPr/>
              </a:pPr>
              <a:t>‹#›</a:t>
            </a:fld>
            <a:endParaRPr lang="en-US"/>
          </a:p>
        </p:txBody>
      </p:sp>
    </p:spTree>
    <p:extLst>
      <p:ext uri="{BB962C8B-B14F-4D97-AF65-F5344CB8AC3E}">
        <p14:creationId xmlns:p14="http://schemas.microsoft.com/office/powerpoint/2010/main" val="3761154367"/>
      </p:ext>
    </p:extLst>
  </p:cSld>
  <p:clrMapOvr>
    <a:masterClrMapping/>
  </p:clrMapOvr>
  <p:transition xmlns:p14="http://schemas.microsoft.com/office/powerpoint/2010/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D1938D-C8F8-1845-AB77-E186D2BDC78D}" type="datetime1">
              <a:rPr lang="en-US" smtClean="0"/>
              <a:pPr/>
              <a:t>10/10/12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5C8377-2607-F84B-BD6E-FC550C7CEEF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ADCED1-93E8-B14C-AC5D-6027905B2D3B}" type="datetime1">
              <a:rPr lang="en-US" smtClean="0"/>
              <a:pPr/>
              <a:t>10/10/12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5C8377-2607-F84B-BD6E-FC550C7CEEF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CB8CBB6-9749-334B-891A-F27BC21C902C}" type="datetime1">
              <a:rPr lang="en-US" smtClean="0"/>
              <a:pPr/>
              <a:t>10/10/12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5C8377-2607-F84B-BD6E-FC550C7CEEF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26DF8C-2068-3642-A40E-2EBF29DDE585}" type="datetime1">
              <a:rPr lang="en-US" smtClean="0"/>
              <a:pPr/>
              <a:t>10/10/12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5C8377-2607-F84B-BD6E-FC550C7CEEF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D898CC-3FC1-2B40-A4FD-CDD8A7CCF109}" type="datetime1">
              <a:rPr lang="en-US" smtClean="0"/>
              <a:pPr/>
              <a:t>10/10/12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5C8377-2607-F84B-BD6E-FC550C7CEEF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94C7D2-4A83-634E-90D5-3CE918E3BF54}" type="datetime1">
              <a:rPr lang="en-US" smtClean="0"/>
              <a:pPr/>
              <a:t>10/10/12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5C8377-2607-F84B-BD6E-FC550C7CEEF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AEC2E7-BD1A-504E-8793-8B93DC93AC7C}" type="datetime1">
              <a:rPr lang="en-US" smtClean="0"/>
              <a:pPr/>
              <a:t>10/10/12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5C8377-2607-F84B-BD6E-FC550C7CEEF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F539C8-6E2C-6B4B-BBB5-928EB0242E8D}" type="datetime1">
              <a:rPr lang="en-US" smtClean="0"/>
              <a:pPr/>
              <a:t>10/10/12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5C8377-2607-F84B-BD6E-FC550C7CEEF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EA0E12-A901-5F40-B8C6-A17B8CEA1E8A}" type="datetime1">
              <a:rPr lang="en-US" smtClean="0"/>
              <a:pPr/>
              <a:t>10/10/12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5C8377-2607-F84B-BD6E-FC550C7CEEF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5"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13.xml"/><Relationship Id="rId2"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12.jpeg"/><Relationship Id="rId5" Type="http://schemas.openxmlformats.org/officeDocument/2006/relationships/oleObject" Target="../embeddings/oleObject1.bin"/><Relationship Id="rId6" Type="http://schemas.openxmlformats.org/officeDocument/2006/relationships/image" Target="../media/image11.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1" Type="http://schemas.openxmlformats.org/officeDocument/2006/relationships/slideLayout" Target="../slideLayouts/slideLayout6.xml"/><Relationship Id="rId2"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2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2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29.jpeg"/><Relationship Id="rId5" Type="http://schemas.openxmlformats.org/officeDocument/2006/relationships/image" Target="../media/image30.jpeg"/><Relationship Id="rId6" Type="http://schemas.openxmlformats.org/officeDocument/2006/relationships/image" Target="../media/image31.jpeg"/><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image" Target="../media/image38.png"/><Relationship Id="rId9"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4" Type="http://schemas.openxmlformats.org/officeDocument/2006/relationships/image" Target="../media/image41.jpe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hyperlink" Target="http://faculty.washington.edu/reskin/" TargetMode="Externa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42.emf"/><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4.jpeg"/><Relationship Id="rId4" Type="http://schemas.openxmlformats.org/officeDocument/2006/relationships/image" Target="../media/image45.jpeg"/><Relationship Id="rId5" Type="http://schemas.openxmlformats.org/officeDocument/2006/relationships/image" Target="../media/image46.jpeg"/><Relationship Id="rId1" Type="http://schemas.openxmlformats.org/officeDocument/2006/relationships/slideLayout" Target="../slideLayouts/slideLayout7.xml"/><Relationship Id="rId2" Type="http://schemas.openxmlformats.org/officeDocument/2006/relationships/image" Target="../media/image43.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4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png"/><Relationship Id="rId3" Type="http://schemas.openxmlformats.org/officeDocument/2006/relationships/hyperlink" Target="http://www.iupress.indiana.edu/catalog/806639"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p:spPr>
        <p:txBody>
          <a:bodyPr/>
          <a:lstStyle/>
          <a:p>
            <a:fld id="{69EBF77E-5C25-E343-98DF-75A43339E681}" type="slidenum">
              <a:rPr lang="en-US">
                <a:solidFill>
                  <a:schemeClr val="bg1"/>
                </a:solidFill>
              </a:rPr>
              <a:pPr/>
              <a:t>1</a:t>
            </a:fld>
            <a:endParaRPr lang="en-US" dirty="0">
              <a:solidFill>
                <a:schemeClr val="bg1"/>
              </a:solidFill>
            </a:endParaRPr>
          </a:p>
        </p:txBody>
      </p:sp>
      <p:sp>
        <p:nvSpPr>
          <p:cNvPr id="612354" name="Rectangle 2"/>
          <p:cNvSpPr>
            <a:spLocks noGrp="1" noRot="1" noChangeArrowheads="1"/>
          </p:cNvSpPr>
          <p:nvPr>
            <p:ph type="title"/>
          </p:nvPr>
        </p:nvSpPr>
        <p:spPr/>
        <p:txBody>
          <a:bodyPr/>
          <a:lstStyle/>
          <a:p>
            <a:pPr eaLnBrk="1" hangingPunct="1">
              <a:defRPr/>
            </a:pPr>
            <a:endParaRPr lang="en-US" dirty="0" smtClean="0">
              <a:ea typeface="+mj-ea"/>
              <a:cs typeface="+mj-cs"/>
            </a:endParaRPr>
          </a:p>
        </p:txBody>
      </p:sp>
      <p:sp>
        <p:nvSpPr>
          <p:cNvPr id="612355" name="Rectangle 3"/>
          <p:cNvSpPr>
            <a:spLocks noGrp="1" noRot="1" noChangeArrowheads="1"/>
          </p:cNvSpPr>
          <p:nvPr>
            <p:ph type="body" idx="1"/>
          </p:nvPr>
        </p:nvSpPr>
        <p:spPr>
          <a:xfrm>
            <a:off x="381000" y="1600200"/>
            <a:ext cx="8461375" cy="3581400"/>
          </a:xfrm>
        </p:spPr>
        <p:txBody>
          <a:bodyPr/>
          <a:lstStyle/>
          <a:p>
            <a:pPr eaLnBrk="1" hangingPunct="1">
              <a:defRPr/>
            </a:pPr>
            <a:endParaRPr lang="en-US" dirty="0" smtClean="0">
              <a:ea typeface="+mn-ea"/>
              <a:cs typeface="+mn-cs"/>
            </a:endParaRPr>
          </a:p>
        </p:txBody>
      </p:sp>
      <p:pic>
        <p:nvPicPr>
          <p:cNvPr id="15365" name="Picture 4" descr="100_0170"/>
          <p:cNvPicPr>
            <a:picLocks noChangeAspect="1" noChangeArrowheads="1"/>
          </p:cNvPicPr>
          <p:nvPr/>
        </p:nvPicPr>
        <p:blipFill>
          <a:blip r:embed="rId3">
            <a:lum bright="74000" contrast="-70000"/>
          </a:blip>
          <a:srcRect/>
          <a:stretch>
            <a:fillRect/>
          </a:stretch>
        </p:blipFill>
        <p:spPr bwMode="auto">
          <a:xfrm>
            <a:off x="0" y="-914400"/>
            <a:ext cx="9144000" cy="6858000"/>
          </a:xfrm>
          <a:prstGeom prst="rect">
            <a:avLst/>
          </a:prstGeom>
          <a:noFill/>
          <a:ln w="9525">
            <a:noFill/>
            <a:miter lim="800000"/>
            <a:headEnd/>
            <a:tailEnd/>
          </a:ln>
        </p:spPr>
      </p:pic>
      <p:sp>
        <p:nvSpPr>
          <p:cNvPr id="15366" name="Rectangle 9"/>
          <p:cNvSpPr>
            <a:spLocks noChangeArrowheads="1"/>
          </p:cNvSpPr>
          <p:nvPr/>
        </p:nvSpPr>
        <p:spPr bwMode="auto">
          <a:xfrm>
            <a:off x="0" y="3657600"/>
            <a:ext cx="9144000" cy="1323975"/>
          </a:xfrm>
          <a:prstGeom prst="rect">
            <a:avLst/>
          </a:prstGeom>
          <a:noFill/>
          <a:ln w="9525">
            <a:noFill/>
            <a:miter lim="800000"/>
            <a:headEnd/>
            <a:tailEnd/>
          </a:ln>
        </p:spPr>
        <p:txBody>
          <a:bodyPr>
            <a:prstTxWarp prst="textNoShape">
              <a:avLst/>
            </a:prstTxWarp>
            <a:spAutoFit/>
          </a:bodyPr>
          <a:lstStyle/>
          <a:p>
            <a:pPr algn="ctr" eaLnBrk="1" hangingPunct="1"/>
            <a:r>
              <a:rPr lang="en-US" sz="2000" b="1" dirty="0">
                <a:solidFill>
                  <a:srgbClr val="FF0000"/>
                </a:solidFill>
                <a:latin typeface="Constantia"/>
                <a:cs typeface="Constantia"/>
              </a:rPr>
              <a:t>Professor john a. powell </a:t>
            </a:r>
          </a:p>
          <a:p>
            <a:pPr algn="ctr" eaLnBrk="1" hangingPunct="1"/>
            <a:r>
              <a:rPr lang="en-US" sz="2000" b="1" dirty="0">
                <a:solidFill>
                  <a:srgbClr val="FF0000"/>
                </a:solidFill>
                <a:latin typeface="Constantia"/>
                <a:cs typeface="Constantia"/>
              </a:rPr>
              <a:t>Haas Diversity Research Center, Executive Director</a:t>
            </a:r>
          </a:p>
          <a:p>
            <a:pPr algn="ctr" eaLnBrk="1" hangingPunct="1"/>
            <a:r>
              <a:rPr lang="en-US" sz="2000" b="1" dirty="0">
                <a:solidFill>
                  <a:srgbClr val="FF0000"/>
                </a:solidFill>
                <a:latin typeface="Constantia"/>
                <a:cs typeface="Constantia"/>
              </a:rPr>
              <a:t>and The Robert D. Haas Chancellor’s Chair in Equity and Inclusion</a:t>
            </a:r>
          </a:p>
          <a:p>
            <a:pPr algn="ctr" eaLnBrk="1" hangingPunct="1"/>
            <a:r>
              <a:rPr lang="en-US" sz="2000" b="1" dirty="0">
                <a:solidFill>
                  <a:srgbClr val="FF0000"/>
                </a:solidFill>
                <a:latin typeface="Constantia"/>
                <a:cs typeface="Constantia"/>
              </a:rPr>
              <a:t>University of California, Berkeley</a:t>
            </a:r>
          </a:p>
        </p:txBody>
      </p:sp>
      <p:sp>
        <p:nvSpPr>
          <p:cNvPr id="15367" name="TextBox 10"/>
          <p:cNvSpPr txBox="1">
            <a:spLocks noChangeArrowheads="1"/>
          </p:cNvSpPr>
          <p:nvPr/>
        </p:nvSpPr>
        <p:spPr bwMode="auto">
          <a:xfrm>
            <a:off x="620713" y="5648325"/>
            <a:ext cx="7689850" cy="707886"/>
          </a:xfrm>
          <a:prstGeom prst="rect">
            <a:avLst/>
          </a:prstGeom>
          <a:noFill/>
          <a:ln w="9525">
            <a:noFill/>
            <a:miter lim="800000"/>
            <a:headEnd/>
            <a:tailEnd/>
          </a:ln>
        </p:spPr>
        <p:txBody>
          <a:bodyPr>
            <a:prstTxWarp prst="textNoShape">
              <a:avLst/>
            </a:prstTxWarp>
            <a:spAutoFit/>
          </a:bodyPr>
          <a:lstStyle/>
          <a:p>
            <a:pPr algn="ctr"/>
            <a:r>
              <a:rPr lang="en-US" sz="2000" dirty="0">
                <a:effectLst>
                  <a:outerShdw blurRad="38100" dist="38100" dir="2700000" algn="tl">
                    <a:srgbClr val="000000">
                      <a:alpha val="43137"/>
                    </a:srgbClr>
                  </a:outerShdw>
                </a:effectLst>
                <a:latin typeface="Constantia"/>
                <a:cs typeface="Constantia"/>
              </a:rPr>
              <a:t>Presentation for</a:t>
            </a:r>
            <a:r>
              <a:rPr lang="en-US" sz="2000" dirty="0" smtClean="0">
                <a:effectLst>
                  <a:outerShdw blurRad="38100" dist="38100" dir="2700000" algn="tl">
                    <a:srgbClr val="000000">
                      <a:alpha val="43137"/>
                    </a:srgbClr>
                  </a:outerShdw>
                </a:effectLst>
                <a:latin typeface="Constantia"/>
                <a:cs typeface="Constantia"/>
              </a:rPr>
              <a:t> the Kresge Foundation</a:t>
            </a:r>
          </a:p>
          <a:p>
            <a:pPr algn="ctr"/>
            <a:r>
              <a:rPr lang="en-US" sz="2000" dirty="0" smtClean="0">
                <a:effectLst>
                  <a:outerShdw blurRad="38100" dist="38100" dir="2700000" algn="tl">
                    <a:srgbClr val="000000">
                      <a:alpha val="43137"/>
                    </a:srgbClr>
                  </a:outerShdw>
                </a:effectLst>
                <a:latin typeface="Constantia"/>
                <a:cs typeface="Constantia"/>
              </a:rPr>
              <a:t>September 28, 2012</a:t>
            </a:r>
            <a:endParaRPr lang="en-US" sz="2000" dirty="0">
              <a:effectLst>
                <a:outerShdw blurRad="38100" dist="38100" dir="2700000" algn="tl">
                  <a:srgbClr val="000000">
                    <a:alpha val="43137"/>
                  </a:srgbClr>
                </a:outerShdw>
              </a:effectLst>
              <a:latin typeface="Constantia"/>
              <a:cs typeface="Constantia"/>
            </a:endParaRPr>
          </a:p>
        </p:txBody>
      </p:sp>
      <p:sp>
        <p:nvSpPr>
          <p:cNvPr id="15368" name="TextBox 11"/>
          <p:cNvSpPr txBox="1">
            <a:spLocks noChangeArrowheads="1"/>
          </p:cNvSpPr>
          <p:nvPr/>
        </p:nvSpPr>
        <p:spPr bwMode="auto">
          <a:xfrm>
            <a:off x="457200" y="1135600"/>
            <a:ext cx="8229600" cy="1938992"/>
          </a:xfrm>
          <a:prstGeom prst="rect">
            <a:avLst/>
          </a:prstGeom>
          <a:noFill/>
          <a:ln w="9525">
            <a:noFill/>
            <a:miter lim="800000"/>
            <a:headEnd/>
            <a:tailEnd/>
          </a:ln>
        </p:spPr>
        <p:txBody>
          <a:bodyPr>
            <a:prstTxWarp prst="textNoShape">
              <a:avLst/>
            </a:prstTxWarp>
            <a:spAutoFit/>
          </a:bodyPr>
          <a:lstStyle/>
          <a:p>
            <a:pPr algn="ctr"/>
            <a:r>
              <a:rPr lang="en-US" sz="4000" b="1" dirty="0" smtClean="0">
                <a:solidFill>
                  <a:srgbClr val="FF0000"/>
                </a:solidFill>
                <a:latin typeface="Constantia"/>
                <a:cs typeface="Constantia"/>
              </a:rPr>
              <a:t>Structural Fairness &amp;</a:t>
            </a:r>
          </a:p>
          <a:p>
            <a:pPr algn="ctr"/>
            <a:r>
              <a:rPr lang="en-US" sz="4000" b="1" dirty="0" smtClean="0">
                <a:solidFill>
                  <a:srgbClr val="FF0000"/>
                </a:solidFill>
                <a:latin typeface="Constantia"/>
                <a:cs typeface="Constantia"/>
              </a:rPr>
              <a:t>Targeted Universalism:</a:t>
            </a:r>
          </a:p>
          <a:p>
            <a:pPr algn="ctr"/>
            <a:r>
              <a:rPr lang="en-US" sz="4000" b="1" i="1" dirty="0" smtClean="0">
                <a:latin typeface="Constantia"/>
                <a:cs typeface="Constantia"/>
              </a:rPr>
              <a:t>Reflections on Detroit</a:t>
            </a:r>
            <a:endParaRPr lang="en-US" sz="4000" b="1" i="1" dirty="0">
              <a:latin typeface="Constantia"/>
              <a:cs typeface="Constantia"/>
            </a:endParaRPr>
          </a:p>
        </p:txBody>
      </p:sp>
      <p:sp>
        <p:nvSpPr>
          <p:cNvPr id="9" name="TextBox 8"/>
          <p:cNvSpPr txBox="1"/>
          <p:nvPr/>
        </p:nvSpPr>
        <p:spPr>
          <a:xfrm>
            <a:off x="3480287" y="2705260"/>
            <a:ext cx="184666" cy="369332"/>
          </a:xfrm>
          <a:prstGeom prst="rect">
            <a:avLst/>
          </a:prstGeom>
          <a:noFill/>
        </p:spPr>
        <p:txBody>
          <a:bodyPr wrap="none" rtlCol="0">
            <a:spAutoFit/>
          </a:bodyPr>
          <a:lstStyle/>
          <a:p>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4F718CD-85AD-40F3-AC4C-08DA77F324E8}" type="slidenum">
              <a:rPr lang="en-US" smtClean="0"/>
              <a:pPr/>
              <a:t>10</a:t>
            </a:fld>
            <a:endParaRPr lang="en-US"/>
          </a:p>
        </p:txBody>
      </p:sp>
      <p:sp>
        <p:nvSpPr>
          <p:cNvPr id="3" name="TextBox 2"/>
          <p:cNvSpPr txBox="1"/>
          <p:nvPr/>
        </p:nvSpPr>
        <p:spPr>
          <a:xfrm>
            <a:off x="2057400" y="838200"/>
            <a:ext cx="5604569" cy="707886"/>
          </a:xfrm>
          <a:prstGeom prst="rect">
            <a:avLst/>
          </a:prstGeom>
          <a:noFill/>
        </p:spPr>
        <p:txBody>
          <a:bodyPr wrap="none" rtlCol="0">
            <a:spAutoFit/>
          </a:bodyPr>
          <a:lstStyle/>
          <a:p>
            <a:r>
              <a:rPr lang="en-US" sz="4000" dirty="0" smtClean="0"/>
              <a:t>What Are We Situated In?</a:t>
            </a:r>
            <a:endParaRPr lang="en-US" sz="4000" dirty="0"/>
          </a:p>
        </p:txBody>
      </p:sp>
    </p:spTree>
    <p:extLst>
      <p:ext uri="{BB962C8B-B14F-4D97-AF65-F5344CB8AC3E}">
        <p14:creationId xmlns:p14="http://schemas.microsoft.com/office/powerpoint/2010/main" val="1713700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Situatedness</a:t>
            </a:r>
            <a:endParaRPr lang="en-US" dirty="0"/>
          </a:p>
        </p:txBody>
      </p:sp>
      <p:sp>
        <p:nvSpPr>
          <p:cNvPr id="3" name="Content Placeholder 2"/>
          <p:cNvSpPr>
            <a:spLocks noGrp="1"/>
          </p:cNvSpPr>
          <p:nvPr>
            <p:ph sz="quarter" idx="1"/>
          </p:nvPr>
        </p:nvSpPr>
        <p:spPr/>
        <p:txBody>
          <a:bodyPr/>
          <a:lstStyle/>
          <a:p>
            <a:r>
              <a:rPr lang="en-US" dirty="0" smtClean="0"/>
              <a:t>Different communities are situated differently with respect to structures, stories and regard</a:t>
            </a:r>
          </a:p>
          <a:p>
            <a:pPr lvl="1"/>
            <a:r>
              <a:rPr lang="en-US" dirty="0" smtClean="0">
                <a:solidFill>
                  <a:schemeClr val="accent1"/>
                </a:solidFill>
              </a:rPr>
              <a:t>Example: Universal Healthcare </a:t>
            </a:r>
          </a:p>
          <a:p>
            <a:pPr lvl="1"/>
            <a:endParaRPr lang="en-US" dirty="0" smtClean="0">
              <a:solidFill>
                <a:schemeClr val="accent1"/>
              </a:solidFill>
            </a:endParaRPr>
          </a:p>
          <a:p>
            <a:pPr lvl="1"/>
            <a:endParaRPr lang="en-US" dirty="0">
              <a:solidFill>
                <a:schemeClr val="accent1"/>
              </a:solidFill>
            </a:endParaRPr>
          </a:p>
        </p:txBody>
      </p:sp>
      <p:sp>
        <p:nvSpPr>
          <p:cNvPr id="4" name="TextBox 3"/>
          <p:cNvSpPr txBox="1"/>
          <p:nvPr/>
        </p:nvSpPr>
        <p:spPr>
          <a:xfrm>
            <a:off x="762000" y="3505200"/>
            <a:ext cx="2438400" cy="10618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US" sz="2100" dirty="0" smtClean="0"/>
              <a:t>Community A has no insurance and no hospitals in the area.</a:t>
            </a:r>
            <a:endParaRPr lang="en-US" sz="2100" dirty="0"/>
          </a:p>
        </p:txBody>
      </p:sp>
      <p:sp>
        <p:nvSpPr>
          <p:cNvPr id="5" name="TextBox 4"/>
          <p:cNvSpPr txBox="1"/>
          <p:nvPr/>
        </p:nvSpPr>
        <p:spPr>
          <a:xfrm>
            <a:off x="3505200" y="3505200"/>
            <a:ext cx="2438400" cy="138499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nchor="ctr">
            <a:spAutoFit/>
          </a:bodyPr>
          <a:lstStyle/>
          <a:p>
            <a:pPr algn="ctr"/>
            <a:r>
              <a:rPr lang="en-US" sz="2100" dirty="0" smtClean="0"/>
              <a:t>Community B has no insurance,  but there’s a hospital down the street.</a:t>
            </a:r>
            <a:endParaRPr lang="en-US" sz="2100" dirty="0"/>
          </a:p>
        </p:txBody>
      </p:sp>
      <p:sp>
        <p:nvSpPr>
          <p:cNvPr id="6" name="TextBox 5"/>
          <p:cNvSpPr txBox="1"/>
          <p:nvPr/>
        </p:nvSpPr>
        <p:spPr>
          <a:xfrm>
            <a:off x="6172200" y="3505200"/>
            <a:ext cx="2438400" cy="138499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nchor="ctr">
            <a:spAutoFit/>
          </a:bodyPr>
          <a:lstStyle/>
          <a:p>
            <a:pPr algn="ctr"/>
            <a:r>
              <a:rPr lang="en-US" sz="2100" dirty="0" smtClean="0"/>
              <a:t>Community C has access to both insurance an a hospital.</a:t>
            </a:r>
            <a:endParaRPr lang="en-US" sz="2100" dirty="0"/>
          </a:p>
        </p:txBody>
      </p:sp>
      <p:pic>
        <p:nvPicPr>
          <p:cNvPr id="7" name="Picture 6" descr="sick (2).jpg"/>
          <p:cNvPicPr>
            <a:picLocks noChangeAspect="1"/>
          </p:cNvPicPr>
          <p:nvPr/>
        </p:nvPicPr>
        <p:blipFill>
          <a:blip r:embed="rId2" cstate="print"/>
          <a:srcRect l="7500" t="2499" r="6250" b="2499"/>
          <a:stretch>
            <a:fillRect/>
          </a:stretch>
        </p:blipFill>
        <p:spPr bwMode="auto">
          <a:xfrm>
            <a:off x="1219200" y="5078869"/>
            <a:ext cx="990600" cy="1636294"/>
          </a:xfrm>
          <a:prstGeom prst="rect">
            <a:avLst/>
          </a:prstGeom>
          <a:noFill/>
          <a:ln w="9525">
            <a:noFill/>
            <a:miter lim="800000"/>
            <a:headEnd/>
            <a:tailEnd/>
          </a:ln>
        </p:spPr>
      </p:pic>
      <p:pic>
        <p:nvPicPr>
          <p:cNvPr id="8" name="Picture 8" descr="hosp.jpg"/>
          <p:cNvPicPr>
            <a:picLocks noChangeAspect="1"/>
          </p:cNvPicPr>
          <p:nvPr/>
        </p:nvPicPr>
        <p:blipFill>
          <a:blip r:embed="rId3" cstate="print"/>
          <a:srcRect/>
          <a:stretch>
            <a:fillRect/>
          </a:stretch>
        </p:blipFill>
        <p:spPr>
          <a:xfrm>
            <a:off x="2514600" y="5257800"/>
            <a:ext cx="2135038" cy="1414463"/>
          </a:xfrm>
          <a:prstGeom prst="rect">
            <a:avLst/>
          </a:prstGeom>
        </p:spPr>
      </p:pic>
      <p:pic>
        <p:nvPicPr>
          <p:cNvPr id="9" name="Picture 3"/>
          <p:cNvPicPr>
            <a:picLocks noChangeAspect="1" noChangeArrowheads="1"/>
          </p:cNvPicPr>
          <p:nvPr/>
        </p:nvPicPr>
        <p:blipFill>
          <a:blip r:embed="rId4" cstate="print"/>
          <a:srcRect/>
          <a:stretch>
            <a:fillRect/>
          </a:stretch>
        </p:blipFill>
        <p:spPr bwMode="auto">
          <a:xfrm>
            <a:off x="5105400" y="5334000"/>
            <a:ext cx="914400" cy="1371600"/>
          </a:xfrm>
          <a:prstGeom prst="rect">
            <a:avLst/>
          </a:prstGeom>
          <a:noFill/>
          <a:ln w="9525">
            <a:noFill/>
            <a:miter lim="800000"/>
            <a:headEnd/>
            <a:tailEnd/>
          </a:ln>
          <a:effectLst/>
        </p:spPr>
      </p:pic>
      <p:pic>
        <p:nvPicPr>
          <p:cNvPr id="10" name="Picture 5" descr="sick (1).jpg"/>
          <p:cNvPicPr>
            <a:picLocks noChangeAspect="1"/>
          </p:cNvPicPr>
          <p:nvPr/>
        </p:nvPicPr>
        <p:blipFill>
          <a:blip r:embed="rId5" cstate="print"/>
          <a:srcRect/>
          <a:stretch>
            <a:fillRect/>
          </a:stretch>
        </p:blipFill>
        <p:spPr bwMode="auto">
          <a:xfrm>
            <a:off x="6477000" y="5334000"/>
            <a:ext cx="1399823" cy="1371600"/>
          </a:xfrm>
          <a:prstGeom prst="rect">
            <a:avLst/>
          </a:prstGeom>
          <a:noFill/>
          <a:ln w="9525">
            <a:noFill/>
            <a:miter lim="800000"/>
            <a:headEnd/>
            <a:tailEnd/>
          </a:ln>
        </p:spPr>
      </p:pic>
      <p:sp>
        <p:nvSpPr>
          <p:cNvPr id="11" name="Slide Number Placeholder 10"/>
          <p:cNvSpPr>
            <a:spLocks noGrp="1"/>
          </p:cNvSpPr>
          <p:nvPr>
            <p:ph type="sldNum" sz="quarter" idx="12"/>
          </p:nvPr>
        </p:nvSpPr>
        <p:spPr/>
        <p:txBody>
          <a:bodyPr>
            <a:normAutofit/>
          </a:bodyPr>
          <a:lstStyle/>
          <a:p>
            <a:fld id="{04F718CD-85AD-40F3-AC4C-08DA77F324E8}" type="slidenum">
              <a:rPr lang="en-US" smtClean="0"/>
              <a:pPr/>
              <a:t>11</a:t>
            </a:fld>
            <a:endParaRPr lang="en-US"/>
          </a:p>
        </p:txBody>
      </p:sp>
    </p:spTree>
    <p:extLst>
      <p:ext uri="{BB962C8B-B14F-4D97-AF65-F5344CB8AC3E}">
        <p14:creationId xmlns:p14="http://schemas.microsoft.com/office/powerpoint/2010/main" val="3086850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People are Situated (example) </a:t>
            </a:r>
            <a:endParaRPr lang="en-US" dirty="0"/>
          </a:p>
        </p:txBody>
      </p:sp>
      <p:sp>
        <p:nvSpPr>
          <p:cNvPr id="4" name="Text Placeholder 3"/>
          <p:cNvSpPr>
            <a:spLocks noGrp="1"/>
          </p:cNvSpPr>
          <p:nvPr>
            <p:ph type="body" sz="half" idx="1"/>
          </p:nvPr>
        </p:nvSpPr>
        <p:spPr/>
        <p:style>
          <a:lnRef idx="0">
            <a:schemeClr val="accent5"/>
          </a:lnRef>
          <a:fillRef idx="3">
            <a:schemeClr val="accent5"/>
          </a:fillRef>
          <a:effectRef idx="3">
            <a:schemeClr val="accent5"/>
          </a:effectRef>
          <a:fontRef idx="minor">
            <a:schemeClr val="lt1"/>
          </a:fontRef>
        </p:style>
        <p:txBody>
          <a:bodyPr>
            <a:normAutofit fontScale="92500" lnSpcReduction="20000"/>
          </a:bodyPr>
          <a:lstStyle/>
          <a:p>
            <a:r>
              <a:rPr lang="en-US" dirty="0" smtClean="0">
                <a:solidFill>
                  <a:schemeClr val="accent1"/>
                </a:solidFill>
              </a:rPr>
              <a:t>Problem</a:t>
            </a:r>
            <a:r>
              <a:rPr lang="en-US" dirty="0" smtClean="0"/>
              <a:t>: Three people are out to sea and a big storm is coming</a:t>
            </a:r>
          </a:p>
          <a:p>
            <a:r>
              <a:rPr lang="en-US" dirty="0" smtClean="0">
                <a:solidFill>
                  <a:schemeClr val="accent1"/>
                </a:solidFill>
              </a:rPr>
              <a:t>Goal</a:t>
            </a:r>
            <a:r>
              <a:rPr lang="en-US" dirty="0" smtClean="0"/>
              <a:t>: To reach the people within six hours</a:t>
            </a:r>
          </a:p>
          <a:p>
            <a:r>
              <a:rPr lang="en-US" dirty="0" smtClean="0">
                <a:solidFill>
                  <a:schemeClr val="accent1"/>
                </a:solidFill>
              </a:rPr>
              <a:t>Assumption</a:t>
            </a:r>
            <a:r>
              <a:rPr lang="en-US" dirty="0" smtClean="0"/>
              <a:t>: If we can reach them in six hours, we will save them all</a:t>
            </a:r>
          </a:p>
        </p:txBody>
      </p:sp>
      <p:pic>
        <p:nvPicPr>
          <p:cNvPr id="1032" name="Picture 8" descr="C:\Documents and Settings\angelas\Local Settings\Temporary Internet Files\Content.IE5\YFBR3WHP\MP900438685[1].jpg"/>
          <p:cNvPicPr>
            <a:picLocks noGrp="1" noChangeAspect="1" noChangeArrowheads="1"/>
          </p:cNvPicPr>
          <p:nvPr>
            <p:ph type="clipArt" sz="half" idx="2"/>
          </p:nvPr>
        </p:nvPicPr>
        <p:blipFill>
          <a:blip r:embed="rId2" cstate="print"/>
          <a:srcRect/>
          <a:stretch>
            <a:fillRect/>
          </a:stretch>
        </p:blipFill>
        <p:spPr bwMode="auto">
          <a:xfrm>
            <a:off x="4876801" y="1600200"/>
            <a:ext cx="3419556" cy="4530725"/>
          </a:xfrm>
          <a:prstGeom prst="rect">
            <a:avLst/>
          </a:prstGeom>
          <a:ln>
            <a:noFill/>
          </a:ln>
          <a:effectLst>
            <a:outerShdw blurRad="292100" dist="139700" dir="2700000" algn="tl" rotWithShape="0">
              <a:srgbClr val="333333">
                <a:alpha val="65000"/>
              </a:srgbClr>
            </a:outerShdw>
          </a:effectLst>
        </p:spPr>
      </p:pic>
      <p:sp>
        <p:nvSpPr>
          <p:cNvPr id="15" name="Slide Number Placeholder 14"/>
          <p:cNvSpPr>
            <a:spLocks noGrp="1"/>
          </p:cNvSpPr>
          <p:nvPr>
            <p:ph type="sldNum" sz="quarter" idx="12"/>
          </p:nvPr>
        </p:nvSpPr>
        <p:spPr>
          <a:xfrm>
            <a:off x="0" y="1143000"/>
            <a:ext cx="533400" cy="457200"/>
          </a:xfrm>
        </p:spPr>
        <p:txBody>
          <a:bodyPr/>
          <a:lstStyle/>
          <a:p>
            <a:pPr>
              <a:defRPr/>
            </a:pPr>
            <a:fld id="{ACF858CB-D08D-49FD-846E-7ABB8D53E936}" type="slidenum">
              <a:rPr lang="en-US" smtClean="0"/>
              <a:pPr>
                <a:defRPr/>
              </a:pPr>
              <a:t>12</a:t>
            </a:fld>
            <a:endParaRPr lang="en-US" dirty="0"/>
          </a:p>
        </p:txBody>
      </p:sp>
    </p:spTree>
    <p:extLst>
      <p:ext uri="{BB962C8B-B14F-4D97-AF65-F5344CB8AC3E}">
        <p14:creationId xmlns:p14="http://schemas.microsoft.com/office/powerpoint/2010/main" val="212198981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How People are Situated (ex. con’t.)</a:t>
            </a:r>
            <a:endParaRPr lang="en-US" dirty="0"/>
          </a:p>
        </p:txBody>
      </p:sp>
      <p:sp>
        <p:nvSpPr>
          <p:cNvPr id="6" name="Text Placeholder 5"/>
          <p:cNvSpPr>
            <a:spLocks noGrp="1"/>
          </p:cNvSpPr>
          <p:nvPr>
            <p:ph type="body" sz="half" idx="1"/>
          </p:nvPr>
        </p:nvSpPr>
        <p:spPr>
          <a:xfrm>
            <a:off x="4800600" y="1676400"/>
            <a:ext cx="3810000" cy="4530725"/>
          </a:xfrm>
        </p:spPr>
        <p:style>
          <a:lnRef idx="1">
            <a:schemeClr val="dk1"/>
          </a:lnRef>
          <a:fillRef idx="2">
            <a:schemeClr val="dk1"/>
          </a:fillRef>
          <a:effectRef idx="1">
            <a:schemeClr val="dk1"/>
          </a:effectRef>
          <a:fontRef idx="minor">
            <a:schemeClr val="dk1"/>
          </a:fontRef>
        </p:style>
        <p:txBody>
          <a:bodyPr>
            <a:normAutofit fontScale="55000" lnSpcReduction="20000"/>
          </a:bodyPr>
          <a:lstStyle/>
          <a:p>
            <a:r>
              <a:rPr lang="en-US" sz="4400" dirty="0" smtClean="0"/>
              <a:t>But the three are </a:t>
            </a:r>
            <a:r>
              <a:rPr lang="en-US" sz="4400" dirty="0" smtClean="0">
                <a:solidFill>
                  <a:schemeClr val="accent1"/>
                </a:solidFill>
              </a:rPr>
              <a:t>not</a:t>
            </a:r>
            <a:r>
              <a:rPr lang="en-US" sz="4400" dirty="0" smtClean="0"/>
              <a:t> all in the stormy water in the </a:t>
            </a:r>
            <a:r>
              <a:rPr lang="en-US" sz="4400" dirty="0" smtClean="0">
                <a:solidFill>
                  <a:schemeClr val="accent1"/>
                </a:solidFill>
              </a:rPr>
              <a:t>same</a:t>
            </a:r>
            <a:r>
              <a:rPr lang="en-US" sz="4400" dirty="0" smtClean="0"/>
              <a:t> way</a:t>
            </a:r>
          </a:p>
          <a:p>
            <a:r>
              <a:rPr lang="en-US" sz="4400" dirty="0" smtClean="0"/>
              <a:t>Which person would be most likely to survive the 6 hours it would take to reach them?</a:t>
            </a:r>
          </a:p>
          <a:p>
            <a:r>
              <a:rPr lang="en-US" sz="4400" dirty="0" smtClean="0"/>
              <a:t>If water is a “structure,”(housing, education, etc.) some groups are able to navigate the structure more successfully than other groups</a:t>
            </a:r>
          </a:p>
          <a:p>
            <a:endParaRPr lang="en-US" dirty="0"/>
          </a:p>
        </p:txBody>
      </p:sp>
      <p:pic>
        <p:nvPicPr>
          <p:cNvPr id="9" name="Picture 6" descr="ocean liner.jpg"/>
          <p:cNvPicPr>
            <a:picLocks noChangeAspect="1"/>
          </p:cNvPicPr>
          <p:nvPr/>
        </p:nvPicPr>
        <p:blipFill>
          <a:blip r:embed="rId2" cstate="print"/>
          <a:srcRect/>
          <a:stretch>
            <a:fillRect/>
          </a:stretch>
        </p:blipFill>
        <p:spPr bwMode="auto">
          <a:xfrm>
            <a:off x="1447800" y="1676400"/>
            <a:ext cx="2209800" cy="1657350"/>
          </a:xfrm>
          <a:prstGeom prst="rect">
            <a:avLst/>
          </a:prstGeom>
          <a:ln>
            <a:noFill/>
          </a:ln>
          <a:effectLst>
            <a:outerShdw blurRad="292100" dist="139700" dir="2700000" algn="tl" rotWithShape="0">
              <a:srgbClr val="333333">
                <a:alpha val="65000"/>
              </a:srgbClr>
            </a:outerShdw>
          </a:effectLst>
        </p:spPr>
      </p:pic>
      <p:pic>
        <p:nvPicPr>
          <p:cNvPr id="10" name="Content Placeholder 4" descr="stock-photo-a-man-struggling-for-a-life-buoy-in-the-water-16298083.jpg"/>
          <p:cNvPicPr>
            <a:picLocks noChangeAspect="1"/>
          </p:cNvPicPr>
          <p:nvPr/>
        </p:nvPicPr>
        <p:blipFill>
          <a:blip r:embed="rId3" cstate="print"/>
          <a:srcRect/>
          <a:stretch>
            <a:fillRect/>
          </a:stretch>
        </p:blipFill>
        <p:spPr>
          <a:xfrm>
            <a:off x="1447800" y="3429000"/>
            <a:ext cx="2209800" cy="1524000"/>
          </a:xfrm>
          <a:prstGeom prst="rect">
            <a:avLst/>
          </a:prstGeom>
          <a:ln>
            <a:noFill/>
          </a:ln>
          <a:effectLst>
            <a:outerShdw blurRad="292100" dist="139700" dir="2700000" algn="tl" rotWithShape="0">
              <a:srgbClr val="333333">
                <a:alpha val="65000"/>
              </a:srgbClr>
            </a:outerShdw>
          </a:effectLst>
        </p:spPr>
      </p:pic>
      <p:pic>
        <p:nvPicPr>
          <p:cNvPr id="11" name="Content Placeholder 5" descr="Lifeboat-drill.JPG"/>
          <p:cNvPicPr>
            <a:picLocks noChangeAspect="1"/>
          </p:cNvPicPr>
          <p:nvPr/>
        </p:nvPicPr>
        <p:blipFill>
          <a:blip r:embed="rId4" cstate="print"/>
          <a:srcRect/>
          <a:stretch>
            <a:fillRect/>
          </a:stretch>
        </p:blipFill>
        <p:spPr>
          <a:xfrm>
            <a:off x="1447800" y="5029200"/>
            <a:ext cx="2209800" cy="1655763"/>
          </a:xfrm>
          <a:prstGeom prst="rect">
            <a:avLst/>
          </a:prstGeom>
          <a:ln>
            <a:noFill/>
          </a:ln>
          <a:effectLst>
            <a:outerShdw blurRad="292100" dist="139700" dir="2700000" algn="tl" rotWithShape="0">
              <a:srgbClr val="333333">
                <a:alpha val="65000"/>
              </a:srgbClr>
            </a:outerShdw>
          </a:effectLst>
        </p:spPr>
      </p:pic>
      <p:sp>
        <p:nvSpPr>
          <p:cNvPr id="12" name="Slide Number Placeholder 11"/>
          <p:cNvSpPr>
            <a:spLocks noGrp="1"/>
          </p:cNvSpPr>
          <p:nvPr>
            <p:ph type="sldNum" sz="quarter" idx="12"/>
          </p:nvPr>
        </p:nvSpPr>
        <p:spPr/>
        <p:txBody>
          <a:bodyPr/>
          <a:lstStyle/>
          <a:p>
            <a:pPr>
              <a:defRPr/>
            </a:pPr>
            <a:fld id="{ACF858CB-D08D-49FD-846E-7ABB8D53E936}" type="slidenum">
              <a:rPr lang="en-US" smtClean="0"/>
              <a:pPr>
                <a:defRPr/>
              </a:pPr>
              <a:t>13</a:t>
            </a:fld>
            <a:endParaRPr lang="en-US" dirty="0"/>
          </a:p>
        </p:txBody>
      </p:sp>
      <p:sp>
        <p:nvSpPr>
          <p:cNvPr id="13" name="Rectangle 12"/>
          <p:cNvSpPr/>
          <p:nvPr/>
        </p:nvSpPr>
        <p:spPr>
          <a:xfrm>
            <a:off x="152400" y="1219200"/>
            <a:ext cx="373820" cy="307777"/>
          </a:xfrm>
          <a:prstGeom prst="rect">
            <a:avLst/>
          </a:prstGeom>
        </p:spPr>
        <p:txBody>
          <a:bodyPr wrap="none">
            <a:spAutoFit/>
          </a:bodyPr>
          <a:lstStyle/>
          <a:p>
            <a:pPr lvl="0" algn="ctr">
              <a:defRPr/>
            </a:pPr>
            <a:fld id="{ACF858CB-D08D-49FD-846E-7ABB8D53E936}" type="slidenum">
              <a:rPr lang="en-US" sz="1400" b="1">
                <a:solidFill>
                  <a:srgbClr val="FFFFFF"/>
                </a:solidFill>
              </a:rPr>
              <a:pPr lvl="0" algn="ctr">
                <a:defRPr/>
              </a:pPr>
              <a:t>13</a:t>
            </a:fld>
            <a:endParaRPr lang="en-US" sz="1400" b="1" dirty="0">
              <a:solidFill>
                <a:srgbClr val="FFFFFF"/>
              </a:solidFill>
            </a:endParaRPr>
          </a:p>
        </p:txBody>
      </p:sp>
    </p:spTree>
    <p:extLst>
      <p:ext uri="{BB962C8B-B14F-4D97-AF65-F5344CB8AC3E}">
        <p14:creationId xmlns:p14="http://schemas.microsoft.com/office/powerpoint/2010/main" val="132631564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2" name="Picture 4" descr="http://cache.boston.com/multimedia/sports/bigshots/072109/bs32.jpg"/>
          <p:cNvPicPr>
            <a:picLocks noChangeAspect="1" noChangeArrowheads="1"/>
          </p:cNvPicPr>
          <p:nvPr/>
        </p:nvPicPr>
        <p:blipFill>
          <a:blip r:embed="rId4" cstate="print"/>
          <a:srcRect/>
          <a:stretch>
            <a:fillRect/>
          </a:stretch>
        </p:blipFill>
        <p:spPr bwMode="auto">
          <a:xfrm>
            <a:off x="0" y="814388"/>
            <a:ext cx="5181600" cy="3471862"/>
          </a:xfrm>
          <a:prstGeom prst="rect">
            <a:avLst/>
          </a:prstGeom>
          <a:noFill/>
          <a:ln w="9525">
            <a:noFill/>
            <a:miter lim="800000"/>
            <a:headEnd/>
            <a:tailEnd/>
          </a:ln>
        </p:spPr>
      </p:pic>
      <p:graphicFrame>
        <p:nvGraphicFramePr>
          <p:cNvPr id="73731" name="Object 3"/>
          <p:cNvGraphicFramePr>
            <a:graphicFrameLocks noChangeAspect="1"/>
          </p:cNvGraphicFramePr>
          <p:nvPr/>
        </p:nvGraphicFramePr>
        <p:xfrm>
          <a:off x="4267200" y="3160713"/>
          <a:ext cx="4876800" cy="3697287"/>
        </p:xfrm>
        <a:graphic>
          <a:graphicData uri="http://schemas.openxmlformats.org/presentationml/2006/ole">
            <mc:AlternateContent xmlns:mc="http://schemas.openxmlformats.org/markup-compatibility/2006">
              <mc:Choice xmlns:v="urn:schemas-microsoft-com:vml" Requires="v">
                <p:oleObj spid="_x0000_s1030" name="Bitmap Image" r:id="rId5" imgW="3610479" imgH="2172003" progId="">
                  <p:embed/>
                </p:oleObj>
              </mc:Choice>
              <mc:Fallback>
                <p:oleObj name="Bitmap Image" r:id="rId5" imgW="3610479" imgH="2172003"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3160713"/>
                        <a:ext cx="4876800" cy="3697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0" name="Cloud Callout 19"/>
          <p:cNvSpPr>
            <a:spLocks noChangeArrowheads="1"/>
          </p:cNvSpPr>
          <p:nvPr/>
        </p:nvSpPr>
        <p:spPr bwMode="auto">
          <a:xfrm>
            <a:off x="5638800" y="381000"/>
            <a:ext cx="2819400" cy="1524000"/>
          </a:xfrm>
          <a:prstGeom prst="cloudCallout">
            <a:avLst>
              <a:gd name="adj1" fmla="val -83782"/>
              <a:gd name="adj2" fmla="val 149065"/>
            </a:avLst>
          </a:prstGeom>
          <a:solidFill>
            <a:schemeClr val="accent1"/>
          </a:solidFill>
          <a:ln w="19050" algn="ctr">
            <a:solidFill>
              <a:srgbClr val="23496F"/>
            </a:solidFill>
            <a:round/>
            <a:headEnd/>
            <a:tailEnd/>
          </a:ln>
        </p:spPr>
        <p:txBody>
          <a:bodyPr lIns="0" rIns="0" anchor="ctr"/>
          <a:lstStyle/>
          <a:p>
            <a:pPr algn="ctr"/>
            <a:r>
              <a:rPr lang="en-US" sz="2000" b="1">
                <a:solidFill>
                  <a:srgbClr val="FFFFFF"/>
                </a:solidFill>
                <a:cs typeface="Arial" charset="0"/>
              </a:rPr>
              <a:t>Oh, thank goodness, a rising tide!</a:t>
            </a:r>
          </a:p>
        </p:txBody>
      </p:sp>
    </p:spTree>
    <p:extLst>
      <p:ext uri="{BB962C8B-B14F-4D97-AF65-F5344CB8AC3E}">
        <p14:creationId xmlns:p14="http://schemas.microsoft.com/office/powerpoint/2010/main" val="371282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normAutofit fontScale="90000"/>
          </a:bodyPr>
          <a:lstStyle/>
          <a:p>
            <a:pPr eaLnBrk="1" hangingPunct="1">
              <a:defRPr/>
            </a:pPr>
            <a:r>
              <a:rPr lang="en-US" sz="4000" dirty="0" smtClean="0">
                <a:ea typeface="+mj-ea"/>
              </a:rPr>
              <a:t>Paying Attention to Structures and Systems: We are not Islands</a:t>
            </a:r>
          </a:p>
        </p:txBody>
      </p:sp>
      <p:sp>
        <p:nvSpPr>
          <p:cNvPr id="84995" name="Rectangle 3"/>
          <p:cNvSpPr>
            <a:spLocks noGrp="1" noChangeArrowheads="1"/>
          </p:cNvSpPr>
          <p:nvPr>
            <p:ph type="body" idx="1"/>
          </p:nvPr>
        </p:nvSpPr>
        <p:spPr/>
        <p:txBody>
          <a:bodyPr/>
          <a:lstStyle/>
          <a:p>
            <a:pPr eaLnBrk="1" hangingPunct="1">
              <a:lnSpc>
                <a:spcPct val="80000"/>
              </a:lnSpc>
            </a:pPr>
            <a:r>
              <a:rPr lang="en-US" sz="2800" smtClean="0"/>
              <a:t>“</a:t>
            </a:r>
            <a:r>
              <a:rPr lang="en-US" sz="2800" i="1" smtClean="0"/>
              <a:t>methodological individualism </a:t>
            </a:r>
            <a:r>
              <a:rPr lang="en-US" sz="2800" smtClean="0"/>
              <a:t>presumes that social life results chiefly or exclusively from the actions of self-motivated, interest-seeking persons.”</a:t>
            </a:r>
          </a:p>
          <a:p>
            <a:pPr eaLnBrk="1" hangingPunct="1">
              <a:lnSpc>
                <a:spcPct val="80000"/>
              </a:lnSpc>
            </a:pPr>
            <a:endParaRPr lang="en-US" sz="2800" smtClean="0"/>
          </a:p>
          <a:p>
            <a:pPr eaLnBrk="1" hangingPunct="1">
              <a:lnSpc>
                <a:spcPct val="80000"/>
              </a:lnSpc>
            </a:pPr>
            <a:r>
              <a:rPr lang="en-US" sz="2800" smtClean="0"/>
              <a:t>“Methodological individualists who seek to explain social inequality have so far faced an insurmountable obstacle. Their causal mechanisms consist of mental events: decisions. . . . [E]ssential causal business takes place not inside individual heads but within social relations among persons and sets of persons.” </a:t>
            </a:r>
          </a:p>
        </p:txBody>
      </p:sp>
    </p:spTree>
    <p:extLst>
      <p:ext uri="{BB962C8B-B14F-4D97-AF65-F5344CB8AC3E}">
        <p14:creationId xmlns:p14="http://schemas.microsoft.com/office/powerpoint/2010/main" val="3238532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Matters</a:t>
            </a:r>
            <a:endParaRPr lang="en-US" dirty="0"/>
          </a:p>
        </p:txBody>
      </p:sp>
      <p:sp>
        <p:nvSpPr>
          <p:cNvPr id="3" name="Slide Number Placeholder 2"/>
          <p:cNvSpPr>
            <a:spLocks noGrp="1"/>
          </p:cNvSpPr>
          <p:nvPr>
            <p:ph type="sldNum" sz="quarter" idx="12"/>
          </p:nvPr>
        </p:nvSpPr>
        <p:spPr/>
        <p:txBody>
          <a:bodyPr>
            <a:normAutofit/>
          </a:bodyPr>
          <a:lstStyle/>
          <a:p>
            <a:fld id="{04F718CD-85AD-40F3-AC4C-08DA77F324E8}" type="slidenum">
              <a:rPr lang="en-US" smtClean="0"/>
              <a:pPr/>
              <a:t>16</a:t>
            </a:fld>
            <a:endParaRPr lang="en-US"/>
          </a:p>
        </p:txBody>
      </p:sp>
      <p:sp>
        <p:nvSpPr>
          <p:cNvPr id="4" name="Content Placeholder 3"/>
          <p:cNvSpPr>
            <a:spLocks noGrp="1"/>
          </p:cNvSpPr>
          <p:nvPr>
            <p:ph sz="quarter" idx="1"/>
          </p:nvPr>
        </p:nvSpPr>
        <p:spPr/>
        <p:txBody>
          <a:bodyPr/>
          <a:lstStyle/>
          <a:p>
            <a:r>
              <a:rPr lang="en-US" dirty="0" smtClean="0"/>
              <a:t>Where we are:  geographic/zip code</a:t>
            </a:r>
          </a:p>
          <a:p>
            <a:r>
              <a:rPr lang="en-US" dirty="0" smtClean="0"/>
              <a:t>Who family/group/membership matter: relations</a:t>
            </a:r>
          </a:p>
          <a:p>
            <a:r>
              <a:rPr lang="en-US" dirty="0" smtClean="0"/>
              <a:t>Our structures</a:t>
            </a:r>
          </a:p>
          <a:p>
            <a:r>
              <a:rPr lang="en-US" dirty="0" smtClean="0"/>
              <a:t>The story/our story </a:t>
            </a:r>
          </a:p>
          <a:p>
            <a:pPr lvl="1"/>
            <a:endParaRPr lang="en-US" dirty="0" smtClean="0"/>
          </a:p>
          <a:p>
            <a:pPr lvl="1"/>
            <a:endParaRPr lang="en-US" dirty="0" smtClean="0"/>
          </a:p>
          <a:p>
            <a:pPr lvl="1"/>
            <a:endParaRPr lang="en-US" dirty="0" smtClean="0"/>
          </a:p>
          <a:p>
            <a:pPr lvl="1">
              <a:buNone/>
            </a:pPr>
            <a:endParaRPr lang="en-US" dirty="0" smtClean="0"/>
          </a:p>
          <a:p>
            <a:pPr lvl="1"/>
            <a:endParaRPr lang="en-US" dirty="0" smtClean="0"/>
          </a:p>
          <a:p>
            <a:pPr lvl="1"/>
            <a:endParaRPr lang="en-US" dirty="0" smtClean="0"/>
          </a:p>
        </p:txBody>
      </p:sp>
    </p:spTree>
    <p:extLst>
      <p:ext uri="{BB962C8B-B14F-4D97-AF65-F5344CB8AC3E}">
        <p14:creationId xmlns:p14="http://schemas.microsoft.com/office/powerpoint/2010/main" val="12593052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5"/>
          <p:cNvPicPr>
            <a:picLocks noChangeAspect="1" noChangeArrowheads="1"/>
          </p:cNvPicPr>
          <p:nvPr/>
        </p:nvPicPr>
        <p:blipFill>
          <a:blip r:embed="rId2">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5" name="Title 1"/>
          <p:cNvSpPr txBox="1">
            <a:spLocks/>
          </p:cNvSpPr>
          <p:nvPr/>
        </p:nvSpPr>
        <p:spPr>
          <a:xfrm>
            <a:off x="685800" y="2588076"/>
            <a:ext cx="7772400" cy="1470025"/>
          </a:xfrm>
          <a:prstGeom prst="rect">
            <a:avLst/>
          </a:prstGeom>
        </p:spPr>
        <p:txBody>
          <a:bodyPr vert="horz" lIns="91440" tIns="45720" rIns="91440" bIns="45720" rtlCol="0" anchor="ctr">
            <a:noAutofit/>
          </a:bodyPr>
          <a:lstStyle/>
          <a:p>
            <a:pPr algn="ctr">
              <a:spcBef>
                <a:spcPct val="0"/>
              </a:spcBef>
            </a:pPr>
            <a:r>
              <a:rPr lang="en-US" sz="4800" dirty="0" smtClean="0">
                <a:solidFill>
                  <a:srgbClr val="FF0000"/>
                </a:solidFill>
                <a:effectLst>
                  <a:outerShdw blurRad="38100" dist="38100" dir="2700000" algn="tl">
                    <a:srgbClr val="000000">
                      <a:alpha val="43137"/>
                    </a:srgbClr>
                  </a:outerShdw>
                </a:effectLst>
              </a:rPr>
              <a:t>How do we grow together or apart? The first is sustainable the second is not </a:t>
            </a:r>
            <a:endParaRPr lang="en-US" sz="4800" dirty="0">
              <a:solidFill>
                <a:srgbClr val="FF0000"/>
              </a:solidFill>
              <a:effectLst>
                <a:outerShdw blurRad="38100" dist="38100" dir="2700000" algn="tl">
                  <a:srgbClr val="000000">
                    <a:alpha val="43137"/>
                  </a:srgbClr>
                </a:outerShdw>
              </a:effectLst>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3600" b="0" i="1" u="none" strike="noStrike" kern="1200" cap="none" spc="0" normalizeH="0" baseline="0" noProof="0" dirty="0" smtClean="0">
              <a:ln>
                <a:noFill/>
              </a:ln>
              <a:effectLst>
                <a:outerShdw blurRad="38100" dist="38100" dir="2700000" algn="tl">
                  <a:srgbClr val="000000">
                    <a:alpha val="43137"/>
                  </a:srgbClr>
                </a:outerShdw>
              </a:effectLst>
              <a:uLnTx/>
              <a:uFillTx/>
              <a:latin typeface="+mj-lt"/>
              <a:ea typeface="+mj-ea"/>
              <a:cs typeface="+mj-cs"/>
            </a:endParaRPr>
          </a:p>
        </p:txBody>
      </p:sp>
      <p:sp>
        <p:nvSpPr>
          <p:cNvPr id="6" name="Slide Number Placeholder 5"/>
          <p:cNvSpPr>
            <a:spLocks noGrp="1"/>
          </p:cNvSpPr>
          <p:nvPr>
            <p:ph type="sldNum" sz="quarter" idx="12"/>
          </p:nvPr>
        </p:nvSpPr>
        <p:spPr/>
        <p:txBody>
          <a:bodyPr/>
          <a:lstStyle/>
          <a:p>
            <a:fld id="{575C8377-2607-F84B-BD6E-FC550C7CEEF2}" type="slidenum">
              <a:rPr lang="en-US" smtClean="0"/>
              <a:pPr/>
              <a:t>17</a:t>
            </a:fld>
            <a:endParaRPr lang="en-US"/>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75C8377-2607-F84B-BD6E-FC550C7CEEF2}" type="slidenum">
              <a:rPr lang="en-US" smtClean="0"/>
              <a:pPr/>
              <a:t>18</a:t>
            </a:fld>
            <a:endParaRPr lang="en-US"/>
          </a:p>
        </p:txBody>
      </p:sp>
      <p:pic>
        <p:nvPicPr>
          <p:cNvPr id="5" name="Picture 4"/>
          <p:cNvPicPr>
            <a:picLocks noChangeAspect="1" noChangeArrowheads="1"/>
          </p:cNvPicPr>
          <p:nvPr/>
        </p:nvPicPr>
        <p:blipFill>
          <a:blip r:embed="rId2" cstate="print">
            <a:alphaModFix/>
            <a:lum bright="72000"/>
          </a:blip>
          <a:srcRect/>
          <a:stretch>
            <a:fillRect/>
          </a:stretch>
        </p:blipFill>
        <p:spPr bwMode="auto">
          <a:xfrm>
            <a:off x="0" y="-162120"/>
            <a:ext cx="9143999" cy="7020119"/>
          </a:xfrm>
          <a:prstGeom prst="rect">
            <a:avLst/>
          </a:prstGeom>
          <a:noFill/>
          <a:ln w="57150">
            <a:solidFill>
              <a:schemeClr val="accent5"/>
            </a:solidFill>
            <a:miter lim="800000"/>
            <a:headEnd/>
            <a:tailEnd/>
          </a:ln>
          <a:effectLst/>
        </p:spPr>
      </p:pic>
      <p:sp>
        <p:nvSpPr>
          <p:cNvPr id="6" name="Title 1"/>
          <p:cNvSpPr>
            <a:spLocks noGrp="1"/>
          </p:cNvSpPr>
          <p:nvPr>
            <p:ph type="title"/>
          </p:nvPr>
        </p:nvSpPr>
        <p:spPr>
          <a:xfrm>
            <a:off x="457200" y="274638"/>
            <a:ext cx="8229600" cy="1143000"/>
          </a:xfrm>
        </p:spPr>
        <p:txBody>
          <a:bodyPr>
            <a:normAutofit/>
          </a:bodyPr>
          <a:lstStyle/>
          <a:p>
            <a:r>
              <a:rPr lang="en-US" dirty="0" smtClean="0">
                <a:solidFill>
                  <a:srgbClr val="FF0000"/>
                </a:solidFill>
                <a:latin typeface="Constantia"/>
                <a:cs typeface="Constantia"/>
              </a:rPr>
              <a:t>The Story of the City</a:t>
            </a:r>
          </a:p>
        </p:txBody>
      </p:sp>
      <p:pic>
        <p:nvPicPr>
          <p:cNvPr id="7" name="Picture 4" descr="34570002"/>
          <p:cNvPicPr>
            <a:picLocks noChangeAspect="1" noChangeArrowheads="1"/>
          </p:cNvPicPr>
          <p:nvPr/>
        </p:nvPicPr>
        <p:blipFill>
          <a:blip r:embed="rId3" cstate="print"/>
          <a:srcRect/>
          <a:stretch>
            <a:fillRect/>
          </a:stretch>
        </p:blipFill>
        <p:spPr bwMode="auto">
          <a:xfrm>
            <a:off x="2052670" y="1837356"/>
            <a:ext cx="1499793" cy="2018708"/>
          </a:xfrm>
          <a:prstGeom prst="rect">
            <a:avLst/>
          </a:prstGeom>
          <a:noFill/>
          <a:ln w="28575">
            <a:solidFill>
              <a:schemeClr val="accent3"/>
            </a:solidFill>
          </a:ln>
        </p:spPr>
      </p:pic>
      <p:pic>
        <p:nvPicPr>
          <p:cNvPr id="8" name="Picture 4" descr="34570006"/>
          <p:cNvPicPr>
            <a:picLocks noChangeAspect="1" noChangeArrowheads="1"/>
          </p:cNvPicPr>
          <p:nvPr/>
        </p:nvPicPr>
        <p:blipFill>
          <a:blip r:embed="rId4" cstate="print"/>
          <a:srcRect/>
          <a:stretch>
            <a:fillRect/>
          </a:stretch>
        </p:blipFill>
        <p:spPr bwMode="auto">
          <a:xfrm>
            <a:off x="4686300" y="1837356"/>
            <a:ext cx="1650658" cy="2018708"/>
          </a:xfrm>
          <a:prstGeom prst="rect">
            <a:avLst/>
          </a:prstGeom>
          <a:noFill/>
          <a:ln w="28575">
            <a:solidFill>
              <a:schemeClr val="accent3"/>
            </a:solidFill>
          </a:ln>
        </p:spPr>
      </p:pic>
      <p:pic>
        <p:nvPicPr>
          <p:cNvPr id="9" name="Picture 4"/>
          <p:cNvPicPr>
            <a:picLocks noChangeAspect="1" noChangeArrowheads="1"/>
          </p:cNvPicPr>
          <p:nvPr/>
        </p:nvPicPr>
        <p:blipFill>
          <a:blip r:embed="rId5" cstate="print"/>
          <a:srcRect/>
          <a:stretch>
            <a:fillRect/>
          </a:stretch>
        </p:blipFill>
        <p:spPr bwMode="auto">
          <a:xfrm>
            <a:off x="3552463" y="4337642"/>
            <a:ext cx="1419820" cy="2018708"/>
          </a:xfrm>
          <a:prstGeom prst="rect">
            <a:avLst/>
          </a:prstGeom>
          <a:noFill/>
          <a:ln w="28575">
            <a:solidFill>
              <a:schemeClr val="accent3"/>
            </a:solid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1676400" y="1723486"/>
            <a:ext cx="7162800" cy="49530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28600" y="533400"/>
            <a:ext cx="8229600" cy="1069848"/>
          </a:xfrm>
        </p:spPr>
        <p:txBody>
          <a:bodyPr>
            <a:normAutofit fontScale="90000"/>
          </a:bodyPr>
          <a:lstStyle/>
          <a:p>
            <a:r>
              <a:rPr lang="en-US" dirty="0" smtClean="0">
                <a:solidFill>
                  <a:srgbClr val="FF0000"/>
                </a:solidFill>
                <a:effectLst>
                  <a:outerShdw blurRad="38100" dist="38100" dir="2700000" algn="tl">
                    <a:srgbClr val="000000">
                      <a:alpha val="43137"/>
                    </a:srgbClr>
                  </a:outerShdw>
                </a:effectLst>
                <a:latin typeface="Constantia"/>
                <a:cs typeface="Constantia"/>
              </a:rPr>
              <a:t>Transformation </a:t>
            </a:r>
            <a:br>
              <a:rPr lang="en-US" dirty="0" smtClean="0">
                <a:solidFill>
                  <a:srgbClr val="FF0000"/>
                </a:solidFill>
                <a:effectLst>
                  <a:outerShdw blurRad="38100" dist="38100" dir="2700000" algn="tl">
                    <a:srgbClr val="000000">
                      <a:alpha val="43137"/>
                    </a:srgbClr>
                  </a:outerShdw>
                </a:effectLst>
                <a:latin typeface="Constantia"/>
                <a:cs typeface="Constantia"/>
              </a:rPr>
            </a:br>
            <a:r>
              <a:rPr lang="en-US" dirty="0" smtClean="0">
                <a:solidFill>
                  <a:srgbClr val="FF0000"/>
                </a:solidFill>
                <a:effectLst>
                  <a:outerShdw blurRad="38100" dist="38100" dir="2700000" algn="tl">
                    <a:srgbClr val="000000">
                      <a:alpha val="43137"/>
                    </a:srgbClr>
                  </a:outerShdw>
                </a:effectLst>
                <a:latin typeface="Constantia"/>
                <a:cs typeface="Constantia"/>
              </a:rPr>
              <a:t>of the City &amp; its Suburbs</a:t>
            </a:r>
            <a:endParaRPr lang="en-US" dirty="0">
              <a:solidFill>
                <a:srgbClr val="FF0000"/>
              </a:solidFill>
              <a:effectLst>
                <a:outerShdw blurRad="38100" dist="38100" dir="2700000" algn="tl">
                  <a:srgbClr val="000000">
                    <a:alpha val="43137"/>
                  </a:srgbClr>
                </a:outerShdw>
              </a:effectLst>
              <a:latin typeface="Constantia"/>
              <a:cs typeface="Constantia"/>
            </a:endParaRPr>
          </a:p>
        </p:txBody>
      </p:sp>
      <p:sp>
        <p:nvSpPr>
          <p:cNvPr id="3" name="Slide Number Placeholder 2"/>
          <p:cNvSpPr>
            <a:spLocks noGrp="1"/>
          </p:cNvSpPr>
          <p:nvPr>
            <p:ph type="sldNum" sz="quarter" idx="12"/>
          </p:nvPr>
        </p:nvSpPr>
        <p:spPr>
          <a:xfrm>
            <a:off x="8783638" y="1588"/>
            <a:ext cx="762000" cy="366712"/>
          </a:xfrm>
        </p:spPr>
        <p:txBody>
          <a:bodyPr/>
          <a:lstStyle/>
          <a:p>
            <a:pPr>
              <a:defRPr/>
            </a:pPr>
            <a:fld id="{B27080DF-8482-4550-918D-08A1566D2F2A}" type="slidenum">
              <a:rPr lang="en-US" smtClean="0"/>
              <a:pPr>
                <a:defRPr/>
              </a:pPr>
              <a:t>19</a:t>
            </a:fld>
            <a:endParaRPr lang="en-US" dirty="0"/>
          </a:p>
        </p:txBody>
      </p:sp>
      <p:sp>
        <p:nvSpPr>
          <p:cNvPr id="4" name="Oval 3"/>
          <p:cNvSpPr/>
          <p:nvPr/>
        </p:nvSpPr>
        <p:spPr>
          <a:xfrm>
            <a:off x="4191000" y="3733800"/>
            <a:ext cx="1905000"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Arrow 5"/>
          <p:cNvSpPr/>
          <p:nvPr/>
        </p:nvSpPr>
        <p:spPr>
          <a:xfrm rot="18877641">
            <a:off x="5334000" y="2819400"/>
            <a:ext cx="1219200" cy="457200"/>
          </a:xfrm>
          <a:prstGeom prst="righ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7" name="Picture 3" descr="C:\Documents and Settings\cherylm\Local Settings\Temporary Internet Files\Content.IE5\GHGXAVKL\MCj04403500000[1].png"/>
          <p:cNvPicPr>
            <a:picLocks noChangeAspect="1" noChangeArrowheads="1"/>
          </p:cNvPicPr>
          <p:nvPr/>
        </p:nvPicPr>
        <p:blipFill>
          <a:blip r:embed="rId2" cstate="print"/>
          <a:srcRect/>
          <a:stretch>
            <a:fillRect/>
          </a:stretch>
        </p:blipFill>
        <p:spPr bwMode="auto">
          <a:xfrm rot="3015740">
            <a:off x="3540614" y="2980077"/>
            <a:ext cx="1231822" cy="645851"/>
          </a:xfrm>
          <a:prstGeom prst="rect">
            <a:avLst/>
          </a:prstGeom>
          <a:noFill/>
        </p:spPr>
      </p:pic>
      <p:pic>
        <p:nvPicPr>
          <p:cNvPr id="1028" name="Picture 4" descr="C:\Documents and Settings\cherylm\Local Settings\Temporary Internet Files\Content.IE5\Y54VM965\MCj04403520000[1].png"/>
          <p:cNvPicPr>
            <a:picLocks noChangeAspect="1" noChangeArrowheads="1"/>
          </p:cNvPicPr>
          <p:nvPr/>
        </p:nvPicPr>
        <p:blipFill>
          <a:blip r:embed="rId3" cstate="print"/>
          <a:srcRect/>
          <a:stretch>
            <a:fillRect/>
          </a:stretch>
        </p:blipFill>
        <p:spPr bwMode="auto">
          <a:xfrm rot="19098287">
            <a:off x="5032619" y="2513073"/>
            <a:ext cx="1109701" cy="585676"/>
          </a:xfrm>
          <a:prstGeom prst="rect">
            <a:avLst/>
          </a:prstGeom>
          <a:noFill/>
        </p:spPr>
      </p:pic>
      <p:sp>
        <p:nvSpPr>
          <p:cNvPr id="10" name="TextBox 9"/>
          <p:cNvSpPr txBox="1"/>
          <p:nvPr/>
        </p:nvSpPr>
        <p:spPr>
          <a:xfrm>
            <a:off x="4495800" y="3962400"/>
            <a:ext cx="1295400" cy="830997"/>
          </a:xfrm>
          <a:prstGeom prst="rect">
            <a:avLst/>
          </a:prstGeom>
          <a:noFill/>
        </p:spPr>
        <p:txBody>
          <a:bodyPr wrap="square" rtlCol="0">
            <a:spAutoFit/>
          </a:bodyPr>
          <a:lstStyle/>
          <a:p>
            <a:pPr algn="ctr"/>
            <a:r>
              <a:rPr lang="en-US" sz="2400" dirty="0" smtClean="0">
                <a:solidFill>
                  <a:schemeClr val="bg1"/>
                </a:solidFill>
                <a:effectLst>
                  <a:outerShdw blurRad="38100" dist="38100" dir="2700000" algn="tl">
                    <a:srgbClr val="000000">
                      <a:alpha val="43137"/>
                    </a:srgbClr>
                  </a:outerShdw>
                </a:effectLst>
                <a:latin typeface="+mj-lt"/>
              </a:rPr>
              <a:t>Central City</a:t>
            </a:r>
            <a:endParaRPr lang="en-US" sz="2400" dirty="0">
              <a:solidFill>
                <a:schemeClr val="bg1"/>
              </a:solidFill>
              <a:effectLst>
                <a:outerShdw blurRad="38100" dist="38100" dir="2700000" algn="tl">
                  <a:srgbClr val="000000">
                    <a:alpha val="43137"/>
                  </a:srgbClr>
                </a:outerShdw>
              </a:effectLst>
              <a:latin typeface="+mj-lt"/>
            </a:endParaRPr>
          </a:p>
        </p:txBody>
      </p:sp>
      <p:sp>
        <p:nvSpPr>
          <p:cNvPr id="11" name="TextBox 10"/>
          <p:cNvSpPr txBox="1"/>
          <p:nvPr/>
        </p:nvSpPr>
        <p:spPr>
          <a:xfrm>
            <a:off x="6248400" y="1981200"/>
            <a:ext cx="1295400" cy="461665"/>
          </a:xfrm>
          <a:prstGeom prst="rect">
            <a:avLst/>
          </a:prstGeom>
          <a:noFill/>
        </p:spPr>
        <p:txBody>
          <a:bodyPr wrap="square" rtlCol="0">
            <a:spAutoFit/>
          </a:bodyPr>
          <a:lstStyle/>
          <a:p>
            <a:r>
              <a:rPr lang="en-US" sz="2400" dirty="0" smtClean="0">
                <a:latin typeface="+mj-lt"/>
              </a:rPr>
              <a:t>Suburbs</a:t>
            </a:r>
            <a:endParaRPr lang="en-US" sz="2400" dirty="0">
              <a:latin typeface="+mj-lt"/>
            </a:endParaRPr>
          </a:p>
        </p:txBody>
      </p:sp>
      <p:sp>
        <p:nvSpPr>
          <p:cNvPr id="12" name="Right Arrow 11"/>
          <p:cNvSpPr/>
          <p:nvPr/>
        </p:nvSpPr>
        <p:spPr>
          <a:xfrm>
            <a:off x="6248400" y="3962400"/>
            <a:ext cx="1219200" cy="457200"/>
          </a:xfrm>
          <a:prstGeom prst="righ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7543800" y="3962400"/>
            <a:ext cx="1295400" cy="461665"/>
          </a:xfrm>
          <a:prstGeom prst="rect">
            <a:avLst/>
          </a:prstGeom>
          <a:noFill/>
        </p:spPr>
        <p:txBody>
          <a:bodyPr wrap="square" rtlCol="0">
            <a:spAutoFit/>
          </a:bodyPr>
          <a:lstStyle/>
          <a:p>
            <a:r>
              <a:rPr lang="en-US" sz="2400" dirty="0" smtClean="0">
                <a:latin typeface="+mj-lt"/>
              </a:rPr>
              <a:t>Suburbs</a:t>
            </a:r>
            <a:endParaRPr lang="en-US" sz="2400" dirty="0">
              <a:latin typeface="+mj-lt"/>
            </a:endParaRPr>
          </a:p>
        </p:txBody>
      </p:sp>
      <p:pic>
        <p:nvPicPr>
          <p:cNvPr id="1029" name="Picture 5" descr="C:\Documents and Settings\cherylm\Local Settings\Temporary Internet Files\Content.IE5\WL0JWRSV\MCj04403460000[1].png"/>
          <p:cNvPicPr>
            <a:picLocks noChangeAspect="1" noChangeArrowheads="1"/>
          </p:cNvPicPr>
          <p:nvPr/>
        </p:nvPicPr>
        <p:blipFill>
          <a:blip r:embed="rId4" cstate="print"/>
          <a:srcRect/>
          <a:stretch>
            <a:fillRect/>
          </a:stretch>
        </p:blipFill>
        <p:spPr bwMode="auto">
          <a:xfrm>
            <a:off x="6324600" y="3505200"/>
            <a:ext cx="1142772" cy="571386"/>
          </a:xfrm>
          <a:prstGeom prst="rect">
            <a:avLst/>
          </a:prstGeom>
          <a:noFill/>
        </p:spPr>
      </p:pic>
      <p:sp>
        <p:nvSpPr>
          <p:cNvPr id="15" name="Right Arrow 14"/>
          <p:cNvSpPr/>
          <p:nvPr/>
        </p:nvSpPr>
        <p:spPr>
          <a:xfrm rot="13802714">
            <a:off x="3081307" y="3357293"/>
            <a:ext cx="1219200" cy="457200"/>
          </a:xfrm>
          <a:prstGeom prst="righ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2362200" y="2667000"/>
            <a:ext cx="1295400" cy="461665"/>
          </a:xfrm>
          <a:prstGeom prst="rect">
            <a:avLst/>
          </a:prstGeom>
          <a:noFill/>
        </p:spPr>
        <p:txBody>
          <a:bodyPr wrap="square" rtlCol="0">
            <a:spAutoFit/>
          </a:bodyPr>
          <a:lstStyle/>
          <a:p>
            <a:r>
              <a:rPr lang="en-US" sz="2400" dirty="0" smtClean="0">
                <a:latin typeface="+mj-lt"/>
              </a:rPr>
              <a:t>Suburbs</a:t>
            </a:r>
            <a:endParaRPr lang="en-US" sz="2400" dirty="0">
              <a:latin typeface="+mj-lt"/>
            </a:endParaRPr>
          </a:p>
        </p:txBody>
      </p:sp>
      <p:sp>
        <p:nvSpPr>
          <p:cNvPr id="18" name="Right Arrow 17"/>
          <p:cNvSpPr/>
          <p:nvPr/>
        </p:nvSpPr>
        <p:spPr>
          <a:xfrm rot="4319168">
            <a:off x="3834912" y="5298611"/>
            <a:ext cx="1219200" cy="457200"/>
          </a:xfrm>
          <a:prstGeom prst="righ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4724400" y="5943600"/>
            <a:ext cx="1295400" cy="461665"/>
          </a:xfrm>
          <a:prstGeom prst="rect">
            <a:avLst/>
          </a:prstGeom>
          <a:noFill/>
        </p:spPr>
        <p:txBody>
          <a:bodyPr wrap="square" rtlCol="0">
            <a:spAutoFit/>
          </a:bodyPr>
          <a:lstStyle/>
          <a:p>
            <a:r>
              <a:rPr lang="en-US" sz="2400" dirty="0" smtClean="0">
                <a:latin typeface="+mj-lt"/>
              </a:rPr>
              <a:t>Suburbs</a:t>
            </a:r>
            <a:endParaRPr lang="en-US" sz="2400" dirty="0">
              <a:latin typeface="+mj-lt"/>
            </a:endParaRPr>
          </a:p>
        </p:txBody>
      </p:sp>
      <p:pic>
        <p:nvPicPr>
          <p:cNvPr id="1031" name="Picture 7" descr="C:\Documents and Settings\cherylm\Local Settings\Temporary Internet Files\Content.IE5\OLQFCT6N\MCj04403370000[1].png"/>
          <p:cNvPicPr>
            <a:picLocks noChangeAspect="1" noChangeArrowheads="1"/>
          </p:cNvPicPr>
          <p:nvPr/>
        </p:nvPicPr>
        <p:blipFill>
          <a:blip r:embed="rId5" cstate="print"/>
          <a:srcRect/>
          <a:stretch>
            <a:fillRect/>
          </a:stretch>
        </p:blipFill>
        <p:spPr bwMode="auto">
          <a:xfrm rot="4079434">
            <a:off x="4379382" y="5218817"/>
            <a:ext cx="855890" cy="422277"/>
          </a:xfrm>
          <a:prstGeom prst="rect">
            <a:avLst/>
          </a:prstGeom>
          <a:noFill/>
        </p:spPr>
      </p:pic>
      <p:sp>
        <p:nvSpPr>
          <p:cNvPr id="22" name="TextBox 21"/>
          <p:cNvSpPr txBox="1"/>
          <p:nvPr/>
        </p:nvSpPr>
        <p:spPr>
          <a:xfrm>
            <a:off x="152400" y="4876800"/>
            <a:ext cx="2133600" cy="1569660"/>
          </a:xfrm>
          <a:prstGeom prst="rect">
            <a:avLst/>
          </a:prstGeom>
          <a:noFill/>
        </p:spPr>
        <p:txBody>
          <a:bodyPr wrap="square" rtlCol="0">
            <a:spAutoFit/>
          </a:bodyPr>
          <a:lstStyle/>
          <a:p>
            <a:pPr algn="ctr"/>
            <a:r>
              <a:rPr lang="en-US" sz="2400" dirty="0" smtClean="0">
                <a:latin typeface="Constantia"/>
                <a:cs typeface="Constantia"/>
              </a:rPr>
              <a:t>This fragmentation depresses the whole region.</a:t>
            </a:r>
            <a:endParaRPr lang="en-US" sz="2400" dirty="0">
              <a:latin typeface="Constantia"/>
              <a:cs typeface="Constantia"/>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0.075 0.11101 L 0 8.69565E-7 " pathEditMode="relative" rAng="0" ptsTypes="AA">
                                      <p:cBhvr>
                                        <p:cTn id="6" dur="2000" fill="hold"/>
                                        <p:tgtEl>
                                          <p:spTgt spid="15"/>
                                        </p:tgtEl>
                                        <p:attrNameLst>
                                          <p:attrName>ppt_x</p:attrName>
                                          <p:attrName>ppt_y</p:attrName>
                                        </p:attrNameLst>
                                      </p:cBhvr>
                                      <p:rCtr x="-3800" y="-5600"/>
                                    </p:animMotion>
                                  </p:childTnLst>
                                </p:cTn>
                              </p:par>
                              <p:par>
                                <p:cTn id="7" presetID="0" presetClass="path" presetSubtype="0" accel="50000" decel="50000" fill="hold" grpId="0" nodeType="withEffect">
                                  <p:stCondLst>
                                    <p:cond delay="0"/>
                                  </p:stCondLst>
                                  <p:childTnLst>
                                    <p:animMotion origin="layout" path="M -0.08333 0.13321 L -3.33333E-6 -3.3025E-6 " pathEditMode="relative" ptsTypes="AA">
                                      <p:cBhvr>
                                        <p:cTn id="8" dur="2000" fill="hold"/>
                                        <p:tgtEl>
                                          <p:spTgt spid="6"/>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0.14999 -8.32562E-7 L 6.66667E-6 -8.32562E-7 " pathEditMode="relative" ptsTypes="AA">
                                      <p:cBhvr>
                                        <p:cTn id="10" dur="2000" fill="hold"/>
                                        <p:tgtEl>
                                          <p:spTgt spid="12"/>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0.01944 -0.13922 L 0.01389 0.00509 " pathEditMode="relative" rAng="0" ptsTypes="AA">
                                      <p:cBhvr>
                                        <p:cTn id="12" dur="2000" fill="hold"/>
                                        <p:tgtEl>
                                          <p:spTgt spid="18"/>
                                        </p:tgtEl>
                                        <p:attrNameLst>
                                          <p:attrName>ppt_x</p:attrName>
                                          <p:attrName>ppt_y</p:attrName>
                                        </p:attrNameLst>
                                      </p:cBhvr>
                                      <p:rCtr x="1700" y="72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5" grpId="0"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2"/>
          </p:nvPr>
        </p:nvSpPr>
        <p:spPr>
          <a:noFill/>
        </p:spPr>
        <p:txBody>
          <a:bodyPr/>
          <a:lstStyle/>
          <a:p>
            <a:fld id="{20C8B6ED-7EC2-554D-938C-BF65293D8762}" type="slidenum">
              <a:rPr lang="en-US"/>
              <a:pPr/>
              <a:t>2</a:t>
            </a:fld>
            <a:endParaRPr lang="en-US" dirty="0"/>
          </a:p>
        </p:txBody>
      </p:sp>
      <p:pic>
        <p:nvPicPr>
          <p:cNvPr id="5" name="Picture 4" descr="100_0170"/>
          <p:cNvPicPr>
            <a:picLocks noChangeAspect="1" noChangeArrowheads="1"/>
          </p:cNvPicPr>
          <p:nvPr/>
        </p:nvPicPr>
        <p:blipFill>
          <a:blip r:embed="rId3">
            <a:lum bright="74000" contrast="-70000"/>
          </a:blip>
          <a:srcRect/>
          <a:stretch>
            <a:fillRect/>
          </a:stretch>
        </p:blipFill>
        <p:spPr bwMode="auto">
          <a:xfrm>
            <a:off x="0" y="0"/>
            <a:ext cx="9385160" cy="6858000"/>
          </a:xfrm>
          <a:prstGeom prst="rect">
            <a:avLst/>
          </a:prstGeom>
          <a:noFill/>
          <a:ln w="9525">
            <a:noFill/>
            <a:miter lim="800000"/>
            <a:headEnd/>
            <a:tailEnd/>
          </a:ln>
        </p:spPr>
      </p:pic>
      <p:sp>
        <p:nvSpPr>
          <p:cNvPr id="6" name="AutoShape 2"/>
          <p:cNvSpPr>
            <a:spLocks noChangeArrowheads="1"/>
          </p:cNvSpPr>
          <p:nvPr/>
        </p:nvSpPr>
        <p:spPr bwMode="auto">
          <a:xfrm>
            <a:off x="603250" y="1093788"/>
            <a:ext cx="8153400" cy="990600"/>
          </a:xfrm>
          <a:prstGeom prst="rect">
            <a:avLst/>
          </a:prstGeom>
          <a:noFill/>
          <a:ln w="9525">
            <a:noFill/>
            <a:miter lim="800000"/>
            <a:headEnd/>
            <a:tailEnd/>
          </a:ln>
        </p:spPr>
        <p:txBody>
          <a:bodyPr anchor="ctr"/>
          <a:lstStyle/>
          <a:p>
            <a:pPr algn="ctr" eaLnBrk="1" hangingPunct="1">
              <a:defRPr/>
            </a:pPr>
            <a:r>
              <a:rPr lang="en-US" sz="4800" dirty="0" smtClean="0">
                <a:solidFill>
                  <a:srgbClr val="FF0000"/>
                </a:solidFill>
                <a:effectLst>
                  <a:outerShdw blurRad="38100" dist="38100" dir="2700000" algn="tl">
                    <a:srgbClr val="C0C0C0"/>
                  </a:outerShdw>
                </a:effectLst>
                <a:latin typeface="Constantia" pitchFamily="18" charset="0"/>
              </a:rPr>
              <a:t>Presentation Overview</a:t>
            </a:r>
            <a:endParaRPr lang="en-US" sz="4800" dirty="0">
              <a:solidFill>
                <a:srgbClr val="FF0000"/>
              </a:solidFill>
              <a:effectLst>
                <a:outerShdw blurRad="38100" dist="38100" dir="2700000" algn="tl">
                  <a:srgbClr val="C0C0C0"/>
                </a:outerShdw>
              </a:effectLst>
              <a:latin typeface="Constantia" pitchFamily="18" charset="0"/>
            </a:endParaRPr>
          </a:p>
        </p:txBody>
      </p:sp>
      <p:sp>
        <p:nvSpPr>
          <p:cNvPr id="7" name="Rectangle 3"/>
          <p:cNvSpPr txBox="1">
            <a:spLocks noChangeArrowheads="1"/>
          </p:cNvSpPr>
          <p:nvPr/>
        </p:nvSpPr>
        <p:spPr>
          <a:xfrm>
            <a:off x="603250" y="2628736"/>
            <a:ext cx="8540750" cy="3727614"/>
          </a:xfrm>
          <a:prstGeom prst="rect">
            <a:avLst/>
          </a:prstGeom>
        </p:spPr>
        <p:txBody>
          <a:bodyPr vert="horz" lIns="91440" tIns="45720" rIns="91440" bIns="45720" rtlCol="0">
            <a:normAutofit/>
          </a:bodyPr>
          <a:lstStyle/>
          <a:p>
            <a:pPr marL="319088" marR="0" lvl="0" indent="-319088" algn="l" defTabSz="457200" rtl="0" eaLnBrk="1" fontAlgn="auto" latinLnBrk="0" hangingPunct="1">
              <a:lnSpc>
                <a:spcPct val="100000"/>
              </a:lnSpc>
              <a:spcBef>
                <a:spcPct val="20000"/>
              </a:spcBef>
              <a:spcAft>
                <a:spcPts val="0"/>
              </a:spcAft>
              <a:buClrTx/>
              <a:buSzTx/>
              <a:buFont typeface="Arial"/>
              <a:buChar char="•"/>
              <a:tabLst/>
              <a:defRPr/>
            </a:pPr>
            <a:r>
              <a:rPr lang="en-US" sz="3200" dirty="0" smtClean="0">
                <a:effectLst>
                  <a:outerShdw blurRad="38100" dist="38100" dir="2700000" algn="tl">
                    <a:srgbClr val="DDDDDD"/>
                  </a:outerShdw>
                </a:effectLst>
                <a:latin typeface="Constantia" charset="0"/>
              </a:rPr>
              <a:t>An unsustainable </a:t>
            </a:r>
            <a:r>
              <a:rPr lang="en-US" sz="3200" dirty="0" smtClean="0">
                <a:effectLst>
                  <a:outerShdw blurRad="38100" dist="38100" dir="2700000" algn="tl">
                    <a:srgbClr val="DDDDDD"/>
                  </a:outerShdw>
                </a:effectLst>
                <a:latin typeface="Constantia" charset="0"/>
              </a:rPr>
              <a:t>strategy</a:t>
            </a:r>
            <a:endParaRPr kumimoji="0" lang="en-US" sz="3200" b="0" i="0" u="none" strike="noStrike" kern="1200" cap="none" spc="0" normalizeH="0" baseline="0" noProof="0" dirty="0" smtClean="0">
              <a:ln>
                <a:noFill/>
              </a:ln>
              <a:solidFill>
                <a:schemeClr val="tx1"/>
              </a:solidFill>
              <a:effectLst>
                <a:outerShdw blurRad="38100" dist="38100" dir="2700000" algn="tl">
                  <a:srgbClr val="DDDDDD"/>
                </a:outerShdw>
              </a:effectLst>
              <a:uLnTx/>
              <a:uFillTx/>
              <a:latin typeface="Constantia" charset="0"/>
              <a:ea typeface="+mn-ea"/>
              <a:cs typeface="+mn-cs"/>
            </a:endParaRPr>
          </a:p>
          <a:p>
            <a:pPr marL="319088" marR="0" lvl="0" indent="-319088"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chemeClr val="tx1"/>
                </a:solidFill>
                <a:effectLst>
                  <a:outerShdw blurRad="38100" dist="38100" dir="2700000" algn="tl">
                    <a:srgbClr val="DDDDDD"/>
                  </a:outerShdw>
                </a:effectLst>
                <a:uLnTx/>
                <a:uFillTx/>
                <a:latin typeface="Constantia" charset="0"/>
                <a:ea typeface="+mn-ea"/>
                <a:cs typeface="+mn-cs"/>
              </a:rPr>
              <a:t>Opportunity matters</a:t>
            </a:r>
          </a:p>
          <a:p>
            <a:pPr marL="319088" marR="0" lvl="0" indent="-319088" algn="l" defTabSz="457200" rtl="0" eaLnBrk="1" fontAlgn="auto" latinLnBrk="0" hangingPunct="1">
              <a:lnSpc>
                <a:spcPct val="100000"/>
              </a:lnSpc>
              <a:spcBef>
                <a:spcPct val="20000"/>
              </a:spcBef>
              <a:spcAft>
                <a:spcPts val="0"/>
              </a:spcAft>
              <a:buClrTx/>
              <a:buSzTx/>
              <a:buFont typeface="Arial"/>
              <a:buChar char="•"/>
              <a:tabLst/>
              <a:defRPr/>
            </a:pPr>
            <a:r>
              <a:rPr lang="en-US" sz="3200" dirty="0" smtClean="0">
                <a:effectLst>
                  <a:outerShdw blurRad="38100" dist="38100" dir="2700000" algn="tl">
                    <a:srgbClr val="DDDDDD"/>
                  </a:outerShdw>
                </a:effectLst>
                <a:latin typeface="Constantia" charset="0"/>
              </a:rPr>
              <a:t>Growing a sustainable city for all</a:t>
            </a:r>
            <a:endParaRPr kumimoji="0" lang="en-US" sz="3200" b="0" i="0" u="none" strike="noStrike" kern="1200" cap="none" spc="0" normalizeH="0" baseline="0" noProof="0" dirty="0" smtClean="0">
              <a:ln>
                <a:noFill/>
              </a:ln>
              <a:solidFill>
                <a:schemeClr val="tx1"/>
              </a:solidFill>
              <a:effectLst>
                <a:outerShdw blurRad="38100" dist="38100" dir="2700000" algn="tl">
                  <a:srgbClr val="DDDDDD"/>
                </a:outerShdw>
              </a:effectLst>
              <a:uLnTx/>
              <a:uFillTx/>
              <a:latin typeface="Constantia" charset="0"/>
              <a:ea typeface="+mn-ea"/>
              <a:cs typeface="+mn-cs"/>
            </a:endParaRPr>
          </a:p>
          <a:p>
            <a:pPr marL="319088" marR="0" lvl="0" indent="-319088" algn="l" defTabSz="457200" rtl="0" eaLnBrk="1" fontAlgn="auto" latinLnBrk="0" hangingPunct="1">
              <a:lnSpc>
                <a:spcPct val="100000"/>
              </a:lnSpc>
              <a:spcBef>
                <a:spcPct val="20000"/>
              </a:spcBef>
              <a:spcAft>
                <a:spcPts val="0"/>
              </a:spcAft>
              <a:buClrTx/>
              <a:buSzTx/>
              <a:tabLst/>
              <a:defRPr/>
            </a:pPr>
            <a:endParaRPr kumimoji="0" lang="en-US" sz="2800" b="0" i="0" u="none" strike="noStrike" kern="1200" cap="none" spc="0" normalizeH="0" baseline="0" noProof="0" dirty="0" smtClean="0">
              <a:ln>
                <a:noFill/>
              </a:ln>
              <a:solidFill>
                <a:schemeClr val="tx1"/>
              </a:solidFill>
              <a:effectLst>
                <a:outerShdw blurRad="38100" dist="38100" dir="2700000" algn="tl">
                  <a:srgbClr val="DDDDDD"/>
                </a:outerShdw>
              </a:effectLst>
              <a:uLnTx/>
              <a:uFillTx/>
              <a:latin typeface="Constantia" charset="0"/>
              <a:ea typeface="+mn-ea"/>
              <a:cs typeface="+mn-cs"/>
            </a:endParaRPr>
          </a:p>
          <a:p>
            <a:pPr marL="319088" marR="0" lvl="0" indent="-319088" algn="l" defTabSz="457200" rtl="0" eaLnBrk="1" fontAlgn="auto" latinLnBrk="0" hangingPunct="1">
              <a:lnSpc>
                <a:spcPct val="100000"/>
              </a:lnSpc>
              <a:spcBef>
                <a:spcPct val="20000"/>
              </a:spcBef>
              <a:spcAft>
                <a:spcPts val="0"/>
              </a:spcAft>
              <a:buClrTx/>
              <a:buSzTx/>
              <a:buFont typeface="Arial"/>
              <a:buChar char="•"/>
              <a:tabLst/>
              <a:defRPr/>
            </a:pPr>
            <a:endParaRPr kumimoji="0" lang="en-US" sz="2800" b="0" i="0" u="none" strike="noStrike" kern="1200" cap="none" spc="0" normalizeH="0" baseline="0" noProof="0" dirty="0">
              <a:ln>
                <a:noFill/>
              </a:ln>
              <a:solidFill>
                <a:schemeClr val="tx1"/>
              </a:solidFill>
              <a:effectLst>
                <a:outerShdw blurRad="38100" dist="38100" dir="2700000" algn="tl">
                  <a:srgbClr val="DDDDDD"/>
                </a:outerShdw>
              </a:effectLst>
              <a:uLnTx/>
              <a:uFillTx/>
              <a:latin typeface="Constantia" charset="0"/>
              <a:ea typeface="+mn-ea"/>
              <a:cs typeface="+mn-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effectLst>
                  <a:outerShdw blurRad="38100" dist="38100" dir="2700000" algn="tl">
                    <a:srgbClr val="000000">
                      <a:alpha val="43137"/>
                    </a:srgbClr>
                  </a:outerShdw>
                </a:effectLst>
                <a:latin typeface="Constantia"/>
                <a:cs typeface="Constantia"/>
              </a:rPr>
              <a:t>Rapid Demographic Changes</a:t>
            </a:r>
            <a:endParaRPr lang="en-US" dirty="0">
              <a:solidFill>
                <a:srgbClr val="FF0000"/>
              </a:solidFill>
              <a:effectLst>
                <a:outerShdw blurRad="38100" dist="38100" dir="2700000" algn="tl">
                  <a:srgbClr val="000000">
                    <a:alpha val="43137"/>
                  </a:srgbClr>
                </a:outerShdw>
              </a:effectLst>
              <a:latin typeface="Constantia"/>
              <a:cs typeface="Constantia"/>
            </a:endParaRPr>
          </a:p>
        </p:txBody>
      </p:sp>
      <p:pic>
        <p:nvPicPr>
          <p:cNvPr id="3" name="Picture 2"/>
          <p:cNvPicPr>
            <a:picLocks noChangeAspect="1"/>
          </p:cNvPicPr>
          <p:nvPr/>
        </p:nvPicPr>
        <p:blipFill>
          <a:blip r:embed="rId2"/>
          <a:stretch>
            <a:fillRect/>
          </a:stretch>
        </p:blipFill>
        <p:spPr>
          <a:xfrm>
            <a:off x="905933" y="1417638"/>
            <a:ext cx="7374467" cy="4804833"/>
          </a:xfrm>
          <a:prstGeom prst="rect">
            <a:avLst/>
          </a:prstGeom>
        </p:spPr>
      </p:pic>
      <p:sp>
        <p:nvSpPr>
          <p:cNvPr id="4" name="TextBox 3"/>
          <p:cNvSpPr txBox="1"/>
          <p:nvPr/>
        </p:nvSpPr>
        <p:spPr>
          <a:xfrm>
            <a:off x="457200" y="6222471"/>
            <a:ext cx="9144000" cy="646331"/>
          </a:xfrm>
          <a:prstGeom prst="rect">
            <a:avLst/>
          </a:prstGeom>
          <a:noFill/>
        </p:spPr>
        <p:txBody>
          <a:bodyPr wrap="square" rtlCol="0">
            <a:spAutoFit/>
          </a:bodyPr>
          <a:lstStyle/>
          <a:p>
            <a:r>
              <a:rPr lang="en-US" dirty="0" smtClean="0"/>
              <a:t>Source: </a:t>
            </a:r>
            <a:r>
              <a:rPr lang="en-US" i="1" dirty="0" smtClean="0"/>
              <a:t>The Wall Street Journal, </a:t>
            </a:r>
            <a:r>
              <a:rPr lang="en-US" dirty="0" smtClean="0"/>
              <a:t>March 23, 2011 </a:t>
            </a:r>
          </a:p>
          <a:p>
            <a:r>
              <a:rPr lang="en-US" dirty="0" smtClean="0"/>
              <a:t>http://online.wsj.com/articleSB10001424052748704461304576216850733151470.html</a:t>
            </a:r>
            <a:endParaRPr lang="en-US" dirty="0"/>
          </a:p>
        </p:txBody>
      </p:sp>
      <p:sp>
        <p:nvSpPr>
          <p:cNvPr id="5" name="Slide Number Placeholder 4"/>
          <p:cNvSpPr>
            <a:spLocks noGrp="1"/>
          </p:cNvSpPr>
          <p:nvPr>
            <p:ph type="sldNum" sz="quarter" idx="12"/>
          </p:nvPr>
        </p:nvSpPr>
        <p:spPr/>
        <p:txBody>
          <a:bodyPr/>
          <a:lstStyle/>
          <a:p>
            <a:fld id="{575C8377-2607-F84B-BD6E-FC550C7CEEF2}" type="slidenum">
              <a:rPr lang="en-US" smtClean="0"/>
              <a:pPr/>
              <a:t>20</a:t>
            </a:fld>
            <a:endParaRPr lang="en-US"/>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5494"/>
            <a:ext cx="8229600" cy="571072"/>
          </a:xfrm>
        </p:spPr>
        <p:txBody>
          <a:bodyPr>
            <a:noAutofit/>
          </a:bodyPr>
          <a:lstStyle/>
          <a:p>
            <a:r>
              <a:rPr lang="en-US" sz="4800" dirty="0" smtClean="0">
                <a:solidFill>
                  <a:srgbClr val="FF0000"/>
                </a:solidFill>
                <a:effectLst>
                  <a:outerShdw blurRad="38100" dist="38100" dir="2700000" algn="tl">
                    <a:srgbClr val="000000">
                      <a:alpha val="43137"/>
                    </a:srgbClr>
                  </a:outerShdw>
                </a:effectLst>
                <a:latin typeface="Constantia"/>
                <a:cs typeface="Constantia"/>
              </a:rPr>
              <a:t/>
            </a:r>
            <a:br>
              <a:rPr lang="en-US" sz="4800" dirty="0" smtClean="0">
                <a:solidFill>
                  <a:srgbClr val="FF0000"/>
                </a:solidFill>
                <a:effectLst>
                  <a:outerShdw blurRad="38100" dist="38100" dir="2700000" algn="tl">
                    <a:srgbClr val="000000">
                      <a:alpha val="43137"/>
                    </a:srgbClr>
                  </a:outerShdw>
                </a:effectLst>
                <a:latin typeface="Constantia"/>
                <a:cs typeface="Constantia"/>
              </a:rPr>
            </a:br>
            <a:r>
              <a:rPr lang="en-US" sz="4800" dirty="0" smtClean="0">
                <a:solidFill>
                  <a:srgbClr val="FF0000"/>
                </a:solidFill>
                <a:effectLst>
                  <a:outerShdw blurRad="38100" dist="38100" dir="2700000" algn="tl">
                    <a:srgbClr val="000000">
                      <a:alpha val="43137"/>
                    </a:srgbClr>
                  </a:outerShdw>
                </a:effectLst>
                <a:latin typeface="Constantia"/>
                <a:cs typeface="Constantia"/>
              </a:rPr>
              <a:t>Uneven Unemployment</a:t>
            </a:r>
            <a:endParaRPr lang="en-US" sz="4800" dirty="0">
              <a:solidFill>
                <a:srgbClr val="FF0000"/>
              </a:solidFill>
              <a:effectLst>
                <a:outerShdw blurRad="38100" dist="38100" dir="2700000" algn="tl">
                  <a:srgbClr val="000000">
                    <a:alpha val="43137"/>
                  </a:srgbClr>
                </a:outerShdw>
              </a:effectLst>
              <a:latin typeface="Constantia"/>
              <a:cs typeface="Constantia"/>
            </a:endParaRPr>
          </a:p>
        </p:txBody>
      </p:sp>
      <p:pic>
        <p:nvPicPr>
          <p:cNvPr id="5" name="Picture 4"/>
          <p:cNvPicPr>
            <a:picLocks noChangeAspect="1"/>
          </p:cNvPicPr>
          <p:nvPr/>
        </p:nvPicPr>
        <p:blipFill>
          <a:blip r:embed="rId3"/>
          <a:stretch>
            <a:fillRect/>
          </a:stretch>
        </p:blipFill>
        <p:spPr>
          <a:xfrm>
            <a:off x="940489" y="1417638"/>
            <a:ext cx="7340600" cy="4862512"/>
          </a:xfrm>
          <a:prstGeom prst="rect">
            <a:avLst/>
          </a:prstGeom>
        </p:spPr>
      </p:pic>
      <p:cxnSp>
        <p:nvCxnSpPr>
          <p:cNvPr id="7" name="Straight Arrow Connector 6"/>
          <p:cNvCxnSpPr/>
          <p:nvPr/>
        </p:nvCxnSpPr>
        <p:spPr>
          <a:xfrm flipV="1">
            <a:off x="940489" y="2417596"/>
            <a:ext cx="732660" cy="40700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954492" y="6304475"/>
            <a:ext cx="7326597" cy="369332"/>
          </a:xfrm>
          <a:prstGeom prst="rect">
            <a:avLst/>
          </a:prstGeom>
          <a:noFill/>
        </p:spPr>
        <p:txBody>
          <a:bodyPr wrap="square" rtlCol="0">
            <a:spAutoFit/>
          </a:bodyPr>
          <a:lstStyle/>
          <a:p>
            <a:r>
              <a:rPr lang="en-US" dirty="0" smtClean="0"/>
              <a:t>Source: Economic Policy Institute, http://www.epi.org/publication/ib278/</a:t>
            </a:r>
            <a:endParaRPr lang="en-US" dirty="0"/>
          </a:p>
        </p:txBody>
      </p:sp>
      <p:sp>
        <p:nvSpPr>
          <p:cNvPr id="6" name="Slide Number Placeholder 5"/>
          <p:cNvSpPr>
            <a:spLocks noGrp="1"/>
          </p:cNvSpPr>
          <p:nvPr>
            <p:ph type="sldNum" sz="quarter" idx="12"/>
          </p:nvPr>
        </p:nvSpPr>
        <p:spPr/>
        <p:txBody>
          <a:bodyPr/>
          <a:lstStyle/>
          <a:p>
            <a:fld id="{575C8377-2607-F84B-BD6E-FC550C7CEEF2}" type="slidenum">
              <a:rPr lang="en-US" smtClean="0"/>
              <a:pPr/>
              <a:t>21</a:t>
            </a:fld>
            <a:endParaRPr lang="en-US"/>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0087"/>
            <a:ext cx="8229600" cy="685033"/>
          </a:xfrm>
        </p:spPr>
        <p:txBody>
          <a:bodyPr>
            <a:noAutofit/>
          </a:bodyPr>
          <a:lstStyle/>
          <a:p>
            <a:r>
              <a:rPr lang="en-US" sz="4800" dirty="0" smtClean="0">
                <a:solidFill>
                  <a:srgbClr val="FF0000"/>
                </a:solidFill>
                <a:effectLst>
                  <a:outerShdw blurRad="38100" dist="38100" dir="2700000" algn="tl">
                    <a:srgbClr val="000000">
                      <a:alpha val="43137"/>
                    </a:srgbClr>
                  </a:outerShdw>
                </a:effectLst>
                <a:latin typeface="Constantia"/>
                <a:cs typeface="Constantia"/>
              </a:rPr>
              <a:t/>
            </a:r>
            <a:br>
              <a:rPr lang="en-US" sz="4800" dirty="0" smtClean="0">
                <a:solidFill>
                  <a:srgbClr val="FF0000"/>
                </a:solidFill>
                <a:effectLst>
                  <a:outerShdw blurRad="38100" dist="38100" dir="2700000" algn="tl">
                    <a:srgbClr val="000000">
                      <a:alpha val="43137"/>
                    </a:srgbClr>
                  </a:outerShdw>
                </a:effectLst>
                <a:latin typeface="Constantia"/>
                <a:cs typeface="Constantia"/>
              </a:rPr>
            </a:br>
            <a:r>
              <a:rPr lang="en-US" sz="4800" dirty="0" smtClean="0">
                <a:solidFill>
                  <a:srgbClr val="FF0000"/>
                </a:solidFill>
                <a:effectLst>
                  <a:outerShdw blurRad="38100" dist="38100" dir="2700000" algn="tl">
                    <a:srgbClr val="000000">
                      <a:alpha val="43137"/>
                    </a:srgbClr>
                  </a:outerShdw>
                </a:effectLst>
                <a:latin typeface="Constantia"/>
                <a:cs typeface="Constantia"/>
              </a:rPr>
              <a:t>Unequal Labor Force Share</a:t>
            </a:r>
            <a:endParaRPr lang="en-US" sz="4800" dirty="0">
              <a:solidFill>
                <a:srgbClr val="FF0000"/>
              </a:solidFill>
              <a:effectLst>
                <a:outerShdw blurRad="38100" dist="38100" dir="2700000" algn="tl">
                  <a:srgbClr val="000000">
                    <a:alpha val="43137"/>
                  </a:srgbClr>
                </a:outerShdw>
              </a:effectLst>
              <a:latin typeface="Constantia"/>
              <a:cs typeface="Constantia"/>
            </a:endParaRPr>
          </a:p>
        </p:txBody>
      </p:sp>
      <p:cxnSp>
        <p:nvCxnSpPr>
          <p:cNvPr id="7" name="Straight Arrow Connector 6"/>
          <p:cNvCxnSpPr/>
          <p:nvPr/>
        </p:nvCxnSpPr>
        <p:spPr>
          <a:xfrm flipV="1">
            <a:off x="976879" y="5210428"/>
            <a:ext cx="732660" cy="40700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3"/>
          <a:stretch>
            <a:fillRect/>
          </a:stretch>
        </p:blipFill>
        <p:spPr>
          <a:xfrm>
            <a:off x="745114" y="1693132"/>
            <a:ext cx="7264400" cy="3924300"/>
          </a:xfrm>
          <a:prstGeom prst="rect">
            <a:avLst/>
          </a:prstGeom>
        </p:spPr>
      </p:pic>
      <p:cxnSp>
        <p:nvCxnSpPr>
          <p:cNvPr id="8" name="Straight Arrow Connector 7"/>
          <p:cNvCxnSpPr/>
          <p:nvPr/>
        </p:nvCxnSpPr>
        <p:spPr>
          <a:xfrm flipV="1">
            <a:off x="976879" y="5413930"/>
            <a:ext cx="732660" cy="40700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745114" y="6304475"/>
            <a:ext cx="7326597" cy="369332"/>
          </a:xfrm>
          <a:prstGeom prst="rect">
            <a:avLst/>
          </a:prstGeom>
          <a:noFill/>
        </p:spPr>
        <p:txBody>
          <a:bodyPr wrap="square" rtlCol="0">
            <a:spAutoFit/>
          </a:bodyPr>
          <a:lstStyle/>
          <a:p>
            <a:r>
              <a:rPr lang="en-US" dirty="0" smtClean="0"/>
              <a:t>Source: Economic Policy Institute, http://www.epi.org/publication/ib278/</a:t>
            </a:r>
            <a:endParaRPr lang="en-US" dirty="0"/>
          </a:p>
        </p:txBody>
      </p:sp>
      <p:sp>
        <p:nvSpPr>
          <p:cNvPr id="10" name="Slide Number Placeholder 9"/>
          <p:cNvSpPr>
            <a:spLocks noGrp="1"/>
          </p:cNvSpPr>
          <p:nvPr>
            <p:ph type="sldNum" sz="quarter" idx="12"/>
          </p:nvPr>
        </p:nvSpPr>
        <p:spPr/>
        <p:txBody>
          <a:bodyPr/>
          <a:lstStyle/>
          <a:p>
            <a:fld id="{575C8377-2607-F84B-BD6E-FC550C7CEEF2}" type="slidenum">
              <a:rPr lang="en-US" smtClean="0"/>
              <a:pPr/>
              <a:t>22</a:t>
            </a:fld>
            <a:endParaRPr lang="en-US"/>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rgbClr val="FF0000"/>
                </a:solidFill>
                <a:effectLst>
                  <a:outerShdw blurRad="38100" dist="38100" dir="2700000" algn="tl">
                    <a:srgbClr val="000000">
                      <a:alpha val="43137"/>
                    </a:srgbClr>
                  </a:outerShdw>
                </a:effectLst>
                <a:latin typeface="Constantia"/>
                <a:cs typeface="Constantia"/>
              </a:rPr>
              <a:t>Housing Condition</a:t>
            </a:r>
            <a:endParaRPr lang="en-US" sz="4800" dirty="0">
              <a:solidFill>
                <a:srgbClr val="FF0000"/>
              </a:solidFill>
              <a:effectLst>
                <a:outerShdw blurRad="38100" dist="38100" dir="2700000" algn="tl">
                  <a:srgbClr val="000000">
                    <a:alpha val="43137"/>
                  </a:srgbClr>
                </a:outerShdw>
              </a:effectLst>
              <a:latin typeface="Constantia"/>
              <a:cs typeface="Constantia"/>
            </a:endParaRPr>
          </a:p>
        </p:txBody>
      </p:sp>
      <p:cxnSp>
        <p:nvCxnSpPr>
          <p:cNvPr id="17" name="Straight Arrow Connector 16"/>
          <p:cNvCxnSpPr/>
          <p:nvPr/>
        </p:nvCxnSpPr>
        <p:spPr>
          <a:xfrm flipV="1">
            <a:off x="3724596" y="2824600"/>
            <a:ext cx="732660" cy="40700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V="1">
            <a:off x="3724596" y="4932876"/>
            <a:ext cx="732660" cy="40700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3"/>
          <a:stretch>
            <a:fillRect/>
          </a:stretch>
        </p:blipFill>
        <p:spPr>
          <a:xfrm>
            <a:off x="491674" y="1417638"/>
            <a:ext cx="7931164" cy="5165351"/>
          </a:xfrm>
          <a:prstGeom prst="rect">
            <a:avLst/>
          </a:prstGeom>
        </p:spPr>
      </p:pic>
      <p:sp>
        <p:nvSpPr>
          <p:cNvPr id="7" name="Slide Number Placeholder 6"/>
          <p:cNvSpPr>
            <a:spLocks noGrp="1"/>
          </p:cNvSpPr>
          <p:nvPr>
            <p:ph type="sldNum" sz="quarter" idx="12"/>
          </p:nvPr>
        </p:nvSpPr>
        <p:spPr/>
        <p:txBody>
          <a:bodyPr/>
          <a:lstStyle/>
          <a:p>
            <a:fld id="{575C8377-2607-F84B-BD6E-FC550C7CEEF2}" type="slidenum">
              <a:rPr lang="en-US" smtClean="0"/>
              <a:pPr/>
              <a:t>23</a:t>
            </a:fld>
            <a:endParaRPr lang="en-US"/>
          </a:p>
        </p:txBody>
      </p:sp>
      <p:sp>
        <p:nvSpPr>
          <p:cNvPr id="8" name="TextBox 7"/>
          <p:cNvSpPr txBox="1"/>
          <p:nvPr/>
        </p:nvSpPr>
        <p:spPr>
          <a:xfrm>
            <a:off x="491674" y="6536809"/>
            <a:ext cx="7326597" cy="369332"/>
          </a:xfrm>
          <a:prstGeom prst="rect">
            <a:avLst/>
          </a:prstGeom>
          <a:noFill/>
        </p:spPr>
        <p:txBody>
          <a:bodyPr wrap="square" rtlCol="0">
            <a:spAutoFit/>
          </a:bodyPr>
          <a:lstStyle/>
          <a:p>
            <a:r>
              <a:rPr lang="en-US" dirty="0" smtClean="0"/>
              <a:t>Source: Data Driven Detroit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rgbClr val="FF0000"/>
                </a:solidFill>
                <a:effectLst>
                  <a:outerShdw blurRad="38100" dist="38100" dir="2700000" algn="tl">
                    <a:srgbClr val="000000">
                      <a:alpha val="43137"/>
                    </a:srgbClr>
                  </a:outerShdw>
                </a:effectLst>
                <a:latin typeface="Constantia"/>
                <a:cs typeface="Constantia"/>
              </a:rPr>
              <a:t>Housing Vacancy Rate</a:t>
            </a:r>
            <a:endParaRPr lang="en-US" sz="4800" dirty="0">
              <a:solidFill>
                <a:srgbClr val="FF0000"/>
              </a:solidFill>
              <a:effectLst>
                <a:outerShdw blurRad="38100" dist="38100" dir="2700000" algn="tl">
                  <a:srgbClr val="000000">
                    <a:alpha val="43137"/>
                  </a:srgbClr>
                </a:outerShdw>
              </a:effectLst>
              <a:latin typeface="Constantia"/>
              <a:cs typeface="Constantia"/>
            </a:endParaRPr>
          </a:p>
        </p:txBody>
      </p:sp>
      <p:cxnSp>
        <p:nvCxnSpPr>
          <p:cNvPr id="17" name="Straight Arrow Connector 16"/>
          <p:cNvCxnSpPr/>
          <p:nvPr/>
        </p:nvCxnSpPr>
        <p:spPr>
          <a:xfrm flipV="1">
            <a:off x="3724596" y="2824600"/>
            <a:ext cx="732660" cy="40700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V="1">
            <a:off x="3724596" y="4932876"/>
            <a:ext cx="732660" cy="40700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19" name="Picture 18"/>
          <p:cNvPicPr>
            <a:picLocks noChangeAspect="1"/>
          </p:cNvPicPr>
          <p:nvPr/>
        </p:nvPicPr>
        <p:blipFill>
          <a:blip r:embed="rId3"/>
          <a:stretch>
            <a:fillRect/>
          </a:stretch>
        </p:blipFill>
        <p:spPr>
          <a:xfrm>
            <a:off x="732834" y="1261288"/>
            <a:ext cx="7448843" cy="5216940"/>
          </a:xfrm>
          <a:prstGeom prst="rect">
            <a:avLst/>
          </a:prstGeom>
        </p:spPr>
      </p:pic>
      <p:sp>
        <p:nvSpPr>
          <p:cNvPr id="6" name="Slide Number Placeholder 5"/>
          <p:cNvSpPr>
            <a:spLocks noGrp="1"/>
          </p:cNvSpPr>
          <p:nvPr>
            <p:ph type="sldNum" sz="quarter" idx="12"/>
          </p:nvPr>
        </p:nvSpPr>
        <p:spPr/>
        <p:txBody>
          <a:bodyPr/>
          <a:lstStyle/>
          <a:p>
            <a:fld id="{575C8377-2607-F84B-BD6E-FC550C7CEEF2}" type="slidenum">
              <a:rPr lang="en-US" smtClean="0"/>
              <a:pPr/>
              <a:t>24</a:t>
            </a:fld>
            <a:endParaRPr lang="en-US"/>
          </a:p>
        </p:txBody>
      </p:sp>
      <p:sp>
        <p:nvSpPr>
          <p:cNvPr id="7" name="TextBox 6"/>
          <p:cNvSpPr txBox="1"/>
          <p:nvPr/>
        </p:nvSpPr>
        <p:spPr>
          <a:xfrm>
            <a:off x="732834" y="6536809"/>
            <a:ext cx="7326597" cy="369332"/>
          </a:xfrm>
          <a:prstGeom prst="rect">
            <a:avLst/>
          </a:prstGeom>
          <a:noFill/>
        </p:spPr>
        <p:txBody>
          <a:bodyPr wrap="square" rtlCol="0">
            <a:spAutoFit/>
          </a:bodyPr>
          <a:lstStyle/>
          <a:p>
            <a:r>
              <a:rPr lang="en-US" dirty="0" smtClean="0"/>
              <a:t>Source: Data Driven Detroit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rgbClr val="FF0000"/>
                </a:solidFill>
                <a:effectLst>
                  <a:outerShdw blurRad="38100" dist="38100" dir="2700000" algn="tl">
                    <a:srgbClr val="000000">
                      <a:alpha val="43137"/>
                    </a:srgbClr>
                  </a:outerShdw>
                </a:effectLst>
                <a:latin typeface="Constantia"/>
                <a:cs typeface="Constantia"/>
              </a:rPr>
              <a:t>Population Density</a:t>
            </a:r>
            <a:endParaRPr lang="en-US" sz="4800" dirty="0">
              <a:solidFill>
                <a:srgbClr val="FF0000"/>
              </a:solidFill>
              <a:effectLst>
                <a:outerShdw blurRad="38100" dist="38100" dir="2700000" algn="tl">
                  <a:srgbClr val="000000">
                    <a:alpha val="43137"/>
                  </a:srgbClr>
                </a:outerShdw>
              </a:effectLst>
              <a:latin typeface="Constantia"/>
              <a:cs typeface="Constantia"/>
            </a:endParaRPr>
          </a:p>
        </p:txBody>
      </p:sp>
      <p:pic>
        <p:nvPicPr>
          <p:cNvPr id="7" name="Picture 6"/>
          <p:cNvPicPr>
            <a:picLocks noChangeAspect="1"/>
          </p:cNvPicPr>
          <p:nvPr/>
        </p:nvPicPr>
        <p:blipFill>
          <a:blip r:embed="rId3"/>
          <a:stretch>
            <a:fillRect/>
          </a:stretch>
        </p:blipFill>
        <p:spPr>
          <a:xfrm>
            <a:off x="1061106" y="1417638"/>
            <a:ext cx="7057962" cy="5202274"/>
          </a:xfrm>
          <a:prstGeom prst="rect">
            <a:avLst/>
          </a:prstGeom>
        </p:spPr>
      </p:pic>
      <p:sp>
        <p:nvSpPr>
          <p:cNvPr id="4" name="Slide Number Placeholder 3"/>
          <p:cNvSpPr>
            <a:spLocks noGrp="1"/>
          </p:cNvSpPr>
          <p:nvPr>
            <p:ph type="sldNum" sz="quarter" idx="12"/>
          </p:nvPr>
        </p:nvSpPr>
        <p:spPr/>
        <p:txBody>
          <a:bodyPr/>
          <a:lstStyle/>
          <a:p>
            <a:fld id="{575C8377-2607-F84B-BD6E-FC550C7CEEF2}" type="slidenum">
              <a:rPr lang="en-US" smtClean="0"/>
              <a:pPr/>
              <a:t>25</a:t>
            </a:fld>
            <a:endParaRPr lang="en-US"/>
          </a:p>
        </p:txBody>
      </p:sp>
      <p:sp>
        <p:nvSpPr>
          <p:cNvPr id="5" name="TextBox 4"/>
          <p:cNvSpPr txBox="1"/>
          <p:nvPr/>
        </p:nvSpPr>
        <p:spPr>
          <a:xfrm>
            <a:off x="1061106" y="6536809"/>
            <a:ext cx="7326597" cy="369332"/>
          </a:xfrm>
          <a:prstGeom prst="rect">
            <a:avLst/>
          </a:prstGeom>
          <a:noFill/>
        </p:spPr>
        <p:txBody>
          <a:bodyPr wrap="square" rtlCol="0">
            <a:spAutoFit/>
          </a:bodyPr>
          <a:lstStyle/>
          <a:p>
            <a:r>
              <a:rPr lang="en-US" dirty="0" smtClean="0"/>
              <a:t>Source: Data Driven Detroit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a:t>
            </a:r>
            <a:endParaRPr lang="en-US" dirty="0"/>
          </a:p>
        </p:txBody>
      </p:sp>
      <p:pic>
        <p:nvPicPr>
          <p:cNvPr id="5" name="Content Placeholder 4"/>
          <p:cNvPicPr>
            <a:picLocks noGrp="1" noChangeAspect="1"/>
          </p:cNvPicPr>
          <p:nvPr>
            <p:ph idx="1"/>
          </p:nvPr>
        </p:nvPicPr>
        <p:blipFill>
          <a:blip r:embed="rId2"/>
          <a:srcRect t="20719" b="20719"/>
          <a:stretch>
            <a:fillRect/>
          </a:stretch>
        </p:blipFill>
        <p:spPr>
          <a:xfrm>
            <a:off x="751481" y="1104534"/>
            <a:ext cx="8229600" cy="4525963"/>
          </a:xfrm>
        </p:spPr>
      </p:pic>
      <p:sp>
        <p:nvSpPr>
          <p:cNvPr id="4" name="Slide Number Placeholder 3"/>
          <p:cNvSpPr>
            <a:spLocks noGrp="1"/>
          </p:cNvSpPr>
          <p:nvPr>
            <p:ph type="sldNum" sz="quarter" idx="12"/>
          </p:nvPr>
        </p:nvSpPr>
        <p:spPr/>
        <p:txBody>
          <a:bodyPr/>
          <a:lstStyle/>
          <a:p>
            <a:fld id="{575C8377-2607-F84B-BD6E-FC550C7CEEF2}" type="slidenum">
              <a:rPr lang="en-US" smtClean="0"/>
              <a:pPr/>
              <a:t>26</a:t>
            </a:fld>
            <a:endParaRPr lang="en-US"/>
          </a:p>
        </p:txBody>
      </p:sp>
    </p:spTree>
    <p:extLst>
      <p:ext uri="{BB962C8B-B14F-4D97-AF65-F5344CB8AC3E}">
        <p14:creationId xmlns:p14="http://schemas.microsoft.com/office/powerpoint/2010/main" val="130979364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57"/>
          <p:cNvSpPr>
            <a:spLocks noGrp="1" noChangeArrowheads="1"/>
          </p:cNvSpPr>
          <p:nvPr>
            <p:ph type="sldNum" sz="quarter" idx="12"/>
          </p:nvPr>
        </p:nvSpPr>
        <p:spPr/>
        <p:txBody>
          <a:bodyPr/>
          <a:lstStyle/>
          <a:p>
            <a:pPr>
              <a:defRPr/>
            </a:pPr>
            <a:fld id="{377E46F8-5C5C-AD4A-A62D-FCC242A94D30}" type="slidenum">
              <a:rPr lang="en-US"/>
              <a:pPr>
                <a:defRPr/>
              </a:pPr>
              <a:t>27</a:t>
            </a:fld>
            <a:endParaRPr lang="en-US"/>
          </a:p>
        </p:txBody>
      </p:sp>
      <p:sp>
        <p:nvSpPr>
          <p:cNvPr id="9" name="Title 8"/>
          <p:cNvSpPr>
            <a:spLocks noGrp="1"/>
          </p:cNvSpPr>
          <p:nvPr>
            <p:ph type="ctrTitle"/>
          </p:nvPr>
        </p:nvSpPr>
        <p:spPr/>
        <p:txBody>
          <a:bodyPr/>
          <a:lstStyle/>
          <a:p>
            <a:endParaRPr lang="en-US"/>
          </a:p>
        </p:txBody>
      </p:sp>
      <p:pic>
        <p:nvPicPr>
          <p:cNvPr id="10" name="Picture 5"/>
          <p:cNvPicPr>
            <a:picLocks noChangeAspect="1" noChangeArrowheads="1"/>
          </p:cNvPicPr>
          <p:nvPr/>
        </p:nvPicPr>
        <p:blipFill>
          <a:blip r:embed="rId3">
            <a:lum bright="70000" contrast="-70000"/>
          </a:blip>
          <a:srcRect/>
          <a:stretch>
            <a:fillRect/>
          </a:stretch>
        </p:blipFill>
        <p:spPr bwMode="auto">
          <a:xfrm>
            <a:off x="0" y="-48225"/>
            <a:ext cx="9144000" cy="6858000"/>
          </a:xfrm>
          <a:prstGeom prst="rect">
            <a:avLst/>
          </a:prstGeom>
          <a:noFill/>
          <a:ln w="9525">
            <a:noFill/>
            <a:miter lim="800000"/>
            <a:headEnd/>
            <a:tailEnd/>
          </a:ln>
        </p:spPr>
      </p:pic>
      <p:sp>
        <p:nvSpPr>
          <p:cNvPr id="11" name="Rectangle 2"/>
          <p:cNvSpPr txBox="1">
            <a:spLocks noChangeArrowheads="1"/>
          </p:cNvSpPr>
          <p:nvPr/>
        </p:nvSpPr>
        <p:spPr>
          <a:xfrm>
            <a:off x="838200" y="1905000"/>
            <a:ext cx="7620000" cy="1524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800" b="0" i="0" u="none" strike="noStrike" kern="1200" cap="none" spc="0" normalizeH="0" baseline="0" noProof="0" dirty="0" smtClean="0">
                <a:ln>
                  <a:noFill/>
                </a:ln>
                <a:solidFill>
                  <a:srgbClr val="FF0000"/>
                </a:solidFill>
                <a:effectLst>
                  <a:outerShdw blurRad="38100" dist="38100" dir="2700000" algn="tl">
                    <a:srgbClr val="DDDDDD"/>
                  </a:outerShdw>
                </a:effectLst>
                <a:uLnTx/>
                <a:uFillTx/>
                <a:latin typeface="Constantia" charset="0"/>
                <a:ea typeface="+mj-ea"/>
                <a:cs typeface="+mj-cs"/>
              </a:rPr>
              <a:t>Opportunity Matters</a:t>
            </a:r>
            <a:r>
              <a:rPr kumimoji="0" lang="en-US" sz="4800" b="0" i="0" u="none" strike="noStrike" kern="1200" cap="none" spc="0" normalizeH="0" baseline="0" noProof="0" dirty="0" smtClean="0">
                <a:ln>
                  <a:noFill/>
                </a:ln>
                <a:solidFill>
                  <a:schemeClr val="tx1"/>
                </a:solidFill>
                <a:effectLst>
                  <a:outerShdw blurRad="38100" dist="38100" dir="2700000" algn="tl">
                    <a:srgbClr val="DDDDDD"/>
                  </a:outerShdw>
                </a:effectLst>
                <a:uLnTx/>
                <a:uFillTx/>
                <a:latin typeface="Constantia" charset="0"/>
                <a:ea typeface="+mj-ea"/>
                <a:cs typeface="+mj-cs"/>
              </a:rPr>
              <a:t/>
            </a:r>
            <a:br>
              <a:rPr kumimoji="0" lang="en-US" sz="4800" b="0" i="0" u="none" strike="noStrike" kern="1200" cap="none" spc="0" normalizeH="0" baseline="0" noProof="0" dirty="0" smtClean="0">
                <a:ln>
                  <a:noFill/>
                </a:ln>
                <a:solidFill>
                  <a:schemeClr val="tx1"/>
                </a:solidFill>
                <a:effectLst>
                  <a:outerShdw blurRad="38100" dist="38100" dir="2700000" algn="tl">
                    <a:srgbClr val="DDDDDD"/>
                  </a:outerShdw>
                </a:effectLst>
                <a:uLnTx/>
                <a:uFillTx/>
                <a:latin typeface="Constantia" charset="0"/>
                <a:ea typeface="+mj-ea"/>
                <a:cs typeface="+mj-cs"/>
              </a:rPr>
            </a:br>
            <a:r>
              <a:rPr kumimoji="0" lang="en-US" sz="3200" b="0" i="1" u="none" strike="noStrike" kern="1200" cap="none" spc="0" normalizeH="0" baseline="0" noProof="0" dirty="0" smtClean="0">
                <a:ln>
                  <a:noFill/>
                </a:ln>
                <a:solidFill>
                  <a:schemeClr val="tx1"/>
                </a:solidFill>
                <a:effectLst>
                  <a:outerShdw blurRad="38100" dist="38100" dir="2700000" algn="tl">
                    <a:srgbClr val="DDDDDD"/>
                  </a:outerShdw>
                </a:effectLst>
                <a:uLnTx/>
                <a:uFillTx/>
                <a:latin typeface="Constantia" charset="0"/>
                <a:ea typeface="+mj-ea"/>
                <a:cs typeface="+mj-cs"/>
              </a:rPr>
              <a:t>Race, Place and Life Outcomes</a:t>
            </a:r>
            <a:endParaRPr kumimoji="0" lang="en-US" sz="4800" b="0" i="0" u="none" strike="noStrike" kern="1200" cap="none" spc="0" normalizeH="0" baseline="0" noProof="0" dirty="0">
              <a:ln>
                <a:noFill/>
              </a:ln>
              <a:solidFill>
                <a:schemeClr val="tx1"/>
              </a:solidFill>
              <a:effectLst>
                <a:outerShdw blurRad="38100" dist="38100" dir="2700000" algn="tl">
                  <a:srgbClr val="DDDDDD"/>
                </a:outerShdw>
              </a:effectLst>
              <a:uLnTx/>
              <a:uFillTx/>
              <a:latin typeface="Constantia" charset="0"/>
              <a:ea typeface="+mj-ea"/>
              <a:cs typeface="+mj-cs"/>
            </a:endParaRPr>
          </a:p>
        </p:txBody>
      </p:sp>
      <p:grpSp>
        <p:nvGrpSpPr>
          <p:cNvPr id="2" name="Group 3"/>
          <p:cNvGrpSpPr>
            <a:grpSpLocks/>
          </p:cNvGrpSpPr>
          <p:nvPr/>
        </p:nvGrpSpPr>
        <p:grpSpPr bwMode="auto">
          <a:xfrm>
            <a:off x="2438400" y="3886200"/>
            <a:ext cx="4800600" cy="1063625"/>
            <a:chOff x="1488" y="1632"/>
            <a:chExt cx="2976" cy="622"/>
          </a:xfrm>
        </p:grpSpPr>
        <p:pic>
          <p:nvPicPr>
            <p:cNvPr id="13" name="Picture 4" descr="IMG_0659"/>
            <p:cNvPicPr>
              <a:picLocks noChangeAspect="1" noChangeArrowheads="1"/>
            </p:cNvPicPr>
            <p:nvPr/>
          </p:nvPicPr>
          <p:blipFill>
            <a:blip r:embed="rId4">
              <a:grayscl/>
            </a:blip>
            <a:srcRect/>
            <a:stretch>
              <a:fillRect/>
            </a:stretch>
          </p:blipFill>
          <p:spPr bwMode="auto">
            <a:xfrm>
              <a:off x="1488" y="1632"/>
              <a:ext cx="912" cy="611"/>
            </a:xfrm>
            <a:prstGeom prst="rect">
              <a:avLst/>
            </a:prstGeom>
            <a:noFill/>
            <a:ln w="9525">
              <a:noFill/>
              <a:miter lim="800000"/>
              <a:headEnd/>
              <a:tailEnd/>
            </a:ln>
          </p:spPr>
        </p:pic>
        <p:pic>
          <p:nvPicPr>
            <p:cNvPr id="14" name="Picture 5" descr="Copy of 100_0167"/>
            <p:cNvPicPr>
              <a:picLocks noChangeAspect="1" noChangeArrowheads="1"/>
            </p:cNvPicPr>
            <p:nvPr/>
          </p:nvPicPr>
          <p:blipFill>
            <a:blip r:embed="rId5">
              <a:grayscl/>
            </a:blip>
            <a:srcRect/>
            <a:stretch>
              <a:fillRect/>
            </a:stretch>
          </p:blipFill>
          <p:spPr bwMode="auto">
            <a:xfrm>
              <a:off x="2544" y="1632"/>
              <a:ext cx="912" cy="611"/>
            </a:xfrm>
            <a:prstGeom prst="rect">
              <a:avLst/>
            </a:prstGeom>
            <a:noFill/>
            <a:ln w="9525">
              <a:noFill/>
              <a:miter lim="800000"/>
              <a:headEnd/>
              <a:tailEnd/>
            </a:ln>
          </p:spPr>
        </p:pic>
        <p:pic>
          <p:nvPicPr>
            <p:cNvPr id="15" name="Picture 6" descr="a06f"/>
            <p:cNvPicPr>
              <a:picLocks noChangeAspect="1" noChangeArrowheads="1"/>
            </p:cNvPicPr>
            <p:nvPr/>
          </p:nvPicPr>
          <p:blipFill>
            <a:blip r:embed="rId6">
              <a:grayscl/>
            </a:blip>
            <a:srcRect b="19698"/>
            <a:stretch>
              <a:fillRect/>
            </a:stretch>
          </p:blipFill>
          <p:spPr bwMode="auto">
            <a:xfrm>
              <a:off x="3552" y="1670"/>
              <a:ext cx="912" cy="584"/>
            </a:xfrm>
            <a:prstGeom prst="rect">
              <a:avLst/>
            </a:prstGeom>
            <a:noFill/>
            <a:ln w="9525">
              <a:noFill/>
              <a:miter lim="800000"/>
              <a:headEnd/>
              <a:tailEnd/>
            </a:ln>
          </p:spPr>
        </p:pic>
      </p:gr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solidFill>
                  <a:srgbClr val="FF0000"/>
                </a:solidFill>
                <a:effectLst>
                  <a:outerShdw blurRad="38100" dist="38100" dir="2700000" algn="tl">
                    <a:srgbClr val="000000">
                      <a:alpha val="43137"/>
                    </a:srgbClr>
                  </a:outerShdw>
                </a:effectLst>
                <a:latin typeface="Constantia"/>
                <a:cs typeface="Constantia"/>
              </a:rPr>
              <a:t>Defining Opportunity</a:t>
            </a:r>
            <a:endParaRPr lang="en-US" sz="4400" dirty="0">
              <a:solidFill>
                <a:srgbClr val="FF0000"/>
              </a:solidFill>
              <a:effectLst>
                <a:outerShdw blurRad="38100" dist="38100" dir="2700000" algn="tl">
                  <a:srgbClr val="000000">
                    <a:alpha val="43137"/>
                  </a:srgbClr>
                </a:outerShdw>
              </a:effectLst>
              <a:latin typeface="Constantia"/>
              <a:cs typeface="Constantia"/>
            </a:endParaRPr>
          </a:p>
        </p:txBody>
      </p:sp>
      <p:pic>
        <p:nvPicPr>
          <p:cNvPr id="6" name="Picture 5"/>
          <p:cNvPicPr>
            <a:picLocks noChangeAspect="1"/>
          </p:cNvPicPr>
          <p:nvPr/>
        </p:nvPicPr>
        <p:blipFill>
          <a:blip r:embed="rId2"/>
          <a:stretch>
            <a:fillRect/>
          </a:stretch>
        </p:blipFill>
        <p:spPr>
          <a:xfrm>
            <a:off x="2822282" y="2380894"/>
            <a:ext cx="1423876" cy="1451198"/>
          </a:xfrm>
          <a:prstGeom prst="rect">
            <a:avLst/>
          </a:prstGeom>
        </p:spPr>
      </p:pic>
      <p:pic>
        <p:nvPicPr>
          <p:cNvPr id="7" name="Picture 6"/>
          <p:cNvPicPr>
            <a:picLocks noChangeAspect="1"/>
          </p:cNvPicPr>
          <p:nvPr/>
        </p:nvPicPr>
        <p:blipFill>
          <a:blip r:embed="rId3"/>
          <a:stretch>
            <a:fillRect/>
          </a:stretch>
        </p:blipFill>
        <p:spPr>
          <a:xfrm>
            <a:off x="664731" y="4615928"/>
            <a:ext cx="1360218" cy="1451198"/>
          </a:xfrm>
          <a:prstGeom prst="rect">
            <a:avLst/>
          </a:prstGeom>
        </p:spPr>
      </p:pic>
      <p:pic>
        <p:nvPicPr>
          <p:cNvPr id="8" name="Picture 7"/>
          <p:cNvPicPr>
            <a:picLocks noChangeAspect="1"/>
          </p:cNvPicPr>
          <p:nvPr/>
        </p:nvPicPr>
        <p:blipFill>
          <a:blip r:embed="rId4"/>
          <a:stretch>
            <a:fillRect/>
          </a:stretch>
        </p:blipFill>
        <p:spPr>
          <a:xfrm>
            <a:off x="4985137" y="2380894"/>
            <a:ext cx="1311671" cy="1451198"/>
          </a:xfrm>
          <a:prstGeom prst="rect">
            <a:avLst/>
          </a:prstGeom>
        </p:spPr>
      </p:pic>
      <p:pic>
        <p:nvPicPr>
          <p:cNvPr id="9" name="Picture 8"/>
          <p:cNvPicPr>
            <a:picLocks noChangeAspect="1"/>
          </p:cNvPicPr>
          <p:nvPr/>
        </p:nvPicPr>
        <p:blipFill>
          <a:blip r:embed="rId5"/>
          <a:stretch>
            <a:fillRect/>
          </a:stretch>
        </p:blipFill>
        <p:spPr>
          <a:xfrm>
            <a:off x="4985137" y="4615928"/>
            <a:ext cx="1311671" cy="1451198"/>
          </a:xfrm>
          <a:prstGeom prst="rect">
            <a:avLst/>
          </a:prstGeom>
        </p:spPr>
      </p:pic>
      <p:pic>
        <p:nvPicPr>
          <p:cNvPr id="10" name="Picture 9"/>
          <p:cNvPicPr>
            <a:picLocks noChangeAspect="1"/>
          </p:cNvPicPr>
          <p:nvPr/>
        </p:nvPicPr>
        <p:blipFill>
          <a:blip r:embed="rId6"/>
          <a:stretch>
            <a:fillRect/>
          </a:stretch>
        </p:blipFill>
        <p:spPr>
          <a:xfrm>
            <a:off x="664731" y="2380894"/>
            <a:ext cx="1336546" cy="1451198"/>
          </a:xfrm>
          <a:prstGeom prst="rect">
            <a:avLst/>
          </a:prstGeom>
        </p:spPr>
      </p:pic>
      <p:sp>
        <p:nvSpPr>
          <p:cNvPr id="11" name="TextBox 10"/>
          <p:cNvSpPr txBox="1"/>
          <p:nvPr/>
        </p:nvSpPr>
        <p:spPr>
          <a:xfrm>
            <a:off x="457200" y="3832092"/>
            <a:ext cx="1849852" cy="369332"/>
          </a:xfrm>
          <a:prstGeom prst="rect">
            <a:avLst/>
          </a:prstGeom>
          <a:noFill/>
        </p:spPr>
        <p:txBody>
          <a:bodyPr wrap="square" rtlCol="0">
            <a:spAutoFit/>
          </a:bodyPr>
          <a:lstStyle/>
          <a:p>
            <a:pPr algn="ctr"/>
            <a:r>
              <a:rPr lang="en-US" b="1" dirty="0" smtClean="0"/>
              <a:t>Education </a:t>
            </a:r>
            <a:endParaRPr lang="en-US" b="1" dirty="0"/>
          </a:p>
        </p:txBody>
      </p:sp>
      <p:sp>
        <p:nvSpPr>
          <p:cNvPr id="12" name="TextBox 11"/>
          <p:cNvSpPr txBox="1"/>
          <p:nvPr/>
        </p:nvSpPr>
        <p:spPr>
          <a:xfrm>
            <a:off x="2307052" y="3832092"/>
            <a:ext cx="2396305" cy="369332"/>
          </a:xfrm>
          <a:prstGeom prst="rect">
            <a:avLst/>
          </a:prstGeom>
          <a:noFill/>
        </p:spPr>
        <p:txBody>
          <a:bodyPr wrap="square" rtlCol="0">
            <a:spAutoFit/>
          </a:bodyPr>
          <a:lstStyle/>
          <a:p>
            <a:pPr algn="ctr"/>
            <a:r>
              <a:rPr lang="en-US" b="1" dirty="0" smtClean="0"/>
              <a:t>Economic </a:t>
            </a:r>
            <a:endParaRPr lang="en-US" b="1" dirty="0"/>
          </a:p>
        </p:txBody>
      </p:sp>
      <p:sp>
        <p:nvSpPr>
          <p:cNvPr id="13" name="TextBox 12"/>
          <p:cNvSpPr txBox="1"/>
          <p:nvPr/>
        </p:nvSpPr>
        <p:spPr>
          <a:xfrm>
            <a:off x="457200" y="6251791"/>
            <a:ext cx="1655351" cy="369332"/>
          </a:xfrm>
          <a:prstGeom prst="rect">
            <a:avLst/>
          </a:prstGeom>
          <a:noFill/>
        </p:spPr>
        <p:txBody>
          <a:bodyPr wrap="square" rtlCol="0">
            <a:spAutoFit/>
          </a:bodyPr>
          <a:lstStyle/>
          <a:p>
            <a:pPr algn="ctr"/>
            <a:r>
              <a:rPr lang="en-US" b="1" dirty="0" smtClean="0"/>
              <a:t>Housing</a:t>
            </a:r>
            <a:endParaRPr lang="en-US" b="1" dirty="0"/>
          </a:p>
        </p:txBody>
      </p:sp>
      <p:sp>
        <p:nvSpPr>
          <p:cNvPr id="14" name="TextBox 13"/>
          <p:cNvSpPr txBox="1"/>
          <p:nvPr/>
        </p:nvSpPr>
        <p:spPr>
          <a:xfrm>
            <a:off x="4549983" y="3832092"/>
            <a:ext cx="2122982" cy="369332"/>
          </a:xfrm>
          <a:prstGeom prst="rect">
            <a:avLst/>
          </a:prstGeom>
          <a:noFill/>
        </p:spPr>
        <p:txBody>
          <a:bodyPr wrap="square" rtlCol="0">
            <a:spAutoFit/>
          </a:bodyPr>
          <a:lstStyle/>
          <a:p>
            <a:pPr algn="ctr"/>
            <a:r>
              <a:rPr lang="en-US" b="1" dirty="0" smtClean="0"/>
              <a:t>Transportation</a:t>
            </a:r>
            <a:endParaRPr lang="en-US" b="1" dirty="0"/>
          </a:p>
        </p:txBody>
      </p:sp>
      <p:sp>
        <p:nvSpPr>
          <p:cNvPr id="15" name="TextBox 14"/>
          <p:cNvSpPr txBox="1"/>
          <p:nvPr/>
        </p:nvSpPr>
        <p:spPr>
          <a:xfrm>
            <a:off x="4549983" y="6251791"/>
            <a:ext cx="2122983" cy="369332"/>
          </a:xfrm>
          <a:prstGeom prst="rect">
            <a:avLst/>
          </a:prstGeom>
          <a:noFill/>
        </p:spPr>
        <p:txBody>
          <a:bodyPr wrap="square" rtlCol="0">
            <a:spAutoFit/>
          </a:bodyPr>
          <a:lstStyle/>
          <a:p>
            <a:pPr algn="ctr"/>
            <a:r>
              <a:rPr lang="en-US" b="1" dirty="0" smtClean="0"/>
              <a:t>Healthcare</a:t>
            </a:r>
            <a:endParaRPr lang="en-US" b="1" dirty="0"/>
          </a:p>
        </p:txBody>
      </p:sp>
      <p:pic>
        <p:nvPicPr>
          <p:cNvPr id="16" name="Picture 15"/>
          <p:cNvPicPr>
            <a:picLocks noChangeAspect="1"/>
          </p:cNvPicPr>
          <p:nvPr/>
        </p:nvPicPr>
        <p:blipFill>
          <a:blip r:embed="rId7"/>
          <a:stretch>
            <a:fillRect/>
          </a:stretch>
        </p:blipFill>
        <p:spPr>
          <a:xfrm>
            <a:off x="2885940" y="4615928"/>
            <a:ext cx="1360218" cy="1451198"/>
          </a:xfrm>
          <a:prstGeom prst="rect">
            <a:avLst/>
          </a:prstGeom>
        </p:spPr>
      </p:pic>
      <p:sp>
        <p:nvSpPr>
          <p:cNvPr id="17" name="TextBox 16"/>
          <p:cNvSpPr txBox="1"/>
          <p:nvPr/>
        </p:nvSpPr>
        <p:spPr>
          <a:xfrm>
            <a:off x="2307052" y="6251791"/>
            <a:ext cx="2396305" cy="369332"/>
          </a:xfrm>
          <a:prstGeom prst="rect">
            <a:avLst/>
          </a:prstGeom>
          <a:noFill/>
        </p:spPr>
        <p:txBody>
          <a:bodyPr wrap="square" rtlCol="0">
            <a:spAutoFit/>
          </a:bodyPr>
          <a:lstStyle/>
          <a:p>
            <a:pPr algn="ctr"/>
            <a:r>
              <a:rPr lang="en-US" b="1" dirty="0" smtClean="0"/>
              <a:t>     Justice</a:t>
            </a:r>
            <a:endParaRPr lang="en-US" b="1" dirty="0"/>
          </a:p>
        </p:txBody>
      </p:sp>
      <p:pic>
        <p:nvPicPr>
          <p:cNvPr id="18" name="Picture 17"/>
          <p:cNvPicPr>
            <a:picLocks noChangeAspect="1"/>
          </p:cNvPicPr>
          <p:nvPr/>
        </p:nvPicPr>
        <p:blipFill>
          <a:blip r:embed="rId8"/>
          <a:stretch>
            <a:fillRect/>
          </a:stretch>
        </p:blipFill>
        <p:spPr>
          <a:xfrm>
            <a:off x="7032968" y="2380894"/>
            <a:ext cx="1249953" cy="1451198"/>
          </a:xfrm>
          <a:prstGeom prst="rect">
            <a:avLst/>
          </a:prstGeom>
        </p:spPr>
      </p:pic>
      <p:sp>
        <p:nvSpPr>
          <p:cNvPr id="19" name="TextBox 18"/>
          <p:cNvSpPr txBox="1"/>
          <p:nvPr/>
        </p:nvSpPr>
        <p:spPr>
          <a:xfrm>
            <a:off x="6520565" y="3832092"/>
            <a:ext cx="2122982" cy="369332"/>
          </a:xfrm>
          <a:prstGeom prst="rect">
            <a:avLst/>
          </a:prstGeom>
          <a:noFill/>
        </p:spPr>
        <p:txBody>
          <a:bodyPr wrap="square" rtlCol="0">
            <a:spAutoFit/>
          </a:bodyPr>
          <a:lstStyle/>
          <a:p>
            <a:pPr algn="ctr"/>
            <a:r>
              <a:rPr lang="en-US" b="1" dirty="0" smtClean="0"/>
              <a:t>Food</a:t>
            </a:r>
            <a:endParaRPr lang="en-US" b="1" dirty="0"/>
          </a:p>
        </p:txBody>
      </p:sp>
      <p:pic>
        <p:nvPicPr>
          <p:cNvPr id="20" name="Picture 19"/>
          <p:cNvPicPr>
            <a:picLocks noChangeAspect="1"/>
          </p:cNvPicPr>
          <p:nvPr/>
        </p:nvPicPr>
        <p:blipFill>
          <a:blip r:embed="rId9"/>
          <a:stretch>
            <a:fillRect/>
          </a:stretch>
        </p:blipFill>
        <p:spPr>
          <a:xfrm>
            <a:off x="7032968" y="4499779"/>
            <a:ext cx="1249953" cy="1567347"/>
          </a:xfrm>
          <a:prstGeom prst="rect">
            <a:avLst/>
          </a:prstGeom>
        </p:spPr>
      </p:pic>
      <p:sp>
        <p:nvSpPr>
          <p:cNvPr id="22" name="TextBox 21"/>
          <p:cNvSpPr txBox="1"/>
          <p:nvPr/>
        </p:nvSpPr>
        <p:spPr>
          <a:xfrm>
            <a:off x="6672966" y="6251791"/>
            <a:ext cx="2122983" cy="369332"/>
          </a:xfrm>
          <a:prstGeom prst="rect">
            <a:avLst/>
          </a:prstGeom>
          <a:noFill/>
        </p:spPr>
        <p:txBody>
          <a:bodyPr wrap="square" rtlCol="0">
            <a:spAutoFit/>
          </a:bodyPr>
          <a:lstStyle/>
          <a:p>
            <a:pPr algn="ctr"/>
            <a:r>
              <a:rPr lang="en-US" b="1" dirty="0" smtClean="0"/>
              <a:t>Communications</a:t>
            </a:r>
            <a:endParaRPr lang="en-US" b="1" dirty="0"/>
          </a:p>
        </p:txBody>
      </p:sp>
      <p:sp>
        <p:nvSpPr>
          <p:cNvPr id="23" name="Slide Number Placeholder 22"/>
          <p:cNvSpPr>
            <a:spLocks noGrp="1"/>
          </p:cNvSpPr>
          <p:nvPr>
            <p:ph type="sldNum" sz="quarter" idx="12"/>
          </p:nvPr>
        </p:nvSpPr>
        <p:spPr>
          <a:xfrm>
            <a:off x="6672966" y="6438560"/>
            <a:ext cx="2133600" cy="365125"/>
          </a:xfrm>
        </p:spPr>
        <p:txBody>
          <a:bodyPr/>
          <a:lstStyle/>
          <a:p>
            <a:fld id="{4B447019-7EAC-FE4D-A4D8-854BFA2C951E}" type="slidenum">
              <a:rPr lang="en-US" smtClean="0"/>
              <a:pPr/>
              <a:t>28</a:t>
            </a:fld>
            <a:endParaRPr lang="en-US" dirty="0"/>
          </a:p>
        </p:txBody>
      </p:sp>
      <p:sp>
        <p:nvSpPr>
          <p:cNvPr id="21" name="Rectangle 20"/>
          <p:cNvSpPr/>
          <p:nvPr/>
        </p:nvSpPr>
        <p:spPr>
          <a:xfrm>
            <a:off x="494678" y="1378106"/>
            <a:ext cx="7793983" cy="553998"/>
          </a:xfrm>
          <a:prstGeom prst="rect">
            <a:avLst/>
          </a:prstGeom>
        </p:spPr>
        <p:txBody>
          <a:bodyPr wrap="none">
            <a:spAutoFit/>
          </a:bodyPr>
          <a:lstStyle/>
          <a:p>
            <a:r>
              <a:rPr lang="en-US" sz="3000" dirty="0" smtClean="0">
                <a:latin typeface="Constantia"/>
                <a:cs typeface="Constantia"/>
              </a:rPr>
              <a:t>We can define opportunity through access to:</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2"/>
          </p:nvPr>
        </p:nvSpPr>
        <p:spPr>
          <a:xfrm>
            <a:off x="7010400" y="6538912"/>
            <a:ext cx="2133600" cy="365125"/>
          </a:xfrm>
          <a:noFill/>
        </p:spPr>
        <p:txBody>
          <a:bodyPr/>
          <a:lstStyle/>
          <a:p>
            <a:fld id="{20C8B6ED-7EC2-554D-938C-BF65293D8762}" type="slidenum">
              <a:rPr lang="en-US"/>
              <a:pPr/>
              <a:t>29</a:t>
            </a:fld>
            <a:endParaRPr lang="en-US"/>
          </a:p>
        </p:txBody>
      </p:sp>
      <p:pic>
        <p:nvPicPr>
          <p:cNvPr id="21507" name="Picture 11" descr="602173_77988074"/>
          <p:cNvPicPr>
            <a:picLocks noChangeAspect="1" noChangeArrowheads="1"/>
          </p:cNvPicPr>
          <p:nvPr/>
        </p:nvPicPr>
        <p:blipFill>
          <a:blip r:embed="rId3"/>
          <a:srcRect/>
          <a:stretch>
            <a:fillRect/>
          </a:stretch>
        </p:blipFill>
        <p:spPr bwMode="auto">
          <a:xfrm>
            <a:off x="990600" y="4419600"/>
            <a:ext cx="2895600" cy="1928813"/>
          </a:xfrm>
          <a:prstGeom prst="rect">
            <a:avLst/>
          </a:prstGeom>
          <a:noFill/>
          <a:ln w="9525">
            <a:noFill/>
            <a:miter lim="800000"/>
            <a:headEnd/>
            <a:tailEnd/>
          </a:ln>
        </p:spPr>
      </p:pic>
      <p:pic>
        <p:nvPicPr>
          <p:cNvPr id="21508" name="Picture 12" descr="neighborhood"/>
          <p:cNvPicPr>
            <a:picLocks noChangeAspect="1" noChangeArrowheads="1"/>
          </p:cNvPicPr>
          <p:nvPr/>
        </p:nvPicPr>
        <p:blipFill>
          <a:blip r:embed="rId4"/>
          <a:srcRect l="2139" t="2847" r="1604" b="3203"/>
          <a:stretch>
            <a:fillRect/>
          </a:stretch>
        </p:blipFill>
        <p:spPr bwMode="auto">
          <a:xfrm>
            <a:off x="4114800" y="3133725"/>
            <a:ext cx="4800600" cy="3214688"/>
          </a:xfrm>
          <a:prstGeom prst="rect">
            <a:avLst/>
          </a:prstGeom>
          <a:noFill/>
          <a:ln w="9525">
            <a:noFill/>
            <a:miter lim="800000"/>
            <a:headEnd/>
            <a:tailEnd/>
          </a:ln>
        </p:spPr>
      </p:pic>
      <p:sp>
        <p:nvSpPr>
          <p:cNvPr id="9218" name="AutoShape 2"/>
          <p:cNvSpPr>
            <a:spLocks noChangeArrowheads="1"/>
          </p:cNvSpPr>
          <p:nvPr/>
        </p:nvSpPr>
        <p:spPr bwMode="auto">
          <a:xfrm>
            <a:off x="612775" y="228600"/>
            <a:ext cx="8153400" cy="990600"/>
          </a:xfrm>
          <a:prstGeom prst="rect">
            <a:avLst/>
          </a:prstGeom>
          <a:noFill/>
          <a:ln w="9525">
            <a:noFill/>
            <a:miter lim="800000"/>
            <a:headEnd/>
            <a:tailEnd/>
          </a:ln>
        </p:spPr>
        <p:txBody>
          <a:bodyPr anchor="ctr"/>
          <a:lstStyle/>
          <a:p>
            <a:pPr algn="ctr" eaLnBrk="1" hangingPunct="1">
              <a:defRPr/>
            </a:pPr>
            <a:r>
              <a:rPr lang="en-US" sz="4800" dirty="0">
                <a:solidFill>
                  <a:srgbClr val="FF0000"/>
                </a:solidFill>
                <a:effectLst>
                  <a:outerShdw blurRad="38100" dist="38100" dir="2700000" algn="tl">
                    <a:srgbClr val="C0C0C0"/>
                  </a:outerShdw>
                </a:effectLst>
                <a:latin typeface="Constantia" pitchFamily="18" charset="0"/>
              </a:rPr>
              <a:t>Opportunity Structures</a:t>
            </a:r>
          </a:p>
        </p:txBody>
      </p:sp>
      <p:sp>
        <p:nvSpPr>
          <p:cNvPr id="617475" name="Rectangle 3"/>
          <p:cNvSpPr>
            <a:spLocks noGrp="1" noChangeArrowheads="1"/>
          </p:cNvSpPr>
          <p:nvPr>
            <p:ph sz="quarter" idx="4294967295"/>
          </p:nvPr>
        </p:nvSpPr>
        <p:spPr>
          <a:xfrm>
            <a:off x="301625" y="1093788"/>
            <a:ext cx="8540750" cy="5002212"/>
          </a:xfrm>
        </p:spPr>
        <p:txBody>
          <a:bodyPr/>
          <a:lstStyle/>
          <a:p>
            <a:pPr marL="319088" indent="-319088" eaLnBrk="1" hangingPunct="1">
              <a:defRPr/>
            </a:pPr>
            <a:r>
              <a:rPr lang="en-US" sz="2800" dirty="0">
                <a:effectLst>
                  <a:outerShdw blurRad="38100" dist="38100" dir="2700000" algn="tl">
                    <a:srgbClr val="DDDDDD"/>
                  </a:outerShdw>
                </a:effectLst>
                <a:latin typeface="Constantia" charset="0"/>
                <a:ea typeface="+mn-ea"/>
                <a:cs typeface="+mn-cs"/>
              </a:rPr>
              <a:t>Opportunity structures are the web of influences beyond our control that enhance and constrain our ability to succeed and excel. </a:t>
            </a:r>
          </a:p>
          <a:p>
            <a:pPr marL="319088" indent="-319088" eaLnBrk="1" hangingPunct="1">
              <a:defRPr/>
            </a:pPr>
            <a:r>
              <a:rPr lang="en-US" sz="2800" dirty="0">
                <a:effectLst>
                  <a:outerShdw blurRad="38100" dist="38100" dir="2700000" algn="tl">
                    <a:srgbClr val="DDDDDD"/>
                  </a:outerShdw>
                </a:effectLst>
                <a:latin typeface="Constantia" charset="0"/>
                <a:ea typeface="+mn-ea"/>
                <a:cs typeface="+mn-cs"/>
              </a:rPr>
              <a:t>Life chances are shaped by </a:t>
            </a:r>
            <a:r>
              <a:rPr lang="en-US" sz="2800" i="1" dirty="0">
                <a:effectLst>
                  <a:outerShdw blurRad="38100" dist="38100" dir="2700000" algn="tl">
                    <a:srgbClr val="DDDDDD"/>
                  </a:outerShdw>
                </a:effectLst>
                <a:latin typeface="Constantia" charset="0"/>
                <a:ea typeface="+mn-ea"/>
                <a:cs typeface="+mn-cs"/>
              </a:rPr>
              <a:t>opportunity structures</a:t>
            </a:r>
            <a:r>
              <a:rPr lang="en-US" sz="2800" dirty="0">
                <a:effectLst>
                  <a:outerShdw blurRad="38100" dist="38100" dir="2700000" algn="tl">
                    <a:srgbClr val="DDDDDD"/>
                  </a:outerShdw>
                </a:effectLst>
                <a:latin typeface="Constantia" charset="0"/>
                <a:ea typeface="+mn-ea"/>
                <a:cs typeface="+mn-cs"/>
              </a:rPr>
              <a:t>, and those structures are often just as important, if not more so, than the choices that individuals make. </a:t>
            </a:r>
          </a:p>
          <a:p>
            <a:pPr marL="319088" indent="-319088" eaLnBrk="1" hangingPunct="1">
              <a:defRPr/>
            </a:pPr>
            <a:endParaRPr lang="en-US" sz="2800" dirty="0">
              <a:effectLst>
                <a:outerShdw blurRad="38100" dist="38100" dir="2700000" algn="tl">
                  <a:srgbClr val="DDDDDD"/>
                </a:outerShdw>
              </a:effectLst>
              <a:latin typeface="Constantia" charset="0"/>
              <a:ea typeface="+mn-ea"/>
              <a:cs typeface="+mn-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Targeted Universalism</a:t>
            </a:r>
            <a:endParaRPr lang="en-US" dirty="0"/>
          </a:p>
        </p:txBody>
      </p:sp>
      <p:sp>
        <p:nvSpPr>
          <p:cNvPr id="3" name="Content Placeholder 2"/>
          <p:cNvSpPr>
            <a:spLocks noGrp="1"/>
          </p:cNvSpPr>
          <p:nvPr>
            <p:ph idx="1"/>
          </p:nvPr>
        </p:nvSpPr>
        <p:spPr/>
        <p:txBody>
          <a:bodyPr/>
          <a:lstStyle/>
          <a:p>
            <a:r>
              <a:rPr lang="en-US" dirty="0" smtClean="0"/>
              <a:t>Requires a universal goal</a:t>
            </a:r>
          </a:p>
          <a:p>
            <a:r>
              <a:rPr lang="en-US" dirty="0" smtClean="0"/>
              <a:t>What is that in Detroit?</a:t>
            </a:r>
          </a:p>
          <a:p>
            <a:r>
              <a:rPr lang="en-US" dirty="0" smtClean="0"/>
              <a:t>If it is missing</a:t>
            </a:r>
          </a:p>
          <a:p>
            <a:pPr lvl="1"/>
            <a:r>
              <a:rPr lang="en-US" dirty="0" smtClean="0"/>
              <a:t>A shared value or vision</a:t>
            </a:r>
          </a:p>
          <a:p>
            <a:pPr lvl="1"/>
            <a:r>
              <a:rPr lang="en-US" dirty="0" smtClean="0"/>
              <a:t>A shared sense of the problem to be solved</a:t>
            </a:r>
          </a:p>
        </p:txBody>
      </p:sp>
      <p:sp>
        <p:nvSpPr>
          <p:cNvPr id="4" name="Slide Number Placeholder 3"/>
          <p:cNvSpPr>
            <a:spLocks noGrp="1"/>
          </p:cNvSpPr>
          <p:nvPr>
            <p:ph type="sldNum" sz="quarter" idx="12"/>
          </p:nvPr>
        </p:nvSpPr>
        <p:spPr/>
        <p:txBody>
          <a:bodyPr/>
          <a:lstStyle/>
          <a:p>
            <a:fld id="{575C8377-2607-F84B-BD6E-FC550C7CEEF2}" type="slidenum">
              <a:rPr lang="en-US" smtClean="0"/>
              <a:pPr/>
              <a:t>3</a:t>
            </a:fld>
            <a:endParaRPr lang="en-US" dirty="0"/>
          </a:p>
        </p:txBody>
      </p:sp>
    </p:spTree>
    <p:extLst>
      <p:ext uri="{BB962C8B-B14F-4D97-AF65-F5344CB8AC3E}">
        <p14:creationId xmlns:p14="http://schemas.microsoft.com/office/powerpoint/2010/main" val="115195570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p:cNvSpPr>
            <a:spLocks noChangeArrowheads="1"/>
          </p:cNvSpPr>
          <p:nvPr/>
        </p:nvSpPr>
        <p:spPr bwMode="auto">
          <a:xfrm>
            <a:off x="612775" y="228600"/>
            <a:ext cx="8153400" cy="990600"/>
          </a:xfrm>
          <a:prstGeom prst="rect">
            <a:avLst/>
          </a:prstGeom>
          <a:noFill/>
          <a:ln w="9525">
            <a:noFill/>
            <a:miter lim="800000"/>
            <a:headEnd/>
            <a:tailEnd/>
          </a:ln>
        </p:spPr>
        <p:txBody>
          <a:bodyPr anchor="ctr"/>
          <a:lstStyle/>
          <a:p>
            <a:pPr algn="ctr" eaLnBrk="1" hangingPunct="1">
              <a:defRPr/>
            </a:pPr>
            <a:r>
              <a:rPr lang="en-US" sz="4800" dirty="0">
                <a:solidFill>
                  <a:srgbClr val="FF0000"/>
                </a:solidFill>
                <a:effectLst>
                  <a:outerShdw blurRad="38100" dist="38100" dir="2700000" algn="tl">
                    <a:srgbClr val="C0C0C0"/>
                  </a:outerShdw>
                </a:effectLst>
                <a:latin typeface="Constantia" pitchFamily="18" charset="0"/>
              </a:rPr>
              <a:t>Opportunity Structures</a:t>
            </a:r>
          </a:p>
        </p:txBody>
      </p:sp>
      <p:sp>
        <p:nvSpPr>
          <p:cNvPr id="4" name="Rectangle 3"/>
          <p:cNvSpPr txBox="1">
            <a:spLocks noRot="1" noChangeArrowheads="1"/>
          </p:cNvSpPr>
          <p:nvPr/>
        </p:nvSpPr>
        <p:spPr>
          <a:xfrm>
            <a:off x="301625" y="1129850"/>
            <a:ext cx="8540750" cy="5226500"/>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charset="0"/>
              <a:buNone/>
              <a:tabLst/>
              <a:defRPr/>
            </a:pPr>
            <a:r>
              <a:rPr kumimoji="0" lang="en-US" sz="2800" b="0" i="0" u="none" strike="noStrike" kern="1200" cap="none" spc="0" normalizeH="0" baseline="0" noProof="0" smtClean="0">
                <a:ln>
                  <a:noFill/>
                </a:ln>
                <a:solidFill>
                  <a:schemeClr val="tx1"/>
                </a:solidFill>
                <a:effectLst>
                  <a:outerShdw blurRad="38100" dist="38100" dir="2700000" algn="tl">
                    <a:srgbClr val="DDDDDD"/>
                  </a:outerShdw>
                </a:effectLst>
                <a:uLnTx/>
                <a:uFillTx/>
                <a:latin typeface="Constantia" charset="0"/>
                <a:ea typeface="+mn-ea"/>
                <a:cs typeface="+mn-cs"/>
              </a:rPr>
              <a:t>	</a:t>
            </a:r>
            <a:r>
              <a:rPr kumimoji="0" lang="en-US" sz="2200" b="0" i="0" u="none" strike="noStrike" kern="1200" cap="none" spc="0" normalizeH="0" baseline="0" noProof="0" smtClean="0">
                <a:ln>
                  <a:noFill/>
                </a:ln>
                <a:solidFill>
                  <a:schemeClr val="tx1"/>
                </a:solidFill>
                <a:effectLst>
                  <a:outerShdw blurRad="38100" dist="38100" dir="2700000" algn="tl">
                    <a:srgbClr val="DDDDDD"/>
                  </a:outerShdw>
                </a:effectLst>
                <a:uLnTx/>
                <a:uFillTx/>
                <a:latin typeface="Constantia" charset="0"/>
                <a:ea typeface="+mn-ea"/>
                <a:cs typeface="+mn-cs"/>
              </a:rPr>
              <a:t>The </a:t>
            </a:r>
            <a:r>
              <a:rPr kumimoji="0" lang="en-US" sz="2200" b="0" i="1" u="none" strike="noStrike" kern="1200" cap="none" spc="0" normalizeH="0" baseline="0" noProof="0" smtClean="0">
                <a:ln>
                  <a:noFill/>
                </a:ln>
                <a:solidFill>
                  <a:schemeClr val="tx1"/>
                </a:solidFill>
                <a:effectLst>
                  <a:outerShdw blurRad="38100" dist="38100" dir="2700000" algn="tl">
                    <a:srgbClr val="DDDDDD"/>
                  </a:outerShdw>
                </a:effectLst>
                <a:uLnTx/>
                <a:uFillTx/>
                <a:latin typeface="Constantia" charset="0"/>
                <a:ea typeface="+mn-ea"/>
                <a:cs typeface="+mn-cs"/>
              </a:rPr>
              <a:t>opportunity structure</a:t>
            </a:r>
            <a:r>
              <a:rPr kumimoji="0" lang="en-US" sz="2200" b="0" i="0" u="none" strike="noStrike" kern="1200" cap="none" spc="0" normalizeH="0" baseline="0" noProof="0" smtClean="0">
                <a:ln>
                  <a:noFill/>
                </a:ln>
                <a:solidFill>
                  <a:schemeClr val="tx1"/>
                </a:solidFill>
                <a:effectLst>
                  <a:outerShdw blurRad="38100" dist="38100" dir="2700000" algn="tl">
                    <a:srgbClr val="DDDDDD"/>
                  </a:outerShdw>
                </a:effectLst>
                <a:uLnTx/>
                <a:uFillTx/>
                <a:latin typeface="Constantia" charset="0"/>
                <a:ea typeface="+mn-ea"/>
                <a:cs typeface="+mn-cs"/>
              </a:rPr>
              <a:t> includes the geographically varying set of institutions, systems, and markets of the area where one lives.  </a:t>
            </a:r>
            <a:endParaRPr kumimoji="0" lang="en-US" sz="2200" b="0" i="0" u="none" strike="noStrike" kern="1200" cap="none" spc="0" normalizeH="0" baseline="0" noProof="0" dirty="0">
              <a:ln>
                <a:noFill/>
              </a:ln>
              <a:solidFill>
                <a:schemeClr val="tx1"/>
              </a:solidFill>
              <a:effectLst>
                <a:outerShdw blurRad="38100" dist="38100" dir="2700000" algn="tl">
                  <a:srgbClr val="DDDDDD"/>
                </a:outerShdw>
              </a:effectLst>
              <a:uLnTx/>
              <a:uFillTx/>
              <a:latin typeface="+mn-lt"/>
              <a:ea typeface="+mn-ea"/>
              <a:cs typeface="+mn-cs"/>
            </a:endParaRPr>
          </a:p>
        </p:txBody>
      </p:sp>
      <p:grpSp>
        <p:nvGrpSpPr>
          <p:cNvPr id="5" name="Group 5"/>
          <p:cNvGrpSpPr>
            <a:grpSpLocks noChangeAspect="1"/>
          </p:cNvGrpSpPr>
          <p:nvPr/>
        </p:nvGrpSpPr>
        <p:grpSpPr bwMode="auto">
          <a:xfrm>
            <a:off x="612775" y="2264107"/>
            <a:ext cx="7848600" cy="4913106"/>
            <a:chOff x="1908" y="2795"/>
            <a:chExt cx="7860" cy="5061"/>
          </a:xfrm>
        </p:grpSpPr>
        <p:sp>
          <p:nvSpPr>
            <p:cNvPr id="6" name="AutoShape 6"/>
            <p:cNvSpPr>
              <a:spLocks noChangeAspect="1" noChangeArrowheads="1"/>
            </p:cNvSpPr>
            <p:nvPr/>
          </p:nvSpPr>
          <p:spPr bwMode="auto">
            <a:xfrm>
              <a:off x="1908" y="3010"/>
              <a:ext cx="7860" cy="4846"/>
            </a:xfrm>
            <a:prstGeom prst="rect">
              <a:avLst/>
            </a:prstGeom>
            <a:noFill/>
            <a:ln w="9525">
              <a:noFill/>
              <a:miter lim="800000"/>
              <a:headEnd/>
              <a:tailEnd/>
            </a:ln>
          </p:spPr>
          <p:txBody>
            <a:bodyPr>
              <a:prstTxWarp prst="textNoShape">
                <a:avLst/>
              </a:prstTxWarp>
            </a:bodyPr>
            <a:lstStyle/>
            <a:p>
              <a:endParaRPr lang="en-US"/>
            </a:p>
          </p:txBody>
        </p:sp>
        <p:sp>
          <p:nvSpPr>
            <p:cNvPr id="7" name="Text Box 7"/>
            <p:cNvSpPr txBox="1">
              <a:spLocks noChangeArrowheads="1"/>
            </p:cNvSpPr>
            <p:nvPr/>
          </p:nvSpPr>
          <p:spPr bwMode="auto">
            <a:xfrm>
              <a:off x="7968" y="4770"/>
              <a:ext cx="1650" cy="616"/>
            </a:xfrm>
            <a:prstGeom prst="rect">
              <a:avLst/>
            </a:prstGeom>
            <a:solidFill>
              <a:srgbClr val="FFFFFF"/>
            </a:solidFill>
            <a:ln w="9525">
              <a:solidFill>
                <a:srgbClr val="000000"/>
              </a:solidFill>
              <a:miter lim="800000"/>
              <a:headEnd/>
              <a:tailEnd/>
            </a:ln>
          </p:spPr>
          <p:txBody>
            <a:bodyPr>
              <a:prstTxWarp prst="textNoShape">
                <a:avLst/>
              </a:prstTxWarp>
            </a:bodyPr>
            <a:lstStyle/>
            <a:p>
              <a:pPr eaLnBrk="1" hangingPunct="1"/>
              <a:r>
                <a:rPr lang="en-US" sz="1600" dirty="0">
                  <a:latin typeface="Arial" charset="0"/>
                </a:rPr>
                <a:t>Achieved Outcomes</a:t>
              </a:r>
            </a:p>
          </p:txBody>
        </p:sp>
        <p:sp>
          <p:nvSpPr>
            <p:cNvPr id="8" name="Text Box 8"/>
            <p:cNvSpPr txBox="1">
              <a:spLocks noChangeArrowheads="1"/>
            </p:cNvSpPr>
            <p:nvPr/>
          </p:nvSpPr>
          <p:spPr bwMode="auto">
            <a:xfrm>
              <a:off x="2312" y="6540"/>
              <a:ext cx="1928" cy="824"/>
            </a:xfrm>
            <a:prstGeom prst="rect">
              <a:avLst/>
            </a:prstGeom>
            <a:solidFill>
              <a:srgbClr val="FFFFFF"/>
            </a:solidFill>
            <a:ln w="9525">
              <a:solidFill>
                <a:srgbClr val="000000"/>
              </a:solidFill>
              <a:miter lim="800000"/>
              <a:headEnd/>
              <a:tailEnd/>
            </a:ln>
          </p:spPr>
          <p:txBody>
            <a:bodyPr>
              <a:prstTxWarp prst="textNoShape">
                <a:avLst/>
              </a:prstTxWarp>
            </a:bodyPr>
            <a:lstStyle/>
            <a:p>
              <a:pPr eaLnBrk="1" hangingPunct="1"/>
              <a:r>
                <a:rPr lang="en-US" sz="1200" i="1" dirty="0">
                  <a:latin typeface="Arial" charset="0"/>
                </a:rPr>
                <a:t>Metropolitan</a:t>
              </a:r>
              <a:r>
                <a:rPr lang="en-US" sz="1200" dirty="0">
                  <a:latin typeface="Arial" charset="0"/>
                </a:rPr>
                <a:t> Characteristics</a:t>
              </a:r>
            </a:p>
            <a:p>
              <a:pPr eaLnBrk="1" hangingPunct="1"/>
              <a:r>
                <a:rPr lang="en-US" sz="1200" dirty="0">
                  <a:latin typeface="Arial" charset="0"/>
                </a:rPr>
                <a:t>(employment, income, industry)</a:t>
              </a:r>
            </a:p>
          </p:txBody>
        </p:sp>
        <p:sp>
          <p:nvSpPr>
            <p:cNvPr id="9" name="Line 9"/>
            <p:cNvSpPr>
              <a:spLocks noChangeShapeType="1"/>
            </p:cNvSpPr>
            <p:nvPr/>
          </p:nvSpPr>
          <p:spPr bwMode="auto">
            <a:xfrm>
              <a:off x="7518" y="4924"/>
              <a:ext cx="450" cy="1"/>
            </a:xfrm>
            <a:prstGeom prst="line">
              <a:avLst/>
            </a:prstGeom>
            <a:noFill/>
            <a:ln w="9525">
              <a:solidFill>
                <a:srgbClr val="000000"/>
              </a:solidFill>
              <a:round/>
              <a:headEnd/>
              <a:tailEnd type="triangle" w="med" len="med"/>
            </a:ln>
          </p:spPr>
          <p:txBody>
            <a:bodyPr>
              <a:prstTxWarp prst="textNoShape">
                <a:avLst/>
              </a:prstTxWarp>
            </a:bodyPr>
            <a:lstStyle/>
            <a:p>
              <a:endParaRPr lang="en-US"/>
            </a:p>
          </p:txBody>
        </p:sp>
        <p:sp>
          <p:nvSpPr>
            <p:cNvPr id="10" name="Text Box 10"/>
            <p:cNvSpPr txBox="1">
              <a:spLocks noChangeArrowheads="1"/>
            </p:cNvSpPr>
            <p:nvPr/>
          </p:nvSpPr>
          <p:spPr bwMode="auto">
            <a:xfrm>
              <a:off x="6168" y="4307"/>
              <a:ext cx="1500" cy="1194"/>
            </a:xfrm>
            <a:prstGeom prst="rect">
              <a:avLst/>
            </a:prstGeom>
            <a:solidFill>
              <a:srgbClr val="FFFFFF"/>
            </a:solidFill>
            <a:ln w="9525">
              <a:solidFill>
                <a:srgbClr val="000000"/>
              </a:solidFill>
              <a:miter lim="800000"/>
              <a:headEnd/>
              <a:tailEnd/>
            </a:ln>
          </p:spPr>
          <p:txBody>
            <a:bodyPr>
              <a:prstTxWarp prst="textNoShape">
                <a:avLst/>
              </a:prstTxWarp>
            </a:bodyPr>
            <a:lstStyle/>
            <a:p>
              <a:pPr eaLnBrk="1" hangingPunct="1"/>
              <a:r>
                <a:rPr lang="en-US" sz="1400" dirty="0">
                  <a:latin typeface="Arial" charset="0"/>
                </a:rPr>
                <a:t>Malleable Personal Characteristics</a:t>
              </a:r>
            </a:p>
            <a:p>
              <a:pPr eaLnBrk="1" hangingPunct="1"/>
              <a:r>
                <a:rPr lang="en-US" sz="1400" dirty="0">
                  <a:latin typeface="Arial" charset="0"/>
                </a:rPr>
                <a:t>(skills,  experience, etc)</a:t>
              </a:r>
            </a:p>
          </p:txBody>
        </p:sp>
        <p:sp>
          <p:nvSpPr>
            <p:cNvPr id="11" name="Text Box 11"/>
            <p:cNvSpPr txBox="1">
              <a:spLocks noChangeArrowheads="1"/>
            </p:cNvSpPr>
            <p:nvPr/>
          </p:nvSpPr>
          <p:spPr bwMode="auto">
            <a:xfrm>
              <a:off x="2290" y="2795"/>
              <a:ext cx="1950" cy="864"/>
            </a:xfrm>
            <a:prstGeom prst="rect">
              <a:avLst/>
            </a:prstGeom>
            <a:solidFill>
              <a:srgbClr val="FFFFFF"/>
            </a:solidFill>
            <a:ln w="9525">
              <a:solidFill>
                <a:srgbClr val="000000"/>
              </a:solidFill>
              <a:miter lim="800000"/>
              <a:headEnd/>
              <a:tailEnd/>
            </a:ln>
          </p:spPr>
          <p:txBody>
            <a:bodyPr>
              <a:prstTxWarp prst="textNoShape">
                <a:avLst/>
              </a:prstTxWarp>
            </a:bodyPr>
            <a:lstStyle/>
            <a:p>
              <a:pPr eaLnBrk="1" hangingPunct="1"/>
              <a:r>
                <a:rPr lang="en-US" sz="1200" i="1" dirty="0">
                  <a:latin typeface="Arial" charset="0"/>
                </a:rPr>
                <a:t>Local</a:t>
              </a:r>
              <a:r>
                <a:rPr lang="en-US" sz="1200" dirty="0">
                  <a:latin typeface="Arial" charset="0"/>
                </a:rPr>
                <a:t> Jurisdictional Characteristics (health, education, safety programs)</a:t>
              </a:r>
            </a:p>
          </p:txBody>
        </p:sp>
        <p:sp>
          <p:nvSpPr>
            <p:cNvPr id="12" name="Text Box 12"/>
            <p:cNvSpPr txBox="1">
              <a:spLocks noChangeArrowheads="1"/>
            </p:cNvSpPr>
            <p:nvPr/>
          </p:nvSpPr>
          <p:spPr bwMode="auto">
            <a:xfrm>
              <a:off x="2290" y="3846"/>
              <a:ext cx="1950" cy="1079"/>
            </a:xfrm>
            <a:prstGeom prst="rect">
              <a:avLst/>
            </a:prstGeom>
            <a:solidFill>
              <a:srgbClr val="FFFFFF"/>
            </a:solidFill>
            <a:ln w="9525">
              <a:solidFill>
                <a:srgbClr val="000000"/>
              </a:solidFill>
              <a:miter lim="800000"/>
              <a:headEnd/>
              <a:tailEnd/>
            </a:ln>
          </p:spPr>
          <p:txBody>
            <a:bodyPr>
              <a:prstTxWarp prst="textNoShape">
                <a:avLst/>
              </a:prstTxWarp>
            </a:bodyPr>
            <a:lstStyle/>
            <a:p>
              <a:pPr eaLnBrk="1" hangingPunct="1"/>
              <a:r>
                <a:rPr lang="en-US" sz="1200" i="1" dirty="0">
                  <a:latin typeface="Arial" charset="0"/>
                </a:rPr>
                <a:t>Neighborhood</a:t>
              </a:r>
              <a:r>
                <a:rPr lang="en-US" sz="1200" dirty="0">
                  <a:latin typeface="Arial" charset="0"/>
                </a:rPr>
                <a:t> Characteristics (peers, networks, institutions, transportation)</a:t>
              </a:r>
            </a:p>
          </p:txBody>
        </p:sp>
        <p:sp>
          <p:nvSpPr>
            <p:cNvPr id="13" name="Line 13"/>
            <p:cNvSpPr>
              <a:spLocks noChangeShapeType="1"/>
            </p:cNvSpPr>
            <p:nvPr/>
          </p:nvSpPr>
          <p:spPr bwMode="auto">
            <a:xfrm>
              <a:off x="4218" y="3227"/>
              <a:ext cx="750" cy="1697"/>
            </a:xfrm>
            <a:prstGeom prst="line">
              <a:avLst/>
            </a:prstGeom>
            <a:noFill/>
            <a:ln w="9525">
              <a:solidFill>
                <a:srgbClr val="000000"/>
              </a:solidFill>
              <a:round/>
              <a:headEnd/>
              <a:tailEnd/>
            </a:ln>
          </p:spPr>
          <p:txBody>
            <a:bodyPr>
              <a:prstTxWarp prst="textNoShape">
                <a:avLst/>
              </a:prstTxWarp>
            </a:bodyPr>
            <a:lstStyle/>
            <a:p>
              <a:endParaRPr lang="en-US"/>
            </a:p>
          </p:txBody>
        </p:sp>
        <p:sp>
          <p:nvSpPr>
            <p:cNvPr id="14" name="Line 14"/>
            <p:cNvSpPr>
              <a:spLocks noChangeShapeType="1"/>
            </p:cNvSpPr>
            <p:nvPr/>
          </p:nvSpPr>
          <p:spPr bwMode="auto">
            <a:xfrm>
              <a:off x="4218" y="4770"/>
              <a:ext cx="750" cy="154"/>
            </a:xfrm>
            <a:prstGeom prst="line">
              <a:avLst/>
            </a:prstGeom>
            <a:noFill/>
            <a:ln w="9525">
              <a:solidFill>
                <a:srgbClr val="000000"/>
              </a:solidFill>
              <a:round/>
              <a:headEnd/>
              <a:tailEnd/>
            </a:ln>
          </p:spPr>
          <p:txBody>
            <a:bodyPr>
              <a:prstTxWarp prst="textNoShape">
                <a:avLst/>
              </a:prstTxWarp>
            </a:bodyPr>
            <a:lstStyle/>
            <a:p>
              <a:endParaRPr lang="en-US"/>
            </a:p>
          </p:txBody>
        </p:sp>
        <p:sp>
          <p:nvSpPr>
            <p:cNvPr id="15" name="Line 15"/>
            <p:cNvSpPr>
              <a:spLocks noChangeShapeType="1"/>
            </p:cNvSpPr>
            <p:nvPr/>
          </p:nvSpPr>
          <p:spPr bwMode="auto">
            <a:xfrm flipV="1">
              <a:off x="4218" y="4924"/>
              <a:ext cx="750" cy="926"/>
            </a:xfrm>
            <a:prstGeom prst="line">
              <a:avLst/>
            </a:prstGeom>
            <a:noFill/>
            <a:ln w="9525">
              <a:solidFill>
                <a:srgbClr val="000000"/>
              </a:solidFill>
              <a:round/>
              <a:headEnd/>
              <a:tailEnd/>
            </a:ln>
          </p:spPr>
          <p:txBody>
            <a:bodyPr>
              <a:prstTxWarp prst="textNoShape">
                <a:avLst/>
              </a:prstTxWarp>
            </a:bodyPr>
            <a:lstStyle/>
            <a:p>
              <a:endParaRPr lang="en-US"/>
            </a:p>
          </p:txBody>
        </p:sp>
        <p:sp>
          <p:nvSpPr>
            <p:cNvPr id="16" name="Line 16"/>
            <p:cNvSpPr>
              <a:spLocks noChangeShapeType="1"/>
            </p:cNvSpPr>
            <p:nvPr/>
          </p:nvSpPr>
          <p:spPr bwMode="auto">
            <a:xfrm flipV="1">
              <a:off x="4240" y="4924"/>
              <a:ext cx="728" cy="1616"/>
            </a:xfrm>
            <a:prstGeom prst="line">
              <a:avLst/>
            </a:prstGeom>
            <a:noFill/>
            <a:ln w="9525">
              <a:solidFill>
                <a:srgbClr val="000000"/>
              </a:solidFill>
              <a:round/>
              <a:headEnd/>
              <a:tailEnd/>
            </a:ln>
          </p:spPr>
          <p:txBody>
            <a:bodyPr>
              <a:prstTxWarp prst="textNoShape">
                <a:avLst/>
              </a:prstTxWarp>
            </a:bodyPr>
            <a:lstStyle/>
            <a:p>
              <a:endParaRPr lang="en-US"/>
            </a:p>
          </p:txBody>
        </p:sp>
        <p:sp>
          <p:nvSpPr>
            <p:cNvPr id="17" name="Line 17"/>
            <p:cNvSpPr>
              <a:spLocks noChangeShapeType="1"/>
            </p:cNvSpPr>
            <p:nvPr/>
          </p:nvSpPr>
          <p:spPr bwMode="auto">
            <a:xfrm>
              <a:off x="4968" y="4924"/>
              <a:ext cx="1200" cy="0"/>
            </a:xfrm>
            <a:prstGeom prst="line">
              <a:avLst/>
            </a:prstGeom>
            <a:noFill/>
            <a:ln w="9525">
              <a:solidFill>
                <a:srgbClr val="000000"/>
              </a:solidFill>
              <a:round/>
              <a:headEnd/>
              <a:tailEnd/>
            </a:ln>
          </p:spPr>
          <p:txBody>
            <a:bodyPr>
              <a:prstTxWarp prst="textNoShape">
                <a:avLst/>
              </a:prstTxWarp>
            </a:bodyPr>
            <a:lstStyle/>
            <a:p>
              <a:endParaRPr lang="en-US"/>
            </a:p>
          </p:txBody>
        </p:sp>
        <p:sp>
          <p:nvSpPr>
            <p:cNvPr id="18" name="Text Box 18"/>
            <p:cNvSpPr txBox="1">
              <a:spLocks noChangeArrowheads="1"/>
            </p:cNvSpPr>
            <p:nvPr/>
          </p:nvSpPr>
          <p:spPr bwMode="auto">
            <a:xfrm>
              <a:off x="2290" y="5008"/>
              <a:ext cx="1950" cy="1283"/>
            </a:xfrm>
            <a:prstGeom prst="rect">
              <a:avLst/>
            </a:prstGeom>
            <a:solidFill>
              <a:srgbClr val="FFFFFF"/>
            </a:solidFill>
            <a:ln w="9525">
              <a:solidFill>
                <a:srgbClr val="000000"/>
              </a:solidFill>
              <a:miter lim="800000"/>
              <a:headEnd/>
              <a:tailEnd/>
            </a:ln>
          </p:spPr>
          <p:txBody>
            <a:bodyPr>
              <a:prstTxWarp prst="textNoShape">
                <a:avLst/>
              </a:prstTxWarp>
            </a:bodyPr>
            <a:lstStyle/>
            <a:p>
              <a:pPr eaLnBrk="1" hangingPunct="1"/>
              <a:r>
                <a:rPr lang="en-US" sz="1200" dirty="0" smtClean="0">
                  <a:latin typeface="Arial" charset="0"/>
                </a:rPr>
                <a:t>Fixed</a:t>
              </a:r>
            </a:p>
            <a:p>
              <a:pPr eaLnBrk="1" hangingPunct="1"/>
              <a:r>
                <a:rPr lang="en-US" sz="1200" dirty="0" smtClean="0">
                  <a:latin typeface="Arial" charset="0"/>
                </a:rPr>
                <a:t>Parental </a:t>
              </a:r>
              <a:r>
                <a:rPr lang="en-US" sz="1200" dirty="0">
                  <a:latin typeface="Arial" charset="0"/>
                </a:rPr>
                <a:t>and Personal Characteristics (marital status, race, gender, status, ethnicity, primary language)</a:t>
              </a:r>
            </a:p>
            <a:p>
              <a:pPr eaLnBrk="1" hangingPunct="1"/>
              <a:endParaRPr lang="en-US" sz="1200" dirty="0">
                <a:latin typeface="Arial" charset="0"/>
              </a:endParaRPr>
            </a:p>
          </p:txBody>
        </p:sp>
      </p:grpSp>
      <p:sp>
        <p:nvSpPr>
          <p:cNvPr id="19" name="Slide Number Placeholder 18"/>
          <p:cNvSpPr>
            <a:spLocks noGrp="1"/>
          </p:cNvSpPr>
          <p:nvPr>
            <p:ph type="sldNum" sz="quarter" idx="12"/>
          </p:nvPr>
        </p:nvSpPr>
        <p:spPr/>
        <p:txBody>
          <a:bodyPr/>
          <a:lstStyle/>
          <a:p>
            <a:fld id="{575C8377-2607-F84B-BD6E-FC550C7CEEF2}" type="slidenum">
              <a:rPr lang="en-US" smtClean="0"/>
              <a:pPr/>
              <a:t>30</a:t>
            </a:fld>
            <a:endParaRPr lang="en-US"/>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p:cNvSpPr>
            <a:spLocks noGrp="1"/>
          </p:cNvSpPr>
          <p:nvPr>
            <p:ph type="sldNum" sz="quarter" idx="12"/>
          </p:nvPr>
        </p:nvSpPr>
        <p:spPr>
          <a:xfrm>
            <a:off x="6553200" y="6372845"/>
            <a:ext cx="2133600" cy="365125"/>
          </a:xfrm>
          <a:noFill/>
        </p:spPr>
        <p:txBody>
          <a:bodyPr/>
          <a:lstStyle/>
          <a:p>
            <a:fld id="{ACE2DE3C-928E-D44C-B101-F12C970EEC44}" type="slidenum">
              <a:rPr lang="en-US"/>
              <a:pPr/>
              <a:t>31</a:t>
            </a:fld>
            <a:endParaRPr lang="en-US"/>
          </a:p>
        </p:txBody>
      </p:sp>
      <p:sp>
        <p:nvSpPr>
          <p:cNvPr id="128002" name="Text Box 2"/>
          <p:cNvSpPr txBox="1">
            <a:spLocks noChangeArrowheads="1"/>
          </p:cNvSpPr>
          <p:nvPr/>
        </p:nvSpPr>
        <p:spPr bwMode="auto">
          <a:xfrm>
            <a:off x="762000" y="4572000"/>
            <a:ext cx="1981200" cy="581025"/>
          </a:xfrm>
          <a:prstGeom prst="rect">
            <a:avLst/>
          </a:prstGeom>
          <a:noFill/>
          <a:ln w="9525">
            <a:noFill/>
            <a:miter lim="800000"/>
            <a:headEnd/>
            <a:tailEnd/>
          </a:ln>
          <a:effectLst/>
        </p:spPr>
        <p:txBody>
          <a:bodyPr>
            <a:spAutoFit/>
          </a:bodyPr>
          <a:lstStyle/>
          <a:p>
            <a:pPr algn="ctr" eaLnBrk="1" fontAlgn="auto" hangingPunct="1">
              <a:spcBef>
                <a:spcPct val="50000"/>
              </a:spcBef>
              <a:spcAft>
                <a:spcPts val="0"/>
              </a:spcAft>
              <a:defRPr/>
            </a:pPr>
            <a:r>
              <a:rPr lang="en-US" sz="1600" b="1">
                <a:effectLst>
                  <a:outerShdw blurRad="38100" dist="38100" dir="2700000" algn="tl">
                    <a:srgbClr val="000000"/>
                  </a:outerShdw>
                </a:effectLst>
                <a:latin typeface="Tahoma" pitchFamily="34" charset="0"/>
              </a:rPr>
              <a:t>Neighborhood Segregation</a:t>
            </a:r>
          </a:p>
        </p:txBody>
      </p:sp>
      <p:sp>
        <p:nvSpPr>
          <p:cNvPr id="128003" name="Text Box 3"/>
          <p:cNvSpPr txBox="1">
            <a:spLocks noChangeArrowheads="1"/>
          </p:cNvSpPr>
          <p:nvPr/>
        </p:nvSpPr>
        <p:spPr bwMode="auto">
          <a:xfrm>
            <a:off x="3792538" y="2330450"/>
            <a:ext cx="3522662" cy="336550"/>
          </a:xfrm>
          <a:prstGeom prst="rect">
            <a:avLst/>
          </a:prstGeom>
          <a:noFill/>
          <a:ln w="9525">
            <a:noFill/>
            <a:miter lim="800000"/>
            <a:headEnd/>
            <a:tailEnd/>
          </a:ln>
          <a:effectLst/>
        </p:spPr>
        <p:txBody>
          <a:bodyPr>
            <a:spAutoFit/>
          </a:bodyPr>
          <a:lstStyle/>
          <a:p>
            <a:pPr eaLnBrk="1" fontAlgn="auto" hangingPunct="1">
              <a:spcBef>
                <a:spcPts val="0"/>
              </a:spcBef>
              <a:spcAft>
                <a:spcPts val="0"/>
              </a:spcAft>
              <a:defRPr/>
            </a:pPr>
            <a:r>
              <a:rPr lang="en-US" sz="1600" b="1" dirty="0">
                <a:effectLst>
                  <a:outerShdw blurRad="38100" dist="38100" dir="2700000" algn="tl">
                    <a:srgbClr val="000000"/>
                  </a:outerShdw>
                </a:effectLst>
                <a:latin typeface="Tahoma" pitchFamily="34" charset="0"/>
              </a:rPr>
              <a:t>School Segregation</a:t>
            </a:r>
          </a:p>
        </p:txBody>
      </p:sp>
      <p:sp>
        <p:nvSpPr>
          <p:cNvPr id="128004" name="Text Box 4"/>
          <p:cNvSpPr txBox="1">
            <a:spLocks noChangeArrowheads="1"/>
          </p:cNvSpPr>
          <p:nvPr/>
        </p:nvSpPr>
        <p:spPr bwMode="auto">
          <a:xfrm>
            <a:off x="4876800" y="5105400"/>
            <a:ext cx="2716213" cy="581025"/>
          </a:xfrm>
          <a:prstGeom prst="rect">
            <a:avLst/>
          </a:prstGeom>
          <a:noFill/>
          <a:ln w="9525">
            <a:noFill/>
            <a:miter lim="800000"/>
            <a:headEnd/>
            <a:tailEnd/>
          </a:ln>
          <a:effectLst/>
        </p:spPr>
        <p:txBody>
          <a:bodyPr>
            <a:spAutoFit/>
          </a:bodyPr>
          <a:lstStyle/>
          <a:p>
            <a:pPr algn="ctr" eaLnBrk="1" fontAlgn="auto" hangingPunct="1">
              <a:spcBef>
                <a:spcPct val="50000"/>
              </a:spcBef>
              <a:spcAft>
                <a:spcPts val="0"/>
              </a:spcAft>
              <a:defRPr/>
            </a:pPr>
            <a:r>
              <a:rPr lang="en-US" sz="1600" b="1">
                <a:effectLst>
                  <a:outerShdw blurRad="38100" dist="38100" dir="2700000" algn="tl">
                    <a:srgbClr val="000000"/>
                  </a:outerShdw>
                </a:effectLst>
                <a:latin typeface="Tahoma" pitchFamily="34" charset="0"/>
              </a:rPr>
              <a:t>Racial stigma, other psychological impacts</a:t>
            </a:r>
          </a:p>
        </p:txBody>
      </p:sp>
      <p:sp>
        <p:nvSpPr>
          <p:cNvPr id="128005" name="Text Box 5"/>
          <p:cNvSpPr txBox="1">
            <a:spLocks noChangeArrowheads="1"/>
          </p:cNvSpPr>
          <p:nvPr/>
        </p:nvSpPr>
        <p:spPr bwMode="auto">
          <a:xfrm>
            <a:off x="4605338" y="4524375"/>
            <a:ext cx="2862262" cy="336550"/>
          </a:xfrm>
          <a:prstGeom prst="rect">
            <a:avLst/>
          </a:prstGeom>
          <a:noFill/>
          <a:ln w="9525">
            <a:noFill/>
            <a:miter lim="800000"/>
            <a:headEnd/>
            <a:tailEnd/>
          </a:ln>
          <a:effectLst/>
        </p:spPr>
        <p:txBody>
          <a:bodyPr>
            <a:spAutoFit/>
          </a:bodyPr>
          <a:lstStyle/>
          <a:p>
            <a:pPr algn="ctr" eaLnBrk="1" fontAlgn="auto" hangingPunct="1">
              <a:spcBef>
                <a:spcPct val="50000"/>
              </a:spcBef>
              <a:spcAft>
                <a:spcPts val="0"/>
              </a:spcAft>
              <a:defRPr/>
            </a:pPr>
            <a:r>
              <a:rPr lang="en-US" sz="1600" b="1">
                <a:effectLst>
                  <a:outerShdw blurRad="38100" dist="38100" dir="2700000" algn="tl">
                    <a:srgbClr val="000000"/>
                  </a:outerShdw>
                </a:effectLst>
                <a:latin typeface="Tahoma" pitchFamily="34" charset="0"/>
              </a:rPr>
              <a:t>Job segregation</a:t>
            </a:r>
          </a:p>
        </p:txBody>
      </p:sp>
      <p:sp>
        <p:nvSpPr>
          <p:cNvPr id="128006" name="Text Box 6"/>
          <p:cNvSpPr txBox="1">
            <a:spLocks noChangeArrowheads="1"/>
          </p:cNvSpPr>
          <p:nvPr/>
        </p:nvSpPr>
        <p:spPr bwMode="auto">
          <a:xfrm>
            <a:off x="4546600" y="5715000"/>
            <a:ext cx="3302000" cy="825500"/>
          </a:xfrm>
          <a:prstGeom prst="rect">
            <a:avLst/>
          </a:prstGeom>
          <a:noFill/>
          <a:ln w="9525">
            <a:noFill/>
            <a:miter lim="800000"/>
            <a:headEnd/>
            <a:tailEnd/>
          </a:ln>
          <a:effectLst/>
        </p:spPr>
        <p:txBody>
          <a:bodyPr>
            <a:spAutoFit/>
          </a:bodyPr>
          <a:lstStyle/>
          <a:p>
            <a:pPr algn="ctr" eaLnBrk="1" hangingPunct="1">
              <a:spcBef>
                <a:spcPct val="50000"/>
              </a:spcBef>
              <a:defRPr/>
            </a:pPr>
            <a:r>
              <a:rPr lang="en-US" sz="1600" b="1" dirty="0">
                <a:effectLst>
                  <a:outerShdw blurRad="38100" dist="38100" dir="2700000" algn="tl">
                    <a:srgbClr val="C0C0C0"/>
                  </a:outerShdw>
                </a:effectLst>
                <a:latin typeface="Tahoma" pitchFamily="34" charset="0"/>
              </a:rPr>
              <a:t>C</a:t>
            </a:r>
            <a:r>
              <a:rPr lang="en-US" sz="1600" b="1" dirty="0" smtClean="0">
                <a:effectLst>
                  <a:outerShdw blurRad="38100" dist="38100" dir="2700000" algn="tl">
                    <a:srgbClr val="C0C0C0"/>
                  </a:outerShdw>
                </a:effectLst>
                <a:latin typeface="Tahoma" pitchFamily="34" charset="0"/>
              </a:rPr>
              <a:t>ommunity </a:t>
            </a:r>
            <a:r>
              <a:rPr lang="en-US" sz="1600" b="1" dirty="0">
                <a:effectLst>
                  <a:outerShdw blurRad="38100" dist="38100" dir="2700000" algn="tl">
                    <a:srgbClr val="C0C0C0"/>
                  </a:outerShdw>
                </a:effectLst>
                <a:latin typeface="Tahoma" pitchFamily="34" charset="0"/>
              </a:rPr>
              <a:t>power, civic participation and individual assets</a:t>
            </a:r>
          </a:p>
        </p:txBody>
      </p:sp>
      <p:sp>
        <p:nvSpPr>
          <p:cNvPr id="128007" name="Text Box 7"/>
          <p:cNvSpPr txBox="1">
            <a:spLocks noChangeArrowheads="1"/>
          </p:cNvSpPr>
          <p:nvPr/>
        </p:nvSpPr>
        <p:spPr bwMode="auto">
          <a:xfrm>
            <a:off x="4502150" y="2711450"/>
            <a:ext cx="4108450" cy="336550"/>
          </a:xfrm>
          <a:prstGeom prst="rect">
            <a:avLst/>
          </a:prstGeom>
          <a:noFill/>
          <a:ln w="9525">
            <a:noFill/>
            <a:miter lim="800000"/>
            <a:headEnd/>
            <a:tailEnd/>
          </a:ln>
          <a:effectLst/>
        </p:spPr>
        <p:txBody>
          <a:bodyPr>
            <a:spAutoFit/>
          </a:bodyPr>
          <a:lstStyle/>
          <a:p>
            <a:pPr eaLnBrk="1" hangingPunct="1">
              <a:defRPr/>
            </a:pPr>
            <a:r>
              <a:rPr lang="en-US" sz="1600" b="1" dirty="0">
                <a:effectLst>
                  <a:outerShdw blurRad="38100" dist="38100" dir="2700000" algn="tl">
                    <a:srgbClr val="C0C0C0"/>
                  </a:outerShdw>
                </a:effectLst>
                <a:latin typeface="Tahoma" pitchFamily="34" charset="0"/>
              </a:rPr>
              <a:t>Educational Achievement</a:t>
            </a:r>
          </a:p>
        </p:txBody>
      </p:sp>
      <p:sp>
        <p:nvSpPr>
          <p:cNvPr id="31753" name="Text Box 8"/>
          <p:cNvSpPr txBox="1">
            <a:spLocks noChangeArrowheads="1"/>
          </p:cNvSpPr>
          <p:nvPr/>
        </p:nvSpPr>
        <p:spPr bwMode="auto">
          <a:xfrm>
            <a:off x="3657600" y="0"/>
            <a:ext cx="2133600" cy="336550"/>
          </a:xfrm>
          <a:prstGeom prst="rect">
            <a:avLst/>
          </a:prstGeom>
          <a:noFill/>
          <a:ln w="9525">
            <a:noFill/>
            <a:miter lim="800000"/>
            <a:headEnd/>
            <a:tailEnd/>
          </a:ln>
        </p:spPr>
        <p:txBody>
          <a:bodyPr>
            <a:prstTxWarp prst="textNoShape">
              <a:avLst/>
            </a:prstTxWarp>
            <a:spAutoFit/>
          </a:bodyPr>
          <a:lstStyle/>
          <a:p>
            <a:pPr eaLnBrk="1" hangingPunct="1"/>
            <a:endParaRPr lang="en-US" sz="1600" b="1">
              <a:latin typeface="Tahoma" charset="0"/>
            </a:endParaRPr>
          </a:p>
        </p:txBody>
      </p:sp>
      <p:sp>
        <p:nvSpPr>
          <p:cNvPr id="31754" name="Line 9"/>
          <p:cNvSpPr>
            <a:spLocks noChangeShapeType="1"/>
          </p:cNvSpPr>
          <p:nvPr/>
        </p:nvSpPr>
        <p:spPr bwMode="auto">
          <a:xfrm>
            <a:off x="2514600" y="5057775"/>
            <a:ext cx="1981200" cy="809625"/>
          </a:xfrm>
          <a:prstGeom prst="line">
            <a:avLst/>
          </a:prstGeom>
          <a:noFill/>
          <a:ln w="9525">
            <a:solidFill>
              <a:schemeClr val="tx1"/>
            </a:solidFill>
            <a:round/>
            <a:headEnd/>
            <a:tailEnd type="triangle" w="med" len="med"/>
          </a:ln>
        </p:spPr>
        <p:txBody>
          <a:bodyPr wrap="none">
            <a:prstTxWarp prst="textNoShape">
              <a:avLst/>
            </a:prstTxWarp>
          </a:bodyPr>
          <a:lstStyle/>
          <a:p>
            <a:endParaRPr lang="en-US"/>
          </a:p>
        </p:txBody>
      </p:sp>
      <p:sp>
        <p:nvSpPr>
          <p:cNvPr id="31755" name="Line 10"/>
          <p:cNvSpPr>
            <a:spLocks noChangeShapeType="1"/>
          </p:cNvSpPr>
          <p:nvPr/>
        </p:nvSpPr>
        <p:spPr bwMode="auto">
          <a:xfrm flipV="1">
            <a:off x="2362200" y="2667000"/>
            <a:ext cx="1600200" cy="1831975"/>
          </a:xfrm>
          <a:prstGeom prst="line">
            <a:avLst/>
          </a:prstGeom>
          <a:noFill/>
          <a:ln w="9525">
            <a:solidFill>
              <a:schemeClr val="tx1"/>
            </a:solidFill>
            <a:round/>
            <a:headEnd/>
            <a:tailEnd type="triangle" w="med" len="med"/>
          </a:ln>
        </p:spPr>
        <p:txBody>
          <a:bodyPr wrap="none">
            <a:prstTxWarp prst="textNoShape">
              <a:avLst/>
            </a:prstTxWarp>
          </a:bodyPr>
          <a:lstStyle/>
          <a:p>
            <a:endParaRPr lang="en-US"/>
          </a:p>
        </p:txBody>
      </p:sp>
      <p:sp>
        <p:nvSpPr>
          <p:cNvPr id="31756" name="Line 11"/>
          <p:cNvSpPr>
            <a:spLocks noChangeShapeType="1"/>
          </p:cNvSpPr>
          <p:nvPr/>
        </p:nvSpPr>
        <p:spPr bwMode="auto">
          <a:xfrm>
            <a:off x="2819400" y="5057775"/>
            <a:ext cx="1981200" cy="304800"/>
          </a:xfrm>
          <a:prstGeom prst="line">
            <a:avLst/>
          </a:prstGeom>
          <a:noFill/>
          <a:ln w="9525">
            <a:solidFill>
              <a:schemeClr val="tx1"/>
            </a:solidFill>
            <a:round/>
            <a:headEnd/>
            <a:tailEnd type="triangle" w="med" len="med"/>
          </a:ln>
        </p:spPr>
        <p:txBody>
          <a:bodyPr wrap="none">
            <a:prstTxWarp prst="textNoShape">
              <a:avLst/>
            </a:prstTxWarp>
          </a:bodyPr>
          <a:lstStyle/>
          <a:p>
            <a:endParaRPr lang="en-US"/>
          </a:p>
        </p:txBody>
      </p:sp>
      <p:sp>
        <p:nvSpPr>
          <p:cNvPr id="128012" name="Rectangle 12"/>
          <p:cNvSpPr>
            <a:spLocks noGrp="1" noChangeArrowheads="1"/>
          </p:cNvSpPr>
          <p:nvPr>
            <p:ph type="title" idx="4294967295"/>
          </p:nvPr>
        </p:nvSpPr>
        <p:spPr>
          <a:xfrm>
            <a:off x="0" y="0"/>
            <a:ext cx="9144000" cy="1447800"/>
          </a:xfrm>
        </p:spPr>
        <p:txBody>
          <a:bodyPr anchor="b">
            <a:normAutofit/>
          </a:bodyPr>
          <a:lstStyle/>
          <a:p>
            <a:pPr eaLnBrk="1" hangingPunct="1">
              <a:defRPr/>
            </a:pPr>
            <a:r>
              <a:rPr lang="en-US" sz="3600" dirty="0" smtClean="0">
                <a:solidFill>
                  <a:srgbClr val="FF0000"/>
                </a:solidFill>
                <a:effectLst>
                  <a:outerShdw blurRad="38100" dist="38100" dir="2700000" algn="tl">
                    <a:srgbClr val="000000">
                      <a:alpha val="43137"/>
                    </a:srgbClr>
                  </a:outerShdw>
                </a:effectLst>
                <a:latin typeface="Constantia" pitchFamily="18" charset="0"/>
                <a:ea typeface="+mj-ea"/>
                <a:cs typeface="+mj-cs"/>
              </a:rPr>
              <a:t>Cross-Domain Impacts of </a:t>
            </a:r>
            <a:br>
              <a:rPr lang="en-US" sz="3600" dirty="0" smtClean="0">
                <a:solidFill>
                  <a:srgbClr val="FF0000"/>
                </a:solidFill>
                <a:effectLst>
                  <a:outerShdw blurRad="38100" dist="38100" dir="2700000" algn="tl">
                    <a:srgbClr val="000000">
                      <a:alpha val="43137"/>
                    </a:srgbClr>
                  </a:outerShdw>
                </a:effectLst>
                <a:latin typeface="Constantia" pitchFamily="18" charset="0"/>
                <a:ea typeface="+mj-ea"/>
                <a:cs typeface="+mj-cs"/>
              </a:rPr>
            </a:br>
            <a:r>
              <a:rPr lang="en-US" sz="3600" dirty="0" smtClean="0">
                <a:solidFill>
                  <a:srgbClr val="FF0000"/>
                </a:solidFill>
                <a:effectLst>
                  <a:outerShdw blurRad="38100" dist="38100" dir="2700000" algn="tl">
                    <a:srgbClr val="000000">
                      <a:alpha val="43137"/>
                    </a:srgbClr>
                  </a:outerShdw>
                </a:effectLst>
                <a:latin typeface="Constantia" pitchFamily="18" charset="0"/>
                <a:ea typeface="+mj-ea"/>
                <a:cs typeface="+mj-cs"/>
              </a:rPr>
              <a:t>Opportunity Segregation</a:t>
            </a:r>
          </a:p>
        </p:txBody>
      </p:sp>
      <p:sp>
        <p:nvSpPr>
          <p:cNvPr id="128013" name="Rectangle 13"/>
          <p:cNvSpPr>
            <a:spLocks noChangeArrowheads="1"/>
          </p:cNvSpPr>
          <p:nvPr/>
        </p:nvSpPr>
        <p:spPr bwMode="auto">
          <a:xfrm>
            <a:off x="4579938" y="3168650"/>
            <a:ext cx="4183062" cy="336550"/>
          </a:xfrm>
          <a:prstGeom prst="rect">
            <a:avLst/>
          </a:prstGeom>
          <a:noFill/>
          <a:ln w="9525">
            <a:noFill/>
            <a:miter lim="800000"/>
            <a:headEnd/>
            <a:tailEnd/>
          </a:ln>
          <a:effectLst/>
        </p:spPr>
        <p:txBody>
          <a:bodyPr>
            <a:spAutoFit/>
          </a:bodyPr>
          <a:lstStyle/>
          <a:p>
            <a:pPr eaLnBrk="1" hangingPunct="1">
              <a:spcBef>
                <a:spcPct val="50000"/>
              </a:spcBef>
              <a:defRPr/>
            </a:pPr>
            <a:r>
              <a:rPr lang="en-US" sz="1600" b="1" dirty="0">
                <a:effectLst>
                  <a:outerShdw blurRad="38100" dist="38100" dir="2700000" algn="tl">
                    <a:srgbClr val="C0C0C0"/>
                  </a:outerShdw>
                </a:effectLst>
                <a:latin typeface="Tahoma" pitchFamily="34" charset="0"/>
              </a:rPr>
              <a:t>Exposure to crime</a:t>
            </a:r>
          </a:p>
        </p:txBody>
      </p:sp>
      <p:sp>
        <p:nvSpPr>
          <p:cNvPr id="31759" name="Line 14"/>
          <p:cNvSpPr>
            <a:spLocks noChangeShapeType="1"/>
          </p:cNvSpPr>
          <p:nvPr/>
        </p:nvSpPr>
        <p:spPr bwMode="auto">
          <a:xfrm flipV="1">
            <a:off x="2508250" y="2895600"/>
            <a:ext cx="1835150" cy="1628775"/>
          </a:xfrm>
          <a:prstGeom prst="line">
            <a:avLst/>
          </a:prstGeom>
          <a:noFill/>
          <a:ln w="9525">
            <a:solidFill>
              <a:schemeClr val="tx1"/>
            </a:solidFill>
            <a:round/>
            <a:headEnd/>
            <a:tailEnd type="triangle" w="med" len="med"/>
          </a:ln>
        </p:spPr>
        <p:txBody>
          <a:bodyPr wrap="none">
            <a:prstTxWarp prst="textNoShape">
              <a:avLst/>
            </a:prstTxWarp>
          </a:bodyPr>
          <a:lstStyle/>
          <a:p>
            <a:endParaRPr lang="en-US"/>
          </a:p>
        </p:txBody>
      </p:sp>
      <p:sp>
        <p:nvSpPr>
          <p:cNvPr id="31760" name="Line 15"/>
          <p:cNvSpPr>
            <a:spLocks noChangeShapeType="1"/>
          </p:cNvSpPr>
          <p:nvPr/>
        </p:nvSpPr>
        <p:spPr bwMode="auto">
          <a:xfrm flipV="1">
            <a:off x="2805113" y="3352800"/>
            <a:ext cx="1614487" cy="1279525"/>
          </a:xfrm>
          <a:prstGeom prst="line">
            <a:avLst/>
          </a:prstGeom>
          <a:noFill/>
          <a:ln w="9525">
            <a:solidFill>
              <a:schemeClr val="tx1"/>
            </a:solidFill>
            <a:round/>
            <a:headEnd/>
            <a:tailEnd type="triangle" w="med" len="med"/>
          </a:ln>
        </p:spPr>
        <p:txBody>
          <a:bodyPr wrap="none">
            <a:prstTxWarp prst="textNoShape">
              <a:avLst/>
            </a:prstTxWarp>
          </a:bodyPr>
          <a:lstStyle/>
          <a:p>
            <a:endParaRPr lang="en-US"/>
          </a:p>
        </p:txBody>
      </p:sp>
      <p:sp>
        <p:nvSpPr>
          <p:cNvPr id="128016" name="Rectangle 16"/>
          <p:cNvSpPr>
            <a:spLocks noChangeArrowheads="1"/>
          </p:cNvSpPr>
          <p:nvPr/>
        </p:nvSpPr>
        <p:spPr bwMode="auto">
          <a:xfrm>
            <a:off x="4630738" y="3762375"/>
            <a:ext cx="3522662" cy="581025"/>
          </a:xfrm>
          <a:prstGeom prst="rect">
            <a:avLst/>
          </a:prstGeom>
          <a:noFill/>
          <a:ln w="9525">
            <a:noFill/>
            <a:miter lim="800000"/>
            <a:headEnd/>
            <a:tailEnd/>
          </a:ln>
          <a:effectLst/>
        </p:spPr>
        <p:txBody>
          <a:bodyPr>
            <a:spAutoFit/>
          </a:bodyPr>
          <a:lstStyle/>
          <a:p>
            <a:pPr eaLnBrk="1" fontAlgn="auto" hangingPunct="1">
              <a:spcBef>
                <a:spcPct val="50000"/>
              </a:spcBef>
              <a:spcAft>
                <a:spcPts val="0"/>
              </a:spcAft>
              <a:defRPr/>
            </a:pPr>
            <a:r>
              <a:rPr lang="en-US" sz="1600" b="1" dirty="0">
                <a:effectLst>
                  <a:outerShdw blurRad="38100" dist="38100" dir="2700000" algn="tl">
                    <a:srgbClr val="000000"/>
                  </a:outerShdw>
                </a:effectLst>
                <a:latin typeface="Tahoma" pitchFamily="34" charset="0"/>
              </a:rPr>
              <a:t>Transportation limitations and other inequitable public services</a:t>
            </a:r>
          </a:p>
        </p:txBody>
      </p:sp>
      <p:sp>
        <p:nvSpPr>
          <p:cNvPr id="31762" name="Line 17"/>
          <p:cNvSpPr>
            <a:spLocks noChangeShapeType="1"/>
          </p:cNvSpPr>
          <p:nvPr/>
        </p:nvSpPr>
        <p:spPr bwMode="auto">
          <a:xfrm flipV="1">
            <a:off x="2881313" y="4019550"/>
            <a:ext cx="1614487" cy="762000"/>
          </a:xfrm>
          <a:prstGeom prst="line">
            <a:avLst/>
          </a:prstGeom>
          <a:noFill/>
          <a:ln w="9525">
            <a:solidFill>
              <a:schemeClr val="tx1"/>
            </a:solidFill>
            <a:round/>
            <a:headEnd/>
            <a:tailEnd type="triangle" w="med" len="med"/>
          </a:ln>
        </p:spPr>
        <p:txBody>
          <a:bodyPr wrap="none">
            <a:prstTxWarp prst="textNoShape">
              <a:avLst/>
            </a:prstTxWarp>
          </a:bodyPr>
          <a:lstStyle/>
          <a:p>
            <a:endParaRPr lang="en-US"/>
          </a:p>
        </p:txBody>
      </p:sp>
      <p:sp>
        <p:nvSpPr>
          <p:cNvPr id="31763" name="Line 18"/>
          <p:cNvSpPr>
            <a:spLocks noChangeShapeType="1"/>
          </p:cNvSpPr>
          <p:nvPr/>
        </p:nvSpPr>
        <p:spPr bwMode="auto">
          <a:xfrm flipV="1">
            <a:off x="2897188" y="4752975"/>
            <a:ext cx="2055812" cy="152400"/>
          </a:xfrm>
          <a:prstGeom prst="line">
            <a:avLst/>
          </a:prstGeom>
          <a:noFill/>
          <a:ln w="9525">
            <a:solidFill>
              <a:schemeClr val="tx1"/>
            </a:solidFill>
            <a:round/>
            <a:headEnd/>
            <a:tailEnd type="triangle" w="med" len="med"/>
          </a:ln>
        </p:spPr>
        <p:txBody>
          <a:bodyPr wrap="none">
            <a:prstTxWarp prst="textNoShape">
              <a:avLst/>
            </a:prstTxWarp>
          </a:bodyPr>
          <a:lstStyle/>
          <a:p>
            <a:endParaRPr lang="en-US"/>
          </a:p>
        </p:txBody>
      </p:sp>
      <p:sp>
        <p:nvSpPr>
          <p:cNvPr id="31764" name="Rectangle 19"/>
          <p:cNvSpPr>
            <a:spLocks noChangeArrowheads="1"/>
          </p:cNvSpPr>
          <p:nvPr/>
        </p:nvSpPr>
        <p:spPr bwMode="auto">
          <a:xfrm>
            <a:off x="904875" y="6416675"/>
            <a:ext cx="6410325" cy="304800"/>
          </a:xfrm>
          <a:prstGeom prst="rect">
            <a:avLst/>
          </a:prstGeom>
          <a:noFill/>
          <a:ln w="9525">
            <a:noFill/>
            <a:miter lim="800000"/>
            <a:headEnd/>
            <a:tailEnd/>
          </a:ln>
        </p:spPr>
        <p:txBody>
          <a:bodyPr wrap="none">
            <a:prstTxWarp prst="textNoShape">
              <a:avLst/>
            </a:prstTxWarp>
            <a:spAutoFit/>
          </a:bodyPr>
          <a:lstStyle/>
          <a:p>
            <a:pPr eaLnBrk="1" hangingPunct="1"/>
            <a:r>
              <a:rPr lang="en-US" sz="1400" dirty="0">
                <a:latin typeface="Arial Unicode MS" charset="0"/>
              </a:rPr>
              <a:t>Adapted from figure by  Barbara </a:t>
            </a:r>
            <a:r>
              <a:rPr lang="en-US" sz="1400" dirty="0" err="1">
                <a:latin typeface="Arial Unicode MS" charset="0"/>
              </a:rPr>
              <a:t>Reskin</a:t>
            </a:r>
            <a:r>
              <a:rPr lang="en-US" sz="1400" dirty="0">
                <a:latin typeface="Arial Unicode MS" charset="0"/>
              </a:rPr>
              <a:t> at: </a:t>
            </a:r>
            <a:r>
              <a:rPr lang="en-US" sz="1400" dirty="0">
                <a:latin typeface="Arial Unicode MS" charset="0"/>
                <a:hlinkClick r:id="rId3"/>
              </a:rPr>
              <a:t>http://faculty.washington.edu/reskin/</a:t>
            </a:r>
            <a:endParaRPr lang="en-US" sz="1400" dirty="0">
              <a:latin typeface="Arial Unicode MS" charset="0"/>
            </a:endParaRPr>
          </a:p>
        </p:txBody>
      </p:sp>
      <p:sp>
        <p:nvSpPr>
          <p:cNvPr id="128020" name="Rectangle 20"/>
          <p:cNvSpPr>
            <a:spLocks noChangeArrowheads="1"/>
          </p:cNvSpPr>
          <p:nvPr/>
        </p:nvSpPr>
        <p:spPr bwMode="auto">
          <a:xfrm>
            <a:off x="0" y="1676400"/>
            <a:ext cx="9144000" cy="336550"/>
          </a:xfrm>
          <a:prstGeom prst="rect">
            <a:avLst/>
          </a:prstGeom>
          <a:noFill/>
          <a:ln w="9525">
            <a:noFill/>
            <a:miter lim="800000"/>
            <a:headEnd/>
            <a:tailEnd/>
          </a:ln>
          <a:effectLst/>
        </p:spPr>
        <p:txBody>
          <a:bodyPr>
            <a:spAutoFit/>
          </a:bodyPr>
          <a:lstStyle/>
          <a:p>
            <a:pPr marL="465138" indent="-465138" algn="ctr" eaLnBrk="1" fontAlgn="auto" hangingPunct="1">
              <a:lnSpc>
                <a:spcPct val="80000"/>
              </a:lnSpc>
              <a:spcBef>
                <a:spcPct val="20000"/>
              </a:spcBef>
              <a:spcAft>
                <a:spcPts val="0"/>
              </a:spcAft>
              <a:buClr>
                <a:schemeClr val="hlink"/>
              </a:buClr>
              <a:buSzPct val="80000"/>
              <a:buFont typeface="Arial" pitchFamily="34" charset="0"/>
              <a:buNone/>
              <a:tabLst>
                <a:tab pos="404813" algn="l"/>
              </a:tabLst>
              <a:defRPr/>
            </a:pPr>
            <a:r>
              <a:rPr lang="en-US" u="sng">
                <a:effectLst>
                  <a:outerShdw blurRad="38100" dist="38100" dir="2700000" algn="tl">
                    <a:srgbClr val="000000"/>
                  </a:outerShdw>
                </a:effectLst>
                <a:latin typeface="Tahoma" pitchFamily="34" charset="0"/>
              </a:rPr>
              <a:t>Segregation impacts a number of life-opportunities</a:t>
            </a:r>
          </a:p>
        </p:txBody>
      </p:sp>
      <p:sp>
        <p:nvSpPr>
          <p:cNvPr id="128021" name="Text Box 21"/>
          <p:cNvSpPr txBox="1">
            <a:spLocks noChangeArrowheads="1"/>
          </p:cNvSpPr>
          <p:nvPr/>
        </p:nvSpPr>
        <p:spPr bwMode="auto">
          <a:xfrm>
            <a:off x="3124200" y="2057400"/>
            <a:ext cx="3522663" cy="336550"/>
          </a:xfrm>
          <a:prstGeom prst="rect">
            <a:avLst/>
          </a:prstGeom>
          <a:noFill/>
          <a:ln w="9525">
            <a:noFill/>
            <a:miter lim="800000"/>
            <a:headEnd/>
            <a:tailEnd/>
          </a:ln>
          <a:effectLst/>
        </p:spPr>
        <p:txBody>
          <a:bodyPr>
            <a:spAutoFit/>
          </a:bodyPr>
          <a:lstStyle/>
          <a:p>
            <a:pPr eaLnBrk="1" fontAlgn="auto" hangingPunct="1">
              <a:spcBef>
                <a:spcPts val="0"/>
              </a:spcBef>
              <a:spcAft>
                <a:spcPts val="0"/>
              </a:spcAft>
              <a:defRPr/>
            </a:pPr>
            <a:r>
              <a:rPr lang="en-US" sz="1600" b="1" dirty="0">
                <a:effectLst>
                  <a:outerShdw blurRad="38100" dist="38100" dir="2700000" algn="tl">
                    <a:srgbClr val="000000"/>
                  </a:outerShdw>
                </a:effectLst>
                <a:latin typeface="Tahoma" pitchFamily="34" charset="0"/>
              </a:rPr>
              <a:t>Impacts on Health</a:t>
            </a:r>
          </a:p>
        </p:txBody>
      </p:sp>
      <p:sp>
        <p:nvSpPr>
          <p:cNvPr id="31767" name="Line 22"/>
          <p:cNvSpPr>
            <a:spLocks noChangeShapeType="1"/>
          </p:cNvSpPr>
          <p:nvPr/>
        </p:nvSpPr>
        <p:spPr bwMode="auto">
          <a:xfrm flipV="1">
            <a:off x="2133600" y="2317750"/>
            <a:ext cx="1008063" cy="2101850"/>
          </a:xfrm>
          <a:prstGeom prst="line">
            <a:avLst/>
          </a:prstGeom>
          <a:noFill/>
          <a:ln w="9525">
            <a:solidFill>
              <a:schemeClr val="tx1"/>
            </a:solidFill>
            <a:round/>
            <a:headEnd/>
            <a:tailEnd type="triangle" w="med" len="med"/>
          </a:ln>
        </p:spPr>
        <p:txBody>
          <a:bodyPr wrap="none">
            <a:prstTxWarp prst="textNoShape">
              <a:avLst/>
            </a:prstTxWarp>
          </a:bodyPr>
          <a:lstStyle/>
          <a:p>
            <a:endParaRPr lang="en-US"/>
          </a:p>
        </p:txBody>
      </p:sp>
      <p:sp>
        <p:nvSpPr>
          <p:cNvPr id="31768" name="Slide Number Placeholder 25"/>
          <p:cNvSpPr txBox="1">
            <a:spLocks noGrp="1"/>
          </p:cNvSpPr>
          <p:nvPr/>
        </p:nvSpPr>
        <p:spPr bwMode="auto">
          <a:xfrm>
            <a:off x="8129588" y="5734050"/>
            <a:ext cx="609600" cy="520700"/>
          </a:xfrm>
          <a:prstGeom prst="rect">
            <a:avLst/>
          </a:prstGeom>
          <a:noFill/>
          <a:ln w="9525">
            <a:noFill/>
            <a:miter lim="800000"/>
            <a:headEnd/>
            <a:tailEnd/>
          </a:ln>
        </p:spPr>
        <p:txBody>
          <a:bodyPr anchor="ctr">
            <a:prstTxWarp prst="textNoShape">
              <a:avLst/>
            </a:prstTxWarp>
          </a:bodyPr>
          <a:lstStyle/>
          <a:p>
            <a:pPr algn="ctr" eaLnBrk="1" hangingPunct="1"/>
            <a:fld id="{8BAE60B9-5D75-884B-A44C-DE5906AD502D}" type="slidenum">
              <a:rPr lang="en-US" sz="1400" b="1">
                <a:solidFill>
                  <a:srgbClr val="FFFFFF"/>
                </a:solidFill>
                <a:latin typeface="Century Schoolbook" charset="0"/>
              </a:rPr>
              <a:pPr algn="ctr" eaLnBrk="1" hangingPunct="1"/>
              <a:t>31</a:t>
            </a:fld>
            <a:endParaRPr lang="en-US" sz="1400" b="1">
              <a:solidFill>
                <a:srgbClr val="FFFFFF"/>
              </a:solidFill>
              <a:latin typeface="Century Schoolbook"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4"/>
          <p:cNvSpPr>
            <a:spLocks noGrp="1" noChangeArrowheads="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5BA3E172-B115-4B29-A321-EEC08F297810}" type="slidenum">
              <a:rPr lang="en-US" smtClean="0"/>
              <a:pPr fontAlgn="base">
                <a:spcBef>
                  <a:spcPct val="0"/>
                </a:spcBef>
                <a:spcAft>
                  <a:spcPct val="0"/>
                </a:spcAft>
              </a:pPr>
              <a:t>32</a:t>
            </a:fld>
            <a:endParaRPr lang="en-US" dirty="0" smtClean="0"/>
          </a:p>
        </p:txBody>
      </p:sp>
      <p:sp>
        <p:nvSpPr>
          <p:cNvPr id="6" name="Slide Number Placeholder 6"/>
          <p:cNvSpPr txBox="1">
            <a:spLocks noGrp="1"/>
          </p:cNvSpPr>
          <p:nvPr/>
        </p:nvSpPr>
        <p:spPr bwMode="auto">
          <a:xfrm>
            <a:off x="7010400" y="6477000"/>
            <a:ext cx="2133600" cy="381000"/>
          </a:xfrm>
          <a:prstGeom prst="rect">
            <a:avLst/>
          </a:prstGeom>
          <a:noFill/>
          <a:ln>
            <a:miter lim="800000"/>
            <a:headEnd/>
            <a:tailEnd/>
          </a:ln>
        </p:spPr>
        <p:txBody>
          <a:bodyPr/>
          <a:lstStyle/>
          <a:p>
            <a:pPr algn="r" fontAlgn="auto">
              <a:spcBef>
                <a:spcPts val="0"/>
              </a:spcBef>
              <a:spcAft>
                <a:spcPts val="0"/>
              </a:spcAft>
              <a:defRPr/>
            </a:pPr>
            <a:endParaRPr lang="en-US" sz="1000" dirty="0">
              <a:effectLst>
                <a:outerShdw blurRad="38100" dist="38100" dir="2700000" algn="tl">
                  <a:srgbClr val="000000"/>
                </a:outerShdw>
              </a:effectLst>
              <a:latin typeface="+mn-lt"/>
            </a:endParaRPr>
          </a:p>
        </p:txBody>
      </p:sp>
      <p:sp>
        <p:nvSpPr>
          <p:cNvPr id="43011" name="Rectangle 2"/>
          <p:cNvSpPr>
            <a:spLocks noGrp="1" noChangeArrowheads="1"/>
          </p:cNvSpPr>
          <p:nvPr>
            <p:ph type="title"/>
          </p:nvPr>
        </p:nvSpPr>
        <p:spPr>
          <a:xfrm>
            <a:off x="304800" y="304800"/>
            <a:ext cx="8229600" cy="1139825"/>
          </a:xfrm>
        </p:spPr>
        <p:txBody>
          <a:bodyPr/>
          <a:lstStyle/>
          <a:p>
            <a:r>
              <a:rPr lang="en-US" dirty="0" smtClean="0">
                <a:solidFill>
                  <a:srgbClr val="FF0000"/>
                </a:solidFill>
                <a:effectLst>
                  <a:outerShdw blurRad="38100" dist="38100" dir="2700000" algn="tl">
                    <a:srgbClr val="C0C0C0"/>
                  </a:outerShdw>
                </a:effectLst>
                <a:latin typeface="Constantia" pitchFamily="18" charset="0"/>
                <a:ea typeface="+mn-ea"/>
                <a:cs typeface="+mn-cs"/>
              </a:rPr>
              <a:t>Opportunity</a:t>
            </a:r>
            <a:r>
              <a:rPr lang="en-US" dirty="0" smtClean="0"/>
              <a:t> </a:t>
            </a:r>
            <a:r>
              <a:rPr lang="en-US" dirty="0" smtClean="0">
                <a:solidFill>
                  <a:srgbClr val="FF0000"/>
                </a:solidFill>
                <a:effectLst>
                  <a:outerShdw blurRad="38100" dist="38100" dir="2700000" algn="tl">
                    <a:srgbClr val="C0C0C0"/>
                  </a:outerShdw>
                </a:effectLst>
                <a:latin typeface="Constantia" pitchFamily="18" charset="0"/>
                <a:ea typeface="+mn-ea"/>
                <a:cs typeface="+mn-cs"/>
              </a:rPr>
              <a:t>is uneven</a:t>
            </a:r>
          </a:p>
        </p:txBody>
      </p:sp>
      <p:sp>
        <p:nvSpPr>
          <p:cNvPr id="43012" name="Rectangle 3"/>
          <p:cNvSpPr>
            <a:spLocks noGrp="1" noChangeArrowheads="1"/>
          </p:cNvSpPr>
          <p:nvPr>
            <p:ph type="body" sz="half" idx="1"/>
          </p:nvPr>
        </p:nvSpPr>
        <p:spPr>
          <a:xfrm>
            <a:off x="0" y="1600200"/>
            <a:ext cx="3886200" cy="5257800"/>
          </a:xfrm>
        </p:spPr>
        <p:txBody>
          <a:bodyPr/>
          <a:lstStyle/>
          <a:p>
            <a:pPr>
              <a:buSzPct val="106000"/>
              <a:buFont typeface="Courier New" pitchFamily="49" charset="0"/>
              <a:buChar char="o"/>
            </a:pPr>
            <a:r>
              <a:rPr lang="en-US" sz="2100" dirty="0" smtClean="0"/>
              <a:t>Structures and policies are not neutral.  They unevenly distribute benefits and burdens.</a:t>
            </a:r>
          </a:p>
          <a:p>
            <a:pPr>
              <a:buSzPct val="106000"/>
              <a:buFont typeface="Courier New" pitchFamily="49" charset="0"/>
              <a:buChar char="o"/>
            </a:pPr>
            <a:endParaRPr lang="en-US" sz="2100" dirty="0" smtClean="0"/>
          </a:p>
          <a:p>
            <a:pPr>
              <a:buSzPct val="106000"/>
              <a:buFont typeface="Courier New" pitchFamily="49" charset="0"/>
              <a:buChar char="o"/>
            </a:pPr>
            <a:r>
              <a:rPr lang="en-US" sz="2100" dirty="0" smtClean="0"/>
              <a:t>Institutions can operate jointly to produce racialized outcomes.</a:t>
            </a:r>
          </a:p>
          <a:p>
            <a:pPr>
              <a:buSzPct val="106000"/>
              <a:buFont typeface="Courier New" pitchFamily="49" charset="0"/>
              <a:buChar char="o"/>
            </a:pPr>
            <a:endParaRPr lang="en-US" sz="2100" dirty="0" smtClean="0"/>
          </a:p>
          <a:p>
            <a:pPr>
              <a:buSzPct val="106000"/>
              <a:buFont typeface="Courier New" pitchFamily="49" charset="0"/>
              <a:buChar char="o"/>
            </a:pPr>
            <a:r>
              <a:rPr lang="en-US" sz="2100" dirty="0" smtClean="0"/>
              <a:t>This institutional uneven distribution &amp; racial marking has negative consequences for all of us.</a:t>
            </a:r>
          </a:p>
        </p:txBody>
      </p:sp>
      <p:graphicFrame>
        <p:nvGraphicFramePr>
          <p:cNvPr id="8" name="Diagram 7"/>
          <p:cNvGraphicFramePr/>
          <p:nvPr/>
        </p:nvGraphicFramePr>
        <p:xfrm>
          <a:off x="4191000" y="1600200"/>
          <a:ext cx="44958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3014" name="Picture 14" descr="j0339122"/>
          <p:cNvPicPr>
            <a:picLocks noChangeAspect="1" noChangeArrowheads="1"/>
          </p:cNvPicPr>
          <p:nvPr/>
        </p:nvPicPr>
        <p:blipFill>
          <a:blip r:embed="rId8" cstate="print">
            <a:lum contrast="30000"/>
          </a:blip>
          <a:srcRect/>
          <a:stretch>
            <a:fillRect/>
          </a:stretch>
        </p:blipFill>
        <p:spPr bwMode="auto">
          <a:xfrm>
            <a:off x="5867400" y="3429000"/>
            <a:ext cx="1228725" cy="1227138"/>
          </a:xfrm>
          <a:prstGeom prst="rect">
            <a:avLst/>
          </a:prstGeom>
          <a:noFill/>
          <a:ln w="9525">
            <a:noFill/>
            <a:miter lim="800000"/>
            <a:headEnd/>
            <a:tailEnd/>
          </a:ln>
        </p:spPr>
      </p:pic>
    </p:spTree>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4"/>
          <p:cNvSpPr>
            <a:spLocks noGrp="1"/>
          </p:cNvSpPr>
          <p:nvPr>
            <p:ph type="sldNum" sz="quarter" idx="12"/>
          </p:nvPr>
        </p:nvSpPr>
        <p:spPr>
          <a:noFill/>
        </p:spPr>
        <p:txBody>
          <a:bodyPr/>
          <a:lstStyle/>
          <a:p>
            <a:fld id="{277806A6-327D-5B4D-9B4B-154A15E5712C}" type="slidenum">
              <a:rPr lang="en-US"/>
              <a:pPr/>
              <a:t>33</a:t>
            </a:fld>
            <a:endParaRPr lang="en-US"/>
          </a:p>
        </p:txBody>
      </p:sp>
      <p:sp>
        <p:nvSpPr>
          <p:cNvPr id="644102" name="Rectangle 6"/>
          <p:cNvSpPr>
            <a:spLocks noRot="1" noChangeArrowheads="1"/>
          </p:cNvSpPr>
          <p:nvPr/>
        </p:nvSpPr>
        <p:spPr bwMode="auto">
          <a:xfrm>
            <a:off x="301625" y="1600200"/>
            <a:ext cx="8540750" cy="4498975"/>
          </a:xfrm>
          <a:prstGeom prst="rect">
            <a:avLst/>
          </a:prstGeom>
          <a:noFill/>
          <a:ln w="9525">
            <a:noFill/>
            <a:miter lim="800000"/>
            <a:headEnd/>
            <a:tailEnd/>
          </a:ln>
          <a:effectLst/>
        </p:spPr>
        <p:txBody>
          <a:bodyPr>
            <a:prstTxWarp prst="textNoShape">
              <a:avLst/>
            </a:prstTxWarp>
          </a:bodyPr>
          <a:lstStyle/>
          <a:p>
            <a:pPr marL="342900" indent="-342900" eaLnBrk="1" hangingPunct="1">
              <a:lnSpc>
                <a:spcPct val="90000"/>
              </a:lnSpc>
              <a:spcBef>
                <a:spcPct val="20000"/>
              </a:spcBef>
              <a:spcAft>
                <a:spcPct val="20000"/>
              </a:spcAft>
              <a:buClr>
                <a:schemeClr val="hlink"/>
              </a:buClr>
              <a:buSzPct val="80000"/>
              <a:buFont typeface="Arial"/>
              <a:buChar char="•"/>
              <a:defRPr/>
            </a:pPr>
            <a:r>
              <a:rPr lang="en-US" sz="3200" dirty="0" smtClean="0">
                <a:solidFill>
                  <a:srgbClr val="000000"/>
                </a:solidFill>
                <a:effectLst>
                  <a:outerShdw blurRad="38100" dist="38100" dir="2700000" algn="tl">
                    <a:srgbClr val="DDDDDD"/>
                  </a:outerShdw>
                </a:effectLst>
                <a:latin typeface="Constantia"/>
                <a:cs typeface="Constantia"/>
              </a:rPr>
              <a:t>This is a claim that these opportunity structures are </a:t>
            </a:r>
            <a:r>
              <a:rPr lang="en-US" sz="3200" i="1" dirty="0" err="1" smtClean="0">
                <a:solidFill>
                  <a:srgbClr val="000000"/>
                </a:solidFill>
                <a:effectLst>
                  <a:outerShdw blurRad="38100" dist="38100" dir="2700000" algn="tl">
                    <a:srgbClr val="DDDDDD"/>
                  </a:outerShdw>
                </a:effectLst>
                <a:latin typeface="Constantia"/>
                <a:cs typeface="Constantia"/>
              </a:rPr>
              <a:t>racialized</a:t>
            </a:r>
            <a:r>
              <a:rPr lang="en-US" sz="3200" dirty="0" smtClean="0">
                <a:solidFill>
                  <a:srgbClr val="000000"/>
                </a:solidFill>
                <a:effectLst>
                  <a:outerShdw blurRad="38100" dist="38100" dir="2700000" algn="tl">
                    <a:srgbClr val="DDDDDD"/>
                  </a:outerShdw>
                </a:effectLst>
                <a:latin typeface="Constantia"/>
                <a:cs typeface="Constantia"/>
              </a:rPr>
              <a:t>, meaning that they </a:t>
            </a:r>
            <a:r>
              <a:rPr lang="en-US" sz="3200" i="1" dirty="0" smtClean="0">
                <a:solidFill>
                  <a:srgbClr val="000000"/>
                </a:solidFill>
                <a:effectLst>
                  <a:outerShdw blurRad="38100" dist="38100" dir="2700000" algn="tl">
                    <a:srgbClr val="DDDDDD"/>
                  </a:outerShdw>
                </a:effectLst>
                <a:latin typeface="Constantia"/>
                <a:cs typeface="Constantia"/>
              </a:rPr>
              <a:t>produce</a:t>
            </a:r>
            <a:r>
              <a:rPr lang="en-US" sz="3200" dirty="0" smtClean="0">
                <a:solidFill>
                  <a:srgbClr val="000000"/>
                </a:solidFill>
                <a:effectLst>
                  <a:outerShdw blurRad="38100" dist="38100" dir="2700000" algn="tl">
                    <a:srgbClr val="DDDDDD"/>
                  </a:outerShdw>
                </a:effectLst>
                <a:latin typeface="Constantia"/>
                <a:cs typeface="Constantia"/>
              </a:rPr>
              <a:t> and </a:t>
            </a:r>
            <a:r>
              <a:rPr lang="en-US" sz="3200" i="1" dirty="0" smtClean="0">
                <a:solidFill>
                  <a:srgbClr val="000000"/>
                </a:solidFill>
                <a:effectLst>
                  <a:outerShdw blurRad="38100" dist="38100" dir="2700000" algn="tl">
                    <a:srgbClr val="DDDDDD"/>
                  </a:outerShdw>
                </a:effectLst>
                <a:latin typeface="Constantia"/>
                <a:cs typeface="Constantia"/>
              </a:rPr>
              <a:t>reinforce</a:t>
            </a:r>
            <a:r>
              <a:rPr lang="en-US" sz="3200" dirty="0" smtClean="0">
                <a:solidFill>
                  <a:srgbClr val="000000"/>
                </a:solidFill>
                <a:effectLst>
                  <a:outerShdw blurRad="38100" dist="38100" dir="2700000" algn="tl">
                    <a:srgbClr val="DDDDDD"/>
                  </a:outerShdw>
                </a:effectLst>
                <a:latin typeface="Constantia"/>
                <a:cs typeface="Constantia"/>
              </a:rPr>
              <a:t> racial advantages and disadvantages. </a:t>
            </a:r>
          </a:p>
          <a:p>
            <a:pPr marL="342900" indent="-342900" eaLnBrk="1" hangingPunct="1">
              <a:lnSpc>
                <a:spcPct val="90000"/>
              </a:lnSpc>
              <a:spcBef>
                <a:spcPct val="20000"/>
              </a:spcBef>
              <a:spcAft>
                <a:spcPct val="20000"/>
              </a:spcAft>
              <a:buClr>
                <a:schemeClr val="hlink"/>
              </a:buClr>
              <a:buSzPct val="80000"/>
              <a:buFont typeface="Arial"/>
              <a:buChar char="•"/>
              <a:defRPr/>
            </a:pPr>
            <a:r>
              <a:rPr lang="en-US" sz="3200" dirty="0" smtClean="0">
                <a:solidFill>
                  <a:srgbClr val="000000"/>
                </a:solidFill>
                <a:effectLst>
                  <a:outerShdw blurRad="38100" dist="38100" dir="2700000" algn="tl">
                    <a:srgbClr val="DDDDDD"/>
                  </a:outerShdw>
                </a:effectLst>
                <a:latin typeface="Constantia"/>
                <a:cs typeface="Constantia"/>
              </a:rPr>
              <a:t>The linkage between race, place, and life outcomes is mediated by three related forces:</a:t>
            </a:r>
          </a:p>
          <a:p>
            <a:pPr marL="742950" lvl="1" indent="-285750" eaLnBrk="1" hangingPunct="1">
              <a:lnSpc>
                <a:spcPct val="90000"/>
              </a:lnSpc>
              <a:spcBef>
                <a:spcPct val="20000"/>
              </a:spcBef>
              <a:spcAft>
                <a:spcPct val="20000"/>
              </a:spcAft>
              <a:buClr>
                <a:schemeClr val="folHlink"/>
              </a:buClr>
              <a:buFont typeface="Arial"/>
              <a:buChar char="•"/>
              <a:defRPr/>
            </a:pPr>
            <a:r>
              <a:rPr lang="en-US" sz="2800" dirty="0" smtClean="0">
                <a:solidFill>
                  <a:srgbClr val="000000"/>
                </a:solidFill>
                <a:effectLst>
                  <a:outerShdw blurRad="38100" dist="38100" dir="2700000" algn="tl">
                    <a:srgbClr val="DDDDDD"/>
                  </a:outerShdw>
                </a:effectLst>
                <a:latin typeface="Constantia"/>
                <a:cs typeface="Constantia"/>
              </a:rPr>
              <a:t>Concentrated Poverty</a:t>
            </a:r>
          </a:p>
          <a:p>
            <a:pPr marL="742950" lvl="1" indent="-285750" eaLnBrk="1" hangingPunct="1">
              <a:lnSpc>
                <a:spcPct val="90000"/>
              </a:lnSpc>
              <a:spcBef>
                <a:spcPct val="20000"/>
              </a:spcBef>
              <a:spcAft>
                <a:spcPct val="20000"/>
              </a:spcAft>
              <a:buClr>
                <a:schemeClr val="folHlink"/>
              </a:buClr>
              <a:buFont typeface="Arial"/>
              <a:buChar char="•"/>
              <a:defRPr/>
            </a:pPr>
            <a:r>
              <a:rPr lang="en-US" sz="2800" dirty="0" smtClean="0">
                <a:solidFill>
                  <a:srgbClr val="000000"/>
                </a:solidFill>
                <a:effectLst>
                  <a:outerShdw blurRad="38100" dist="38100" dir="2700000" algn="tl">
                    <a:srgbClr val="DDDDDD"/>
                  </a:outerShdw>
                </a:effectLst>
                <a:latin typeface="Constantia"/>
                <a:cs typeface="Constantia"/>
              </a:rPr>
              <a:t>Racial and Economic Segregation</a:t>
            </a:r>
          </a:p>
          <a:p>
            <a:pPr marL="742950" lvl="1" indent="-285750">
              <a:lnSpc>
                <a:spcPct val="90000"/>
              </a:lnSpc>
              <a:spcBef>
                <a:spcPct val="20000"/>
              </a:spcBef>
              <a:spcAft>
                <a:spcPct val="20000"/>
              </a:spcAft>
              <a:buClr>
                <a:schemeClr val="folHlink"/>
              </a:buClr>
              <a:buFont typeface="Arial"/>
              <a:buChar char="•"/>
              <a:defRPr/>
            </a:pPr>
            <a:r>
              <a:rPr lang="en-US" sz="2800" dirty="0" smtClean="0">
                <a:solidFill>
                  <a:srgbClr val="000000"/>
                </a:solidFill>
                <a:effectLst>
                  <a:outerShdw blurRad="38100" dist="38100" dir="2700000" algn="tl">
                    <a:srgbClr val="DDDDDD"/>
                  </a:outerShdw>
                </a:effectLst>
                <a:latin typeface="Constantia"/>
                <a:cs typeface="Constantia"/>
              </a:rPr>
              <a:t>Sprawl (Jurisdictional Fragmentation) </a:t>
            </a:r>
          </a:p>
          <a:p>
            <a:pPr marL="742950" lvl="1" indent="-285750" eaLnBrk="1" hangingPunct="1">
              <a:lnSpc>
                <a:spcPct val="90000"/>
              </a:lnSpc>
              <a:spcBef>
                <a:spcPct val="20000"/>
              </a:spcBef>
              <a:spcAft>
                <a:spcPct val="20000"/>
              </a:spcAft>
              <a:buClr>
                <a:schemeClr val="folHlink"/>
              </a:buClr>
              <a:defRPr/>
            </a:pPr>
            <a:endParaRPr lang="en-US" sz="2800" dirty="0" smtClean="0">
              <a:effectLst>
                <a:outerShdw blurRad="38100" dist="38100" dir="2700000" algn="tl">
                  <a:srgbClr val="DDDDDD"/>
                </a:outerShdw>
              </a:effectLst>
              <a:latin typeface="Constantia"/>
              <a:cs typeface="Constantia"/>
            </a:endParaRPr>
          </a:p>
          <a:p>
            <a:pPr marL="342900" indent="-342900" eaLnBrk="1" hangingPunct="1">
              <a:lnSpc>
                <a:spcPct val="90000"/>
              </a:lnSpc>
              <a:spcBef>
                <a:spcPct val="20000"/>
              </a:spcBef>
              <a:spcAft>
                <a:spcPct val="20000"/>
              </a:spcAft>
              <a:buClr>
                <a:schemeClr val="hlink"/>
              </a:buClr>
              <a:buSzPct val="80000"/>
              <a:buFont typeface="Arial" charset="0"/>
              <a:buChar char="►"/>
              <a:defRPr/>
            </a:pPr>
            <a:endParaRPr lang="en-US" sz="3200" dirty="0" smtClean="0">
              <a:effectLst>
                <a:outerShdw blurRad="38100" dist="38100" dir="2700000" algn="tl">
                  <a:srgbClr val="DDDDDD"/>
                </a:outerShdw>
              </a:effectLst>
              <a:latin typeface="Constantia"/>
              <a:cs typeface="Constantia"/>
            </a:endParaRPr>
          </a:p>
          <a:p>
            <a:pPr marL="342900" indent="-342900" eaLnBrk="1" hangingPunct="1">
              <a:lnSpc>
                <a:spcPct val="90000"/>
              </a:lnSpc>
              <a:spcBef>
                <a:spcPct val="20000"/>
              </a:spcBef>
              <a:spcAft>
                <a:spcPct val="20000"/>
              </a:spcAft>
              <a:buClr>
                <a:schemeClr val="hlink"/>
              </a:buClr>
              <a:buSzPct val="80000"/>
              <a:buFont typeface="Arial" charset="0"/>
              <a:buChar char="►"/>
              <a:defRPr/>
            </a:pPr>
            <a:endParaRPr lang="en-US" sz="3200" dirty="0" smtClean="0">
              <a:effectLst>
                <a:outerShdw blurRad="38100" dist="38100" dir="2700000" algn="tl">
                  <a:srgbClr val="DDDDDD"/>
                </a:outerShdw>
              </a:effectLst>
              <a:latin typeface="Constantia"/>
              <a:cs typeface="Constantia"/>
            </a:endParaRPr>
          </a:p>
          <a:p>
            <a:pPr marL="342900" indent="-342900" eaLnBrk="1" hangingPunct="1">
              <a:lnSpc>
                <a:spcPct val="90000"/>
              </a:lnSpc>
              <a:spcBef>
                <a:spcPct val="20000"/>
              </a:spcBef>
              <a:spcAft>
                <a:spcPct val="20000"/>
              </a:spcAft>
              <a:buClr>
                <a:schemeClr val="hlink"/>
              </a:buClr>
              <a:buSzPct val="80000"/>
              <a:buFont typeface="Arial" charset="0"/>
              <a:buChar char="►"/>
              <a:defRPr/>
            </a:pPr>
            <a:endParaRPr lang="en-US" sz="3200" dirty="0">
              <a:effectLst>
                <a:outerShdw blurRad="38100" dist="38100" dir="2700000" algn="tl">
                  <a:srgbClr val="DDDDDD"/>
                </a:outerShdw>
              </a:effectLst>
              <a:latin typeface="Constantia"/>
              <a:cs typeface="Constantia"/>
            </a:endParaRPr>
          </a:p>
        </p:txBody>
      </p:sp>
      <p:sp>
        <p:nvSpPr>
          <p:cNvPr id="644103" name="Rectangle 7"/>
          <p:cNvSpPr>
            <a:spLocks noRot="1" noChangeArrowheads="1"/>
          </p:cNvSpPr>
          <p:nvPr/>
        </p:nvSpPr>
        <p:spPr bwMode="auto">
          <a:xfrm>
            <a:off x="454025" y="381000"/>
            <a:ext cx="8540750" cy="1143000"/>
          </a:xfrm>
          <a:prstGeom prst="rect">
            <a:avLst/>
          </a:prstGeom>
          <a:noFill/>
          <a:ln w="9525">
            <a:noFill/>
            <a:miter lim="800000"/>
            <a:headEnd/>
            <a:tailEnd/>
          </a:ln>
          <a:effectLst/>
        </p:spPr>
        <p:txBody>
          <a:bodyPr anchor="ctr"/>
          <a:lstStyle/>
          <a:p>
            <a:pPr algn="ctr" eaLnBrk="1" hangingPunct="1">
              <a:defRPr/>
            </a:pPr>
            <a:r>
              <a:rPr lang="en-US" sz="4400" dirty="0">
                <a:solidFill>
                  <a:srgbClr val="FF0000"/>
                </a:solidFill>
                <a:effectLst>
                  <a:outerShdw blurRad="38100" dist="38100" dir="2700000" algn="tl">
                    <a:srgbClr val="C0C0C0"/>
                  </a:outerShdw>
                </a:effectLst>
                <a:latin typeface="Constantia" pitchFamily="18" charset="0"/>
              </a:rPr>
              <a:t>Structural </a:t>
            </a:r>
            <a:r>
              <a:rPr lang="en-US" sz="4400" dirty="0" smtClean="0">
                <a:solidFill>
                  <a:srgbClr val="FF0000"/>
                </a:solidFill>
                <a:effectLst>
                  <a:outerShdw blurRad="38100" dist="38100" dir="2700000" algn="tl">
                    <a:srgbClr val="C0C0C0"/>
                  </a:outerShdw>
                </a:effectLst>
                <a:latin typeface="Constantia" pitchFamily="18" charset="0"/>
              </a:rPr>
              <a:t>inequity</a:t>
            </a:r>
            <a:endParaRPr lang="en-US" sz="4400" dirty="0">
              <a:solidFill>
                <a:srgbClr val="FF0000"/>
              </a:solidFill>
              <a:effectLst>
                <a:outerShdw blurRad="38100" dist="38100" dir="2700000" algn="tl">
                  <a:srgbClr val="C0C0C0"/>
                </a:outerShdw>
              </a:effectLst>
              <a:latin typeface="Constantia" pitchFamily="18"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a:bodyPr>
          <a:lstStyle/>
          <a:p>
            <a:pPr>
              <a:defRPr/>
            </a:pPr>
            <a:fld id="{463B6EDB-91FC-4B31-ADBC-71DEB98D0139}" type="slidenum">
              <a:rPr lang="en-US" smtClean="0"/>
              <a:pPr>
                <a:defRPr/>
              </a:pPr>
              <a:t>34</a:t>
            </a:fld>
            <a:endParaRPr lang="en-US" dirty="0"/>
          </a:p>
        </p:txBody>
      </p:sp>
      <p:sp>
        <p:nvSpPr>
          <p:cNvPr id="8" name="TextBox 7"/>
          <p:cNvSpPr txBox="1"/>
          <p:nvPr/>
        </p:nvSpPr>
        <p:spPr>
          <a:xfrm>
            <a:off x="304800" y="931882"/>
            <a:ext cx="1752600" cy="5355313"/>
          </a:xfrm>
          <a:prstGeom prst="rect">
            <a:avLst/>
          </a:prstGeom>
          <a:noFill/>
          <a:ln>
            <a:solidFill>
              <a:schemeClr val="tx1"/>
            </a:solidFill>
          </a:ln>
        </p:spPr>
        <p:style>
          <a:lnRef idx="3">
            <a:schemeClr val="lt1"/>
          </a:lnRef>
          <a:fillRef idx="1">
            <a:schemeClr val="accent2"/>
          </a:fillRef>
          <a:effectRef idx="1">
            <a:schemeClr val="accent2"/>
          </a:effectRef>
          <a:fontRef idx="minor">
            <a:schemeClr val="lt1"/>
          </a:fontRef>
        </p:style>
        <p:txBody>
          <a:bodyPr>
            <a:spAutoFit/>
          </a:bodyPr>
          <a:lstStyle/>
          <a:p>
            <a:pPr>
              <a:defRPr/>
            </a:pPr>
            <a:endParaRPr lang="en-US" dirty="0" smtClean="0"/>
          </a:p>
          <a:p>
            <a:pPr>
              <a:defRPr/>
            </a:pPr>
            <a:endParaRPr lang="en-US" dirty="0" smtClean="0"/>
          </a:p>
          <a:p>
            <a:pPr>
              <a:defRPr/>
            </a:pPr>
            <a:endParaRPr lang="en-US" dirty="0" smtClean="0"/>
          </a:p>
          <a:p>
            <a:pPr>
              <a:defRPr/>
            </a:pPr>
            <a:r>
              <a:rPr lang="en-US" dirty="0" smtClean="0">
                <a:solidFill>
                  <a:srgbClr val="FF0000"/>
                </a:solidFill>
              </a:rPr>
              <a:t>Not </a:t>
            </a:r>
            <a:r>
              <a:rPr lang="en-US" dirty="0">
                <a:solidFill>
                  <a:srgbClr val="FF0000"/>
                </a:solidFill>
              </a:rPr>
              <a:t>only are people situated differently with regard to institutions, people are situated differently with regard to</a:t>
            </a:r>
            <a:r>
              <a:rPr lang="en-US" dirty="0" smtClean="0">
                <a:solidFill>
                  <a:srgbClr val="FF0000"/>
                </a:solidFill>
              </a:rPr>
              <a:t> infrastructure</a:t>
            </a:r>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p:txBody>
      </p:sp>
      <p:sp>
        <p:nvSpPr>
          <p:cNvPr id="16" name="TextBox 15"/>
          <p:cNvSpPr txBox="1"/>
          <p:nvPr/>
        </p:nvSpPr>
        <p:spPr>
          <a:xfrm>
            <a:off x="7162800" y="931883"/>
            <a:ext cx="1752600" cy="5355313"/>
          </a:xfrm>
          <a:prstGeom prst="rect">
            <a:avLst/>
          </a:prstGeom>
          <a:noFill/>
          <a:ln>
            <a:solidFill>
              <a:schemeClr val="tx1"/>
            </a:solidFill>
          </a:ln>
        </p:spPr>
        <p:style>
          <a:lnRef idx="3">
            <a:schemeClr val="lt1"/>
          </a:lnRef>
          <a:fillRef idx="1">
            <a:schemeClr val="accent2"/>
          </a:fillRef>
          <a:effectRef idx="1">
            <a:schemeClr val="accent2"/>
          </a:effectRef>
          <a:fontRef idx="minor">
            <a:schemeClr val="lt1"/>
          </a:fontRef>
        </p:style>
        <p:txBody>
          <a:bodyPr wrap="square">
            <a:spAutoFit/>
          </a:bodyPr>
          <a:lstStyle/>
          <a:p>
            <a:pPr>
              <a:defRPr/>
            </a:pPr>
            <a:endParaRPr lang="en-US" dirty="0" smtClean="0">
              <a:solidFill>
                <a:srgbClr val="FF0000"/>
              </a:solidFill>
            </a:endParaRPr>
          </a:p>
          <a:p>
            <a:pPr>
              <a:defRPr/>
            </a:pPr>
            <a:r>
              <a:rPr lang="en-US" dirty="0" smtClean="0">
                <a:solidFill>
                  <a:srgbClr val="FF0000"/>
                </a:solidFill>
              </a:rPr>
              <a:t>People </a:t>
            </a:r>
            <a:r>
              <a:rPr lang="en-US" dirty="0">
                <a:solidFill>
                  <a:srgbClr val="FF0000"/>
                </a:solidFill>
              </a:rPr>
              <a:t>are impacted by the relationships between institutions and systems…</a:t>
            </a:r>
            <a:endParaRPr lang="en-US" dirty="0" smtClean="0">
              <a:solidFill>
                <a:srgbClr val="FF0000"/>
              </a:solidFill>
            </a:endParaRPr>
          </a:p>
          <a:p>
            <a:pPr>
              <a:defRPr/>
            </a:pPr>
            <a:endParaRPr lang="en-US" dirty="0" smtClean="0">
              <a:solidFill>
                <a:srgbClr val="FF0000"/>
              </a:solidFill>
            </a:endParaRPr>
          </a:p>
          <a:p>
            <a:pPr>
              <a:defRPr/>
            </a:pPr>
            <a:endParaRPr lang="en-US" dirty="0">
              <a:solidFill>
                <a:srgbClr val="FF0000"/>
              </a:solidFill>
            </a:endParaRPr>
          </a:p>
          <a:p>
            <a:pPr>
              <a:defRPr/>
            </a:pPr>
            <a:endParaRPr lang="en-US" dirty="0" smtClean="0">
              <a:solidFill>
                <a:srgbClr val="FF0000"/>
              </a:solidFill>
            </a:endParaRPr>
          </a:p>
          <a:p>
            <a:pPr>
              <a:defRPr/>
            </a:pPr>
            <a:r>
              <a:rPr lang="en-US" dirty="0">
                <a:solidFill>
                  <a:srgbClr val="FF0000"/>
                </a:solidFill>
              </a:rPr>
              <a:t>…but people also impact these relationships and can change the structure of the system</a:t>
            </a:r>
            <a:r>
              <a:rPr lang="en-US" dirty="0" smtClean="0">
                <a:solidFill>
                  <a:srgbClr val="FF0000"/>
                </a:solidFill>
              </a:rPr>
              <a:t>.</a:t>
            </a:r>
          </a:p>
          <a:p>
            <a:pPr>
              <a:defRPr/>
            </a:pPr>
            <a:endParaRPr lang="en-US" dirty="0" smtClean="0">
              <a:solidFill>
                <a:srgbClr val="FF0000"/>
              </a:solidFill>
            </a:endParaRPr>
          </a:p>
          <a:p>
            <a:pPr>
              <a:defRPr/>
            </a:pPr>
            <a:endParaRPr lang="en-US" dirty="0" smtClean="0">
              <a:solidFill>
                <a:srgbClr val="FF0000"/>
              </a:solidFill>
            </a:endParaRPr>
          </a:p>
        </p:txBody>
      </p:sp>
      <p:pic>
        <p:nvPicPr>
          <p:cNvPr id="108546" name="Picture 2" descr="http://cache2.asset-cache.net/xc/sb10068513u-001.jpg?v=1&amp;c=IWSAsset&amp;k=2&amp;d=31D8FB54DE31AA509407BC6E340A6C891C8B733DE2CC97947B07E4ECD834874BD4B40B3E875A785D"/>
          <p:cNvPicPr>
            <a:picLocks noChangeAspect="1" noChangeArrowheads="1"/>
          </p:cNvPicPr>
          <p:nvPr/>
        </p:nvPicPr>
        <p:blipFill>
          <a:blip r:embed="rId2" cstate="print"/>
          <a:srcRect/>
          <a:stretch>
            <a:fillRect/>
          </a:stretch>
        </p:blipFill>
        <p:spPr bwMode="auto">
          <a:xfrm>
            <a:off x="2357422" y="1071547"/>
            <a:ext cx="1978686" cy="2786082"/>
          </a:xfrm>
          <a:prstGeom prst="rect">
            <a:avLst/>
          </a:prstGeom>
          <a:noFill/>
          <a:effectLst>
            <a:outerShdw blurRad="50800" dist="38100" dir="2700000" algn="tl" rotWithShape="0">
              <a:prstClr val="black">
                <a:alpha val="40000"/>
              </a:prstClr>
            </a:outerShdw>
          </a:effectLst>
          <a:scene3d>
            <a:camera prst="orthographicFront"/>
            <a:lightRig rig="threePt" dir="t"/>
          </a:scene3d>
          <a:sp3d>
            <a:bevelT/>
          </a:sp3d>
        </p:spPr>
      </p:pic>
      <p:pic>
        <p:nvPicPr>
          <p:cNvPr id="108548" name="Picture 4" descr="http://www.payvand.com/news/07/apr/Hearing-Impaired-Tehran-ISIHI1.jpg"/>
          <p:cNvPicPr>
            <a:picLocks noChangeAspect="1" noChangeArrowheads="1"/>
          </p:cNvPicPr>
          <p:nvPr/>
        </p:nvPicPr>
        <p:blipFill>
          <a:blip r:embed="rId3" cstate="print"/>
          <a:srcRect/>
          <a:stretch>
            <a:fillRect/>
          </a:stretch>
        </p:blipFill>
        <p:spPr bwMode="auto">
          <a:xfrm>
            <a:off x="4857752" y="1214421"/>
            <a:ext cx="2154630" cy="1772183"/>
          </a:xfrm>
          <a:prstGeom prst="rect">
            <a:avLst/>
          </a:prstGeom>
          <a:noFill/>
          <a:effectLst>
            <a:outerShdw blurRad="50800" dist="38100" dir="2700000" algn="tl" rotWithShape="0">
              <a:prstClr val="black">
                <a:alpha val="40000"/>
              </a:prstClr>
            </a:outerShdw>
          </a:effectLst>
          <a:scene3d>
            <a:camera prst="orthographicFront"/>
            <a:lightRig rig="threePt" dir="t"/>
          </a:scene3d>
          <a:sp3d>
            <a:bevelT/>
          </a:sp3d>
        </p:spPr>
      </p:pic>
      <p:pic>
        <p:nvPicPr>
          <p:cNvPr id="108550" name="Picture 6" descr="http://www.babble.com/CS/blogs/strollerderby/visually_impaired.jpg"/>
          <p:cNvPicPr>
            <a:picLocks noChangeAspect="1" noChangeArrowheads="1"/>
          </p:cNvPicPr>
          <p:nvPr/>
        </p:nvPicPr>
        <p:blipFill>
          <a:blip r:embed="rId4" cstate="print"/>
          <a:srcRect/>
          <a:stretch>
            <a:fillRect/>
          </a:stretch>
        </p:blipFill>
        <p:spPr bwMode="auto">
          <a:xfrm>
            <a:off x="2404944" y="4143380"/>
            <a:ext cx="1952742" cy="2100282"/>
          </a:xfrm>
          <a:prstGeom prst="rect">
            <a:avLst/>
          </a:prstGeom>
          <a:noFill/>
          <a:effectLst>
            <a:outerShdw blurRad="50800" dist="38100" dir="2700000" algn="tl" rotWithShape="0">
              <a:prstClr val="black">
                <a:alpha val="40000"/>
              </a:prstClr>
            </a:outerShdw>
          </a:effectLst>
          <a:scene3d>
            <a:camera prst="orthographicFront"/>
            <a:lightRig rig="threePt" dir="t"/>
          </a:scene3d>
          <a:sp3d>
            <a:bevelT/>
          </a:sp3d>
        </p:spPr>
      </p:pic>
      <p:pic>
        <p:nvPicPr>
          <p:cNvPr id="108552" name="Picture 8" descr="http://4.bp.blogspot.com/_5P5c2_DyvqE/SwiNQzk2HPI/AAAAAAAAAJE/oJN0PY6b1rs/s1600/Responding+to+bias+in+school.jpg"/>
          <p:cNvPicPr>
            <a:picLocks noChangeAspect="1" noChangeArrowheads="1"/>
          </p:cNvPicPr>
          <p:nvPr/>
        </p:nvPicPr>
        <p:blipFill>
          <a:blip r:embed="rId5" cstate="print"/>
          <a:srcRect/>
          <a:stretch>
            <a:fillRect/>
          </a:stretch>
        </p:blipFill>
        <p:spPr bwMode="auto">
          <a:xfrm>
            <a:off x="4643454" y="3214707"/>
            <a:ext cx="2357438" cy="3143251"/>
          </a:xfrm>
          <a:prstGeom prst="rect">
            <a:avLst/>
          </a:prstGeom>
          <a:noFill/>
          <a:effectLst>
            <a:outerShdw blurRad="50800" dist="38100" dir="2700000" algn="tl" rotWithShape="0">
              <a:prstClr val="black">
                <a:alpha val="40000"/>
              </a:prstClr>
            </a:outerShdw>
          </a:effectLst>
          <a:scene3d>
            <a:camera prst="orthographicFront"/>
            <a:lightRig rig="threePt" dir="t"/>
          </a:scene3d>
          <a:sp3d>
            <a:bevelT/>
          </a:sp3d>
        </p:spPr>
      </p:pic>
      <p:sp>
        <p:nvSpPr>
          <p:cNvPr id="9" name="Rectangle 3"/>
          <p:cNvSpPr txBox="1">
            <a:spLocks/>
          </p:cNvSpPr>
          <p:nvPr/>
        </p:nvSpPr>
        <p:spPr>
          <a:xfrm>
            <a:off x="0" y="142852"/>
            <a:ext cx="9144000" cy="771548"/>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b="1" dirty="0" err="1" smtClean="0">
                <a:solidFill>
                  <a:srgbClr val="FF0000"/>
                </a:solidFill>
                <a:latin typeface="Constantia"/>
                <a:ea typeface="+mj-ea"/>
                <a:cs typeface="Constantia"/>
              </a:rPr>
              <a:t>Situatedness</a:t>
            </a:r>
            <a:r>
              <a:rPr lang="en-US" sz="3600" b="1" dirty="0" smtClean="0">
                <a:solidFill>
                  <a:srgbClr val="FF0000"/>
                </a:solidFill>
                <a:latin typeface="Constantia"/>
                <a:ea typeface="+mj-ea"/>
                <a:cs typeface="Constantia"/>
              </a:rPr>
              <a:t> Matters</a:t>
            </a:r>
            <a:endParaRPr kumimoji="0" lang="en-US" sz="3600" b="1" i="0" u="none" strike="noStrike" kern="1200" cap="none" spc="0" normalizeH="0" baseline="0" noProof="0" dirty="0" smtClean="0">
              <a:ln>
                <a:noFill/>
              </a:ln>
              <a:solidFill>
                <a:srgbClr val="FF0000"/>
              </a:solidFill>
              <a:uLnTx/>
              <a:uFillTx/>
              <a:latin typeface="Constantia"/>
              <a:ea typeface="+mj-ea"/>
              <a:cs typeface="Constantia"/>
            </a:endParaRPr>
          </a:p>
        </p:txBody>
      </p:sp>
    </p:spTree>
    <p:extLst>
      <p:ext uri="{BB962C8B-B14F-4D97-AF65-F5344CB8AC3E}">
        <p14:creationId xmlns:p14="http://schemas.microsoft.com/office/powerpoint/2010/main" val="38910150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Who are we?</a:t>
            </a:r>
            <a:endParaRPr lang="en-US" dirty="0"/>
          </a:p>
        </p:txBody>
      </p:sp>
      <p:sp>
        <p:nvSpPr>
          <p:cNvPr id="3" name="Content Placeholder 2"/>
          <p:cNvSpPr>
            <a:spLocks noGrp="1"/>
          </p:cNvSpPr>
          <p:nvPr>
            <p:ph idx="1"/>
          </p:nvPr>
        </p:nvSpPr>
        <p:spPr/>
        <p:txBody>
          <a:bodyPr/>
          <a:lstStyle/>
          <a:p>
            <a:r>
              <a:rPr lang="en-US" dirty="0" smtClean="0"/>
              <a:t>Who are they?</a:t>
            </a:r>
            <a:endParaRPr lang="en-US" dirty="0"/>
          </a:p>
        </p:txBody>
      </p:sp>
      <p:sp>
        <p:nvSpPr>
          <p:cNvPr id="4" name="Slide Number Placeholder 3"/>
          <p:cNvSpPr>
            <a:spLocks noGrp="1"/>
          </p:cNvSpPr>
          <p:nvPr>
            <p:ph type="sldNum" sz="quarter" idx="12"/>
          </p:nvPr>
        </p:nvSpPr>
        <p:spPr/>
        <p:txBody>
          <a:bodyPr/>
          <a:lstStyle/>
          <a:p>
            <a:fld id="{575C8377-2607-F84B-BD6E-FC550C7CEEF2}" type="slidenum">
              <a:rPr lang="en-US" smtClean="0"/>
              <a:pPr/>
              <a:t>35</a:t>
            </a:fld>
            <a:endParaRPr lang="en-US"/>
          </a:p>
        </p:txBody>
      </p:sp>
    </p:spTree>
    <p:extLst>
      <p:ext uri="{BB962C8B-B14F-4D97-AF65-F5344CB8AC3E}">
        <p14:creationId xmlns:p14="http://schemas.microsoft.com/office/powerpoint/2010/main" val="31103265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28700"/>
            <a:ext cx="8229600" cy="1143000"/>
          </a:xfrm>
        </p:spPr>
        <p:txBody>
          <a:bodyPr>
            <a:normAutofit/>
          </a:bodyPr>
          <a:lstStyle/>
          <a:p>
            <a:r>
              <a:rPr lang="en-US" sz="4400" dirty="0" smtClean="0">
                <a:solidFill>
                  <a:srgbClr val="FF0000"/>
                </a:solidFill>
                <a:effectLst>
                  <a:outerShdw blurRad="38100" dist="38100" dir="2700000" algn="tl">
                    <a:srgbClr val="000000">
                      <a:alpha val="43137"/>
                    </a:srgbClr>
                  </a:outerShdw>
                </a:effectLst>
                <a:latin typeface="Constantia"/>
                <a:cs typeface="Constantia"/>
              </a:rPr>
              <a:t>Belonging &amp; Exclusion</a:t>
            </a:r>
            <a:endParaRPr lang="en-US" sz="4400" dirty="0">
              <a:solidFill>
                <a:srgbClr val="FF0000"/>
              </a:solidFill>
              <a:effectLst>
                <a:outerShdw blurRad="38100" dist="38100" dir="2700000" algn="tl">
                  <a:srgbClr val="000000">
                    <a:alpha val="43137"/>
                  </a:srgbClr>
                </a:outerShdw>
              </a:effectLst>
              <a:latin typeface="Constantia"/>
              <a:cs typeface="Constantia"/>
            </a:endParaRPr>
          </a:p>
        </p:txBody>
      </p:sp>
      <p:sp>
        <p:nvSpPr>
          <p:cNvPr id="3" name="Content Placeholder 2"/>
          <p:cNvSpPr>
            <a:spLocks noGrp="1"/>
          </p:cNvSpPr>
          <p:nvPr>
            <p:ph idx="1"/>
          </p:nvPr>
        </p:nvSpPr>
        <p:spPr>
          <a:xfrm>
            <a:off x="457200" y="2332037"/>
            <a:ext cx="8229600" cy="4525963"/>
          </a:xfrm>
        </p:spPr>
        <p:txBody>
          <a:bodyPr>
            <a:normAutofit/>
          </a:bodyPr>
          <a:lstStyle/>
          <a:p>
            <a:r>
              <a:rPr lang="en-US" dirty="0" smtClean="0">
                <a:latin typeface="Constantia"/>
                <a:cs typeface="Constantia"/>
              </a:rPr>
              <a:t>Differential positioning in these structures is a way to understand who inhabits the </a:t>
            </a:r>
            <a:r>
              <a:rPr lang="en-US" i="1" dirty="0" smtClean="0">
                <a:latin typeface="Constantia"/>
                <a:cs typeface="Constantia"/>
              </a:rPr>
              <a:t>circle of human concern </a:t>
            </a:r>
            <a:r>
              <a:rPr lang="en-US" dirty="0" smtClean="0">
                <a:latin typeface="Constantia"/>
                <a:cs typeface="Constantia"/>
              </a:rPr>
              <a:t>as a full member and who is pushed out of it</a:t>
            </a:r>
          </a:p>
        </p:txBody>
      </p:sp>
      <p:sp>
        <p:nvSpPr>
          <p:cNvPr id="4" name="Slide Number Placeholder 3"/>
          <p:cNvSpPr>
            <a:spLocks noGrp="1"/>
          </p:cNvSpPr>
          <p:nvPr>
            <p:ph type="sldNum" sz="quarter" idx="12"/>
          </p:nvPr>
        </p:nvSpPr>
        <p:spPr/>
        <p:txBody>
          <a:bodyPr/>
          <a:lstStyle/>
          <a:p>
            <a:fld id="{4B447019-7EAC-FE4D-A4D8-854BFA2C951E}" type="slidenum">
              <a:rPr lang="en-US" smtClean="0"/>
              <a:pPr/>
              <a:t>36</a:t>
            </a:fld>
            <a:endParaRPr lang="en-US"/>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0508" y="613320"/>
            <a:ext cx="8943492" cy="769441"/>
          </a:xfrm>
          <a:prstGeom prst="rect">
            <a:avLst/>
          </a:prstGeom>
          <a:noFill/>
        </p:spPr>
        <p:txBody>
          <a:bodyPr wrap="square" rtlCol="0">
            <a:spAutoFit/>
          </a:bodyPr>
          <a:lstStyle/>
          <a:p>
            <a:pPr algn="ctr"/>
            <a:r>
              <a:rPr lang="en-US" sz="4400" dirty="0" smtClean="0">
                <a:solidFill>
                  <a:srgbClr val="FF0000"/>
                </a:solidFill>
                <a:effectLst>
                  <a:outerShdw blurRad="38100" dist="38100" dir="2700000" algn="tl">
                    <a:srgbClr val="000000">
                      <a:alpha val="43137"/>
                    </a:srgbClr>
                  </a:outerShdw>
                </a:effectLst>
                <a:latin typeface="Constantia"/>
                <a:cs typeface="Constantia"/>
              </a:rPr>
              <a:t>The Circle of Human Concern</a:t>
            </a:r>
            <a:endParaRPr lang="en-US" sz="4400" dirty="0">
              <a:solidFill>
                <a:srgbClr val="FF0000"/>
              </a:solidFill>
              <a:effectLst>
                <a:outerShdw blurRad="38100" dist="38100" dir="2700000" algn="tl">
                  <a:srgbClr val="000000">
                    <a:alpha val="43137"/>
                  </a:srgbClr>
                </a:outerShdw>
              </a:effectLst>
              <a:latin typeface="Constantia"/>
              <a:cs typeface="Constantia"/>
            </a:endParaRPr>
          </a:p>
        </p:txBody>
      </p:sp>
      <p:sp>
        <p:nvSpPr>
          <p:cNvPr id="3" name="Oval 2"/>
          <p:cNvSpPr/>
          <p:nvPr/>
        </p:nvSpPr>
        <p:spPr>
          <a:xfrm>
            <a:off x="2286000" y="1600200"/>
            <a:ext cx="4419600" cy="3733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248400" y="5257800"/>
            <a:ext cx="2514600" cy="369332"/>
          </a:xfrm>
          <a:prstGeom prst="rect">
            <a:avLst/>
          </a:prstGeom>
          <a:noFill/>
        </p:spPr>
        <p:txBody>
          <a:bodyPr wrap="square" rtlCol="0">
            <a:spAutoFit/>
          </a:bodyPr>
          <a:lstStyle/>
          <a:p>
            <a:r>
              <a:rPr lang="en-US" dirty="0" smtClean="0"/>
              <a:t>Non-public/non-private</a:t>
            </a:r>
            <a:endParaRPr lang="en-US" dirty="0"/>
          </a:p>
        </p:txBody>
      </p:sp>
      <p:sp>
        <p:nvSpPr>
          <p:cNvPr id="5" name="Slide Number Placeholder 4"/>
          <p:cNvSpPr>
            <a:spLocks noGrp="1"/>
          </p:cNvSpPr>
          <p:nvPr>
            <p:ph type="sldNum" sz="quarter" idx="12"/>
          </p:nvPr>
        </p:nvSpPr>
        <p:spPr/>
        <p:txBody>
          <a:bodyPr/>
          <a:lstStyle/>
          <a:p>
            <a:fld id="{575C8377-2607-F84B-BD6E-FC550C7CEEF2}" type="slidenum">
              <a:rPr lang="en-US" smtClean="0"/>
              <a:pPr/>
              <a:t>37</a:t>
            </a:fld>
            <a:endParaRPr lang="en-US"/>
          </a:p>
        </p:txBody>
      </p:sp>
    </p:spTree>
    <p:extLst>
      <p:ext uri="{BB962C8B-B14F-4D97-AF65-F5344CB8AC3E}">
        <p14:creationId xmlns:p14="http://schemas.microsoft.com/office/powerpoint/2010/main" val="320775196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2286000" y="1600200"/>
            <a:ext cx="4419600" cy="3733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276600" y="2286000"/>
            <a:ext cx="1752600" cy="381000"/>
          </a:xfrm>
          <a:prstGeom prst="rect">
            <a:avLst/>
          </a:prstGeom>
          <a:noFill/>
        </p:spPr>
        <p:txBody>
          <a:bodyPr wrap="square" rtlCol="0">
            <a:spAutoFit/>
          </a:bodyPr>
          <a:lstStyle/>
          <a:p>
            <a:r>
              <a:rPr lang="en-US" dirty="0" smtClean="0">
                <a:solidFill>
                  <a:schemeClr val="bg1"/>
                </a:solidFill>
              </a:rPr>
              <a:t>Citizens</a:t>
            </a:r>
            <a:endParaRPr lang="en-US" dirty="0">
              <a:solidFill>
                <a:schemeClr val="bg1"/>
              </a:solidFill>
            </a:endParaRPr>
          </a:p>
        </p:txBody>
      </p:sp>
      <p:sp>
        <p:nvSpPr>
          <p:cNvPr id="5" name="TextBox 4"/>
          <p:cNvSpPr txBox="1"/>
          <p:nvPr/>
        </p:nvSpPr>
        <p:spPr>
          <a:xfrm>
            <a:off x="6096000" y="5715000"/>
            <a:ext cx="2514600" cy="646331"/>
          </a:xfrm>
          <a:prstGeom prst="rect">
            <a:avLst/>
          </a:prstGeom>
          <a:noFill/>
        </p:spPr>
        <p:txBody>
          <a:bodyPr wrap="square" rtlCol="0">
            <a:spAutoFit/>
          </a:bodyPr>
          <a:lstStyle/>
          <a:p>
            <a:r>
              <a:rPr lang="en-US" dirty="0" smtClean="0"/>
              <a:t>Non-public/non-private Space</a:t>
            </a:r>
            <a:endParaRPr lang="en-US" dirty="0"/>
          </a:p>
        </p:txBody>
      </p:sp>
      <p:sp>
        <p:nvSpPr>
          <p:cNvPr id="6" name="TextBox 5"/>
          <p:cNvSpPr txBox="1"/>
          <p:nvPr/>
        </p:nvSpPr>
        <p:spPr>
          <a:xfrm>
            <a:off x="4343400" y="4038600"/>
            <a:ext cx="1752600" cy="381000"/>
          </a:xfrm>
          <a:prstGeom prst="rect">
            <a:avLst/>
          </a:prstGeom>
          <a:noFill/>
        </p:spPr>
        <p:txBody>
          <a:bodyPr wrap="square" rtlCol="0">
            <a:spAutoFit/>
          </a:bodyPr>
          <a:lstStyle/>
          <a:p>
            <a:r>
              <a:rPr lang="en-US" dirty="0" smtClean="0">
                <a:solidFill>
                  <a:schemeClr val="bg1"/>
                </a:solidFill>
              </a:rPr>
              <a:t>Elderly</a:t>
            </a:r>
            <a:endParaRPr lang="en-US" dirty="0">
              <a:solidFill>
                <a:schemeClr val="bg1"/>
              </a:solidFill>
            </a:endParaRPr>
          </a:p>
        </p:txBody>
      </p:sp>
      <p:sp>
        <p:nvSpPr>
          <p:cNvPr id="7" name="TextBox 6"/>
          <p:cNvSpPr txBox="1"/>
          <p:nvPr/>
        </p:nvSpPr>
        <p:spPr>
          <a:xfrm>
            <a:off x="2514600" y="3352800"/>
            <a:ext cx="1752600" cy="381000"/>
          </a:xfrm>
          <a:prstGeom prst="rect">
            <a:avLst/>
          </a:prstGeom>
          <a:noFill/>
        </p:spPr>
        <p:txBody>
          <a:bodyPr wrap="square" rtlCol="0">
            <a:spAutoFit/>
          </a:bodyPr>
          <a:lstStyle/>
          <a:p>
            <a:r>
              <a:rPr lang="en-US" dirty="0" smtClean="0">
                <a:solidFill>
                  <a:schemeClr val="bg1"/>
                </a:solidFill>
              </a:rPr>
              <a:t>Mothers</a:t>
            </a:r>
            <a:endParaRPr lang="en-US" dirty="0">
              <a:solidFill>
                <a:schemeClr val="bg1"/>
              </a:solidFill>
            </a:endParaRPr>
          </a:p>
        </p:txBody>
      </p:sp>
      <p:sp>
        <p:nvSpPr>
          <p:cNvPr id="8" name="TextBox 7"/>
          <p:cNvSpPr txBox="1"/>
          <p:nvPr/>
        </p:nvSpPr>
        <p:spPr>
          <a:xfrm>
            <a:off x="4572000" y="3124200"/>
            <a:ext cx="1752600" cy="381000"/>
          </a:xfrm>
          <a:prstGeom prst="rect">
            <a:avLst/>
          </a:prstGeom>
          <a:noFill/>
        </p:spPr>
        <p:txBody>
          <a:bodyPr wrap="square" rtlCol="0">
            <a:spAutoFit/>
          </a:bodyPr>
          <a:lstStyle/>
          <a:p>
            <a:r>
              <a:rPr lang="en-US" dirty="0" smtClean="0">
                <a:solidFill>
                  <a:schemeClr val="bg1"/>
                </a:solidFill>
              </a:rPr>
              <a:t>Children</a:t>
            </a:r>
            <a:endParaRPr lang="en-US" dirty="0">
              <a:solidFill>
                <a:schemeClr val="bg1"/>
              </a:solidFill>
            </a:endParaRPr>
          </a:p>
        </p:txBody>
      </p:sp>
      <p:sp>
        <p:nvSpPr>
          <p:cNvPr id="9" name="TextBox 8"/>
          <p:cNvSpPr txBox="1"/>
          <p:nvPr/>
        </p:nvSpPr>
        <p:spPr>
          <a:xfrm>
            <a:off x="6705600" y="4038600"/>
            <a:ext cx="1752600" cy="381000"/>
          </a:xfrm>
          <a:prstGeom prst="rect">
            <a:avLst/>
          </a:prstGeom>
          <a:noFill/>
        </p:spPr>
        <p:txBody>
          <a:bodyPr wrap="square" rtlCol="0">
            <a:spAutoFit/>
          </a:bodyPr>
          <a:lstStyle/>
          <a:p>
            <a:r>
              <a:rPr lang="en-US" dirty="0" smtClean="0"/>
              <a:t>Felons</a:t>
            </a:r>
            <a:endParaRPr lang="en-US" dirty="0"/>
          </a:p>
        </p:txBody>
      </p:sp>
      <p:sp>
        <p:nvSpPr>
          <p:cNvPr id="11" name="TextBox 10"/>
          <p:cNvSpPr txBox="1"/>
          <p:nvPr/>
        </p:nvSpPr>
        <p:spPr>
          <a:xfrm>
            <a:off x="1447800" y="5257800"/>
            <a:ext cx="1752600" cy="381000"/>
          </a:xfrm>
          <a:prstGeom prst="rect">
            <a:avLst/>
          </a:prstGeom>
          <a:noFill/>
        </p:spPr>
        <p:txBody>
          <a:bodyPr wrap="square" rtlCol="0">
            <a:spAutoFit/>
          </a:bodyPr>
          <a:lstStyle/>
          <a:p>
            <a:r>
              <a:rPr lang="en-US" dirty="0" smtClean="0"/>
              <a:t>Undocumented</a:t>
            </a:r>
            <a:endParaRPr lang="en-US" dirty="0"/>
          </a:p>
        </p:txBody>
      </p:sp>
      <p:sp>
        <p:nvSpPr>
          <p:cNvPr id="13" name="TextBox 12"/>
          <p:cNvSpPr txBox="1"/>
          <p:nvPr/>
        </p:nvSpPr>
        <p:spPr>
          <a:xfrm>
            <a:off x="200508" y="613320"/>
            <a:ext cx="8943492" cy="769441"/>
          </a:xfrm>
          <a:prstGeom prst="rect">
            <a:avLst/>
          </a:prstGeom>
          <a:noFill/>
        </p:spPr>
        <p:txBody>
          <a:bodyPr wrap="square" rtlCol="0">
            <a:spAutoFit/>
          </a:bodyPr>
          <a:lstStyle/>
          <a:p>
            <a:pPr algn="ctr"/>
            <a:r>
              <a:rPr lang="en-US" sz="4400" dirty="0" smtClean="0">
                <a:solidFill>
                  <a:srgbClr val="FF0000"/>
                </a:solidFill>
                <a:effectLst>
                  <a:outerShdw blurRad="38100" dist="38100" dir="2700000" algn="tl">
                    <a:srgbClr val="000000">
                      <a:alpha val="43137"/>
                    </a:srgbClr>
                  </a:outerShdw>
                </a:effectLst>
                <a:latin typeface="Constantia"/>
                <a:cs typeface="Constantia"/>
              </a:rPr>
              <a:t>The Circle of Human Concern</a:t>
            </a:r>
            <a:endParaRPr lang="en-US" sz="4400" dirty="0">
              <a:solidFill>
                <a:srgbClr val="FF0000"/>
              </a:solidFill>
              <a:effectLst>
                <a:outerShdw blurRad="38100" dist="38100" dir="2700000" algn="tl">
                  <a:srgbClr val="000000">
                    <a:alpha val="43137"/>
                  </a:srgbClr>
                </a:outerShdw>
              </a:effectLst>
              <a:latin typeface="Constantia"/>
              <a:cs typeface="Constantia"/>
            </a:endParaRPr>
          </a:p>
        </p:txBody>
      </p:sp>
      <p:sp>
        <p:nvSpPr>
          <p:cNvPr id="15" name="Slide Number Placeholder 14"/>
          <p:cNvSpPr>
            <a:spLocks noGrp="1"/>
          </p:cNvSpPr>
          <p:nvPr>
            <p:ph type="sldNum" sz="quarter" idx="12"/>
          </p:nvPr>
        </p:nvSpPr>
        <p:spPr/>
        <p:txBody>
          <a:bodyPr/>
          <a:lstStyle/>
          <a:p>
            <a:fld id="{575C8377-2607-F84B-BD6E-FC550C7CEEF2}" type="slidenum">
              <a:rPr lang="en-US" smtClean="0"/>
              <a:pPr/>
              <a:t>38</a:t>
            </a:fld>
            <a:endParaRPr lang="en-US"/>
          </a:p>
        </p:txBody>
      </p:sp>
    </p:spTree>
    <p:extLst>
      <p:ext uri="{BB962C8B-B14F-4D97-AF65-F5344CB8AC3E}">
        <p14:creationId xmlns:p14="http://schemas.microsoft.com/office/powerpoint/2010/main" val="2482025859"/>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26889"/>
            <a:ext cx="7772400" cy="1470025"/>
          </a:xfrm>
        </p:spPr>
        <p:txBody>
          <a:bodyPr/>
          <a:lstStyle/>
          <a:p>
            <a:r>
              <a:rPr lang="en-US" dirty="0" smtClean="0">
                <a:solidFill>
                  <a:srgbClr val="FF0000"/>
                </a:solidFill>
                <a:effectLst>
                  <a:outerShdw blurRad="38100" dist="38100" dir="2700000" algn="tl">
                    <a:srgbClr val="000000">
                      <a:alpha val="43137"/>
                    </a:srgbClr>
                  </a:outerShdw>
                </a:effectLst>
                <a:latin typeface="Constantia"/>
                <a:cs typeface="Constantia"/>
              </a:rPr>
              <a:t>Questions for</a:t>
            </a:r>
            <a:br>
              <a:rPr lang="en-US" dirty="0" smtClean="0">
                <a:solidFill>
                  <a:srgbClr val="FF0000"/>
                </a:solidFill>
                <a:effectLst>
                  <a:outerShdw blurRad="38100" dist="38100" dir="2700000" algn="tl">
                    <a:srgbClr val="000000">
                      <a:alpha val="43137"/>
                    </a:srgbClr>
                  </a:outerShdw>
                </a:effectLst>
                <a:latin typeface="Constantia"/>
                <a:cs typeface="Constantia"/>
              </a:rPr>
            </a:br>
            <a:r>
              <a:rPr lang="en-US" dirty="0" smtClean="0">
                <a:solidFill>
                  <a:srgbClr val="FF0000"/>
                </a:solidFill>
                <a:effectLst>
                  <a:outerShdw blurRad="38100" dist="38100" dir="2700000" algn="tl">
                    <a:srgbClr val="000000">
                      <a:alpha val="43137"/>
                    </a:srgbClr>
                  </a:outerShdw>
                </a:effectLst>
                <a:latin typeface="Constantia"/>
                <a:cs typeface="Constantia"/>
              </a:rPr>
              <a:t>Our Shared Future</a:t>
            </a:r>
            <a:endParaRPr lang="en-US" dirty="0">
              <a:solidFill>
                <a:srgbClr val="FF0000"/>
              </a:solidFill>
              <a:effectLst>
                <a:outerShdw blurRad="38100" dist="38100" dir="2700000" algn="tl">
                  <a:srgbClr val="000000">
                    <a:alpha val="43137"/>
                  </a:srgbClr>
                </a:outerShdw>
              </a:effectLst>
              <a:latin typeface="Constantia"/>
              <a:cs typeface="Constantia"/>
            </a:endParaRPr>
          </a:p>
        </p:txBody>
      </p:sp>
      <p:sp>
        <p:nvSpPr>
          <p:cNvPr id="3" name="Subtitle 2"/>
          <p:cNvSpPr>
            <a:spLocks noGrp="1"/>
          </p:cNvSpPr>
          <p:nvPr>
            <p:ph type="subTitle" idx="1"/>
          </p:nvPr>
        </p:nvSpPr>
        <p:spPr>
          <a:xfrm>
            <a:off x="685800" y="2202126"/>
            <a:ext cx="8072647" cy="3836832"/>
          </a:xfrm>
        </p:spPr>
        <p:txBody>
          <a:bodyPr>
            <a:noAutofit/>
          </a:bodyPr>
          <a:lstStyle/>
          <a:p>
            <a:pPr algn="l">
              <a:buFont typeface="Arial"/>
              <a:buChar char="•"/>
            </a:pPr>
            <a:r>
              <a:rPr lang="en-US" sz="3000" dirty="0" smtClean="0">
                <a:solidFill>
                  <a:schemeClr val="tx1"/>
                </a:solidFill>
                <a:latin typeface="Constantia"/>
                <a:cs typeface="Constantia"/>
              </a:rPr>
              <a:t>Who belongs to the circle of human concern in the Detroit Works Plan?</a:t>
            </a:r>
          </a:p>
          <a:p>
            <a:pPr algn="l">
              <a:buFont typeface="Arial"/>
              <a:buChar char="•"/>
            </a:pPr>
            <a:r>
              <a:rPr lang="en-US" sz="3000" dirty="0" smtClean="0">
                <a:solidFill>
                  <a:schemeClr val="tx1"/>
                </a:solidFill>
                <a:latin typeface="Constantia"/>
                <a:cs typeface="Constantia"/>
              </a:rPr>
              <a:t>Who is excluded from it?  How do race, class, age, and other forms of difference affect groups’ positioning?</a:t>
            </a:r>
          </a:p>
          <a:p>
            <a:pPr algn="l">
              <a:buFont typeface="Arial"/>
              <a:buChar char="•"/>
            </a:pPr>
            <a:r>
              <a:rPr lang="en-US" sz="3000" dirty="0" smtClean="0">
                <a:solidFill>
                  <a:schemeClr val="tx1"/>
                </a:solidFill>
                <a:latin typeface="Constantia"/>
                <a:cs typeface="Constantia"/>
              </a:rPr>
              <a:t>How can we include everyone in creating a vibrant, economically sustainable Detroit for </a:t>
            </a:r>
            <a:r>
              <a:rPr lang="en-US" sz="3000" i="1" dirty="0" smtClean="0">
                <a:solidFill>
                  <a:schemeClr val="tx1"/>
                </a:solidFill>
                <a:latin typeface="Constantia"/>
                <a:cs typeface="Constantia"/>
              </a:rPr>
              <a:t>all</a:t>
            </a:r>
            <a:r>
              <a:rPr lang="en-US" sz="3000" dirty="0" smtClean="0">
                <a:solidFill>
                  <a:schemeClr val="tx1"/>
                </a:solidFill>
                <a:latin typeface="Constantia"/>
                <a:cs typeface="Constantia"/>
              </a:rPr>
              <a:t>?</a:t>
            </a:r>
            <a:endParaRPr lang="en-US" sz="3000" dirty="0">
              <a:solidFill>
                <a:schemeClr val="tx1"/>
              </a:solidFill>
              <a:latin typeface="Constantia"/>
              <a:cs typeface="Constantia"/>
            </a:endParaRPr>
          </a:p>
        </p:txBody>
      </p:sp>
      <p:sp>
        <p:nvSpPr>
          <p:cNvPr id="4" name="Slide Number Placeholder 3"/>
          <p:cNvSpPr>
            <a:spLocks noGrp="1"/>
          </p:cNvSpPr>
          <p:nvPr>
            <p:ph type="sldNum" sz="quarter" idx="12"/>
          </p:nvPr>
        </p:nvSpPr>
        <p:spPr/>
        <p:txBody>
          <a:bodyPr/>
          <a:lstStyle/>
          <a:p>
            <a:fld id="{575C8377-2607-F84B-BD6E-FC550C7CEEF2}" type="slidenum">
              <a:rPr lang="en-US" smtClean="0"/>
              <a:pPr/>
              <a:t>39</a:t>
            </a:fld>
            <a:endParaRPr lang="en-US"/>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Targeted Universalism</a:t>
            </a:r>
            <a:endParaRPr lang="en-US" dirty="0"/>
          </a:p>
        </p:txBody>
      </p:sp>
      <p:sp>
        <p:nvSpPr>
          <p:cNvPr id="3" name="Content Placeholder 2"/>
          <p:cNvSpPr>
            <a:spLocks noGrp="1"/>
          </p:cNvSpPr>
          <p:nvPr>
            <p:ph idx="1"/>
          </p:nvPr>
        </p:nvSpPr>
        <p:spPr/>
        <p:txBody>
          <a:bodyPr/>
          <a:lstStyle/>
          <a:p>
            <a:r>
              <a:rPr lang="en-US" dirty="0" smtClean="0"/>
              <a:t>It is both a way of communicating fairness</a:t>
            </a:r>
          </a:p>
          <a:p>
            <a:r>
              <a:rPr lang="en-US" dirty="0" smtClean="0"/>
              <a:t>And a way of structuring programs to achieve fairness.</a:t>
            </a:r>
          </a:p>
          <a:p>
            <a:r>
              <a:rPr lang="en-US" dirty="0" smtClean="0"/>
              <a:t>All people are regarded</a:t>
            </a:r>
          </a:p>
          <a:p>
            <a:pPr lvl="1"/>
            <a:r>
              <a:rPr lang="en-US" dirty="0" smtClean="0"/>
              <a:t>Who decides?</a:t>
            </a:r>
          </a:p>
          <a:p>
            <a:pPr lvl="1"/>
            <a:r>
              <a:rPr lang="en-US" dirty="0" smtClean="0"/>
              <a:t>Who benefits?</a:t>
            </a:r>
          </a:p>
          <a:p>
            <a:pPr lvl="1"/>
            <a:r>
              <a:rPr lang="en-US" dirty="0" smtClean="0"/>
              <a:t>Who pays</a:t>
            </a:r>
            <a:r>
              <a:rPr lang="en-US" dirty="0" smtClean="0"/>
              <a:t>?</a:t>
            </a:r>
          </a:p>
          <a:p>
            <a:pPr lvl="1"/>
            <a:r>
              <a:rPr lang="en-US" dirty="0" smtClean="0"/>
              <a:t>Are there identifiable groups that pay</a:t>
            </a:r>
            <a:endParaRPr lang="en-US" dirty="0"/>
          </a:p>
        </p:txBody>
      </p:sp>
      <p:sp>
        <p:nvSpPr>
          <p:cNvPr id="4" name="Slide Number Placeholder 3"/>
          <p:cNvSpPr>
            <a:spLocks noGrp="1"/>
          </p:cNvSpPr>
          <p:nvPr>
            <p:ph type="sldNum" sz="quarter" idx="12"/>
          </p:nvPr>
        </p:nvSpPr>
        <p:spPr/>
        <p:txBody>
          <a:bodyPr/>
          <a:lstStyle/>
          <a:p>
            <a:fld id="{575C8377-2607-F84B-BD6E-FC550C7CEEF2}" type="slidenum">
              <a:rPr lang="en-US" smtClean="0"/>
              <a:pPr/>
              <a:t>4</a:t>
            </a:fld>
            <a:endParaRPr lang="en-US" dirty="0"/>
          </a:p>
        </p:txBody>
      </p:sp>
    </p:spTree>
    <p:extLst>
      <p:ext uri="{BB962C8B-B14F-4D97-AF65-F5344CB8AC3E}">
        <p14:creationId xmlns:p14="http://schemas.microsoft.com/office/powerpoint/2010/main" val="91027003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5C8377-2607-F84B-BD6E-FC550C7CEEF2}" type="slidenum">
              <a:rPr lang="en-US" smtClean="0"/>
              <a:pPr/>
              <a:t>40</a:t>
            </a:fld>
            <a:endParaRPr lang="en-US"/>
          </a:p>
        </p:txBody>
      </p:sp>
      <p:pic>
        <p:nvPicPr>
          <p:cNvPr id="3" name="Picture 5"/>
          <p:cNvPicPr>
            <a:picLocks noChangeAspect="1" noChangeArrowheads="1"/>
          </p:cNvPicPr>
          <p:nvPr/>
        </p:nvPicPr>
        <p:blipFill>
          <a:blip r:embed="rId2">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4" name="TextBox 3"/>
          <p:cNvSpPr txBox="1"/>
          <p:nvPr/>
        </p:nvSpPr>
        <p:spPr>
          <a:xfrm>
            <a:off x="450166" y="1478901"/>
            <a:ext cx="8217040" cy="1446550"/>
          </a:xfrm>
          <a:prstGeom prst="rect">
            <a:avLst/>
          </a:prstGeom>
          <a:noFill/>
        </p:spPr>
        <p:txBody>
          <a:bodyPr wrap="square" rtlCol="0">
            <a:spAutoFit/>
          </a:bodyPr>
          <a:lstStyle/>
          <a:p>
            <a:pPr algn="ctr"/>
            <a:r>
              <a:rPr lang="en-US" sz="4400" dirty="0" smtClean="0">
                <a:solidFill>
                  <a:srgbClr val="FF0000"/>
                </a:solidFill>
                <a:effectLst>
                  <a:outerShdw blurRad="38100" dist="38100" dir="2700000" algn="tl">
                    <a:srgbClr val="000000">
                      <a:alpha val="43137"/>
                    </a:srgbClr>
                  </a:outerShdw>
                </a:effectLst>
                <a:latin typeface="Constantia"/>
                <a:cs typeface="Constantia"/>
              </a:rPr>
              <a:t>Growing a Sustainable City </a:t>
            </a:r>
          </a:p>
          <a:p>
            <a:pPr algn="ctr"/>
            <a:r>
              <a:rPr lang="en-US" sz="4400" dirty="0" smtClean="0">
                <a:solidFill>
                  <a:srgbClr val="FF0000"/>
                </a:solidFill>
                <a:effectLst>
                  <a:outerShdw blurRad="38100" dist="38100" dir="2700000" algn="tl">
                    <a:srgbClr val="000000">
                      <a:alpha val="43137"/>
                    </a:srgbClr>
                  </a:outerShdw>
                </a:effectLst>
                <a:latin typeface="Constantia"/>
                <a:cs typeface="Constantia"/>
              </a:rPr>
              <a:t>for </a:t>
            </a:r>
            <a:r>
              <a:rPr lang="en-US" sz="4400" i="1" dirty="0" smtClean="0">
                <a:solidFill>
                  <a:srgbClr val="FF0000"/>
                </a:solidFill>
                <a:effectLst>
                  <a:outerShdw blurRad="38100" dist="38100" dir="2700000" algn="tl">
                    <a:srgbClr val="000000">
                      <a:alpha val="43137"/>
                    </a:srgbClr>
                  </a:outerShdw>
                </a:effectLst>
                <a:latin typeface="Constantia"/>
                <a:cs typeface="Constantia"/>
              </a:rPr>
              <a:t>All </a:t>
            </a:r>
            <a:endParaRPr lang="en-US" sz="4400" i="1" dirty="0">
              <a:solidFill>
                <a:srgbClr val="FF0000"/>
              </a:solidFill>
              <a:effectLst>
                <a:outerShdw blurRad="38100" dist="38100" dir="2700000" algn="tl">
                  <a:srgbClr val="000000">
                    <a:alpha val="43137"/>
                  </a:srgbClr>
                </a:outerShdw>
              </a:effectLst>
              <a:latin typeface="Constantia"/>
              <a:cs typeface="Constantia"/>
            </a:endParaRPr>
          </a:p>
        </p:txBody>
      </p:sp>
      <p:sp>
        <p:nvSpPr>
          <p:cNvPr id="5" name="Rectangle 4"/>
          <p:cNvSpPr/>
          <p:nvPr/>
        </p:nvSpPr>
        <p:spPr>
          <a:xfrm>
            <a:off x="996796" y="2967335"/>
            <a:ext cx="7670410" cy="1569660"/>
          </a:xfrm>
          <a:prstGeom prst="rect">
            <a:avLst/>
          </a:prstGeom>
        </p:spPr>
        <p:txBody>
          <a:bodyPr wrap="square">
            <a:spAutoFit/>
          </a:bodyPr>
          <a:lstStyle/>
          <a:p>
            <a:pPr lvl="0" algn="ctr">
              <a:spcBef>
                <a:spcPct val="0"/>
              </a:spcBef>
              <a:defRPr/>
            </a:pPr>
            <a:r>
              <a:rPr lang="en-US" sz="3200" dirty="0" smtClean="0">
                <a:effectLst>
                  <a:outerShdw blurRad="38100" dist="38100" dir="2700000" algn="tl">
                    <a:srgbClr val="000000">
                      <a:alpha val="43137"/>
                    </a:srgbClr>
                  </a:outerShdw>
                </a:effectLst>
                <a:latin typeface="Constantia"/>
                <a:cs typeface="Constantia"/>
              </a:rPr>
              <a:t>Addressing uneven conditions and exclusions </a:t>
            </a:r>
            <a:r>
              <a:rPr lang="en-US" sz="3200" dirty="0">
                <a:effectLst>
                  <a:outerShdw blurRad="38100" dist="38100" dir="2700000" algn="tl">
                    <a:srgbClr val="000000">
                      <a:alpha val="43137"/>
                    </a:srgbClr>
                  </a:outerShdw>
                </a:effectLst>
                <a:latin typeface="Constantia"/>
                <a:cs typeface="Constantia"/>
              </a:rPr>
              <a:t>in a fair, equitable, and</a:t>
            </a:r>
            <a:r>
              <a:rPr lang="en-US" sz="3200" dirty="0" smtClean="0">
                <a:effectLst>
                  <a:outerShdw blurRad="38100" dist="38100" dir="2700000" algn="tl">
                    <a:srgbClr val="000000">
                      <a:alpha val="43137"/>
                    </a:srgbClr>
                  </a:outerShdw>
                </a:effectLst>
                <a:latin typeface="Constantia"/>
                <a:cs typeface="Constantia"/>
              </a:rPr>
              <a:t> inclusive way</a:t>
            </a:r>
            <a:endParaRPr lang="en-US" sz="3200" dirty="0">
              <a:effectLst>
                <a:outerShdw blurRad="38100" dist="38100" dir="2700000" algn="tl">
                  <a:srgbClr val="000000">
                    <a:alpha val="43137"/>
                  </a:srgbClr>
                </a:outerShdw>
              </a:effectLst>
              <a:latin typeface="Constantia"/>
              <a:cs typeface="Constantia"/>
            </a:endParaRP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91784"/>
            <a:ext cx="9144000" cy="1535190"/>
          </a:xfrm>
        </p:spPr>
        <p:txBody>
          <a:bodyPr>
            <a:noAutofit/>
          </a:bodyPr>
          <a:lstStyle/>
          <a:p>
            <a:r>
              <a:rPr lang="en-US" dirty="0" smtClean="0">
                <a:solidFill>
                  <a:srgbClr val="FF0000"/>
                </a:solidFill>
                <a:effectLst>
                  <a:outerShdw blurRad="38100" dist="38100" dir="2700000" algn="tl">
                    <a:srgbClr val="000000">
                      <a:alpha val="43137"/>
                    </a:srgbClr>
                  </a:outerShdw>
                </a:effectLst>
                <a:latin typeface="Constantia"/>
                <a:cs typeface="Constantia"/>
              </a:rPr>
              <a:t/>
            </a:r>
            <a:br>
              <a:rPr lang="en-US" dirty="0" smtClean="0">
                <a:solidFill>
                  <a:srgbClr val="FF0000"/>
                </a:solidFill>
                <a:effectLst>
                  <a:outerShdw blurRad="38100" dist="38100" dir="2700000" algn="tl">
                    <a:srgbClr val="000000">
                      <a:alpha val="43137"/>
                    </a:srgbClr>
                  </a:outerShdw>
                </a:effectLst>
                <a:latin typeface="Constantia"/>
                <a:cs typeface="Constantia"/>
              </a:rPr>
            </a:br>
            <a:r>
              <a:rPr lang="en-US" dirty="0" smtClean="0">
                <a:solidFill>
                  <a:srgbClr val="FF0000"/>
                </a:solidFill>
                <a:effectLst>
                  <a:outerShdw blurRad="38100" dist="38100" dir="2700000" algn="tl">
                    <a:srgbClr val="000000">
                      <a:alpha val="43137"/>
                    </a:srgbClr>
                  </a:outerShdw>
                </a:effectLst>
                <a:latin typeface="Constantia"/>
                <a:cs typeface="Constantia"/>
              </a:rPr>
              <a:t>What would a fair, equitable &amp; inclusive process look like?</a:t>
            </a:r>
            <a:br>
              <a:rPr lang="en-US" dirty="0" smtClean="0">
                <a:solidFill>
                  <a:srgbClr val="FF0000"/>
                </a:solidFill>
                <a:effectLst>
                  <a:outerShdw blurRad="38100" dist="38100" dir="2700000" algn="tl">
                    <a:srgbClr val="000000">
                      <a:alpha val="43137"/>
                    </a:srgbClr>
                  </a:outerShdw>
                </a:effectLst>
                <a:latin typeface="Constantia"/>
                <a:cs typeface="Constantia"/>
              </a:rPr>
            </a:br>
            <a:r>
              <a:rPr lang="en-US" dirty="0" smtClean="0">
                <a:solidFill>
                  <a:srgbClr val="FF0000"/>
                </a:solidFill>
                <a:effectLst>
                  <a:outerShdw blurRad="38100" dist="38100" dir="2700000" algn="tl">
                    <a:srgbClr val="000000">
                      <a:alpha val="43137"/>
                    </a:srgbClr>
                  </a:outerShdw>
                </a:effectLst>
                <a:latin typeface="Constantia"/>
                <a:cs typeface="Constantia"/>
              </a:rPr>
              <a:t/>
            </a:r>
            <a:br>
              <a:rPr lang="en-US" dirty="0" smtClean="0">
                <a:solidFill>
                  <a:srgbClr val="FF0000"/>
                </a:solidFill>
                <a:effectLst>
                  <a:outerShdw blurRad="38100" dist="38100" dir="2700000" algn="tl">
                    <a:srgbClr val="000000">
                      <a:alpha val="43137"/>
                    </a:srgbClr>
                  </a:outerShdw>
                </a:effectLst>
                <a:latin typeface="Constantia"/>
                <a:cs typeface="Constantia"/>
              </a:rPr>
            </a:br>
            <a:endParaRPr lang="en-US" dirty="0">
              <a:solidFill>
                <a:srgbClr val="FF0000"/>
              </a:solidFill>
              <a:effectLst>
                <a:outerShdw blurRad="38100" dist="38100" dir="2700000" algn="tl">
                  <a:srgbClr val="000000">
                    <a:alpha val="43137"/>
                  </a:srgbClr>
                </a:outerShdw>
              </a:effectLst>
              <a:latin typeface="Constantia"/>
              <a:cs typeface="Constantia"/>
            </a:endParaRPr>
          </a:p>
        </p:txBody>
      </p:sp>
      <p:sp>
        <p:nvSpPr>
          <p:cNvPr id="3" name="Subtitle 2"/>
          <p:cNvSpPr>
            <a:spLocks noGrp="1"/>
          </p:cNvSpPr>
          <p:nvPr>
            <p:ph type="subTitle" idx="1"/>
          </p:nvPr>
        </p:nvSpPr>
        <p:spPr>
          <a:xfrm>
            <a:off x="488440" y="2326974"/>
            <a:ext cx="8222070" cy="3848100"/>
          </a:xfrm>
        </p:spPr>
        <p:txBody>
          <a:bodyPr>
            <a:noAutofit/>
          </a:bodyPr>
          <a:lstStyle/>
          <a:p>
            <a:pPr marL="514350" indent="-514350" algn="l">
              <a:buFont typeface="+mj-lt"/>
              <a:buAutoNum type="arabicPeriod"/>
            </a:pPr>
            <a:r>
              <a:rPr lang="en-US" dirty="0" smtClean="0">
                <a:solidFill>
                  <a:schemeClr val="tx1"/>
                </a:solidFill>
                <a:latin typeface="Constantia"/>
                <a:cs typeface="Constantia"/>
              </a:rPr>
              <a:t>Define universal goals, create a differentiated strategy for achieving them</a:t>
            </a:r>
          </a:p>
          <a:p>
            <a:pPr marL="514350" indent="-514350" algn="l">
              <a:buFont typeface="+mj-lt"/>
              <a:buAutoNum type="arabicPeriod"/>
            </a:pPr>
            <a:r>
              <a:rPr lang="en-US" dirty="0" smtClean="0">
                <a:solidFill>
                  <a:schemeClr val="tx1"/>
                </a:solidFill>
                <a:latin typeface="Constantia"/>
                <a:cs typeface="Constantia"/>
              </a:rPr>
              <a:t>Develop &amp; fund a participatory planning and implementation process at the grassroots</a:t>
            </a:r>
          </a:p>
          <a:p>
            <a:pPr marL="514350" indent="-514350" algn="l">
              <a:buFont typeface="+mj-lt"/>
              <a:buAutoNum type="arabicPeriod"/>
            </a:pPr>
            <a:r>
              <a:rPr lang="en-US" dirty="0" smtClean="0">
                <a:solidFill>
                  <a:schemeClr val="tx1"/>
                </a:solidFill>
                <a:latin typeface="Constantia"/>
                <a:cs typeface="Constantia"/>
              </a:rPr>
              <a:t>Protect the most vulnerable </a:t>
            </a:r>
          </a:p>
          <a:p>
            <a:pPr algn="l"/>
            <a:endParaRPr lang="en-US" dirty="0" smtClean="0">
              <a:solidFill>
                <a:schemeClr val="tx1"/>
              </a:solidFill>
              <a:latin typeface="Constantia"/>
              <a:cs typeface="Constantia"/>
            </a:endParaRPr>
          </a:p>
          <a:p>
            <a:pPr marL="514350" indent="-514350" algn="l">
              <a:buFont typeface="+mj-lt"/>
              <a:buAutoNum type="arabicPeriod"/>
            </a:pPr>
            <a:endParaRPr lang="en-US" dirty="0">
              <a:solidFill>
                <a:schemeClr val="tx1"/>
              </a:solidFill>
              <a:latin typeface="Constantia"/>
              <a:cs typeface="Constantia"/>
            </a:endParaRPr>
          </a:p>
          <a:p>
            <a:pPr marL="514350" indent="-514350" algn="l">
              <a:buFont typeface="+mj-lt"/>
              <a:buAutoNum type="arabicPeriod"/>
            </a:pPr>
            <a:endParaRPr lang="en-US" dirty="0" smtClean="0">
              <a:solidFill>
                <a:schemeClr val="tx1"/>
              </a:solidFill>
              <a:latin typeface="Constantia"/>
              <a:cs typeface="Constantia"/>
            </a:endParaRPr>
          </a:p>
          <a:p>
            <a:pPr marL="514350" indent="-514350" algn="l">
              <a:buFont typeface="+mj-lt"/>
              <a:buAutoNum type="arabicPeriod"/>
            </a:pPr>
            <a:endParaRPr lang="en-US" dirty="0">
              <a:solidFill>
                <a:schemeClr val="tx1"/>
              </a:solidFill>
              <a:latin typeface="Constantia"/>
              <a:cs typeface="Constantia"/>
            </a:endParaRPr>
          </a:p>
          <a:p>
            <a:pPr marL="514350" indent="-514350" algn="l">
              <a:buFont typeface="+mj-lt"/>
              <a:buAutoNum type="arabicPeriod"/>
            </a:pPr>
            <a:endParaRPr lang="en-US" dirty="0" smtClean="0">
              <a:solidFill>
                <a:schemeClr val="tx1"/>
              </a:solidFill>
              <a:latin typeface="Constantia"/>
              <a:cs typeface="Constantia"/>
            </a:endParaRPr>
          </a:p>
          <a:p>
            <a:pPr marL="514350" indent="-514350" algn="l">
              <a:buFont typeface="+mj-lt"/>
              <a:buAutoNum type="arabicPeriod"/>
            </a:pPr>
            <a:r>
              <a:rPr lang="en-US" dirty="0" smtClean="0">
                <a:solidFill>
                  <a:schemeClr val="tx1"/>
                </a:solidFill>
                <a:latin typeface="Constantia"/>
                <a:cs typeface="Constantia"/>
              </a:rPr>
              <a:t> </a:t>
            </a:r>
            <a:endParaRPr lang="en-US" dirty="0">
              <a:solidFill>
                <a:schemeClr val="tx1"/>
              </a:solidFill>
              <a:latin typeface="Constantia"/>
              <a:cs typeface="Constantia"/>
            </a:endParaRPr>
          </a:p>
        </p:txBody>
      </p:sp>
      <p:sp>
        <p:nvSpPr>
          <p:cNvPr id="4" name="Slide Number Placeholder 3"/>
          <p:cNvSpPr>
            <a:spLocks noGrp="1"/>
          </p:cNvSpPr>
          <p:nvPr>
            <p:ph type="sldNum" sz="quarter" idx="12"/>
          </p:nvPr>
        </p:nvSpPr>
        <p:spPr/>
        <p:txBody>
          <a:bodyPr/>
          <a:lstStyle/>
          <a:p>
            <a:fld id="{575C8377-2607-F84B-BD6E-FC550C7CEEF2}" type="slidenum">
              <a:rPr lang="en-US" smtClean="0"/>
              <a:pPr/>
              <a:t>41</a:t>
            </a:fld>
            <a:endParaRPr lang="en-US"/>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0166" y="2096950"/>
            <a:ext cx="8488847" cy="4708981"/>
          </a:xfrm>
          <a:prstGeom prst="rect">
            <a:avLst/>
          </a:prstGeom>
          <a:noFill/>
        </p:spPr>
        <p:txBody>
          <a:bodyPr wrap="square" rtlCol="0">
            <a:spAutoFit/>
          </a:bodyPr>
          <a:lstStyle/>
          <a:p>
            <a:pPr>
              <a:buFont typeface="Arial"/>
              <a:buChar char="•"/>
            </a:pPr>
            <a:r>
              <a:rPr lang="en-US" sz="3000" dirty="0" smtClean="0">
                <a:latin typeface="Constantia"/>
                <a:cs typeface="Constantia"/>
              </a:rPr>
              <a:t>Define shared, universal goals for </a:t>
            </a:r>
            <a:r>
              <a:rPr lang="en-US" sz="3000" i="1" dirty="0" smtClean="0">
                <a:latin typeface="Constantia"/>
                <a:cs typeface="Constantia"/>
              </a:rPr>
              <a:t>all</a:t>
            </a:r>
            <a:r>
              <a:rPr lang="en-US" sz="3000" dirty="0" smtClean="0">
                <a:latin typeface="Constantia"/>
                <a:cs typeface="Constantia"/>
              </a:rPr>
              <a:t> </a:t>
            </a:r>
          </a:p>
          <a:p>
            <a:pPr lvl="1">
              <a:buFont typeface="Arial"/>
              <a:buChar char="•"/>
            </a:pPr>
            <a:r>
              <a:rPr lang="en-US" sz="3000" dirty="0" smtClean="0">
                <a:latin typeface="Constantia"/>
                <a:cs typeface="Constantia"/>
              </a:rPr>
              <a:t>In this case, economically viable, healthy, and educated individuals and communities. </a:t>
            </a:r>
          </a:p>
          <a:p>
            <a:endParaRPr lang="en-US" sz="3000" dirty="0" smtClean="0">
              <a:latin typeface="Constantia"/>
              <a:cs typeface="Constantia"/>
            </a:endParaRPr>
          </a:p>
          <a:p>
            <a:pPr>
              <a:buFont typeface="Arial"/>
              <a:buChar char="•"/>
            </a:pPr>
            <a:r>
              <a:rPr lang="en-US" sz="3000" dirty="0" smtClean="0">
                <a:latin typeface="Constantia"/>
                <a:cs typeface="Constantia"/>
              </a:rPr>
              <a:t>These include the interrelated goals targeting  economic opportunity, employment, housing, education, health, transportation, food security, civil rights, etc.</a:t>
            </a:r>
          </a:p>
          <a:p>
            <a:pPr lvl="1">
              <a:buFont typeface="Arial"/>
              <a:buChar char="•"/>
            </a:pPr>
            <a:r>
              <a:rPr lang="en-US" sz="3000" dirty="0" smtClean="0">
                <a:latin typeface="Constantia"/>
                <a:cs typeface="Constantia"/>
              </a:rPr>
              <a:t>Prioritize these goals</a:t>
            </a:r>
          </a:p>
          <a:p>
            <a:pPr>
              <a:buFont typeface="Arial"/>
              <a:buChar char="•"/>
            </a:pPr>
            <a:endParaRPr lang="en-US" sz="3000" dirty="0" smtClean="0">
              <a:latin typeface="Constantia"/>
              <a:cs typeface="Constantia"/>
            </a:endParaRPr>
          </a:p>
        </p:txBody>
      </p:sp>
      <p:sp>
        <p:nvSpPr>
          <p:cNvPr id="5" name="Title 1"/>
          <p:cNvSpPr txBox="1">
            <a:spLocks/>
          </p:cNvSpPr>
          <p:nvPr/>
        </p:nvSpPr>
        <p:spPr>
          <a:xfrm>
            <a:off x="434089" y="626925"/>
            <a:ext cx="7772400" cy="1470025"/>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j-lt"/>
              <a:ea typeface="+mj-ea"/>
              <a:cs typeface="+mj-cs"/>
            </a:endParaRPr>
          </a:p>
        </p:txBody>
      </p:sp>
      <p:sp>
        <p:nvSpPr>
          <p:cNvPr id="7" name="TextBox 6"/>
          <p:cNvSpPr txBox="1"/>
          <p:nvPr/>
        </p:nvSpPr>
        <p:spPr>
          <a:xfrm>
            <a:off x="450166" y="626925"/>
            <a:ext cx="8217040" cy="1446550"/>
          </a:xfrm>
          <a:prstGeom prst="rect">
            <a:avLst/>
          </a:prstGeom>
          <a:noFill/>
        </p:spPr>
        <p:txBody>
          <a:bodyPr wrap="square" rtlCol="0">
            <a:spAutoFit/>
          </a:bodyPr>
          <a:lstStyle/>
          <a:p>
            <a:pPr marL="742950" indent="-742950" algn="ctr">
              <a:buAutoNum type="arabicPeriod"/>
            </a:pPr>
            <a:r>
              <a:rPr lang="en-US" sz="4400" dirty="0" smtClean="0">
                <a:solidFill>
                  <a:srgbClr val="FF0000"/>
                </a:solidFill>
                <a:effectLst>
                  <a:outerShdw blurRad="38100" dist="38100" dir="2700000" algn="tl">
                    <a:srgbClr val="000000">
                      <a:alpha val="43137"/>
                    </a:srgbClr>
                  </a:outerShdw>
                </a:effectLst>
                <a:latin typeface="Constantia"/>
                <a:cs typeface="Constantia"/>
              </a:rPr>
              <a:t>Create a Framework:</a:t>
            </a:r>
          </a:p>
          <a:p>
            <a:pPr marL="742950" indent="-742950" algn="ctr"/>
            <a:r>
              <a:rPr lang="en-US" sz="4400" dirty="0" smtClean="0">
                <a:solidFill>
                  <a:srgbClr val="FF0000"/>
                </a:solidFill>
                <a:effectLst>
                  <a:outerShdw blurRad="38100" dist="38100" dir="2700000" algn="tl">
                    <a:srgbClr val="000000">
                      <a:alpha val="43137"/>
                    </a:srgbClr>
                  </a:outerShdw>
                </a:effectLst>
                <a:latin typeface="Constantia"/>
                <a:cs typeface="Constantia"/>
              </a:rPr>
              <a:t>Targeted Universalism</a:t>
            </a:r>
            <a:endParaRPr lang="en-US" sz="4400" dirty="0">
              <a:solidFill>
                <a:srgbClr val="FF0000"/>
              </a:solidFill>
              <a:effectLst>
                <a:outerShdw blurRad="38100" dist="38100" dir="2700000" algn="tl">
                  <a:srgbClr val="000000">
                    <a:alpha val="43137"/>
                  </a:srgbClr>
                </a:outerShdw>
              </a:effectLst>
              <a:latin typeface="Constantia"/>
              <a:cs typeface="Constantia"/>
            </a:endParaRPr>
          </a:p>
        </p:txBody>
      </p:sp>
      <p:sp>
        <p:nvSpPr>
          <p:cNvPr id="6" name="Slide Number Placeholder 5"/>
          <p:cNvSpPr>
            <a:spLocks noGrp="1"/>
          </p:cNvSpPr>
          <p:nvPr>
            <p:ph type="sldNum" sz="quarter" idx="12"/>
          </p:nvPr>
        </p:nvSpPr>
        <p:spPr/>
        <p:txBody>
          <a:bodyPr/>
          <a:lstStyle/>
          <a:p>
            <a:fld id="{575C8377-2607-F84B-BD6E-FC550C7CEEF2}" type="slidenum">
              <a:rPr lang="en-US" smtClean="0"/>
              <a:pPr/>
              <a:t>42</a:t>
            </a:fld>
            <a:endParaRPr lang="en-US"/>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effectLst>
                  <a:outerShdw blurRad="38100" dist="38100" dir="2700000" algn="tl">
                    <a:srgbClr val="000000">
                      <a:alpha val="43137"/>
                    </a:srgbClr>
                  </a:outerShdw>
                </a:effectLst>
                <a:latin typeface="Constantia"/>
                <a:cs typeface="Constantia"/>
              </a:rPr>
              <a:t>Developing the Plan</a:t>
            </a:r>
            <a:endParaRPr lang="en-US" dirty="0">
              <a:solidFill>
                <a:srgbClr val="FF0000"/>
              </a:solidFill>
              <a:effectLst>
                <a:outerShdw blurRad="38100" dist="38100" dir="2700000" algn="tl">
                  <a:srgbClr val="000000">
                    <a:alpha val="43137"/>
                  </a:srgbClr>
                </a:outerShdw>
              </a:effectLst>
              <a:latin typeface="Constantia"/>
              <a:cs typeface="Constantia"/>
            </a:endParaRPr>
          </a:p>
        </p:txBody>
      </p:sp>
      <p:sp>
        <p:nvSpPr>
          <p:cNvPr id="3" name="Content Placeholder 2"/>
          <p:cNvSpPr>
            <a:spLocks noGrp="1"/>
          </p:cNvSpPr>
          <p:nvPr>
            <p:ph idx="1"/>
          </p:nvPr>
        </p:nvSpPr>
        <p:spPr/>
        <p:txBody>
          <a:bodyPr>
            <a:normAutofit lnSpcReduction="10000"/>
          </a:bodyPr>
          <a:lstStyle/>
          <a:p>
            <a:r>
              <a:rPr lang="en-US" sz="3000" dirty="0" smtClean="0">
                <a:latin typeface="Constantia"/>
                <a:cs typeface="Constantia"/>
              </a:rPr>
              <a:t>The plan should support the identification of specific obstacles in particular geographies that limit certain populations/neighborhoods from reaching these universal goals</a:t>
            </a:r>
          </a:p>
          <a:p>
            <a:r>
              <a:rPr lang="en-US" sz="3000" i="1" dirty="0" smtClean="0">
                <a:latin typeface="Constantia"/>
                <a:cs typeface="Constantia"/>
              </a:rPr>
              <a:t>All </a:t>
            </a:r>
            <a:r>
              <a:rPr lang="en-US" sz="3000" dirty="0" smtClean="0">
                <a:latin typeface="Constantia"/>
                <a:cs typeface="Constantia"/>
              </a:rPr>
              <a:t>populations/neighborhoods must be included in this plan</a:t>
            </a:r>
          </a:p>
          <a:p>
            <a:r>
              <a:rPr lang="en-US" sz="3000" dirty="0" smtClean="0">
                <a:latin typeface="Constantia"/>
                <a:cs typeface="Constantia"/>
              </a:rPr>
              <a:t>Strategies should then be tailored to address the specific needs and differentiated </a:t>
            </a:r>
            <a:r>
              <a:rPr lang="en-US" sz="3000" dirty="0" err="1" smtClean="0">
                <a:latin typeface="Constantia"/>
                <a:cs typeface="Constantia"/>
              </a:rPr>
              <a:t>situatedness</a:t>
            </a:r>
            <a:r>
              <a:rPr lang="en-US" sz="3000" dirty="0" smtClean="0">
                <a:latin typeface="Constantia"/>
                <a:cs typeface="Constantia"/>
              </a:rPr>
              <a:t> of targeted populations/neighborhoods  </a:t>
            </a:r>
          </a:p>
          <a:p>
            <a:endParaRPr lang="en-US" sz="3000" dirty="0">
              <a:latin typeface="Constantia"/>
              <a:cs typeface="Constantia"/>
            </a:endParaRPr>
          </a:p>
        </p:txBody>
      </p:sp>
      <p:sp>
        <p:nvSpPr>
          <p:cNvPr id="4" name="Slide Number Placeholder 3"/>
          <p:cNvSpPr>
            <a:spLocks noGrp="1"/>
          </p:cNvSpPr>
          <p:nvPr>
            <p:ph type="sldNum" sz="quarter" idx="12"/>
          </p:nvPr>
        </p:nvSpPr>
        <p:spPr/>
        <p:txBody>
          <a:bodyPr/>
          <a:lstStyle/>
          <a:p>
            <a:fld id="{575C8377-2607-F84B-BD6E-FC550C7CEEF2}" type="slidenum">
              <a:rPr lang="en-US" smtClean="0"/>
              <a:pPr/>
              <a:t>43</a:t>
            </a:fld>
            <a:endParaRPr lang="en-US"/>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6138"/>
            <a:ext cx="8229600" cy="1143000"/>
          </a:xfrm>
        </p:spPr>
        <p:txBody>
          <a:bodyPr>
            <a:normAutofit fontScale="90000"/>
          </a:bodyPr>
          <a:lstStyle/>
          <a:p>
            <a:r>
              <a:rPr lang="en-US" dirty="0" smtClean="0">
                <a:solidFill>
                  <a:srgbClr val="FF0000"/>
                </a:solidFill>
                <a:effectLst>
                  <a:outerShdw blurRad="38100" dist="38100" dir="2700000" algn="tl">
                    <a:srgbClr val="000000">
                      <a:alpha val="43137"/>
                    </a:srgbClr>
                  </a:outerShdw>
                </a:effectLst>
                <a:latin typeface="Constantia"/>
                <a:cs typeface="Constantia"/>
              </a:rPr>
              <a:t>Considering Structural Inequality</a:t>
            </a:r>
            <a:endParaRPr lang="en-US" dirty="0">
              <a:solidFill>
                <a:srgbClr val="FF0000"/>
              </a:solidFill>
              <a:effectLst>
                <a:outerShdw blurRad="38100" dist="38100" dir="2700000" algn="tl">
                  <a:srgbClr val="000000">
                    <a:alpha val="43137"/>
                  </a:srgbClr>
                </a:outerShdw>
              </a:effectLst>
              <a:latin typeface="Constantia"/>
              <a:cs typeface="Constantia"/>
            </a:endParaRPr>
          </a:p>
        </p:txBody>
      </p:sp>
      <p:sp>
        <p:nvSpPr>
          <p:cNvPr id="3" name="Content Placeholder 2"/>
          <p:cNvSpPr>
            <a:spLocks noGrp="1"/>
          </p:cNvSpPr>
          <p:nvPr>
            <p:ph idx="1"/>
          </p:nvPr>
        </p:nvSpPr>
        <p:spPr/>
        <p:txBody>
          <a:bodyPr/>
          <a:lstStyle/>
          <a:p>
            <a:endParaRPr lang="en-US" dirty="0" smtClean="0">
              <a:latin typeface="Constantia"/>
              <a:cs typeface="Constantia"/>
            </a:endParaRPr>
          </a:p>
          <a:p>
            <a:r>
              <a:rPr lang="en-US" dirty="0" smtClean="0">
                <a:latin typeface="Constantia"/>
                <a:cs typeface="Constantia"/>
              </a:rPr>
              <a:t>When purportedly neutral strategies or  programs and policies are overlaid on already unequal  practices, norms, and institutional arrangements, it is likely to not only leave such arrangements undisturbed, but perpetuate and exacerbate them</a:t>
            </a:r>
          </a:p>
          <a:p>
            <a:endParaRPr lang="en-US" dirty="0">
              <a:latin typeface="Constantia"/>
              <a:cs typeface="Constantia"/>
            </a:endParaRPr>
          </a:p>
        </p:txBody>
      </p:sp>
      <p:sp>
        <p:nvSpPr>
          <p:cNvPr id="4" name="Slide Number Placeholder 3"/>
          <p:cNvSpPr>
            <a:spLocks noGrp="1"/>
          </p:cNvSpPr>
          <p:nvPr>
            <p:ph type="sldNum" sz="quarter" idx="12"/>
          </p:nvPr>
        </p:nvSpPr>
        <p:spPr/>
        <p:txBody>
          <a:bodyPr/>
          <a:lstStyle/>
          <a:p>
            <a:fld id="{575C8377-2607-F84B-BD6E-FC550C7CEEF2}" type="slidenum">
              <a:rPr lang="en-US" smtClean="0"/>
              <a:pPr/>
              <a:t>44</a:t>
            </a:fld>
            <a:endParaRPr lang="en-US"/>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Number Placeholder 3"/>
          <p:cNvSpPr>
            <a:spLocks noGrp="1"/>
          </p:cNvSpPr>
          <p:nvPr>
            <p:ph type="sldNum" sz="quarter" idx="12"/>
          </p:nvPr>
        </p:nvSpPr>
        <p:spPr bwMode="auto">
          <a:prstGeom prst="rect">
            <a:avLst/>
          </a:prstGeom>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68255B2A-D9E3-4D87-9E76-4757938D7CC5}" type="slidenum">
              <a:rPr lang="en-US" sz="1100">
                <a:solidFill>
                  <a:schemeClr val="tx2"/>
                </a:solidFill>
              </a:rPr>
              <a:pPr fontAlgn="base">
                <a:spcBef>
                  <a:spcPct val="0"/>
                </a:spcBef>
                <a:spcAft>
                  <a:spcPct val="0"/>
                </a:spcAft>
              </a:pPr>
              <a:t>45</a:t>
            </a:fld>
            <a:endParaRPr lang="en-US" sz="1100" dirty="0">
              <a:solidFill>
                <a:schemeClr val="tx2"/>
              </a:solidFill>
            </a:endParaRPr>
          </a:p>
        </p:txBody>
      </p:sp>
      <p:pic>
        <p:nvPicPr>
          <p:cNvPr id="4" name="Picture 3"/>
          <p:cNvPicPr>
            <a:picLocks noChangeAspect="1"/>
          </p:cNvPicPr>
          <p:nvPr/>
        </p:nvPicPr>
        <p:blipFill>
          <a:blip r:embed="rId2"/>
          <a:stretch>
            <a:fillRect/>
          </a:stretch>
        </p:blipFill>
        <p:spPr>
          <a:xfrm>
            <a:off x="609600" y="279400"/>
            <a:ext cx="7924800" cy="5918200"/>
          </a:xfrm>
          <a:prstGeom prst="rect">
            <a:avLst/>
          </a:prstGeom>
        </p:spPr>
      </p:pic>
    </p:spTree>
    <p:extLst>
      <p:ext uri="{BB962C8B-B14F-4D97-AF65-F5344CB8AC3E}">
        <p14:creationId xmlns:p14="http://schemas.microsoft.com/office/powerpoint/2010/main" val="11793617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Number Placeholder 3"/>
          <p:cNvSpPr>
            <a:spLocks noGrp="1"/>
          </p:cNvSpPr>
          <p:nvPr>
            <p:ph type="sldNum" sz="quarter" idx="12"/>
          </p:nvPr>
        </p:nvSpPr>
        <p:spPr bwMode="auto">
          <a:prstGeom prst="rect">
            <a:avLst/>
          </a:prstGeom>
          <a:noFill/>
          <a:ln>
            <a:miter lim="800000"/>
            <a:headEnd/>
            <a:tailEnd/>
          </a:ln>
        </p:spPr>
        <p:txBody>
          <a:bodyPr wrap="square" lIns="91440" tIns="45720" rIns="91440" bIns="45720" numCol="1" anchorCtr="0" compatLnSpc="1">
            <a:prstTxWarp prst="textNoShape">
              <a:avLst/>
            </a:prstTxWarp>
          </a:bodyPr>
          <a:lstStyle/>
          <a:p>
            <a:pPr algn="ctr" fontAlgn="base">
              <a:spcBef>
                <a:spcPct val="0"/>
              </a:spcBef>
              <a:spcAft>
                <a:spcPct val="0"/>
              </a:spcAft>
            </a:pPr>
            <a:fld id="{E10083E4-4CFA-4F6B-978C-566093007ED9}" type="slidenum">
              <a:rPr lang="en-US" sz="1100">
                <a:solidFill>
                  <a:schemeClr val="tx2"/>
                </a:solidFill>
              </a:rPr>
              <a:pPr algn="ctr" fontAlgn="base">
                <a:spcBef>
                  <a:spcPct val="0"/>
                </a:spcBef>
                <a:spcAft>
                  <a:spcPct val="0"/>
                </a:spcAft>
              </a:pPr>
              <a:t>46</a:t>
            </a:fld>
            <a:endParaRPr lang="en-US" sz="1100" dirty="0">
              <a:solidFill>
                <a:schemeClr val="tx2"/>
              </a:solidFill>
            </a:endParaRPr>
          </a:p>
        </p:txBody>
      </p:sp>
      <p:pic>
        <p:nvPicPr>
          <p:cNvPr id="4" name="Picture 3"/>
          <p:cNvPicPr>
            <a:picLocks noChangeAspect="1"/>
          </p:cNvPicPr>
          <p:nvPr/>
        </p:nvPicPr>
        <p:blipFill>
          <a:blip r:embed="rId3"/>
          <a:stretch>
            <a:fillRect/>
          </a:stretch>
        </p:blipFill>
        <p:spPr>
          <a:xfrm>
            <a:off x="647700" y="279400"/>
            <a:ext cx="7848600" cy="5867400"/>
          </a:xfrm>
          <a:prstGeom prst="rect">
            <a:avLst/>
          </a:prstGeom>
        </p:spPr>
      </p:pic>
    </p:spTree>
    <p:extLst>
      <p:ext uri="{BB962C8B-B14F-4D97-AF65-F5344CB8AC3E}">
        <p14:creationId xmlns:p14="http://schemas.microsoft.com/office/powerpoint/2010/main" val="5845844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80423"/>
            <a:ext cx="9144000" cy="1470025"/>
          </a:xfrm>
        </p:spPr>
        <p:txBody>
          <a:bodyPr/>
          <a:lstStyle/>
          <a:p>
            <a:r>
              <a:rPr lang="en-US" dirty="0" smtClean="0">
                <a:solidFill>
                  <a:srgbClr val="FF0000"/>
                </a:solidFill>
                <a:effectLst>
                  <a:outerShdw blurRad="38100" dist="38100" dir="2700000" algn="tl">
                    <a:srgbClr val="000000">
                      <a:alpha val="43137"/>
                    </a:srgbClr>
                  </a:outerShdw>
                </a:effectLst>
                <a:latin typeface="Constantia"/>
                <a:cs typeface="Constantia"/>
              </a:rPr>
              <a:t>Our Linked Fates &amp; Shared Futures</a:t>
            </a:r>
            <a:endParaRPr lang="en-US" dirty="0">
              <a:solidFill>
                <a:srgbClr val="FF0000"/>
              </a:solidFill>
              <a:effectLst>
                <a:outerShdw blurRad="38100" dist="38100" dir="2700000" algn="tl">
                  <a:srgbClr val="000000">
                    <a:alpha val="43137"/>
                  </a:srgbClr>
                </a:outerShdw>
              </a:effectLst>
              <a:latin typeface="Constantia"/>
              <a:cs typeface="Constantia"/>
            </a:endParaRPr>
          </a:p>
        </p:txBody>
      </p:sp>
      <p:sp>
        <p:nvSpPr>
          <p:cNvPr id="3" name="Subtitle 2"/>
          <p:cNvSpPr>
            <a:spLocks noGrp="1"/>
          </p:cNvSpPr>
          <p:nvPr>
            <p:ph type="subTitle" idx="1"/>
          </p:nvPr>
        </p:nvSpPr>
        <p:spPr>
          <a:xfrm>
            <a:off x="685800" y="1958946"/>
            <a:ext cx="7772400" cy="1752600"/>
          </a:xfrm>
        </p:spPr>
        <p:txBody>
          <a:bodyPr>
            <a:noAutofit/>
          </a:bodyPr>
          <a:lstStyle/>
          <a:p>
            <a:pPr algn="l">
              <a:buFont typeface="Arial"/>
              <a:buChar char="•"/>
            </a:pPr>
            <a:r>
              <a:rPr lang="en-US" sz="2800" dirty="0" smtClean="0">
                <a:solidFill>
                  <a:srgbClr val="000000"/>
                </a:solidFill>
                <a:latin typeface="Constantia"/>
                <a:cs typeface="Constantia"/>
              </a:rPr>
              <a:t>Our fates are linked, yet they have been socially </a:t>
            </a:r>
          </a:p>
          <a:p>
            <a:pPr algn="l"/>
            <a:r>
              <a:rPr lang="en-US" sz="2800" dirty="0" smtClean="0">
                <a:solidFill>
                  <a:srgbClr val="000000"/>
                </a:solidFill>
                <a:latin typeface="Constantia"/>
                <a:cs typeface="Constantia"/>
              </a:rPr>
              <a:t>constructed as disconnected</a:t>
            </a:r>
          </a:p>
          <a:p>
            <a:pPr algn="l"/>
            <a:endParaRPr lang="en-US" sz="2800" dirty="0" smtClean="0">
              <a:solidFill>
                <a:srgbClr val="000000"/>
              </a:solidFill>
              <a:latin typeface="Constantia"/>
              <a:cs typeface="Constantia"/>
            </a:endParaRPr>
          </a:p>
          <a:p>
            <a:pPr algn="l">
              <a:buFont typeface="Arial"/>
              <a:buChar char="•"/>
            </a:pPr>
            <a:r>
              <a:rPr lang="en-US" sz="2800" dirty="0" smtClean="0">
                <a:solidFill>
                  <a:schemeClr val="tx1"/>
                </a:solidFill>
                <a:latin typeface="Constantia"/>
                <a:cs typeface="Constantia"/>
              </a:rPr>
              <a:t>Thus, it is difficult to effectively benefit one group or neighborhood while leaving others marginalized </a:t>
            </a:r>
          </a:p>
          <a:p>
            <a:pPr algn="l"/>
            <a:endParaRPr lang="en-US" sz="2800" dirty="0" smtClean="0">
              <a:solidFill>
                <a:schemeClr val="tx1"/>
              </a:solidFill>
              <a:latin typeface="Constantia"/>
              <a:cs typeface="Constantia"/>
            </a:endParaRPr>
          </a:p>
          <a:p>
            <a:pPr algn="l">
              <a:buFont typeface="Arial"/>
              <a:buChar char="•"/>
            </a:pPr>
            <a:r>
              <a:rPr lang="en-US" sz="2800" dirty="0" smtClean="0">
                <a:solidFill>
                  <a:schemeClr val="tx1"/>
                </a:solidFill>
                <a:latin typeface="Constantia"/>
                <a:cs typeface="Constantia"/>
              </a:rPr>
              <a:t>Consider the social costs of failure and shared rewards of success in the future for all</a:t>
            </a:r>
          </a:p>
          <a:p>
            <a:endParaRPr lang="en-US" sz="2800" dirty="0">
              <a:latin typeface="Constantia"/>
              <a:cs typeface="Constantia"/>
            </a:endParaRPr>
          </a:p>
        </p:txBody>
      </p:sp>
      <p:sp>
        <p:nvSpPr>
          <p:cNvPr id="4" name="Slide Number Placeholder 3"/>
          <p:cNvSpPr>
            <a:spLocks noGrp="1"/>
          </p:cNvSpPr>
          <p:nvPr>
            <p:ph type="sldNum" sz="quarter" idx="12"/>
          </p:nvPr>
        </p:nvSpPr>
        <p:spPr/>
        <p:txBody>
          <a:bodyPr/>
          <a:lstStyle/>
          <a:p>
            <a:fld id="{575C8377-2607-F84B-BD6E-FC550C7CEEF2}" type="slidenum">
              <a:rPr lang="en-US" smtClean="0"/>
              <a:pPr/>
              <a:t>47</a:t>
            </a:fld>
            <a:endParaRPr lang="en-US"/>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34405"/>
            <a:ext cx="8229600" cy="1143000"/>
          </a:xfrm>
        </p:spPr>
        <p:txBody>
          <a:bodyPr>
            <a:noAutofit/>
          </a:bodyPr>
          <a:lstStyle/>
          <a:p>
            <a:r>
              <a:rPr lang="en-US" dirty="0" smtClean="0">
                <a:solidFill>
                  <a:srgbClr val="FF0000"/>
                </a:solidFill>
                <a:effectLst>
                  <a:outerShdw blurRad="38100" dist="38100" dir="2700000" algn="tl">
                    <a:srgbClr val="000000">
                      <a:alpha val="43137"/>
                    </a:srgbClr>
                  </a:outerShdw>
                </a:effectLst>
                <a:latin typeface="Constantia"/>
                <a:cs typeface="Constantia"/>
              </a:rPr>
              <a:t>2. Empower the marginal</a:t>
            </a:r>
            <a:br>
              <a:rPr lang="en-US" dirty="0" smtClean="0">
                <a:solidFill>
                  <a:srgbClr val="FF0000"/>
                </a:solidFill>
                <a:effectLst>
                  <a:outerShdw blurRad="38100" dist="38100" dir="2700000" algn="tl">
                    <a:srgbClr val="000000">
                      <a:alpha val="43137"/>
                    </a:srgbClr>
                  </a:outerShdw>
                </a:effectLst>
                <a:latin typeface="Constantia"/>
                <a:cs typeface="Constantia"/>
              </a:rPr>
            </a:br>
            <a:endParaRPr lang="en-US"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177405"/>
            <a:ext cx="8229600" cy="3370129"/>
          </a:xfrm>
        </p:spPr>
        <p:txBody>
          <a:bodyPr>
            <a:noAutofit/>
          </a:bodyPr>
          <a:lstStyle/>
          <a:p>
            <a:r>
              <a:rPr lang="en-US" sz="2800" dirty="0" smtClean="0">
                <a:latin typeface="Constantia"/>
                <a:cs typeface="Constantia"/>
              </a:rPr>
              <a:t>How does Detroit ensure that </a:t>
            </a:r>
            <a:r>
              <a:rPr lang="en-US" sz="2800" i="1" dirty="0" smtClean="0">
                <a:latin typeface="Constantia"/>
                <a:cs typeface="Constantia"/>
              </a:rPr>
              <a:t>all </a:t>
            </a:r>
            <a:r>
              <a:rPr lang="en-US" sz="2800" dirty="0" smtClean="0">
                <a:latin typeface="Constantia"/>
                <a:cs typeface="Constantia"/>
              </a:rPr>
              <a:t>communities/neighborhoods benefit and not just some?</a:t>
            </a:r>
          </a:p>
          <a:p>
            <a:r>
              <a:rPr lang="en-US" sz="3000" dirty="0" smtClean="0">
                <a:latin typeface="Constantia"/>
                <a:cs typeface="Constantia"/>
              </a:rPr>
              <a:t>Create </a:t>
            </a:r>
            <a:r>
              <a:rPr lang="en-US" sz="3000" i="1" dirty="0" smtClean="0">
                <a:latin typeface="Constantia"/>
                <a:cs typeface="Constantia"/>
              </a:rPr>
              <a:t>participatory </a:t>
            </a:r>
            <a:r>
              <a:rPr lang="en-US" sz="3000" dirty="0" smtClean="0">
                <a:latin typeface="Constantia"/>
                <a:cs typeface="Constantia"/>
              </a:rPr>
              <a:t>planning and implementation processes to include critical stakeholders from each sector and at all levels</a:t>
            </a:r>
          </a:p>
          <a:p>
            <a:r>
              <a:rPr lang="en-US" sz="3000" dirty="0" smtClean="0">
                <a:latin typeface="Constantia"/>
                <a:cs typeface="Constantia"/>
              </a:rPr>
              <a:t>Equalize power around the table by including grassroots/neighborhood groups in the development and implementation of the economic growth plan</a:t>
            </a:r>
          </a:p>
          <a:p>
            <a:pPr>
              <a:buNone/>
            </a:pPr>
            <a:r>
              <a:rPr lang="en-US" sz="3000" dirty="0" smtClean="0">
                <a:latin typeface="Constantia"/>
                <a:cs typeface="Constantia"/>
              </a:rPr>
              <a:t/>
            </a:r>
            <a:br>
              <a:rPr lang="en-US" sz="3000" dirty="0" smtClean="0">
                <a:latin typeface="Constantia"/>
                <a:cs typeface="Constantia"/>
              </a:rPr>
            </a:br>
            <a:endParaRPr lang="en-US" sz="3000" dirty="0">
              <a:latin typeface="Constantia"/>
              <a:cs typeface="Constantia"/>
            </a:endParaRPr>
          </a:p>
        </p:txBody>
      </p:sp>
      <p:sp>
        <p:nvSpPr>
          <p:cNvPr id="4" name="Slide Number Placeholder 3"/>
          <p:cNvSpPr>
            <a:spLocks noGrp="1"/>
          </p:cNvSpPr>
          <p:nvPr>
            <p:ph type="sldNum" sz="quarter" idx="12"/>
          </p:nvPr>
        </p:nvSpPr>
        <p:spPr/>
        <p:txBody>
          <a:bodyPr/>
          <a:lstStyle/>
          <a:p>
            <a:fld id="{575C8377-2607-F84B-BD6E-FC550C7CEEF2}" type="slidenum">
              <a:rPr lang="en-US" smtClean="0"/>
              <a:pPr/>
              <a:t>48</a:t>
            </a:fld>
            <a:endParaRPr lang="en-US"/>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dirty="0" smtClean="0">
                <a:solidFill>
                  <a:srgbClr val="FF0000"/>
                </a:solidFill>
                <a:effectLst>
                  <a:outerShdw blurRad="38100" dist="38100" dir="2700000" algn="tl">
                    <a:srgbClr val="000000">
                      <a:alpha val="43137"/>
                    </a:srgbClr>
                  </a:outerShdw>
                </a:effectLst>
                <a:latin typeface="Constantia"/>
                <a:cs typeface="Constantia"/>
              </a:rPr>
              <a:t>The </a:t>
            </a:r>
            <a:r>
              <a:rPr lang="en-US" dirty="0" smtClean="0">
                <a:solidFill>
                  <a:srgbClr val="FF0000"/>
                </a:solidFill>
                <a:effectLst>
                  <a:outerShdw blurRad="38100" dist="38100" dir="2700000" algn="tl">
                    <a:srgbClr val="000000">
                      <a:alpha val="43137"/>
                    </a:srgbClr>
                  </a:outerShdw>
                </a:effectLst>
                <a:latin typeface="Constantia"/>
                <a:cs typeface="Constantia"/>
              </a:rPr>
              <a:t>Grassroots</a:t>
            </a:r>
            <a:endParaRPr lang="en-US" dirty="0">
              <a:solidFill>
                <a:srgbClr val="FF0000"/>
              </a:solidFill>
              <a:effectLst>
                <a:outerShdw blurRad="38100" dist="38100" dir="2700000" algn="tl">
                  <a:srgbClr val="000000">
                    <a:alpha val="43137"/>
                  </a:srgbClr>
                </a:outerShdw>
              </a:effectLst>
              <a:latin typeface="Constantia"/>
              <a:cs typeface="Constantia"/>
            </a:endParaRPr>
          </a:p>
        </p:txBody>
      </p:sp>
      <p:sp>
        <p:nvSpPr>
          <p:cNvPr id="3" name="Content Placeholder 2"/>
          <p:cNvSpPr>
            <a:spLocks noGrp="1"/>
          </p:cNvSpPr>
          <p:nvPr>
            <p:ph idx="1"/>
          </p:nvPr>
        </p:nvSpPr>
        <p:spPr>
          <a:xfrm>
            <a:off x="457200" y="1600200"/>
            <a:ext cx="8229600" cy="4525963"/>
          </a:xfrm>
        </p:spPr>
        <p:txBody>
          <a:bodyPr>
            <a:normAutofit lnSpcReduction="10000"/>
          </a:bodyPr>
          <a:lstStyle/>
          <a:p>
            <a:r>
              <a:rPr lang="en-US" dirty="0" smtClean="0">
                <a:latin typeface="Constantia"/>
                <a:cs typeface="Constantia"/>
              </a:rPr>
              <a:t>Empower the grassroots by funding neighborhood groups and other organizations to work with interdisciplinary technical specialists &amp; </a:t>
            </a:r>
            <a:r>
              <a:rPr lang="en-US" dirty="0" smtClean="0">
                <a:latin typeface="Constantia"/>
                <a:cs typeface="Constantia"/>
              </a:rPr>
              <a:t>planners</a:t>
            </a:r>
          </a:p>
          <a:p>
            <a:r>
              <a:rPr lang="en-US" dirty="0" smtClean="0">
                <a:latin typeface="Constantia"/>
                <a:cs typeface="Constantia"/>
              </a:rPr>
              <a:t>Reach out to all over reach to the margins</a:t>
            </a:r>
            <a:endParaRPr lang="en-US" dirty="0" smtClean="0">
              <a:latin typeface="Constantia"/>
              <a:cs typeface="Constantia"/>
            </a:endParaRPr>
          </a:p>
          <a:p>
            <a:pPr>
              <a:buNone/>
            </a:pPr>
            <a:endParaRPr lang="en-US" dirty="0" smtClean="0">
              <a:latin typeface="Constantia"/>
              <a:cs typeface="Constantia"/>
            </a:endParaRPr>
          </a:p>
          <a:p>
            <a:r>
              <a:rPr lang="en-US" dirty="0" smtClean="0">
                <a:latin typeface="Constantia"/>
                <a:cs typeface="Constantia"/>
              </a:rPr>
              <a:t>Build capacity so marginal and effective participate</a:t>
            </a:r>
          </a:p>
        </p:txBody>
      </p:sp>
      <p:sp>
        <p:nvSpPr>
          <p:cNvPr id="4" name="Slide Number Placeholder 3"/>
          <p:cNvSpPr>
            <a:spLocks noGrp="1"/>
          </p:cNvSpPr>
          <p:nvPr>
            <p:ph type="sldNum" sz="quarter" idx="12"/>
          </p:nvPr>
        </p:nvSpPr>
        <p:spPr/>
        <p:txBody>
          <a:bodyPr/>
          <a:lstStyle/>
          <a:p>
            <a:fld id="{575C8377-2607-F84B-BD6E-FC550C7CEEF2}" type="slidenum">
              <a:rPr lang="en-US" smtClean="0"/>
              <a:pPr/>
              <a:t>49</a:t>
            </a:fld>
            <a:endParaRPr lang="en-US"/>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Targeted Universalism</a:t>
            </a:r>
            <a:endParaRPr lang="en-US" dirty="0"/>
          </a:p>
        </p:txBody>
      </p:sp>
      <p:sp>
        <p:nvSpPr>
          <p:cNvPr id="3" name="Content Placeholder 2"/>
          <p:cNvSpPr>
            <a:spLocks noGrp="1"/>
          </p:cNvSpPr>
          <p:nvPr>
            <p:ph idx="1"/>
          </p:nvPr>
        </p:nvSpPr>
        <p:spPr/>
        <p:txBody>
          <a:bodyPr/>
          <a:lstStyle/>
          <a:p>
            <a:r>
              <a:rPr lang="en-US" dirty="0" smtClean="0"/>
              <a:t>Fairness does not mean you treat all people the same</a:t>
            </a:r>
          </a:p>
          <a:p>
            <a:r>
              <a:rPr lang="en-US" dirty="0" smtClean="0"/>
              <a:t>It means you treat all with similar regard</a:t>
            </a:r>
            <a:endParaRPr lang="en-US" dirty="0"/>
          </a:p>
        </p:txBody>
      </p:sp>
      <p:sp>
        <p:nvSpPr>
          <p:cNvPr id="4" name="Slide Number Placeholder 3"/>
          <p:cNvSpPr>
            <a:spLocks noGrp="1"/>
          </p:cNvSpPr>
          <p:nvPr>
            <p:ph type="sldNum" sz="quarter" idx="12"/>
          </p:nvPr>
        </p:nvSpPr>
        <p:spPr/>
        <p:txBody>
          <a:bodyPr/>
          <a:lstStyle/>
          <a:p>
            <a:fld id="{575C8377-2607-F84B-BD6E-FC550C7CEEF2}" type="slidenum">
              <a:rPr lang="en-US" smtClean="0"/>
              <a:pPr/>
              <a:t>5</a:t>
            </a:fld>
            <a:endParaRPr lang="en-US" dirty="0"/>
          </a:p>
        </p:txBody>
      </p:sp>
    </p:spTree>
    <p:extLst>
      <p:ext uri="{BB962C8B-B14F-4D97-AF65-F5344CB8AC3E}">
        <p14:creationId xmlns:p14="http://schemas.microsoft.com/office/powerpoint/2010/main" val="631677520"/>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60399"/>
            <a:ext cx="7772400" cy="1470025"/>
          </a:xfrm>
        </p:spPr>
        <p:txBody>
          <a:bodyPr>
            <a:noAutofit/>
          </a:bodyPr>
          <a:lstStyle/>
          <a:p>
            <a:r>
              <a:rPr lang="en-US" dirty="0" smtClean="0">
                <a:solidFill>
                  <a:srgbClr val="FF0000"/>
                </a:solidFill>
                <a:effectLst>
                  <a:outerShdw blurRad="38100" dist="38100" dir="2700000" algn="tl">
                    <a:srgbClr val="000000">
                      <a:alpha val="43137"/>
                    </a:srgbClr>
                  </a:outerShdw>
                </a:effectLst>
                <a:latin typeface="Constantia"/>
                <a:cs typeface="Constantia"/>
              </a:rPr>
              <a:t>3. Include </a:t>
            </a:r>
            <a:r>
              <a:rPr lang="en-US" i="1" dirty="0" smtClean="0">
                <a:solidFill>
                  <a:srgbClr val="FF0000"/>
                </a:solidFill>
                <a:effectLst>
                  <a:outerShdw blurRad="38100" dist="38100" dir="2700000" algn="tl">
                    <a:srgbClr val="000000">
                      <a:alpha val="43137"/>
                    </a:srgbClr>
                  </a:outerShdw>
                </a:effectLst>
                <a:latin typeface="Constantia"/>
                <a:cs typeface="Constantia"/>
              </a:rPr>
              <a:t>All </a:t>
            </a:r>
            <a:r>
              <a:rPr lang="en-US" dirty="0" smtClean="0">
                <a:solidFill>
                  <a:srgbClr val="FF0000"/>
                </a:solidFill>
                <a:effectLst>
                  <a:outerShdw blurRad="38100" dist="38100" dir="2700000" algn="tl">
                    <a:srgbClr val="000000">
                      <a:alpha val="43137"/>
                    </a:srgbClr>
                  </a:outerShdw>
                </a:effectLst>
                <a:latin typeface="Constantia"/>
                <a:cs typeface="Constantia"/>
              </a:rPr>
              <a:t>in the </a:t>
            </a:r>
            <a:br>
              <a:rPr lang="en-US" dirty="0" smtClean="0">
                <a:solidFill>
                  <a:srgbClr val="FF0000"/>
                </a:solidFill>
                <a:effectLst>
                  <a:outerShdw blurRad="38100" dist="38100" dir="2700000" algn="tl">
                    <a:srgbClr val="000000">
                      <a:alpha val="43137"/>
                    </a:srgbClr>
                  </a:outerShdw>
                </a:effectLst>
                <a:latin typeface="Constantia"/>
                <a:cs typeface="Constantia"/>
              </a:rPr>
            </a:br>
            <a:r>
              <a:rPr lang="en-US" dirty="0" smtClean="0">
                <a:solidFill>
                  <a:srgbClr val="FF0000"/>
                </a:solidFill>
                <a:effectLst>
                  <a:outerShdw blurRad="38100" dist="38100" dir="2700000" algn="tl">
                    <a:srgbClr val="000000">
                      <a:alpha val="43137"/>
                    </a:srgbClr>
                  </a:outerShdw>
                </a:effectLst>
                <a:latin typeface="Constantia"/>
                <a:cs typeface="Constantia"/>
              </a:rPr>
              <a:t>Circle of Human Concern </a:t>
            </a:r>
            <a:endParaRPr lang="en-US"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type="subTitle" idx="1"/>
          </p:nvPr>
        </p:nvSpPr>
        <p:spPr>
          <a:xfrm>
            <a:off x="478333" y="3886200"/>
            <a:ext cx="7979867" cy="1752600"/>
          </a:xfrm>
        </p:spPr>
        <p:txBody>
          <a:bodyPr/>
          <a:lstStyle/>
          <a:p>
            <a:pPr>
              <a:buFont typeface="Arial"/>
              <a:buChar char="•"/>
            </a:pPr>
            <a:endParaRPr lang="en-US" dirty="0" smtClean="0"/>
          </a:p>
          <a:p>
            <a:pPr>
              <a:buFont typeface="Arial"/>
              <a:buChar char="•"/>
            </a:pPr>
            <a:endParaRPr lang="en-US" dirty="0" smtClean="0"/>
          </a:p>
          <a:p>
            <a:pPr>
              <a:buFont typeface="Arial"/>
              <a:buChar char="•"/>
            </a:pPr>
            <a:endParaRPr lang="en-US" dirty="0"/>
          </a:p>
        </p:txBody>
      </p:sp>
      <p:sp>
        <p:nvSpPr>
          <p:cNvPr id="5" name="TextBox 4"/>
          <p:cNvSpPr txBox="1"/>
          <p:nvPr/>
        </p:nvSpPr>
        <p:spPr>
          <a:xfrm>
            <a:off x="478333" y="2130424"/>
            <a:ext cx="8313102" cy="4431983"/>
          </a:xfrm>
          <a:prstGeom prst="rect">
            <a:avLst/>
          </a:prstGeom>
          <a:noFill/>
        </p:spPr>
        <p:txBody>
          <a:bodyPr wrap="square" rtlCol="0">
            <a:spAutoFit/>
          </a:bodyPr>
          <a:lstStyle/>
          <a:p>
            <a:pPr>
              <a:buFont typeface="Arial"/>
              <a:buChar char="•"/>
            </a:pPr>
            <a:r>
              <a:rPr lang="en-US" sz="3000" dirty="0" smtClean="0">
                <a:solidFill>
                  <a:srgbClr val="000000"/>
                </a:solidFill>
                <a:latin typeface="Constantia"/>
                <a:cs typeface="Constantia"/>
              </a:rPr>
              <a:t>Protect all but especially  the most vulnerable from social &amp; economic exclusion through the implementation of the new plan</a:t>
            </a:r>
          </a:p>
          <a:p>
            <a:pPr lvl="1">
              <a:buFont typeface="Arial"/>
              <a:buChar char="•"/>
            </a:pPr>
            <a:r>
              <a:rPr lang="en-US" sz="2400" dirty="0" smtClean="0">
                <a:solidFill>
                  <a:srgbClr val="000000"/>
                </a:solidFill>
                <a:latin typeface="Constantia"/>
                <a:cs typeface="Constantia"/>
              </a:rPr>
              <a:t>For example, if low-income individuals and families are moved to more stable neighborhoods, interventions must also target biases by those in new their communities</a:t>
            </a:r>
          </a:p>
          <a:p>
            <a:pPr>
              <a:buFont typeface="Arial"/>
              <a:buChar char="•"/>
            </a:pPr>
            <a:r>
              <a:rPr lang="en-US" sz="3000" dirty="0" smtClean="0">
                <a:solidFill>
                  <a:srgbClr val="000000"/>
                </a:solidFill>
                <a:latin typeface="Constantia"/>
                <a:cs typeface="Constantia"/>
              </a:rPr>
              <a:t>Ensure that they are protected now and in the future wherever they may be geographically located (low density/opportunity or high density/opportunity neighborhoods)</a:t>
            </a:r>
            <a:endParaRPr lang="en-US" sz="3000" dirty="0">
              <a:solidFill>
                <a:srgbClr val="000000"/>
              </a:solidFill>
              <a:latin typeface="Constantia"/>
              <a:cs typeface="Constantia"/>
            </a:endParaRPr>
          </a:p>
        </p:txBody>
      </p:sp>
      <p:sp>
        <p:nvSpPr>
          <p:cNvPr id="6" name="Slide Number Placeholder 5"/>
          <p:cNvSpPr>
            <a:spLocks noGrp="1"/>
          </p:cNvSpPr>
          <p:nvPr>
            <p:ph type="sldNum" sz="quarter" idx="12"/>
          </p:nvPr>
        </p:nvSpPr>
        <p:spPr/>
        <p:txBody>
          <a:bodyPr/>
          <a:lstStyle/>
          <a:p>
            <a:fld id="{575C8377-2607-F84B-BD6E-FC550C7CEEF2}" type="slidenum">
              <a:rPr lang="en-US" smtClean="0"/>
              <a:pPr/>
              <a:t>50</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the constraints and benefits?</a:t>
            </a:r>
            <a:endParaRPr lang="en-US" dirty="0"/>
          </a:p>
        </p:txBody>
      </p:sp>
      <p:sp>
        <p:nvSpPr>
          <p:cNvPr id="3" name="Content Placeholder 2"/>
          <p:cNvSpPr>
            <a:spLocks noGrp="1"/>
          </p:cNvSpPr>
          <p:nvPr>
            <p:ph idx="1"/>
          </p:nvPr>
        </p:nvSpPr>
        <p:spPr/>
        <p:txBody>
          <a:bodyPr/>
          <a:lstStyle/>
          <a:p>
            <a:r>
              <a:rPr lang="en-US" dirty="0" smtClean="0"/>
              <a:t>Are the discussed and shared?</a:t>
            </a:r>
          </a:p>
          <a:p>
            <a:r>
              <a:rPr lang="en-US" dirty="0" smtClean="0"/>
              <a:t>People are more willing to make sacrifices if our also sacrifice and they have a change to participate in the benefit</a:t>
            </a:r>
            <a:endParaRPr lang="en-US" dirty="0"/>
          </a:p>
        </p:txBody>
      </p:sp>
      <p:sp>
        <p:nvSpPr>
          <p:cNvPr id="4" name="Slide Number Placeholder 3"/>
          <p:cNvSpPr>
            <a:spLocks noGrp="1"/>
          </p:cNvSpPr>
          <p:nvPr>
            <p:ph type="sldNum" sz="quarter" idx="12"/>
          </p:nvPr>
        </p:nvSpPr>
        <p:spPr/>
        <p:txBody>
          <a:bodyPr/>
          <a:lstStyle/>
          <a:p>
            <a:fld id="{575C8377-2607-F84B-BD6E-FC550C7CEEF2}" type="slidenum">
              <a:rPr lang="en-US" smtClean="0"/>
              <a:pPr/>
              <a:t>51</a:t>
            </a:fld>
            <a:endParaRPr lang="en-US"/>
          </a:p>
        </p:txBody>
      </p:sp>
    </p:spTree>
    <p:extLst>
      <p:ext uri="{BB962C8B-B14F-4D97-AF65-F5344CB8AC3E}">
        <p14:creationId xmlns:p14="http://schemas.microsoft.com/office/powerpoint/2010/main" val="909746015"/>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6138"/>
            <a:ext cx="8229600" cy="1143000"/>
          </a:xfrm>
        </p:spPr>
        <p:txBody>
          <a:bodyPr>
            <a:noAutofit/>
          </a:bodyPr>
          <a:lstStyle/>
          <a:p>
            <a:r>
              <a:rPr lang="en-US" dirty="0" smtClean="0">
                <a:solidFill>
                  <a:srgbClr val="FF0000"/>
                </a:solidFill>
                <a:effectLst>
                  <a:outerShdw blurRad="38100" dist="38100" dir="2700000" algn="tl">
                    <a:srgbClr val="000000">
                      <a:alpha val="43137"/>
                    </a:srgbClr>
                  </a:outerShdw>
                </a:effectLst>
                <a:latin typeface="Constantia"/>
                <a:cs typeface="Constantia"/>
              </a:rPr>
              <a:t>4. Incentivize Those with More Resources </a:t>
            </a:r>
            <a:r>
              <a:rPr lang="en-US" dirty="0" smtClean="0">
                <a:solidFill>
                  <a:srgbClr val="FF0000"/>
                </a:solidFill>
                <a:effectLst>
                  <a:outerShdw blurRad="38100" dist="38100" dir="2700000" algn="tl">
                    <a:srgbClr val="000000">
                      <a:alpha val="43137"/>
                    </a:srgbClr>
                  </a:outerShdw>
                </a:effectLst>
                <a:latin typeface="Constantia"/>
                <a:cs typeface="Constantia"/>
              </a:rPr>
              <a:t>to stay &amp; </a:t>
            </a:r>
            <a:r>
              <a:rPr lang="en-US" dirty="0" smtClean="0">
                <a:solidFill>
                  <a:srgbClr val="FF0000"/>
                </a:solidFill>
                <a:effectLst>
                  <a:outerShdw blurRad="38100" dist="38100" dir="2700000" algn="tl">
                    <a:srgbClr val="000000">
                      <a:alpha val="43137"/>
                    </a:srgbClr>
                  </a:outerShdw>
                </a:effectLst>
                <a:latin typeface="Constantia"/>
                <a:cs typeface="Constantia"/>
              </a:rPr>
              <a:t>share</a:t>
            </a:r>
            <a:endParaRPr lang="en-US"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409458"/>
            <a:ext cx="8229600" cy="3716705"/>
          </a:xfrm>
        </p:spPr>
        <p:txBody>
          <a:bodyPr>
            <a:normAutofit/>
          </a:bodyPr>
          <a:lstStyle/>
          <a:p>
            <a:r>
              <a:rPr lang="en-US" sz="3000" dirty="0" smtClean="0">
                <a:solidFill>
                  <a:srgbClr val="000000"/>
                </a:solidFill>
                <a:latin typeface="Constantia"/>
                <a:cs typeface="Constantia"/>
              </a:rPr>
              <a:t>Individuals, communities, and corporations with more resources need to work to ensure that the benefits and successes are shared among </a:t>
            </a:r>
            <a:r>
              <a:rPr lang="en-US" sz="3000" dirty="0" smtClean="0">
                <a:solidFill>
                  <a:srgbClr val="000000"/>
                </a:solidFill>
                <a:latin typeface="Constantia"/>
                <a:cs typeface="Constantia"/>
              </a:rPr>
              <a:t>all</a:t>
            </a:r>
          </a:p>
          <a:p>
            <a:pPr lvl="1"/>
            <a:r>
              <a:rPr lang="en-US" sz="2600" dirty="0" smtClean="0">
                <a:solidFill>
                  <a:srgbClr val="000000"/>
                </a:solidFill>
                <a:latin typeface="Constantia"/>
                <a:cs typeface="Constantia"/>
              </a:rPr>
              <a:t>Give them a reasonable reason to stay</a:t>
            </a:r>
            <a:r>
              <a:rPr lang="en-US" sz="2600" dirty="0" smtClean="0">
                <a:solidFill>
                  <a:srgbClr val="000000"/>
                </a:solidFill>
                <a:latin typeface="Constantia"/>
                <a:cs typeface="Constantia"/>
              </a:rPr>
              <a:t> </a:t>
            </a:r>
            <a:endParaRPr lang="en-US" sz="2600" dirty="0" smtClean="0">
              <a:solidFill>
                <a:srgbClr val="000000"/>
              </a:solidFill>
              <a:latin typeface="Constantia"/>
              <a:cs typeface="Constantia"/>
            </a:endParaRPr>
          </a:p>
          <a:p>
            <a:pPr lvl="1"/>
            <a:r>
              <a:rPr lang="en-US" sz="2600" dirty="0" smtClean="0">
                <a:solidFill>
                  <a:srgbClr val="000000"/>
                </a:solidFill>
                <a:latin typeface="Constantia"/>
                <a:cs typeface="Constantia"/>
              </a:rPr>
              <a:t>Incentive policies and programs can be created to benefit them while at the same time ensuring they are committed to economic growth for all</a:t>
            </a:r>
          </a:p>
        </p:txBody>
      </p:sp>
      <p:sp>
        <p:nvSpPr>
          <p:cNvPr id="4" name="Slide Number Placeholder 3"/>
          <p:cNvSpPr>
            <a:spLocks noGrp="1"/>
          </p:cNvSpPr>
          <p:nvPr>
            <p:ph type="sldNum" sz="quarter" idx="12"/>
          </p:nvPr>
        </p:nvSpPr>
        <p:spPr/>
        <p:txBody>
          <a:bodyPr/>
          <a:lstStyle/>
          <a:p>
            <a:fld id="{575C8377-2607-F84B-BD6E-FC550C7CEEF2}" type="slidenum">
              <a:rPr lang="en-US" smtClean="0"/>
              <a:pPr/>
              <a:t>52</a:t>
            </a:fld>
            <a:endParaRPr lang="en-US"/>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dirty="0" smtClean="0">
                <a:solidFill>
                  <a:srgbClr val="FF0000"/>
                </a:solidFill>
                <a:latin typeface="Constantia"/>
                <a:cs typeface="Constantia"/>
              </a:rPr>
              <a:t>Social, Political &amp; Economic Context</a:t>
            </a:r>
            <a:endParaRPr lang="en-US" dirty="0">
              <a:solidFill>
                <a:srgbClr val="FF0000"/>
              </a:solidFill>
              <a:latin typeface="Constantia"/>
              <a:cs typeface="Constantia"/>
            </a:endParaRPr>
          </a:p>
        </p:txBody>
      </p:sp>
      <p:sp>
        <p:nvSpPr>
          <p:cNvPr id="3" name="Content Placeholder 2"/>
          <p:cNvSpPr>
            <a:spLocks noGrp="1"/>
          </p:cNvSpPr>
          <p:nvPr>
            <p:ph idx="1"/>
          </p:nvPr>
        </p:nvSpPr>
        <p:spPr/>
        <p:txBody>
          <a:bodyPr>
            <a:normAutofit fontScale="92500"/>
          </a:bodyPr>
          <a:lstStyle/>
          <a:p>
            <a:r>
              <a:rPr lang="en-US" dirty="0" smtClean="0">
                <a:latin typeface="Constantia"/>
                <a:cs typeface="Constantia"/>
              </a:rPr>
              <a:t>Different social climates require different solutions</a:t>
            </a:r>
          </a:p>
          <a:p>
            <a:r>
              <a:rPr lang="en-US" dirty="0" smtClean="0">
                <a:latin typeface="Constantia"/>
                <a:cs typeface="Constantia"/>
              </a:rPr>
              <a:t>Recommendations for Detroit’s future  require sensitivity to the socio-cultural &amp; political- economic context and to the limitations that context imposes</a:t>
            </a:r>
          </a:p>
          <a:p>
            <a:r>
              <a:rPr lang="en-US" dirty="0" smtClean="0">
                <a:latin typeface="Constantia"/>
                <a:cs typeface="Constantia"/>
              </a:rPr>
              <a:t>Funding decisions must mirror this sensitivity to ensure that past commitments and future plans incorporate everyone  </a:t>
            </a:r>
          </a:p>
          <a:p>
            <a:endParaRPr lang="en-US" dirty="0">
              <a:latin typeface="Constantia"/>
              <a:cs typeface="Constantia"/>
            </a:endParaRPr>
          </a:p>
        </p:txBody>
      </p:sp>
      <p:sp>
        <p:nvSpPr>
          <p:cNvPr id="4" name="Slide Number Placeholder 3"/>
          <p:cNvSpPr>
            <a:spLocks noGrp="1"/>
          </p:cNvSpPr>
          <p:nvPr>
            <p:ph type="sldNum" sz="quarter" idx="12"/>
          </p:nvPr>
        </p:nvSpPr>
        <p:spPr/>
        <p:txBody>
          <a:bodyPr/>
          <a:lstStyle/>
          <a:p>
            <a:fld id="{575C8377-2607-F84B-BD6E-FC550C7CEEF2}" type="slidenum">
              <a:rPr lang="en-US" smtClean="0"/>
              <a:pPr/>
              <a:t>53</a:t>
            </a:fld>
            <a:endParaRPr lang="en-US"/>
          </a:p>
        </p:txBody>
      </p:sp>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111658" y="844252"/>
            <a:ext cx="2895600" cy="4615755"/>
          </a:xfrm>
          <a:prstGeom prst="rect">
            <a:avLst/>
          </a:prstGeom>
        </p:spPr>
      </p:pic>
      <p:sp>
        <p:nvSpPr>
          <p:cNvPr id="3" name="Slide Number Placeholder 2"/>
          <p:cNvSpPr>
            <a:spLocks noGrp="1"/>
          </p:cNvSpPr>
          <p:nvPr>
            <p:ph type="sldNum" sz="quarter" idx="12"/>
          </p:nvPr>
        </p:nvSpPr>
        <p:spPr/>
        <p:txBody>
          <a:bodyPr/>
          <a:lstStyle/>
          <a:p>
            <a:fld id="{4B447019-7EAC-FE4D-A4D8-854BFA2C951E}" type="slidenum">
              <a:rPr lang="en-US" smtClean="0"/>
              <a:pPr/>
              <a:t>54</a:t>
            </a:fld>
            <a:endParaRPr lang="en-US"/>
          </a:p>
        </p:txBody>
      </p:sp>
      <p:sp>
        <p:nvSpPr>
          <p:cNvPr id="4" name="Rectangle 3"/>
          <p:cNvSpPr/>
          <p:nvPr/>
        </p:nvSpPr>
        <p:spPr>
          <a:xfrm>
            <a:off x="362874" y="5829339"/>
            <a:ext cx="8323926" cy="369332"/>
          </a:xfrm>
          <a:prstGeom prst="rect">
            <a:avLst/>
          </a:prstGeom>
        </p:spPr>
        <p:txBody>
          <a:bodyPr wrap="square">
            <a:spAutoFit/>
          </a:bodyPr>
          <a:lstStyle/>
          <a:p>
            <a:r>
              <a:rPr lang="en-US" b="1" dirty="0" smtClean="0">
                <a:solidFill>
                  <a:srgbClr val="000000"/>
                </a:solidFill>
              </a:rPr>
              <a:t>For more information, visit: </a:t>
            </a:r>
            <a:r>
              <a:rPr lang="en-US" b="1" dirty="0" smtClean="0">
                <a:solidFill>
                  <a:srgbClr val="000000"/>
                </a:solidFill>
                <a:hlinkClick r:id="rId3"/>
              </a:rPr>
              <a:t>http://www.iupress.indiana.edu/catalog/806639</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idx="4294967295"/>
          </p:nvPr>
        </p:nvSpPr>
        <p:spPr/>
        <p:txBody>
          <a:bodyPr/>
          <a:lstStyle/>
          <a:p>
            <a:pPr>
              <a:defRPr/>
            </a:pPr>
            <a:r>
              <a:rPr lang="en-US" dirty="0" smtClean="0">
                <a:latin typeface="+mj-lt"/>
                <a:ea typeface="+mj-ea"/>
                <a:cs typeface="+mj-cs"/>
              </a:rPr>
              <a:t>A </a:t>
            </a:r>
            <a:r>
              <a:rPr lang="en-US" dirty="0">
                <a:latin typeface="+mj-lt"/>
                <a:ea typeface="+mj-ea"/>
                <a:cs typeface="+mj-cs"/>
              </a:rPr>
              <a:t>New Paradigm</a:t>
            </a:r>
          </a:p>
        </p:txBody>
      </p:sp>
      <p:sp>
        <p:nvSpPr>
          <p:cNvPr id="36870" name="AutoShape 6"/>
          <p:cNvSpPr>
            <a:spLocks noChangeArrowheads="1"/>
          </p:cNvSpPr>
          <p:nvPr/>
        </p:nvSpPr>
        <p:spPr bwMode="auto">
          <a:xfrm>
            <a:off x="4876800" y="1524000"/>
            <a:ext cx="2592388" cy="2376487"/>
          </a:xfrm>
          <a:prstGeom prst="flowChartSummingJunction">
            <a:avLst/>
          </a:prstGeom>
          <a:solidFill>
            <a:schemeClr val="accent6">
              <a:lumMod val="60000"/>
              <a:lumOff val="40000"/>
            </a:schemeClr>
          </a:solidFill>
          <a:ln w="76200">
            <a:solidFill>
              <a:schemeClr val="tx1"/>
            </a:solidFill>
            <a:round/>
            <a:headEnd/>
            <a:tailEnd/>
          </a:ln>
          <a:effectLst>
            <a:reflection blurRad="6350" stA="52000" endA="300" endPos="35000" dir="5400000" sy="-100000" algn="bl" rotWithShape="0"/>
          </a:effectLst>
        </p:spPr>
        <p:txBody>
          <a:bodyPr wrap="none" anchor="ctr"/>
          <a:lstStyle/>
          <a:p>
            <a:endParaRPr lang="en-US" dirty="0"/>
          </a:p>
        </p:txBody>
      </p:sp>
      <p:sp>
        <p:nvSpPr>
          <p:cNvPr id="36869" name="AutoShape 5"/>
          <p:cNvSpPr>
            <a:spLocks noChangeArrowheads="1"/>
          </p:cNvSpPr>
          <p:nvPr/>
        </p:nvSpPr>
        <p:spPr bwMode="auto">
          <a:xfrm>
            <a:off x="762000" y="1600200"/>
            <a:ext cx="2592388" cy="2376488"/>
          </a:xfrm>
          <a:prstGeom prst="flowChartSummingJunction">
            <a:avLst/>
          </a:prstGeom>
          <a:solidFill>
            <a:schemeClr val="accent2"/>
          </a:solidFill>
          <a:ln w="76200">
            <a:solidFill>
              <a:schemeClr val="tx1"/>
            </a:solidFill>
            <a:round/>
            <a:headEnd/>
            <a:tailEnd/>
          </a:ln>
          <a:effectLst>
            <a:reflection blurRad="6350" stA="52000" endA="300" endPos="35000" dir="5400000" sy="-100000" algn="bl" rotWithShape="0"/>
          </a:effectLst>
        </p:spPr>
        <p:txBody>
          <a:bodyPr wrap="none" anchor="ctr"/>
          <a:lstStyle/>
          <a:p>
            <a:endParaRPr lang="en-US" dirty="0"/>
          </a:p>
        </p:txBody>
      </p:sp>
      <p:sp>
        <p:nvSpPr>
          <p:cNvPr id="36871" name="AutoShape 7"/>
          <p:cNvSpPr>
            <a:spLocks noChangeArrowheads="1"/>
          </p:cNvSpPr>
          <p:nvPr/>
        </p:nvSpPr>
        <p:spPr bwMode="auto">
          <a:xfrm>
            <a:off x="2819400" y="3810000"/>
            <a:ext cx="2808288" cy="2665412"/>
          </a:xfrm>
          <a:prstGeom prst="flowChartConnector">
            <a:avLst/>
          </a:prstGeom>
          <a:solidFill>
            <a:schemeClr val="accent4"/>
          </a:solidFill>
          <a:ln w="76200">
            <a:solidFill>
              <a:schemeClr val="tx1"/>
            </a:solidFill>
            <a:round/>
            <a:headEnd/>
            <a:tailEnd/>
          </a:ln>
          <a:effectLst>
            <a:reflection blurRad="6350" stA="52000" endA="300" endPos="35000" dir="5400000" sy="-100000" algn="bl" rotWithShape="0"/>
          </a:effectLst>
        </p:spPr>
        <p:txBody>
          <a:bodyPr wrap="none" anchor="ctr"/>
          <a:lstStyle/>
          <a:p>
            <a:endParaRPr lang="en-US" dirty="0"/>
          </a:p>
        </p:txBody>
      </p:sp>
      <p:sp>
        <p:nvSpPr>
          <p:cNvPr id="36872" name="Text Box 8"/>
          <p:cNvSpPr txBox="1">
            <a:spLocks noChangeArrowheads="1"/>
          </p:cNvSpPr>
          <p:nvPr/>
        </p:nvSpPr>
        <p:spPr bwMode="auto">
          <a:xfrm>
            <a:off x="990600" y="2057400"/>
            <a:ext cx="2305050" cy="1066800"/>
          </a:xfrm>
          <a:prstGeom prst="rect">
            <a:avLst/>
          </a:prstGeom>
          <a:noFill/>
          <a:ln w="9525">
            <a:noFill/>
            <a:miter lim="800000"/>
            <a:headEnd/>
            <a:tailEnd/>
          </a:ln>
          <a:effectLst/>
        </p:spPr>
        <p:txBody>
          <a:bodyPr>
            <a:spAutoFit/>
          </a:bodyPr>
          <a:lstStyle/>
          <a:p>
            <a:pPr algn="ctr">
              <a:spcBef>
                <a:spcPct val="50000"/>
              </a:spcBef>
            </a:pPr>
            <a:r>
              <a:rPr lang="en-US" sz="3200" dirty="0">
                <a:latin typeface="Arial" charset="0"/>
              </a:rPr>
              <a:t>Universal  Programs</a:t>
            </a:r>
          </a:p>
        </p:txBody>
      </p:sp>
      <p:sp>
        <p:nvSpPr>
          <p:cNvPr id="36875" name="Text Box 11"/>
          <p:cNvSpPr txBox="1">
            <a:spLocks noChangeArrowheads="1"/>
          </p:cNvSpPr>
          <p:nvPr/>
        </p:nvSpPr>
        <p:spPr bwMode="auto">
          <a:xfrm>
            <a:off x="5105400" y="2133600"/>
            <a:ext cx="2305050" cy="1066800"/>
          </a:xfrm>
          <a:prstGeom prst="rect">
            <a:avLst/>
          </a:prstGeom>
          <a:noFill/>
          <a:ln w="9525">
            <a:noFill/>
            <a:miter lim="800000"/>
            <a:headEnd/>
            <a:tailEnd/>
          </a:ln>
          <a:effectLst/>
        </p:spPr>
        <p:txBody>
          <a:bodyPr>
            <a:spAutoFit/>
          </a:bodyPr>
          <a:lstStyle/>
          <a:p>
            <a:pPr algn="ctr">
              <a:spcBef>
                <a:spcPct val="50000"/>
              </a:spcBef>
            </a:pPr>
            <a:r>
              <a:rPr lang="en-US" sz="3200" dirty="0">
                <a:latin typeface="Arial" charset="0"/>
              </a:rPr>
              <a:t>Targeted Programs</a:t>
            </a:r>
          </a:p>
        </p:txBody>
      </p:sp>
      <p:sp>
        <p:nvSpPr>
          <p:cNvPr id="36876" name="Text Box 12"/>
          <p:cNvSpPr txBox="1">
            <a:spLocks noChangeArrowheads="1"/>
          </p:cNvSpPr>
          <p:nvPr/>
        </p:nvSpPr>
        <p:spPr bwMode="auto">
          <a:xfrm>
            <a:off x="2971800" y="4495800"/>
            <a:ext cx="2592387" cy="1066800"/>
          </a:xfrm>
          <a:prstGeom prst="rect">
            <a:avLst/>
          </a:prstGeom>
          <a:noFill/>
          <a:ln w="9525">
            <a:noFill/>
            <a:miter lim="800000"/>
            <a:headEnd/>
            <a:tailEnd/>
          </a:ln>
          <a:effectLst/>
        </p:spPr>
        <p:txBody>
          <a:bodyPr>
            <a:spAutoFit/>
          </a:bodyPr>
          <a:lstStyle/>
          <a:p>
            <a:pPr algn="ctr">
              <a:spcBef>
                <a:spcPct val="50000"/>
              </a:spcBef>
            </a:pPr>
            <a:r>
              <a:rPr lang="en-US" sz="3200" dirty="0">
                <a:latin typeface="Arial" charset="0"/>
              </a:rPr>
              <a:t>Targeted Universalism</a:t>
            </a:r>
          </a:p>
        </p:txBody>
      </p:sp>
      <p:sp>
        <p:nvSpPr>
          <p:cNvPr id="10" name="Slide Number Placeholder 9"/>
          <p:cNvSpPr>
            <a:spLocks noGrp="1"/>
          </p:cNvSpPr>
          <p:nvPr>
            <p:ph type="sldNum" sz="quarter" idx="12"/>
          </p:nvPr>
        </p:nvSpPr>
        <p:spPr/>
        <p:txBody>
          <a:bodyPr/>
          <a:lstStyle/>
          <a:p>
            <a:fld id="{7394BBD5-EC18-4A61-8591-26BE4BB8B929}" type="slidenum">
              <a:rPr lang="en-US" smtClean="0"/>
              <a:pPr/>
              <a:t>6</a:t>
            </a:fld>
            <a:endParaRPr lang="en-US" dirty="0"/>
          </a:p>
        </p:txBody>
      </p:sp>
    </p:spTree>
    <p:extLst>
      <p:ext uri="{BB962C8B-B14F-4D97-AF65-F5344CB8AC3E}">
        <p14:creationId xmlns:p14="http://schemas.microsoft.com/office/powerpoint/2010/main" val="4183568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69654" y="907143"/>
            <a:ext cx="7171755" cy="707886"/>
          </a:xfrm>
          <a:prstGeom prst="rect">
            <a:avLst/>
          </a:prstGeom>
          <a:noFill/>
        </p:spPr>
        <p:txBody>
          <a:bodyPr wrap="none" rtlCol="0">
            <a:spAutoFit/>
          </a:bodyPr>
          <a:lstStyle/>
          <a:p>
            <a:r>
              <a:rPr lang="en-US" sz="4000" dirty="0" smtClean="0"/>
              <a:t>Why  Universalism Does not work</a:t>
            </a:r>
            <a:endParaRPr lang="en-US" sz="4000" dirty="0"/>
          </a:p>
        </p:txBody>
      </p:sp>
      <p:sp>
        <p:nvSpPr>
          <p:cNvPr id="3" name="TextBox 2"/>
          <p:cNvSpPr txBox="1"/>
          <p:nvPr/>
        </p:nvSpPr>
        <p:spPr>
          <a:xfrm>
            <a:off x="2365767" y="2515326"/>
            <a:ext cx="5480988" cy="2677656"/>
          </a:xfrm>
          <a:prstGeom prst="rect">
            <a:avLst/>
          </a:prstGeom>
          <a:noFill/>
        </p:spPr>
        <p:txBody>
          <a:bodyPr wrap="none" rtlCol="0">
            <a:spAutoFit/>
          </a:bodyPr>
          <a:lstStyle/>
          <a:p>
            <a:pPr marL="514350" indent="-514350">
              <a:buAutoNum type="arabicPeriod"/>
            </a:pPr>
            <a:r>
              <a:rPr lang="en-US" sz="2800" dirty="0" smtClean="0"/>
              <a:t>False universal</a:t>
            </a:r>
          </a:p>
          <a:p>
            <a:pPr marL="514350" indent="-514350">
              <a:buAutoNum type="arabicPeriod"/>
            </a:pPr>
            <a:r>
              <a:rPr lang="en-US" sz="2800" dirty="0" smtClean="0"/>
              <a:t>It focuses on a universal strategy</a:t>
            </a:r>
          </a:p>
          <a:p>
            <a:pPr marL="514350" indent="-514350">
              <a:buAutoNum type="arabicPeriod"/>
            </a:pPr>
            <a:r>
              <a:rPr lang="en-US" sz="2800" dirty="0" smtClean="0"/>
              <a:t>Need to focus on universal goal</a:t>
            </a:r>
          </a:p>
          <a:p>
            <a:pPr marL="514350" indent="-514350">
              <a:buAutoNum type="arabicPeriod"/>
            </a:pPr>
            <a:r>
              <a:rPr lang="en-US" sz="2800" dirty="0" smtClean="0"/>
              <a:t>It ignores our </a:t>
            </a:r>
            <a:r>
              <a:rPr lang="en-US" sz="2800" dirty="0" err="1" smtClean="0"/>
              <a:t>situatedness</a:t>
            </a:r>
            <a:endParaRPr lang="en-US" sz="2800" dirty="0" smtClean="0"/>
          </a:p>
          <a:p>
            <a:pPr marL="514350" indent="-514350">
              <a:buAutoNum type="arabicPeriod"/>
            </a:pPr>
            <a:endParaRPr lang="en-US" sz="2800" dirty="0" smtClean="0"/>
          </a:p>
          <a:p>
            <a:endParaRPr lang="en-US" sz="2800" dirty="0"/>
          </a:p>
        </p:txBody>
      </p:sp>
    </p:spTree>
    <p:extLst>
      <p:ext uri="{BB962C8B-B14F-4D97-AF65-F5344CB8AC3E}">
        <p14:creationId xmlns:p14="http://schemas.microsoft.com/office/powerpoint/2010/main" val="944181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Targeted Universalism</a:t>
            </a:r>
            <a:endParaRPr lang="en-US" dirty="0"/>
          </a:p>
        </p:txBody>
      </p:sp>
      <p:sp>
        <p:nvSpPr>
          <p:cNvPr id="3" name="Content Placeholder 2"/>
          <p:cNvSpPr>
            <a:spLocks noGrp="1"/>
          </p:cNvSpPr>
          <p:nvPr>
            <p:ph idx="1"/>
          </p:nvPr>
        </p:nvSpPr>
        <p:spPr/>
        <p:txBody>
          <a:bodyPr/>
          <a:lstStyle/>
          <a:p>
            <a:r>
              <a:rPr lang="en-US" dirty="0" smtClean="0"/>
              <a:t>Why targeted program don’t work?</a:t>
            </a:r>
          </a:p>
          <a:p>
            <a:r>
              <a:rPr lang="en-US" dirty="0" smtClean="0"/>
              <a:t>It pits groups against each other</a:t>
            </a:r>
          </a:p>
          <a:p>
            <a:r>
              <a:rPr lang="en-US" dirty="0" smtClean="0"/>
              <a:t>It ignores and undermine our share (universal) goal</a:t>
            </a:r>
          </a:p>
          <a:p>
            <a:r>
              <a:rPr lang="en-US" dirty="0" smtClean="0"/>
              <a:t>It undermine our relatedness</a:t>
            </a:r>
          </a:p>
          <a:p>
            <a:r>
              <a:rPr lang="en-US" dirty="0" smtClean="0"/>
              <a:t>It ignores our </a:t>
            </a:r>
            <a:r>
              <a:rPr lang="en-US" dirty="0" err="1" smtClean="0"/>
              <a:t>situatedness</a:t>
            </a:r>
            <a:endParaRPr lang="en-US" dirty="0"/>
          </a:p>
        </p:txBody>
      </p:sp>
      <p:sp>
        <p:nvSpPr>
          <p:cNvPr id="4" name="Slide Number Placeholder 3"/>
          <p:cNvSpPr>
            <a:spLocks noGrp="1"/>
          </p:cNvSpPr>
          <p:nvPr>
            <p:ph type="sldNum" sz="quarter" idx="12"/>
          </p:nvPr>
        </p:nvSpPr>
        <p:spPr/>
        <p:txBody>
          <a:bodyPr/>
          <a:lstStyle/>
          <a:p>
            <a:fld id="{575C8377-2607-F84B-BD6E-FC550C7CEEF2}" type="slidenum">
              <a:rPr lang="en-US" smtClean="0"/>
              <a:pPr/>
              <a:t>8</a:t>
            </a:fld>
            <a:endParaRPr lang="en-US"/>
          </a:p>
        </p:txBody>
      </p:sp>
    </p:spTree>
    <p:extLst>
      <p:ext uri="{BB962C8B-B14F-4D97-AF65-F5344CB8AC3E}">
        <p14:creationId xmlns:p14="http://schemas.microsoft.com/office/powerpoint/2010/main" val="266803168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19400" y="5638800"/>
            <a:ext cx="3719864" cy="923330"/>
          </a:xfrm>
          <a:prstGeom prst="rect">
            <a:avLst/>
          </a:prstGeom>
          <a:noFill/>
        </p:spPr>
        <p:txBody>
          <a:bodyPr wrap="none" rtlCol="0">
            <a:spAutoFit/>
          </a:bodyPr>
          <a:lstStyle/>
          <a:p>
            <a:r>
              <a:rPr lang="en-US" sz="5400" dirty="0" smtClean="0">
                <a:solidFill>
                  <a:schemeClr val="tx2"/>
                </a:solidFill>
              </a:rPr>
              <a:t>situatedness</a:t>
            </a:r>
            <a:endParaRPr lang="en-US" sz="5400" dirty="0">
              <a:solidFill>
                <a:schemeClr val="tx2"/>
              </a:solidFill>
            </a:endParaRPr>
          </a:p>
        </p:txBody>
      </p:sp>
      <p:pic>
        <p:nvPicPr>
          <p:cNvPr id="4" name="Picture 3" descr="kalamazoooffice.jpg"/>
          <p:cNvPicPr>
            <a:picLocks noChangeAspect="1"/>
          </p:cNvPicPr>
          <p:nvPr/>
        </p:nvPicPr>
        <p:blipFill>
          <a:blip r:embed="rId3" cstate="print"/>
          <a:stretch>
            <a:fillRect/>
          </a:stretch>
        </p:blipFill>
        <p:spPr>
          <a:xfrm>
            <a:off x="0" y="990600"/>
            <a:ext cx="9144000" cy="3943350"/>
          </a:xfrm>
          <a:prstGeom prst="rect">
            <a:avLst/>
          </a:prstGeom>
        </p:spPr>
      </p:pic>
    </p:spTree>
    <p:extLst>
      <p:ext uri="{BB962C8B-B14F-4D97-AF65-F5344CB8AC3E}">
        <p14:creationId xmlns:p14="http://schemas.microsoft.com/office/powerpoint/2010/main" val="2159461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2857</TotalTime>
  <Words>1833</Words>
  <Application>Microsoft Macintosh PowerPoint</Application>
  <PresentationFormat>On-screen Show (4:3)</PresentationFormat>
  <Paragraphs>337</Paragraphs>
  <Slides>54</Slides>
  <Notes>17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56" baseType="lpstr">
      <vt:lpstr>Office Theme</vt:lpstr>
      <vt:lpstr>Bitmap Image</vt:lpstr>
      <vt:lpstr>PowerPoint Presentation</vt:lpstr>
      <vt:lpstr>PowerPoint Presentation</vt:lpstr>
      <vt:lpstr>Targeted Universalism</vt:lpstr>
      <vt:lpstr>Targeted Universalism</vt:lpstr>
      <vt:lpstr>Targeted Universalism</vt:lpstr>
      <vt:lpstr>A New Paradigm</vt:lpstr>
      <vt:lpstr>PowerPoint Presentation</vt:lpstr>
      <vt:lpstr>Targeted Universalism</vt:lpstr>
      <vt:lpstr>PowerPoint Presentation</vt:lpstr>
      <vt:lpstr>PowerPoint Presentation</vt:lpstr>
      <vt:lpstr>Situatedness</vt:lpstr>
      <vt:lpstr>How People are Situated (example) </vt:lpstr>
      <vt:lpstr>How People are Situated (ex. con’t.)</vt:lpstr>
      <vt:lpstr>PowerPoint Presentation</vt:lpstr>
      <vt:lpstr>Paying Attention to Structures and Systems: We are not Islands</vt:lpstr>
      <vt:lpstr>What Matters</vt:lpstr>
      <vt:lpstr>PowerPoint Presentation</vt:lpstr>
      <vt:lpstr>The Story of the City</vt:lpstr>
      <vt:lpstr>Transformation  of the City &amp; its Suburbs</vt:lpstr>
      <vt:lpstr>Rapid Demographic Changes</vt:lpstr>
      <vt:lpstr> Uneven Unemployment</vt:lpstr>
      <vt:lpstr> Unequal Labor Force Share</vt:lpstr>
      <vt:lpstr>Housing Condition</vt:lpstr>
      <vt:lpstr>Housing Vacancy Rate</vt:lpstr>
      <vt:lpstr>Population Density</vt:lpstr>
      <vt:lpstr>o</vt:lpstr>
      <vt:lpstr>PowerPoint Presentation</vt:lpstr>
      <vt:lpstr>Defining Opportunity</vt:lpstr>
      <vt:lpstr>PowerPoint Presentation</vt:lpstr>
      <vt:lpstr>PowerPoint Presentation</vt:lpstr>
      <vt:lpstr>Cross-Domain Impacts of  Opportunity Segregation</vt:lpstr>
      <vt:lpstr>Opportunity is uneven</vt:lpstr>
      <vt:lpstr>PowerPoint Presentation</vt:lpstr>
      <vt:lpstr>PowerPoint Presentation</vt:lpstr>
      <vt:lpstr>Who are we?</vt:lpstr>
      <vt:lpstr>Belonging &amp; Exclusion</vt:lpstr>
      <vt:lpstr>PowerPoint Presentation</vt:lpstr>
      <vt:lpstr>PowerPoint Presentation</vt:lpstr>
      <vt:lpstr>Questions for Our Shared Future</vt:lpstr>
      <vt:lpstr>PowerPoint Presentation</vt:lpstr>
      <vt:lpstr> What would a fair, equitable &amp; inclusive process look like?  </vt:lpstr>
      <vt:lpstr>PowerPoint Presentation</vt:lpstr>
      <vt:lpstr>Developing the Plan</vt:lpstr>
      <vt:lpstr>Considering Structural Inequality</vt:lpstr>
      <vt:lpstr>PowerPoint Presentation</vt:lpstr>
      <vt:lpstr>PowerPoint Presentation</vt:lpstr>
      <vt:lpstr>Our Linked Fates &amp; Shared Futures</vt:lpstr>
      <vt:lpstr>2. Empower the marginal </vt:lpstr>
      <vt:lpstr>The Grassroots</vt:lpstr>
      <vt:lpstr>3. Include All in the  Circle of Human Concern </vt:lpstr>
      <vt:lpstr>What are the constraints and benefits?</vt:lpstr>
      <vt:lpstr>4. Incentivize Those with More Resources to stay &amp; share</vt:lpstr>
      <vt:lpstr>Social, Political &amp; Economic Context</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Kathryn Zamora-Moeller</dc:creator>
  <cp:lastModifiedBy>john a. powell</cp:lastModifiedBy>
  <cp:revision>32</cp:revision>
  <dcterms:created xsi:type="dcterms:W3CDTF">2012-09-28T00:07:41Z</dcterms:created>
  <dcterms:modified xsi:type="dcterms:W3CDTF">2012-10-10T23:00:02Z</dcterms:modified>
</cp:coreProperties>
</file>