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9" r:id="rId2"/>
    <p:sldMasterId id="2147483710" r:id="rId3"/>
    <p:sldMasterId id="2147483943" r:id="rId4"/>
    <p:sldMasterId id="2147483959" r:id="rId5"/>
    <p:sldMasterId id="2147483971" r:id="rId6"/>
    <p:sldMasterId id="2147483977" r:id="rId7"/>
    <p:sldMasterId id="2147483988" r:id="rId8"/>
  </p:sldMasterIdLst>
  <p:notesMasterIdLst>
    <p:notesMasterId r:id="rId68"/>
  </p:notesMasterIdLst>
  <p:sldIdLst>
    <p:sldId id="258" r:id="rId9"/>
    <p:sldId id="429" r:id="rId10"/>
    <p:sldId id="543" r:id="rId11"/>
    <p:sldId id="544" r:id="rId12"/>
    <p:sldId id="387" r:id="rId13"/>
    <p:sldId id="396" r:id="rId14"/>
    <p:sldId id="465" r:id="rId15"/>
    <p:sldId id="518" r:id="rId16"/>
    <p:sldId id="399" r:id="rId17"/>
    <p:sldId id="505" r:id="rId18"/>
    <p:sldId id="466" r:id="rId19"/>
    <p:sldId id="512" r:id="rId20"/>
    <p:sldId id="519" r:id="rId21"/>
    <p:sldId id="520" r:id="rId22"/>
    <p:sldId id="517" r:id="rId23"/>
    <p:sldId id="483" r:id="rId24"/>
    <p:sldId id="502" r:id="rId25"/>
    <p:sldId id="513" r:id="rId26"/>
    <p:sldId id="510" r:id="rId27"/>
    <p:sldId id="542" r:id="rId28"/>
    <p:sldId id="514" r:id="rId29"/>
    <p:sldId id="515" r:id="rId30"/>
    <p:sldId id="504" r:id="rId31"/>
    <p:sldId id="467" r:id="rId32"/>
    <p:sldId id="468" r:id="rId33"/>
    <p:sldId id="408" r:id="rId34"/>
    <p:sldId id="481" r:id="rId35"/>
    <p:sldId id="419" r:id="rId36"/>
    <p:sldId id="490" r:id="rId37"/>
    <p:sldId id="546" r:id="rId38"/>
    <p:sldId id="494" r:id="rId39"/>
    <p:sldId id="486" r:id="rId40"/>
    <p:sldId id="501" r:id="rId41"/>
    <p:sldId id="503" r:id="rId42"/>
    <p:sldId id="487" r:id="rId43"/>
    <p:sldId id="521" r:id="rId44"/>
    <p:sldId id="522" r:id="rId45"/>
    <p:sldId id="523" r:id="rId46"/>
    <p:sldId id="524" r:id="rId47"/>
    <p:sldId id="547" r:id="rId48"/>
    <p:sldId id="525" r:id="rId49"/>
    <p:sldId id="526" r:id="rId50"/>
    <p:sldId id="528" r:id="rId51"/>
    <p:sldId id="529" r:id="rId52"/>
    <p:sldId id="530" r:id="rId53"/>
    <p:sldId id="531" r:id="rId54"/>
    <p:sldId id="548" r:id="rId55"/>
    <p:sldId id="532" r:id="rId56"/>
    <p:sldId id="549" r:id="rId57"/>
    <p:sldId id="533" r:id="rId58"/>
    <p:sldId id="534" r:id="rId59"/>
    <p:sldId id="535" r:id="rId60"/>
    <p:sldId id="536" r:id="rId61"/>
    <p:sldId id="537" r:id="rId62"/>
    <p:sldId id="538" r:id="rId63"/>
    <p:sldId id="539" r:id="rId64"/>
    <p:sldId id="540" r:id="rId65"/>
    <p:sldId id="541" r:id="rId66"/>
    <p:sldId id="491" r:id="rId67"/>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tzler, Marilyn (CDC/ONDIEH/NCIPC) (CTR)" initials="M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B20"/>
    <a:srgbClr val="007078"/>
    <a:srgbClr val="E75204"/>
    <a:srgbClr val="94B636"/>
    <a:srgbClr val="AD802C"/>
    <a:srgbClr val="EC0083"/>
    <a:srgbClr val="00ABBB"/>
    <a:srgbClr val="4A5F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856" autoAdjust="0"/>
  </p:normalViewPr>
  <p:slideViewPr>
    <p:cSldViewPr snapToGrid="0" snapToObjects="1">
      <p:cViewPr varScale="1">
        <p:scale>
          <a:sx n="68" d="100"/>
          <a:sy n="68" d="100"/>
        </p:scale>
        <p:origin x="1446" y="48"/>
      </p:cViewPr>
      <p:guideLst>
        <p:guide orient="horz" pos="2160"/>
        <p:guide pos="2880"/>
      </p:guideLst>
    </p:cSldViewPr>
  </p:slideViewPr>
  <p:outlineViewPr>
    <p:cViewPr>
      <p:scale>
        <a:sx n="33" d="100"/>
        <a:sy n="33" d="100"/>
      </p:scale>
      <p:origin x="0" y="4422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AB2D81-7722-2C4D-9F50-59C26CA175D2}"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889C5A18-27F4-1745-B41F-B6FBD075436D}">
      <dgm:prSet phldrT="[Text]"/>
      <dgm:spPr>
        <a:solidFill>
          <a:schemeClr val="accent5"/>
        </a:solidFill>
        <a:ln>
          <a:solidFill>
            <a:schemeClr val="tx1"/>
          </a:solidFill>
        </a:ln>
      </dgm:spPr>
      <dgm:t>
        <a:bodyPr/>
        <a:lstStyle/>
        <a:p>
          <a:r>
            <a:rPr lang="en-US" dirty="0"/>
            <a:t>Historical &amp; Ongoing Segregation</a:t>
          </a:r>
        </a:p>
      </dgm:t>
    </dgm:pt>
    <dgm:pt modelId="{61A7FF1E-3823-B141-B244-F7FA10F90747}" type="parTrans" cxnId="{311ED331-C001-EA44-B728-DFA5CB58D6D5}">
      <dgm:prSet/>
      <dgm:spPr/>
      <dgm:t>
        <a:bodyPr/>
        <a:lstStyle/>
        <a:p>
          <a:endParaRPr lang="en-US"/>
        </a:p>
      </dgm:t>
    </dgm:pt>
    <dgm:pt modelId="{CDB9075A-829F-064F-8710-E9C161E9FA1A}" type="sibTrans" cxnId="{311ED331-C001-EA44-B728-DFA5CB58D6D5}">
      <dgm:prSet/>
      <dgm:spPr/>
      <dgm:t>
        <a:bodyPr/>
        <a:lstStyle/>
        <a:p>
          <a:endParaRPr lang="en-US"/>
        </a:p>
      </dgm:t>
    </dgm:pt>
    <dgm:pt modelId="{694AC1F7-5501-0140-B129-DBB058A4D065}">
      <dgm:prSet phldrT="[Text]"/>
      <dgm:spPr>
        <a:solidFill>
          <a:schemeClr val="accent5"/>
        </a:solidFill>
        <a:ln>
          <a:solidFill>
            <a:schemeClr val="tx1"/>
          </a:solidFill>
        </a:ln>
      </dgm:spPr>
      <dgm:t>
        <a:bodyPr/>
        <a:lstStyle/>
        <a:p>
          <a:r>
            <a:rPr lang="en-US" dirty="0"/>
            <a:t>Racialized Schemas</a:t>
          </a:r>
        </a:p>
      </dgm:t>
    </dgm:pt>
    <dgm:pt modelId="{E4B34DBE-A01F-2747-868F-D25991C03728}" type="parTrans" cxnId="{60D8D668-2EEB-0E41-8BA0-EDFECEB5C1DE}">
      <dgm:prSet/>
      <dgm:spPr/>
      <dgm:t>
        <a:bodyPr/>
        <a:lstStyle/>
        <a:p>
          <a:endParaRPr lang="en-US"/>
        </a:p>
      </dgm:t>
    </dgm:pt>
    <dgm:pt modelId="{BB62CC6F-0248-D545-BFF8-C01D99C81211}" type="sibTrans" cxnId="{60D8D668-2EEB-0E41-8BA0-EDFECEB5C1DE}">
      <dgm:prSet/>
      <dgm:spPr/>
      <dgm:t>
        <a:bodyPr/>
        <a:lstStyle/>
        <a:p>
          <a:endParaRPr lang="en-US"/>
        </a:p>
      </dgm:t>
    </dgm:pt>
    <dgm:pt modelId="{2B3803C9-EBBF-6444-9339-0BFC08BF42F4}">
      <dgm:prSet phldrT="[Text]"/>
      <dgm:spPr>
        <a:solidFill>
          <a:schemeClr val="accent5"/>
        </a:solidFill>
        <a:ln>
          <a:solidFill>
            <a:schemeClr val="tx1"/>
          </a:solidFill>
        </a:ln>
      </dgm:spPr>
      <dgm:t>
        <a:bodyPr/>
        <a:lstStyle/>
        <a:p>
          <a:r>
            <a:rPr lang="en-US" dirty="0"/>
            <a:t>Implicit Bias</a:t>
          </a:r>
        </a:p>
      </dgm:t>
    </dgm:pt>
    <dgm:pt modelId="{0FA29F16-5D55-7940-9C09-9336EFEE6444}" type="parTrans" cxnId="{7B0292D4-3455-5B43-940C-3D5747D32D8B}">
      <dgm:prSet/>
      <dgm:spPr/>
      <dgm:t>
        <a:bodyPr/>
        <a:lstStyle/>
        <a:p>
          <a:endParaRPr lang="en-US"/>
        </a:p>
      </dgm:t>
    </dgm:pt>
    <dgm:pt modelId="{977F2FF4-92E9-2549-B4D5-824EF0592CA3}" type="sibTrans" cxnId="{7B0292D4-3455-5B43-940C-3D5747D32D8B}">
      <dgm:prSet/>
      <dgm:spPr/>
      <dgm:t>
        <a:bodyPr/>
        <a:lstStyle/>
        <a:p>
          <a:endParaRPr lang="en-US"/>
        </a:p>
      </dgm:t>
    </dgm:pt>
    <dgm:pt modelId="{CA5C8256-EEE4-8644-969F-8308BEDA66F6}">
      <dgm:prSet phldrT="[Text]"/>
      <dgm:spPr>
        <a:solidFill>
          <a:schemeClr val="accent5"/>
        </a:solidFill>
        <a:ln>
          <a:solidFill>
            <a:schemeClr val="tx1"/>
          </a:solidFill>
        </a:ln>
      </dgm:spPr>
      <dgm:t>
        <a:bodyPr/>
        <a:lstStyle/>
        <a:p>
          <a:r>
            <a:rPr lang="en-US" dirty="0"/>
            <a:t>Self-Reinforcing Expectations</a:t>
          </a:r>
        </a:p>
      </dgm:t>
    </dgm:pt>
    <dgm:pt modelId="{F7E163F4-15E7-764E-9E5E-9D4094EDD6E8}" type="parTrans" cxnId="{DE911416-0189-8F48-9641-88240456C4AA}">
      <dgm:prSet/>
      <dgm:spPr/>
      <dgm:t>
        <a:bodyPr/>
        <a:lstStyle/>
        <a:p>
          <a:endParaRPr lang="en-US"/>
        </a:p>
      </dgm:t>
    </dgm:pt>
    <dgm:pt modelId="{830B6196-C41A-794A-8B3C-3F7551C8D100}" type="sibTrans" cxnId="{DE911416-0189-8F48-9641-88240456C4AA}">
      <dgm:prSet/>
      <dgm:spPr/>
      <dgm:t>
        <a:bodyPr/>
        <a:lstStyle/>
        <a:p>
          <a:endParaRPr lang="en-US"/>
        </a:p>
      </dgm:t>
    </dgm:pt>
    <dgm:pt modelId="{E767BCFA-177C-3744-AC68-A5AA46C179DB}">
      <dgm:prSet phldrT="[Text]"/>
      <dgm:spPr>
        <a:solidFill>
          <a:schemeClr val="accent5"/>
        </a:solidFill>
        <a:ln>
          <a:solidFill>
            <a:schemeClr val="tx1"/>
          </a:solidFill>
        </a:ln>
      </dgm:spPr>
      <dgm:t>
        <a:bodyPr/>
        <a:lstStyle/>
        <a:p>
          <a:r>
            <a:rPr lang="en-US" dirty="0"/>
            <a:t>Structural &amp; Systemic Inequalities</a:t>
          </a:r>
        </a:p>
      </dgm:t>
    </dgm:pt>
    <dgm:pt modelId="{28A1E366-5869-FA4C-A6D0-C8F6D5081F29}" type="parTrans" cxnId="{DB19E03F-FC5F-0E46-832B-D54EF4A3C6AF}">
      <dgm:prSet/>
      <dgm:spPr/>
      <dgm:t>
        <a:bodyPr/>
        <a:lstStyle/>
        <a:p>
          <a:endParaRPr lang="en-US"/>
        </a:p>
      </dgm:t>
    </dgm:pt>
    <dgm:pt modelId="{67C15C8F-60EA-0E44-951E-DF0DFF9AE5D5}" type="sibTrans" cxnId="{DB19E03F-FC5F-0E46-832B-D54EF4A3C6AF}">
      <dgm:prSet/>
      <dgm:spPr/>
      <dgm:t>
        <a:bodyPr/>
        <a:lstStyle/>
        <a:p>
          <a:endParaRPr lang="en-US"/>
        </a:p>
      </dgm:t>
    </dgm:pt>
    <dgm:pt modelId="{6DCC8016-B2CC-594D-B566-44F6222135E5}" type="pres">
      <dgm:prSet presAssocID="{AAAB2D81-7722-2C4D-9F50-59C26CA175D2}" presName="cycle" presStyleCnt="0">
        <dgm:presLayoutVars>
          <dgm:dir/>
          <dgm:resizeHandles val="exact"/>
        </dgm:presLayoutVars>
      </dgm:prSet>
      <dgm:spPr/>
    </dgm:pt>
    <dgm:pt modelId="{724DAB46-3E1B-DF43-A93A-747B72B2943E}" type="pres">
      <dgm:prSet presAssocID="{889C5A18-27F4-1745-B41F-B6FBD075436D}" presName="node" presStyleLbl="node1" presStyleIdx="0" presStyleCnt="5" custRadScaleRad="99165">
        <dgm:presLayoutVars>
          <dgm:bulletEnabled val="1"/>
        </dgm:presLayoutVars>
      </dgm:prSet>
      <dgm:spPr/>
    </dgm:pt>
    <dgm:pt modelId="{34D9EAE5-E48D-2343-9D91-B1DABB44510C}" type="pres">
      <dgm:prSet presAssocID="{CDB9075A-829F-064F-8710-E9C161E9FA1A}" presName="sibTrans" presStyleLbl="sibTrans2D1" presStyleIdx="0" presStyleCnt="5"/>
      <dgm:spPr/>
    </dgm:pt>
    <dgm:pt modelId="{C3DE558D-A632-D345-AD52-6FB22B9B57E3}" type="pres">
      <dgm:prSet presAssocID="{CDB9075A-829F-064F-8710-E9C161E9FA1A}" presName="connectorText" presStyleLbl="sibTrans2D1" presStyleIdx="0" presStyleCnt="5"/>
      <dgm:spPr/>
    </dgm:pt>
    <dgm:pt modelId="{E86E917F-0735-A04A-BBB1-6C8B28A8BBFE}" type="pres">
      <dgm:prSet presAssocID="{694AC1F7-5501-0140-B129-DBB058A4D065}" presName="node" presStyleLbl="node1" presStyleIdx="1" presStyleCnt="5" custRadScaleRad="97336" custRadScaleInc="3541">
        <dgm:presLayoutVars>
          <dgm:bulletEnabled val="1"/>
        </dgm:presLayoutVars>
      </dgm:prSet>
      <dgm:spPr/>
    </dgm:pt>
    <dgm:pt modelId="{EFE62EEE-D4B3-684E-885F-4F10E05EE009}" type="pres">
      <dgm:prSet presAssocID="{BB62CC6F-0248-D545-BFF8-C01D99C81211}" presName="sibTrans" presStyleLbl="sibTrans2D1" presStyleIdx="1" presStyleCnt="5"/>
      <dgm:spPr/>
    </dgm:pt>
    <dgm:pt modelId="{3928146D-3537-2140-9765-A5897F5500AA}" type="pres">
      <dgm:prSet presAssocID="{BB62CC6F-0248-D545-BFF8-C01D99C81211}" presName="connectorText" presStyleLbl="sibTrans2D1" presStyleIdx="1" presStyleCnt="5"/>
      <dgm:spPr/>
    </dgm:pt>
    <dgm:pt modelId="{6E5054F6-4A5D-8D49-86DF-B3C526FD9E83}" type="pres">
      <dgm:prSet presAssocID="{2B3803C9-EBBF-6444-9339-0BFC08BF42F4}" presName="node" presStyleLbl="node1" presStyleIdx="2" presStyleCnt="5">
        <dgm:presLayoutVars>
          <dgm:bulletEnabled val="1"/>
        </dgm:presLayoutVars>
      </dgm:prSet>
      <dgm:spPr/>
    </dgm:pt>
    <dgm:pt modelId="{CEFAD2FF-BCD8-0048-9FB4-FCF2F15C8693}" type="pres">
      <dgm:prSet presAssocID="{977F2FF4-92E9-2549-B4D5-824EF0592CA3}" presName="sibTrans" presStyleLbl="sibTrans2D1" presStyleIdx="2" presStyleCnt="5"/>
      <dgm:spPr/>
    </dgm:pt>
    <dgm:pt modelId="{E4ACDB7E-269E-1A4E-A3DC-281A30DF63CB}" type="pres">
      <dgm:prSet presAssocID="{977F2FF4-92E9-2549-B4D5-824EF0592CA3}" presName="connectorText" presStyleLbl="sibTrans2D1" presStyleIdx="2" presStyleCnt="5"/>
      <dgm:spPr/>
    </dgm:pt>
    <dgm:pt modelId="{75B3BDDE-598C-BE47-BEDC-F705CC3F76CC}" type="pres">
      <dgm:prSet presAssocID="{CA5C8256-EEE4-8644-969F-8308BEDA66F6}" presName="node" presStyleLbl="node1" presStyleIdx="3" presStyleCnt="5">
        <dgm:presLayoutVars>
          <dgm:bulletEnabled val="1"/>
        </dgm:presLayoutVars>
      </dgm:prSet>
      <dgm:spPr/>
    </dgm:pt>
    <dgm:pt modelId="{7E9C7C75-E38C-1C49-82FD-BE1EFDC81323}" type="pres">
      <dgm:prSet presAssocID="{830B6196-C41A-794A-8B3C-3F7551C8D100}" presName="sibTrans" presStyleLbl="sibTrans2D1" presStyleIdx="3" presStyleCnt="5"/>
      <dgm:spPr/>
    </dgm:pt>
    <dgm:pt modelId="{CD079B26-8F56-204C-98D1-164743DB7830}" type="pres">
      <dgm:prSet presAssocID="{830B6196-C41A-794A-8B3C-3F7551C8D100}" presName="connectorText" presStyleLbl="sibTrans2D1" presStyleIdx="3" presStyleCnt="5"/>
      <dgm:spPr/>
    </dgm:pt>
    <dgm:pt modelId="{6A9F0362-929D-AE4F-882D-543A8EA96FED}" type="pres">
      <dgm:prSet presAssocID="{E767BCFA-177C-3744-AC68-A5AA46C179DB}" presName="node" presStyleLbl="node1" presStyleIdx="4" presStyleCnt="5">
        <dgm:presLayoutVars>
          <dgm:bulletEnabled val="1"/>
        </dgm:presLayoutVars>
      </dgm:prSet>
      <dgm:spPr/>
    </dgm:pt>
    <dgm:pt modelId="{9F5C540F-9BC9-4C48-8ECA-1CA678980E81}" type="pres">
      <dgm:prSet presAssocID="{67C15C8F-60EA-0E44-951E-DF0DFF9AE5D5}" presName="sibTrans" presStyleLbl="sibTrans2D1" presStyleIdx="4" presStyleCnt="5"/>
      <dgm:spPr/>
    </dgm:pt>
    <dgm:pt modelId="{5BBBB1CB-AE89-6543-A725-1F937FD7B270}" type="pres">
      <dgm:prSet presAssocID="{67C15C8F-60EA-0E44-951E-DF0DFF9AE5D5}" presName="connectorText" presStyleLbl="sibTrans2D1" presStyleIdx="4" presStyleCnt="5"/>
      <dgm:spPr/>
    </dgm:pt>
  </dgm:ptLst>
  <dgm:cxnLst>
    <dgm:cxn modelId="{311ED331-C001-EA44-B728-DFA5CB58D6D5}" srcId="{AAAB2D81-7722-2C4D-9F50-59C26CA175D2}" destId="{889C5A18-27F4-1745-B41F-B6FBD075436D}" srcOrd="0" destOrd="0" parTransId="{61A7FF1E-3823-B141-B244-F7FA10F90747}" sibTransId="{CDB9075A-829F-064F-8710-E9C161E9FA1A}"/>
    <dgm:cxn modelId="{0C2FCAB9-E67B-F245-BEC8-D76830A5B887}" type="presOf" srcId="{830B6196-C41A-794A-8B3C-3F7551C8D100}" destId="{CD079B26-8F56-204C-98D1-164743DB7830}" srcOrd="1" destOrd="0" presId="urn:microsoft.com/office/officeart/2005/8/layout/cycle2"/>
    <dgm:cxn modelId="{B0AA15AD-3484-D849-9937-9A9FCFA9D327}" type="presOf" srcId="{CDB9075A-829F-064F-8710-E9C161E9FA1A}" destId="{34D9EAE5-E48D-2343-9D91-B1DABB44510C}" srcOrd="0" destOrd="0" presId="urn:microsoft.com/office/officeart/2005/8/layout/cycle2"/>
    <dgm:cxn modelId="{B863713D-73CF-FB4E-80ED-4155505288D5}" type="presOf" srcId="{BB62CC6F-0248-D545-BFF8-C01D99C81211}" destId="{3928146D-3537-2140-9765-A5897F5500AA}" srcOrd="1" destOrd="0" presId="urn:microsoft.com/office/officeart/2005/8/layout/cycle2"/>
    <dgm:cxn modelId="{0F93B347-A24C-7144-91DA-FCB32BD17F37}" type="presOf" srcId="{67C15C8F-60EA-0E44-951E-DF0DFF9AE5D5}" destId="{9F5C540F-9BC9-4C48-8ECA-1CA678980E81}" srcOrd="0" destOrd="0" presId="urn:microsoft.com/office/officeart/2005/8/layout/cycle2"/>
    <dgm:cxn modelId="{4E94353E-D8F1-484C-91E8-076F13A88CA4}" type="presOf" srcId="{977F2FF4-92E9-2549-B4D5-824EF0592CA3}" destId="{E4ACDB7E-269E-1A4E-A3DC-281A30DF63CB}" srcOrd="1" destOrd="0" presId="urn:microsoft.com/office/officeart/2005/8/layout/cycle2"/>
    <dgm:cxn modelId="{444B4485-BF85-3D42-947B-01AA98AE5275}" type="presOf" srcId="{977F2FF4-92E9-2549-B4D5-824EF0592CA3}" destId="{CEFAD2FF-BCD8-0048-9FB4-FCF2F15C8693}" srcOrd="0" destOrd="0" presId="urn:microsoft.com/office/officeart/2005/8/layout/cycle2"/>
    <dgm:cxn modelId="{38BF2420-DDAB-D746-B800-8331578E4084}" type="presOf" srcId="{889C5A18-27F4-1745-B41F-B6FBD075436D}" destId="{724DAB46-3E1B-DF43-A93A-747B72B2943E}" srcOrd="0" destOrd="0" presId="urn:microsoft.com/office/officeart/2005/8/layout/cycle2"/>
    <dgm:cxn modelId="{7B0292D4-3455-5B43-940C-3D5747D32D8B}" srcId="{AAAB2D81-7722-2C4D-9F50-59C26CA175D2}" destId="{2B3803C9-EBBF-6444-9339-0BFC08BF42F4}" srcOrd="2" destOrd="0" parTransId="{0FA29F16-5D55-7940-9C09-9336EFEE6444}" sibTransId="{977F2FF4-92E9-2549-B4D5-824EF0592CA3}"/>
    <dgm:cxn modelId="{A1767A5E-9DD6-B645-A935-5E6EBD421543}" type="presOf" srcId="{694AC1F7-5501-0140-B129-DBB058A4D065}" destId="{E86E917F-0735-A04A-BBB1-6C8B28A8BBFE}" srcOrd="0" destOrd="0" presId="urn:microsoft.com/office/officeart/2005/8/layout/cycle2"/>
    <dgm:cxn modelId="{5755EED4-E482-F340-8EDE-EE846C1FDDF9}" type="presOf" srcId="{CDB9075A-829F-064F-8710-E9C161E9FA1A}" destId="{C3DE558D-A632-D345-AD52-6FB22B9B57E3}" srcOrd="1" destOrd="0" presId="urn:microsoft.com/office/officeart/2005/8/layout/cycle2"/>
    <dgm:cxn modelId="{DB19E03F-FC5F-0E46-832B-D54EF4A3C6AF}" srcId="{AAAB2D81-7722-2C4D-9F50-59C26CA175D2}" destId="{E767BCFA-177C-3744-AC68-A5AA46C179DB}" srcOrd="4" destOrd="0" parTransId="{28A1E366-5869-FA4C-A6D0-C8F6D5081F29}" sibTransId="{67C15C8F-60EA-0E44-951E-DF0DFF9AE5D5}"/>
    <dgm:cxn modelId="{CA6D904D-C152-8E49-BE19-19FBE24D08F8}" type="presOf" srcId="{E767BCFA-177C-3744-AC68-A5AA46C179DB}" destId="{6A9F0362-929D-AE4F-882D-543A8EA96FED}" srcOrd="0" destOrd="0" presId="urn:microsoft.com/office/officeart/2005/8/layout/cycle2"/>
    <dgm:cxn modelId="{CDE785EC-CF23-AD47-9982-880FA85381DA}" type="presOf" srcId="{2B3803C9-EBBF-6444-9339-0BFC08BF42F4}" destId="{6E5054F6-4A5D-8D49-86DF-B3C526FD9E83}" srcOrd="0" destOrd="0" presId="urn:microsoft.com/office/officeart/2005/8/layout/cycle2"/>
    <dgm:cxn modelId="{33E07CB1-E183-BD43-99C7-B044C6791B16}" type="presOf" srcId="{BB62CC6F-0248-D545-BFF8-C01D99C81211}" destId="{EFE62EEE-D4B3-684E-885F-4F10E05EE009}" srcOrd="0" destOrd="0" presId="urn:microsoft.com/office/officeart/2005/8/layout/cycle2"/>
    <dgm:cxn modelId="{60D8D668-2EEB-0E41-8BA0-EDFECEB5C1DE}" srcId="{AAAB2D81-7722-2C4D-9F50-59C26CA175D2}" destId="{694AC1F7-5501-0140-B129-DBB058A4D065}" srcOrd="1" destOrd="0" parTransId="{E4B34DBE-A01F-2747-868F-D25991C03728}" sibTransId="{BB62CC6F-0248-D545-BFF8-C01D99C81211}"/>
    <dgm:cxn modelId="{B16B1BD7-1B7D-2140-837C-6276E07F1B46}" type="presOf" srcId="{CA5C8256-EEE4-8644-969F-8308BEDA66F6}" destId="{75B3BDDE-598C-BE47-BEDC-F705CC3F76CC}" srcOrd="0" destOrd="0" presId="urn:microsoft.com/office/officeart/2005/8/layout/cycle2"/>
    <dgm:cxn modelId="{DE911416-0189-8F48-9641-88240456C4AA}" srcId="{AAAB2D81-7722-2C4D-9F50-59C26CA175D2}" destId="{CA5C8256-EEE4-8644-969F-8308BEDA66F6}" srcOrd="3" destOrd="0" parTransId="{F7E163F4-15E7-764E-9E5E-9D4094EDD6E8}" sibTransId="{830B6196-C41A-794A-8B3C-3F7551C8D100}"/>
    <dgm:cxn modelId="{D96F75E3-AF36-B446-B01F-CE9FE9104D20}" type="presOf" srcId="{67C15C8F-60EA-0E44-951E-DF0DFF9AE5D5}" destId="{5BBBB1CB-AE89-6543-A725-1F937FD7B270}" srcOrd="1" destOrd="0" presId="urn:microsoft.com/office/officeart/2005/8/layout/cycle2"/>
    <dgm:cxn modelId="{F4DE352C-9657-1245-88A4-4AB5A097F145}" type="presOf" srcId="{AAAB2D81-7722-2C4D-9F50-59C26CA175D2}" destId="{6DCC8016-B2CC-594D-B566-44F6222135E5}" srcOrd="0" destOrd="0" presId="urn:microsoft.com/office/officeart/2005/8/layout/cycle2"/>
    <dgm:cxn modelId="{59D08C44-5A6D-C042-A52C-B0C75FBF7601}" type="presOf" srcId="{830B6196-C41A-794A-8B3C-3F7551C8D100}" destId="{7E9C7C75-E38C-1C49-82FD-BE1EFDC81323}" srcOrd="0" destOrd="0" presId="urn:microsoft.com/office/officeart/2005/8/layout/cycle2"/>
    <dgm:cxn modelId="{BBF142F2-C7C8-F640-A46E-F09C1E6345EF}" type="presParOf" srcId="{6DCC8016-B2CC-594D-B566-44F6222135E5}" destId="{724DAB46-3E1B-DF43-A93A-747B72B2943E}" srcOrd="0" destOrd="0" presId="urn:microsoft.com/office/officeart/2005/8/layout/cycle2"/>
    <dgm:cxn modelId="{D8BEC2B4-0F73-424F-A92E-E81FDA63AB40}" type="presParOf" srcId="{6DCC8016-B2CC-594D-B566-44F6222135E5}" destId="{34D9EAE5-E48D-2343-9D91-B1DABB44510C}" srcOrd="1" destOrd="0" presId="urn:microsoft.com/office/officeart/2005/8/layout/cycle2"/>
    <dgm:cxn modelId="{435DF654-1B9C-4642-9066-435AFE5502F5}" type="presParOf" srcId="{34D9EAE5-E48D-2343-9D91-B1DABB44510C}" destId="{C3DE558D-A632-D345-AD52-6FB22B9B57E3}" srcOrd="0" destOrd="0" presId="urn:microsoft.com/office/officeart/2005/8/layout/cycle2"/>
    <dgm:cxn modelId="{FBA968EA-3915-D545-BC08-8E6F3F955483}" type="presParOf" srcId="{6DCC8016-B2CC-594D-B566-44F6222135E5}" destId="{E86E917F-0735-A04A-BBB1-6C8B28A8BBFE}" srcOrd="2" destOrd="0" presId="urn:microsoft.com/office/officeart/2005/8/layout/cycle2"/>
    <dgm:cxn modelId="{52AB334D-AE66-D146-84FC-244F1472BD32}" type="presParOf" srcId="{6DCC8016-B2CC-594D-B566-44F6222135E5}" destId="{EFE62EEE-D4B3-684E-885F-4F10E05EE009}" srcOrd="3" destOrd="0" presId="urn:microsoft.com/office/officeart/2005/8/layout/cycle2"/>
    <dgm:cxn modelId="{32ECF89D-CE3C-1C4B-9D6F-5332A6FC417F}" type="presParOf" srcId="{EFE62EEE-D4B3-684E-885F-4F10E05EE009}" destId="{3928146D-3537-2140-9765-A5897F5500AA}" srcOrd="0" destOrd="0" presId="urn:microsoft.com/office/officeart/2005/8/layout/cycle2"/>
    <dgm:cxn modelId="{298C9AEE-EED4-C94B-9B8A-5806673DE812}" type="presParOf" srcId="{6DCC8016-B2CC-594D-B566-44F6222135E5}" destId="{6E5054F6-4A5D-8D49-86DF-B3C526FD9E83}" srcOrd="4" destOrd="0" presId="urn:microsoft.com/office/officeart/2005/8/layout/cycle2"/>
    <dgm:cxn modelId="{A74C7687-5DBA-3B48-8417-61089E4CA10A}" type="presParOf" srcId="{6DCC8016-B2CC-594D-B566-44F6222135E5}" destId="{CEFAD2FF-BCD8-0048-9FB4-FCF2F15C8693}" srcOrd="5" destOrd="0" presId="urn:microsoft.com/office/officeart/2005/8/layout/cycle2"/>
    <dgm:cxn modelId="{940B793E-6E52-6A49-872F-E1888F5F9CF9}" type="presParOf" srcId="{CEFAD2FF-BCD8-0048-9FB4-FCF2F15C8693}" destId="{E4ACDB7E-269E-1A4E-A3DC-281A30DF63CB}" srcOrd="0" destOrd="0" presId="urn:microsoft.com/office/officeart/2005/8/layout/cycle2"/>
    <dgm:cxn modelId="{DD71FCFB-ADD1-6D4D-9350-1F2BC0E79B5C}" type="presParOf" srcId="{6DCC8016-B2CC-594D-B566-44F6222135E5}" destId="{75B3BDDE-598C-BE47-BEDC-F705CC3F76CC}" srcOrd="6" destOrd="0" presId="urn:microsoft.com/office/officeart/2005/8/layout/cycle2"/>
    <dgm:cxn modelId="{3C237CE6-3162-9242-9417-9B728AD5ABCE}" type="presParOf" srcId="{6DCC8016-B2CC-594D-B566-44F6222135E5}" destId="{7E9C7C75-E38C-1C49-82FD-BE1EFDC81323}" srcOrd="7" destOrd="0" presId="urn:microsoft.com/office/officeart/2005/8/layout/cycle2"/>
    <dgm:cxn modelId="{3149C391-B6E9-444A-9954-284082C15F97}" type="presParOf" srcId="{7E9C7C75-E38C-1C49-82FD-BE1EFDC81323}" destId="{CD079B26-8F56-204C-98D1-164743DB7830}" srcOrd="0" destOrd="0" presId="urn:microsoft.com/office/officeart/2005/8/layout/cycle2"/>
    <dgm:cxn modelId="{4BE62EE8-7A24-5E48-8E83-B29158A9F47D}" type="presParOf" srcId="{6DCC8016-B2CC-594D-B566-44F6222135E5}" destId="{6A9F0362-929D-AE4F-882D-543A8EA96FED}" srcOrd="8" destOrd="0" presId="urn:microsoft.com/office/officeart/2005/8/layout/cycle2"/>
    <dgm:cxn modelId="{CF16F47B-13AF-C14F-BF70-AB38FDEF41FA}" type="presParOf" srcId="{6DCC8016-B2CC-594D-B566-44F6222135E5}" destId="{9F5C540F-9BC9-4C48-8ECA-1CA678980E81}" srcOrd="9" destOrd="0" presId="urn:microsoft.com/office/officeart/2005/8/layout/cycle2"/>
    <dgm:cxn modelId="{1B9C6530-DEFF-C34D-AEEB-470601379418}" type="presParOf" srcId="{9F5C540F-9BC9-4C48-8ECA-1CA678980E81}" destId="{5BBBB1CB-AE89-6543-A725-1F937FD7B27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5DDDCF-4F99-4946-B7A8-10ABB19B987C}"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US"/>
        </a:p>
      </dgm:t>
    </dgm:pt>
    <dgm:pt modelId="{C0B4B16E-EF0E-4B57-A3A2-D57C47A44A7B}">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800" dirty="0">
              <a:latin typeface="Lucida Grande"/>
              <a:cs typeface="Lucida Grande"/>
            </a:rPr>
            <a:t>Unity</a:t>
          </a:r>
        </a:p>
      </dgm:t>
    </dgm:pt>
    <dgm:pt modelId="{F467027A-8742-40E5-AAFA-6222753E5534}" type="parTrans" cxnId="{6B087B75-C576-4789-BF47-5A5AD8686E08}">
      <dgm:prSet/>
      <dgm:spPr/>
      <dgm:t>
        <a:bodyPr/>
        <a:lstStyle/>
        <a:p>
          <a:endParaRPr lang="en-US"/>
        </a:p>
      </dgm:t>
    </dgm:pt>
    <dgm:pt modelId="{75326B5E-330A-40E5-97E6-B95C31AE5315}" type="sibTrans" cxnId="{6B087B75-C576-4789-BF47-5A5AD8686E08}">
      <dgm:prSet/>
      <dgm:spPr/>
      <dgm:t>
        <a:bodyPr/>
        <a:lstStyle/>
        <a:p>
          <a:endParaRPr lang="en-US"/>
        </a:p>
      </dgm:t>
    </dgm:pt>
    <dgm:pt modelId="{717203EB-E982-4672-BAAF-8D6F9B458C5E}">
      <dgm:prSet phldrT="[Text]" custT="1"/>
      <dgm:spPr>
        <a:solidFill>
          <a:schemeClr val="accent4">
            <a:lumMod val="60000"/>
            <a:lumOff val="40000"/>
            <a:alpha val="90000"/>
          </a:schemeClr>
        </a:solidFill>
      </dgm:spPr>
      <dgm:t>
        <a:bodyPr/>
        <a:lstStyle/>
        <a:p>
          <a:pPr marL="347472" indent="-347472"/>
          <a:r>
            <a:rPr lang="en-US" sz="1600" dirty="0">
              <a:latin typeface="Lucida Grande"/>
              <a:cs typeface="Lucida Grande"/>
            </a:rPr>
            <a:t>Focus on terms that bring people together rather than those that are divisive</a:t>
          </a:r>
        </a:p>
      </dgm:t>
    </dgm:pt>
    <dgm:pt modelId="{731F45B9-BF2E-4EE9-936F-00F1BE96C56B}" type="parTrans" cxnId="{F6A4A265-0663-4BF8-AAFC-9113A25EBC83}">
      <dgm:prSet/>
      <dgm:spPr/>
      <dgm:t>
        <a:bodyPr/>
        <a:lstStyle/>
        <a:p>
          <a:endParaRPr lang="en-US"/>
        </a:p>
      </dgm:t>
    </dgm:pt>
    <dgm:pt modelId="{562C80DB-6B71-46BF-A684-00567170B40A}" type="sibTrans" cxnId="{F6A4A265-0663-4BF8-AAFC-9113A25EBC83}">
      <dgm:prSet/>
      <dgm:spPr/>
      <dgm:t>
        <a:bodyPr/>
        <a:lstStyle/>
        <a:p>
          <a:endParaRPr lang="en-US"/>
        </a:p>
      </dgm:t>
    </dgm:pt>
    <dgm:pt modelId="{2405B59F-9C92-4741-AF52-E5552B9D00D0}">
      <dgm:prSet phldrT="[Text]" custT="1"/>
      <dgm:spPr>
        <a:solidFill>
          <a:schemeClr val="accent4">
            <a:lumMod val="60000"/>
            <a:lumOff val="40000"/>
            <a:alpha val="90000"/>
          </a:schemeClr>
        </a:solidFill>
      </dgm:spPr>
      <dgm:t>
        <a:bodyPr/>
        <a:lstStyle/>
        <a:p>
          <a:pPr marL="347472" indent="-347472"/>
          <a:r>
            <a:rPr lang="en-US" sz="1600" dirty="0">
              <a:latin typeface="Lucida Grande"/>
              <a:cs typeface="Lucida Grande"/>
            </a:rPr>
            <a:t>A “we” perspective rather than an “us/them” mindset</a:t>
          </a:r>
        </a:p>
      </dgm:t>
    </dgm:pt>
    <dgm:pt modelId="{2F4BF840-3FDD-466A-951E-91EA7047CA7A}" type="parTrans" cxnId="{752B821E-1DC6-4B4B-8D9E-B722ED539E07}">
      <dgm:prSet/>
      <dgm:spPr/>
      <dgm:t>
        <a:bodyPr/>
        <a:lstStyle/>
        <a:p>
          <a:endParaRPr lang="en-US"/>
        </a:p>
      </dgm:t>
    </dgm:pt>
    <dgm:pt modelId="{3584A304-8A85-4081-92B6-60FD8696B4C6}" type="sibTrans" cxnId="{752B821E-1DC6-4B4B-8D9E-B722ED539E07}">
      <dgm:prSet/>
      <dgm:spPr/>
      <dgm:t>
        <a:bodyPr/>
        <a:lstStyle/>
        <a:p>
          <a:endParaRPr lang="en-US"/>
        </a:p>
      </dgm:t>
    </dgm:pt>
    <dgm:pt modelId="{9FDDDE04-ABC5-4422-ADFE-19F244033293}">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dirty="0">
              <a:latin typeface="Lucida Grande"/>
              <a:cs typeface="Lucida Grande"/>
            </a:rPr>
            <a:t>Linked Fate</a:t>
          </a:r>
        </a:p>
      </dgm:t>
    </dgm:pt>
    <dgm:pt modelId="{6A915586-DB06-4C5C-86DD-9B2DE9DA55D2}" type="parTrans" cxnId="{6F3ADDDC-9A94-41AA-9770-A2E2315F144C}">
      <dgm:prSet/>
      <dgm:spPr/>
      <dgm:t>
        <a:bodyPr/>
        <a:lstStyle/>
        <a:p>
          <a:endParaRPr lang="en-US"/>
        </a:p>
      </dgm:t>
    </dgm:pt>
    <dgm:pt modelId="{7DAAC0D1-C458-41DF-8600-9CDABF2FE285}" type="sibTrans" cxnId="{6F3ADDDC-9A94-41AA-9770-A2E2315F144C}">
      <dgm:prSet/>
      <dgm:spPr/>
      <dgm:t>
        <a:bodyPr/>
        <a:lstStyle/>
        <a:p>
          <a:endParaRPr lang="en-US"/>
        </a:p>
      </dgm:t>
    </dgm:pt>
    <dgm:pt modelId="{C4B50788-E9D4-48EE-8A3A-1EBB0EF478DF}">
      <dgm:prSet phldrT="[Text]" custT="1"/>
      <dgm:spPr>
        <a:solidFill>
          <a:schemeClr val="accent2">
            <a:lumMod val="40000"/>
            <a:lumOff val="60000"/>
            <a:alpha val="90000"/>
          </a:schemeClr>
        </a:solidFill>
      </dgm:spPr>
      <dgm:t>
        <a:bodyPr/>
        <a:lstStyle/>
        <a:p>
          <a:pPr marL="0" indent="-347472"/>
          <a:r>
            <a:rPr lang="en-US" sz="1600" dirty="0">
              <a:latin typeface="Lucida Grande"/>
              <a:cs typeface="Lucida Grande"/>
            </a:rPr>
            <a:t>The fates of all people are linked</a:t>
          </a:r>
        </a:p>
      </dgm:t>
    </dgm:pt>
    <dgm:pt modelId="{09644633-33C6-4D48-94E7-A855D0E41A27}" type="parTrans" cxnId="{EA6083D0-7C06-4A15-BCEA-462D3410D890}">
      <dgm:prSet/>
      <dgm:spPr/>
      <dgm:t>
        <a:bodyPr/>
        <a:lstStyle/>
        <a:p>
          <a:endParaRPr lang="en-US"/>
        </a:p>
      </dgm:t>
    </dgm:pt>
    <dgm:pt modelId="{5B81ABA8-F8B9-44EE-AA6C-6E7F42030E36}" type="sibTrans" cxnId="{EA6083D0-7C06-4A15-BCEA-462D3410D890}">
      <dgm:prSet/>
      <dgm:spPr/>
      <dgm:t>
        <a:bodyPr/>
        <a:lstStyle/>
        <a:p>
          <a:endParaRPr lang="en-US"/>
        </a:p>
      </dgm:t>
    </dgm:pt>
    <dgm:pt modelId="{7FC8D33C-3361-46C1-9F64-D80703EE9E23}">
      <dgm:prSet phldrT="[Text]" custT="1"/>
      <dgm:spPr>
        <a:solidFill>
          <a:schemeClr val="accent2">
            <a:lumMod val="40000"/>
            <a:lumOff val="60000"/>
            <a:alpha val="90000"/>
          </a:schemeClr>
        </a:solidFill>
      </dgm:spPr>
      <dgm:t>
        <a:bodyPr/>
        <a:lstStyle/>
        <a:p>
          <a:pPr marL="347472" indent="-347472"/>
          <a:r>
            <a:rPr lang="en-US" sz="1600" dirty="0">
              <a:latin typeface="Lucida Grande"/>
              <a:cs typeface="Lucida Grande"/>
            </a:rPr>
            <a:t>We need to understand the effect that institutional arrangements have on </a:t>
          </a:r>
          <a:r>
            <a:rPr lang="en-US" sz="1600" i="1" dirty="0">
              <a:latin typeface="Lucida Grande"/>
              <a:cs typeface="Lucida Grande"/>
            </a:rPr>
            <a:t>all</a:t>
          </a:r>
          <a:r>
            <a:rPr lang="en-US" sz="1600" i="0" dirty="0">
              <a:latin typeface="Lucida Grande"/>
              <a:cs typeface="Lucida Grande"/>
            </a:rPr>
            <a:t> individuals</a:t>
          </a:r>
          <a:endParaRPr lang="en-US" sz="1600" dirty="0">
            <a:latin typeface="Lucida Grande"/>
            <a:cs typeface="Lucida Grande"/>
          </a:endParaRPr>
        </a:p>
      </dgm:t>
    </dgm:pt>
    <dgm:pt modelId="{2B16C5CA-88B9-4A87-A435-9A30C156F740}" type="parTrans" cxnId="{9C3EF786-3CA0-488D-B630-76435003DFF0}">
      <dgm:prSet/>
      <dgm:spPr/>
      <dgm:t>
        <a:bodyPr/>
        <a:lstStyle/>
        <a:p>
          <a:endParaRPr lang="en-US"/>
        </a:p>
      </dgm:t>
    </dgm:pt>
    <dgm:pt modelId="{CEFD51CF-E4F0-4310-816D-D12D74B834A3}" type="sibTrans" cxnId="{9C3EF786-3CA0-488D-B630-76435003DFF0}">
      <dgm:prSet/>
      <dgm:spPr/>
      <dgm:t>
        <a:bodyPr/>
        <a:lstStyle/>
        <a:p>
          <a:endParaRPr lang="en-US"/>
        </a:p>
      </dgm:t>
    </dgm:pt>
    <dgm:pt modelId="{6BE150A3-4118-41A2-BC55-5FC1CDF569BA}">
      <dgm:prSet phldrT="[Text]" custT="1"/>
      <dgm:spPr>
        <a:solidFill>
          <a:schemeClr val="accent4">
            <a:lumMod val="60000"/>
            <a:lumOff val="40000"/>
            <a:alpha val="90000"/>
          </a:schemeClr>
        </a:solidFill>
      </dgm:spPr>
      <dgm:t>
        <a:bodyPr/>
        <a:lstStyle/>
        <a:p>
          <a:pPr marL="347472" indent="-347472"/>
          <a:r>
            <a:rPr lang="en-US" sz="1600" dirty="0">
              <a:latin typeface="Lucida Grande"/>
              <a:cs typeface="Lucida Grande"/>
            </a:rPr>
            <a:t>“We the people” recognizes </a:t>
          </a:r>
          <a:r>
            <a:rPr lang="en-US" sz="1600" i="1" dirty="0">
              <a:latin typeface="Lucida Grande"/>
              <a:cs typeface="Lucida Grande"/>
            </a:rPr>
            <a:t>all </a:t>
          </a:r>
          <a:r>
            <a:rPr lang="en-US" sz="1600" i="0" dirty="0">
              <a:latin typeface="Lucida Grande"/>
              <a:cs typeface="Lucida Grande"/>
            </a:rPr>
            <a:t>the people</a:t>
          </a:r>
          <a:endParaRPr lang="en-US" sz="1600" dirty="0">
            <a:latin typeface="Lucida Grande"/>
            <a:cs typeface="Lucida Grande"/>
          </a:endParaRPr>
        </a:p>
      </dgm:t>
    </dgm:pt>
    <dgm:pt modelId="{A51B94A6-563F-4A7F-9666-C21D8ACAA954}" type="parTrans" cxnId="{B4646F8B-6203-4845-98D2-FD88D80D064D}">
      <dgm:prSet/>
      <dgm:spPr/>
      <dgm:t>
        <a:bodyPr/>
        <a:lstStyle/>
        <a:p>
          <a:endParaRPr lang="en-US"/>
        </a:p>
      </dgm:t>
    </dgm:pt>
    <dgm:pt modelId="{B0181B3B-6A6F-4469-A663-F2F0AE13F447}" type="sibTrans" cxnId="{B4646F8B-6203-4845-98D2-FD88D80D064D}">
      <dgm:prSet/>
      <dgm:spPr/>
      <dgm:t>
        <a:bodyPr/>
        <a:lstStyle/>
        <a:p>
          <a:endParaRPr lang="en-US"/>
        </a:p>
      </dgm:t>
    </dgm:pt>
    <dgm:pt modelId="{C7F04723-7AD4-45F6-97FD-E6BEA2F7FFE1}" type="pres">
      <dgm:prSet presAssocID="{125DDDCF-4F99-4946-B7A8-10ABB19B987C}" presName="Name0" presStyleCnt="0">
        <dgm:presLayoutVars>
          <dgm:dir/>
          <dgm:animLvl val="lvl"/>
          <dgm:resizeHandles val="exact"/>
        </dgm:presLayoutVars>
      </dgm:prSet>
      <dgm:spPr/>
    </dgm:pt>
    <dgm:pt modelId="{3FBD8701-D423-4A1E-B91E-A145C8BCE391}" type="pres">
      <dgm:prSet presAssocID="{C0B4B16E-EF0E-4B57-A3A2-D57C47A44A7B}" presName="linNode" presStyleCnt="0"/>
      <dgm:spPr/>
    </dgm:pt>
    <dgm:pt modelId="{EDBF025C-39FC-45C1-AAC6-95EF9BA35995}" type="pres">
      <dgm:prSet presAssocID="{C0B4B16E-EF0E-4B57-A3A2-D57C47A44A7B}" presName="parentText" presStyleLbl="node1" presStyleIdx="0" presStyleCnt="2">
        <dgm:presLayoutVars>
          <dgm:chMax val="1"/>
          <dgm:bulletEnabled val="1"/>
        </dgm:presLayoutVars>
      </dgm:prSet>
      <dgm:spPr/>
    </dgm:pt>
    <dgm:pt modelId="{51C28DAA-A12D-4E6F-BC54-EE6708DBE6B1}" type="pres">
      <dgm:prSet presAssocID="{C0B4B16E-EF0E-4B57-A3A2-D57C47A44A7B}" presName="descendantText" presStyleLbl="alignAccFollowNode1" presStyleIdx="0" presStyleCnt="2" custScaleY="120636">
        <dgm:presLayoutVars>
          <dgm:bulletEnabled val="1"/>
        </dgm:presLayoutVars>
      </dgm:prSet>
      <dgm:spPr/>
    </dgm:pt>
    <dgm:pt modelId="{9AFA9957-C25F-4E1D-B445-723CF4061E01}" type="pres">
      <dgm:prSet presAssocID="{75326B5E-330A-40E5-97E6-B95C31AE5315}" presName="sp" presStyleCnt="0"/>
      <dgm:spPr/>
    </dgm:pt>
    <dgm:pt modelId="{C530F1DD-3426-448A-9237-141848080C8E}" type="pres">
      <dgm:prSet presAssocID="{9FDDDE04-ABC5-4422-ADFE-19F244033293}" presName="linNode" presStyleCnt="0"/>
      <dgm:spPr/>
    </dgm:pt>
    <dgm:pt modelId="{B3B04FDD-65B6-450F-8227-EE4915871A2F}" type="pres">
      <dgm:prSet presAssocID="{9FDDDE04-ABC5-4422-ADFE-19F244033293}" presName="parentText" presStyleLbl="node1" presStyleIdx="1" presStyleCnt="2">
        <dgm:presLayoutVars>
          <dgm:chMax val="1"/>
          <dgm:bulletEnabled val="1"/>
        </dgm:presLayoutVars>
      </dgm:prSet>
      <dgm:spPr/>
    </dgm:pt>
    <dgm:pt modelId="{BB0ACD1B-6FD1-4331-829C-524A0DDA30F8}" type="pres">
      <dgm:prSet presAssocID="{9FDDDE04-ABC5-4422-ADFE-19F244033293}" presName="descendantText" presStyleLbl="alignAccFollowNode1" presStyleIdx="1" presStyleCnt="2" custScaleY="112193">
        <dgm:presLayoutVars>
          <dgm:bulletEnabled val="1"/>
        </dgm:presLayoutVars>
      </dgm:prSet>
      <dgm:spPr/>
    </dgm:pt>
  </dgm:ptLst>
  <dgm:cxnLst>
    <dgm:cxn modelId="{AB607A9E-61EB-B442-9017-9503A53EAE90}" type="presOf" srcId="{C0B4B16E-EF0E-4B57-A3A2-D57C47A44A7B}" destId="{EDBF025C-39FC-45C1-AAC6-95EF9BA35995}" srcOrd="0" destOrd="0" presId="urn:microsoft.com/office/officeart/2005/8/layout/vList5"/>
    <dgm:cxn modelId="{EA6083D0-7C06-4A15-BCEA-462D3410D890}" srcId="{9FDDDE04-ABC5-4422-ADFE-19F244033293}" destId="{C4B50788-E9D4-48EE-8A3A-1EBB0EF478DF}" srcOrd="0" destOrd="0" parTransId="{09644633-33C6-4D48-94E7-A855D0E41A27}" sibTransId="{5B81ABA8-F8B9-44EE-AA6C-6E7F42030E36}"/>
    <dgm:cxn modelId="{F6A4A265-0663-4BF8-AAFC-9113A25EBC83}" srcId="{C0B4B16E-EF0E-4B57-A3A2-D57C47A44A7B}" destId="{717203EB-E982-4672-BAAF-8D6F9B458C5E}" srcOrd="0" destOrd="0" parTransId="{731F45B9-BF2E-4EE9-936F-00F1BE96C56B}" sibTransId="{562C80DB-6B71-46BF-A684-00567170B40A}"/>
    <dgm:cxn modelId="{9C3EF786-3CA0-488D-B630-76435003DFF0}" srcId="{9FDDDE04-ABC5-4422-ADFE-19F244033293}" destId="{7FC8D33C-3361-46C1-9F64-D80703EE9E23}" srcOrd="1" destOrd="0" parTransId="{2B16C5CA-88B9-4A87-A435-9A30C156F740}" sibTransId="{CEFD51CF-E4F0-4310-816D-D12D74B834A3}"/>
    <dgm:cxn modelId="{75AD91A6-2881-EA48-9A25-15EB7453A1E4}" type="presOf" srcId="{2405B59F-9C92-4741-AF52-E5552B9D00D0}" destId="{51C28DAA-A12D-4E6F-BC54-EE6708DBE6B1}" srcOrd="0" destOrd="1" presId="urn:microsoft.com/office/officeart/2005/8/layout/vList5"/>
    <dgm:cxn modelId="{E63A417B-79C1-204F-9810-85E46564EA79}" type="presOf" srcId="{C4B50788-E9D4-48EE-8A3A-1EBB0EF478DF}" destId="{BB0ACD1B-6FD1-4331-829C-524A0DDA30F8}" srcOrd="0" destOrd="0" presId="urn:microsoft.com/office/officeart/2005/8/layout/vList5"/>
    <dgm:cxn modelId="{6F3ADDDC-9A94-41AA-9770-A2E2315F144C}" srcId="{125DDDCF-4F99-4946-B7A8-10ABB19B987C}" destId="{9FDDDE04-ABC5-4422-ADFE-19F244033293}" srcOrd="1" destOrd="0" parTransId="{6A915586-DB06-4C5C-86DD-9B2DE9DA55D2}" sibTransId="{7DAAC0D1-C458-41DF-8600-9CDABF2FE285}"/>
    <dgm:cxn modelId="{64CE74BF-1C38-354D-AC08-1048080DEF78}" type="presOf" srcId="{6BE150A3-4118-41A2-BC55-5FC1CDF569BA}" destId="{51C28DAA-A12D-4E6F-BC54-EE6708DBE6B1}" srcOrd="0" destOrd="2" presId="urn:microsoft.com/office/officeart/2005/8/layout/vList5"/>
    <dgm:cxn modelId="{D45CDFAC-70B8-BA46-A650-28DA73ABC54B}" type="presOf" srcId="{125DDDCF-4F99-4946-B7A8-10ABB19B987C}" destId="{C7F04723-7AD4-45F6-97FD-E6BEA2F7FFE1}" srcOrd="0" destOrd="0" presId="urn:microsoft.com/office/officeart/2005/8/layout/vList5"/>
    <dgm:cxn modelId="{D3FF4948-C757-DF44-ABEA-12D73D6CA197}" type="presOf" srcId="{7FC8D33C-3361-46C1-9F64-D80703EE9E23}" destId="{BB0ACD1B-6FD1-4331-829C-524A0DDA30F8}" srcOrd="0" destOrd="1" presId="urn:microsoft.com/office/officeart/2005/8/layout/vList5"/>
    <dgm:cxn modelId="{D9A47943-1178-B54D-BD13-B81B4AD9877F}" type="presOf" srcId="{9FDDDE04-ABC5-4422-ADFE-19F244033293}" destId="{B3B04FDD-65B6-450F-8227-EE4915871A2F}" srcOrd="0" destOrd="0" presId="urn:microsoft.com/office/officeart/2005/8/layout/vList5"/>
    <dgm:cxn modelId="{6B087B75-C576-4789-BF47-5A5AD8686E08}" srcId="{125DDDCF-4F99-4946-B7A8-10ABB19B987C}" destId="{C0B4B16E-EF0E-4B57-A3A2-D57C47A44A7B}" srcOrd="0" destOrd="0" parTransId="{F467027A-8742-40E5-AAFA-6222753E5534}" sibTransId="{75326B5E-330A-40E5-97E6-B95C31AE5315}"/>
    <dgm:cxn modelId="{B4646F8B-6203-4845-98D2-FD88D80D064D}" srcId="{C0B4B16E-EF0E-4B57-A3A2-D57C47A44A7B}" destId="{6BE150A3-4118-41A2-BC55-5FC1CDF569BA}" srcOrd="2" destOrd="0" parTransId="{A51B94A6-563F-4A7F-9666-C21D8ACAA954}" sibTransId="{B0181B3B-6A6F-4469-A663-F2F0AE13F447}"/>
    <dgm:cxn modelId="{ADCA9DF0-9F21-C044-9182-52092C1780E8}" type="presOf" srcId="{717203EB-E982-4672-BAAF-8D6F9B458C5E}" destId="{51C28DAA-A12D-4E6F-BC54-EE6708DBE6B1}" srcOrd="0" destOrd="0" presId="urn:microsoft.com/office/officeart/2005/8/layout/vList5"/>
    <dgm:cxn modelId="{752B821E-1DC6-4B4B-8D9E-B722ED539E07}" srcId="{C0B4B16E-EF0E-4B57-A3A2-D57C47A44A7B}" destId="{2405B59F-9C92-4741-AF52-E5552B9D00D0}" srcOrd="1" destOrd="0" parTransId="{2F4BF840-3FDD-466A-951E-91EA7047CA7A}" sibTransId="{3584A304-8A85-4081-92B6-60FD8696B4C6}"/>
    <dgm:cxn modelId="{588DD9FF-69DD-0549-94EC-F72E640D0B12}" type="presParOf" srcId="{C7F04723-7AD4-45F6-97FD-E6BEA2F7FFE1}" destId="{3FBD8701-D423-4A1E-B91E-A145C8BCE391}" srcOrd="0" destOrd="0" presId="urn:microsoft.com/office/officeart/2005/8/layout/vList5"/>
    <dgm:cxn modelId="{C4B42E1E-2C0F-4C44-AE63-E606271B4C48}" type="presParOf" srcId="{3FBD8701-D423-4A1E-B91E-A145C8BCE391}" destId="{EDBF025C-39FC-45C1-AAC6-95EF9BA35995}" srcOrd="0" destOrd="0" presId="urn:microsoft.com/office/officeart/2005/8/layout/vList5"/>
    <dgm:cxn modelId="{A33CC7E3-2711-DC42-97BF-36057DADF723}" type="presParOf" srcId="{3FBD8701-D423-4A1E-B91E-A145C8BCE391}" destId="{51C28DAA-A12D-4E6F-BC54-EE6708DBE6B1}" srcOrd="1" destOrd="0" presId="urn:microsoft.com/office/officeart/2005/8/layout/vList5"/>
    <dgm:cxn modelId="{879207B1-3077-1F44-A573-431F8EB2BAA2}" type="presParOf" srcId="{C7F04723-7AD4-45F6-97FD-E6BEA2F7FFE1}" destId="{9AFA9957-C25F-4E1D-B445-723CF4061E01}" srcOrd="1" destOrd="0" presId="urn:microsoft.com/office/officeart/2005/8/layout/vList5"/>
    <dgm:cxn modelId="{636C8A95-4610-6E44-87E9-45B0BF4E01A0}" type="presParOf" srcId="{C7F04723-7AD4-45F6-97FD-E6BEA2F7FFE1}" destId="{C530F1DD-3426-448A-9237-141848080C8E}" srcOrd="2" destOrd="0" presId="urn:microsoft.com/office/officeart/2005/8/layout/vList5"/>
    <dgm:cxn modelId="{104C549E-D70B-A243-86D8-8DA6BC217100}" type="presParOf" srcId="{C530F1DD-3426-448A-9237-141848080C8E}" destId="{B3B04FDD-65B6-450F-8227-EE4915871A2F}" srcOrd="0" destOrd="0" presId="urn:microsoft.com/office/officeart/2005/8/layout/vList5"/>
    <dgm:cxn modelId="{B3ACEFD3-57E9-D248-9ECC-01E296911F9B}" type="presParOf" srcId="{C530F1DD-3426-448A-9237-141848080C8E}" destId="{BB0ACD1B-6FD1-4331-829C-524A0DDA30F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A8AF7B-2CF7-4D30-8151-4054EA9A58EC}" type="doc">
      <dgm:prSet loTypeId="urn:microsoft.com/office/officeart/2005/8/layout/hList6" loCatId="list" qsTypeId="urn:microsoft.com/office/officeart/2005/8/quickstyle/simple1" qsCatId="simple" csTypeId="urn:microsoft.com/office/officeart/2005/8/colors/accent5_4" csCatId="accent5" phldr="1"/>
      <dgm:spPr/>
      <dgm:t>
        <a:bodyPr/>
        <a:lstStyle/>
        <a:p>
          <a:endParaRPr lang="en-US"/>
        </a:p>
      </dgm:t>
    </dgm:pt>
    <dgm:pt modelId="{544DE33D-846C-40CD-AADE-F3B289842D54}">
      <dgm:prSet phldrT="[Text]" custT="1"/>
      <dgm:spPr/>
      <dgm:t>
        <a:bodyPr/>
        <a:lstStyle/>
        <a:p>
          <a:r>
            <a:rPr lang="en-US" sz="3000" dirty="0"/>
            <a:t>Racialized</a:t>
          </a:r>
          <a:r>
            <a:rPr lang="en-US" sz="2300" dirty="0"/>
            <a:t>…</a:t>
          </a:r>
        </a:p>
      </dgm:t>
    </dgm:pt>
    <dgm:pt modelId="{EB1A1FBA-64EB-406D-8CF9-DAE303089398}" type="parTrans" cxnId="{EF931682-3C40-4AD3-99BC-472632016068}">
      <dgm:prSet/>
      <dgm:spPr/>
      <dgm:t>
        <a:bodyPr/>
        <a:lstStyle/>
        <a:p>
          <a:endParaRPr lang="en-US"/>
        </a:p>
      </dgm:t>
    </dgm:pt>
    <dgm:pt modelId="{8B22193A-8A66-45A0-B935-D9D9F6F857E0}" type="sibTrans" cxnId="{EF931682-3C40-4AD3-99BC-472632016068}">
      <dgm:prSet/>
      <dgm:spPr/>
      <dgm:t>
        <a:bodyPr/>
        <a:lstStyle/>
        <a:p>
          <a:endParaRPr lang="en-US"/>
        </a:p>
      </dgm:t>
    </dgm:pt>
    <dgm:pt modelId="{1E19B522-1EA0-4AD9-A159-51726F79CADA}">
      <dgm:prSet phldrT="[Text]" custT="1"/>
      <dgm:spPr/>
      <dgm:t>
        <a:bodyPr/>
        <a:lstStyle/>
        <a:p>
          <a:r>
            <a:rPr lang="en-US" altLang="ko-KR" sz="1700" dirty="0">
              <a:ea typeface="굴림" pitchFamily="34" charset="-127"/>
            </a:rPr>
            <a:t>In </a:t>
          </a:r>
          <a:r>
            <a:rPr lang="en-US" altLang="ko-KR" sz="1700" b="1" dirty="0">
              <a:ea typeface="굴림" pitchFamily="34" charset="-127"/>
            </a:rPr>
            <a:t>1960</a:t>
          </a:r>
          <a:r>
            <a:rPr lang="en-US" altLang="ko-KR" sz="1700" dirty="0">
              <a:ea typeface="굴림" pitchFamily="34" charset="-127"/>
            </a:rPr>
            <a:t>, African-American families in poverty were </a:t>
          </a:r>
          <a:r>
            <a:rPr lang="en-US" altLang="ko-KR" sz="1700" b="1" dirty="0">
              <a:ea typeface="굴림" pitchFamily="34" charset="-127"/>
            </a:rPr>
            <a:t>3.8 </a:t>
          </a:r>
          <a:r>
            <a:rPr lang="en-US" altLang="ko-KR" sz="1700" dirty="0">
              <a:ea typeface="굴림" pitchFamily="34" charset="-127"/>
            </a:rPr>
            <a:t>times more likely to be concentrated in high-poverty neighborhoods than poor whites.</a:t>
          </a:r>
          <a:endParaRPr lang="en-US" sz="1700" dirty="0"/>
        </a:p>
      </dgm:t>
    </dgm:pt>
    <dgm:pt modelId="{A321A3EB-0090-40DF-801C-BB0B917E60B1}" type="parTrans" cxnId="{D06D324E-80C8-41FF-89D5-D1FD421D588B}">
      <dgm:prSet/>
      <dgm:spPr/>
      <dgm:t>
        <a:bodyPr/>
        <a:lstStyle/>
        <a:p>
          <a:endParaRPr lang="en-US"/>
        </a:p>
      </dgm:t>
    </dgm:pt>
    <dgm:pt modelId="{39684053-A2EC-455A-9D4E-E5150532F49C}" type="sibTrans" cxnId="{D06D324E-80C8-41FF-89D5-D1FD421D588B}">
      <dgm:prSet/>
      <dgm:spPr/>
      <dgm:t>
        <a:bodyPr/>
        <a:lstStyle/>
        <a:p>
          <a:endParaRPr lang="en-US"/>
        </a:p>
      </dgm:t>
    </dgm:pt>
    <dgm:pt modelId="{0521DD25-E150-4728-A5B0-7F22533A6B79}">
      <dgm:prSet phldrT="[Text]" custT="1"/>
      <dgm:spPr/>
      <dgm:t>
        <a:bodyPr/>
        <a:lstStyle/>
        <a:p>
          <a:r>
            <a:rPr lang="en-US" sz="3000" dirty="0"/>
            <a:t>Spatialized</a:t>
          </a:r>
          <a:r>
            <a:rPr lang="en-US" sz="2300" dirty="0"/>
            <a:t>…</a:t>
          </a:r>
        </a:p>
      </dgm:t>
    </dgm:pt>
    <dgm:pt modelId="{4323BB3F-5D98-491B-B863-48FC867DD711}" type="parTrans" cxnId="{A168E9B2-8A23-4599-8B03-EC26FE524A0C}">
      <dgm:prSet/>
      <dgm:spPr/>
      <dgm:t>
        <a:bodyPr/>
        <a:lstStyle/>
        <a:p>
          <a:endParaRPr lang="en-US"/>
        </a:p>
      </dgm:t>
    </dgm:pt>
    <dgm:pt modelId="{B537584F-4F03-4BFB-B437-5F2053A2462F}" type="sibTrans" cxnId="{A168E9B2-8A23-4599-8B03-EC26FE524A0C}">
      <dgm:prSet/>
      <dgm:spPr/>
      <dgm:t>
        <a:bodyPr/>
        <a:lstStyle/>
        <a:p>
          <a:endParaRPr lang="en-US"/>
        </a:p>
      </dgm:t>
    </dgm:pt>
    <dgm:pt modelId="{E2CC85AC-CC89-42F8-A9C3-2DD03C88A85B}">
      <dgm:prSet phldrT="[Text]" custT="1"/>
      <dgm:spPr/>
      <dgm:t>
        <a:bodyPr/>
        <a:lstStyle/>
        <a:p>
          <a:r>
            <a:rPr lang="en-US" sz="1800" dirty="0"/>
            <a:t>marginalized people of color and the very poor have been spatially isolated from opportunity via reservations, </a:t>
          </a:r>
          <a:r>
            <a:rPr lang="en-US" sz="1800" b="0" dirty="0"/>
            <a:t>Jim Crow, Appalachian mountains, ghettos, barrios, and the culture of incarceration.</a:t>
          </a:r>
        </a:p>
      </dgm:t>
    </dgm:pt>
    <dgm:pt modelId="{5CBA962D-7F69-49D1-BB4A-4BBB31895F22}" type="parTrans" cxnId="{33087ABE-199D-43A4-8918-5903816A406B}">
      <dgm:prSet/>
      <dgm:spPr/>
      <dgm:t>
        <a:bodyPr/>
        <a:lstStyle/>
        <a:p>
          <a:endParaRPr lang="en-US"/>
        </a:p>
      </dgm:t>
    </dgm:pt>
    <dgm:pt modelId="{5E2656FE-5274-4FE6-B1D0-0E21609490AF}" type="sibTrans" cxnId="{33087ABE-199D-43A4-8918-5903816A406B}">
      <dgm:prSet/>
      <dgm:spPr/>
      <dgm:t>
        <a:bodyPr/>
        <a:lstStyle/>
        <a:p>
          <a:endParaRPr lang="en-US"/>
        </a:p>
      </dgm:t>
    </dgm:pt>
    <dgm:pt modelId="{B831C420-5EC5-4E57-80AC-D8111EFD9762}">
      <dgm:prSet phldrT="[Text]" custT="1"/>
      <dgm:spPr/>
      <dgm:t>
        <a:bodyPr/>
        <a:lstStyle/>
        <a:p>
          <a:r>
            <a:rPr lang="en-US" sz="3000" dirty="0"/>
            <a:t>Globalized</a:t>
          </a:r>
          <a:r>
            <a:rPr lang="en-US" sz="3300" dirty="0"/>
            <a:t>…</a:t>
          </a:r>
        </a:p>
      </dgm:t>
    </dgm:pt>
    <dgm:pt modelId="{59A87588-8371-4280-87D7-D235B30F2515}" type="parTrans" cxnId="{4A74AB10-9341-4260-B6F9-C8451045B9E9}">
      <dgm:prSet/>
      <dgm:spPr/>
      <dgm:t>
        <a:bodyPr/>
        <a:lstStyle/>
        <a:p>
          <a:endParaRPr lang="en-US"/>
        </a:p>
      </dgm:t>
    </dgm:pt>
    <dgm:pt modelId="{EDDD5EC2-318A-4FC1-8F0A-A3915FF2CC3A}" type="sibTrans" cxnId="{4A74AB10-9341-4260-B6F9-C8451045B9E9}">
      <dgm:prSet/>
      <dgm:spPr/>
      <dgm:t>
        <a:bodyPr/>
        <a:lstStyle/>
        <a:p>
          <a:endParaRPr lang="en-US"/>
        </a:p>
      </dgm:t>
    </dgm:pt>
    <dgm:pt modelId="{F42FBA6E-F077-432E-A2B6-B186D8F9EF0C}">
      <dgm:prSet phldrT="[Text]" custT="1"/>
      <dgm:spPr/>
      <dgm:t>
        <a:bodyPr/>
        <a:lstStyle/>
        <a:p>
          <a:r>
            <a:rPr lang="en-US" sz="2000" dirty="0"/>
            <a:t>Economic globalization</a:t>
          </a:r>
        </a:p>
      </dgm:t>
    </dgm:pt>
    <dgm:pt modelId="{855DAC76-C284-4639-BD77-486D90FB3043}" type="parTrans" cxnId="{EF396F46-E804-4ABD-8BBD-EFFACAA9D734}">
      <dgm:prSet/>
      <dgm:spPr/>
      <dgm:t>
        <a:bodyPr/>
        <a:lstStyle/>
        <a:p>
          <a:endParaRPr lang="en-US"/>
        </a:p>
      </dgm:t>
    </dgm:pt>
    <dgm:pt modelId="{C7ED19E5-728B-43E2-A640-4D3898FCF129}" type="sibTrans" cxnId="{EF396F46-E804-4ABD-8BBD-EFFACAA9D734}">
      <dgm:prSet/>
      <dgm:spPr/>
      <dgm:t>
        <a:bodyPr/>
        <a:lstStyle/>
        <a:p>
          <a:endParaRPr lang="en-US"/>
        </a:p>
      </dgm:t>
    </dgm:pt>
    <dgm:pt modelId="{13B5CB21-AA8B-4060-AA00-1E67E81160A2}">
      <dgm:prSet custT="1"/>
      <dgm:spPr/>
      <dgm:t>
        <a:bodyPr/>
        <a:lstStyle/>
        <a:p>
          <a:endParaRPr lang="en-US" altLang="ko-KR" sz="1700" dirty="0">
            <a:ea typeface="굴림" pitchFamily="34" charset="-127"/>
          </a:endParaRPr>
        </a:p>
      </dgm:t>
    </dgm:pt>
    <dgm:pt modelId="{E1A08706-E74C-48E4-AF6E-F38CC0ECA2B5}" type="parTrans" cxnId="{CAF6BABA-C37B-4EA4-A612-AC434BCEF693}">
      <dgm:prSet/>
      <dgm:spPr/>
      <dgm:t>
        <a:bodyPr/>
        <a:lstStyle/>
        <a:p>
          <a:endParaRPr lang="en-US"/>
        </a:p>
      </dgm:t>
    </dgm:pt>
    <dgm:pt modelId="{407C84F3-57FB-49F4-A561-67EE63B46102}" type="sibTrans" cxnId="{CAF6BABA-C37B-4EA4-A612-AC434BCEF693}">
      <dgm:prSet/>
      <dgm:spPr/>
      <dgm:t>
        <a:bodyPr/>
        <a:lstStyle/>
        <a:p>
          <a:endParaRPr lang="en-US"/>
        </a:p>
      </dgm:t>
    </dgm:pt>
    <dgm:pt modelId="{04E244E7-A574-4949-9DE3-CF79F94C37FF}">
      <dgm:prSet custT="1"/>
      <dgm:spPr/>
      <dgm:t>
        <a:bodyPr/>
        <a:lstStyle/>
        <a:p>
          <a:r>
            <a:rPr lang="en-US" altLang="ko-KR" sz="1700" dirty="0">
              <a:ea typeface="굴림" pitchFamily="34" charset="-127"/>
            </a:rPr>
            <a:t>In </a:t>
          </a:r>
          <a:r>
            <a:rPr lang="en-US" altLang="ko-KR" sz="1700" b="1" dirty="0">
              <a:ea typeface="굴림" pitchFamily="34" charset="-127"/>
            </a:rPr>
            <a:t>2000</a:t>
          </a:r>
          <a:r>
            <a:rPr lang="en-US" altLang="ko-KR" sz="1700" dirty="0">
              <a:ea typeface="굴림" pitchFamily="34" charset="-127"/>
            </a:rPr>
            <a:t>, they were </a:t>
          </a:r>
          <a:r>
            <a:rPr lang="en-US" altLang="ko-KR" sz="1700" b="1" dirty="0">
              <a:ea typeface="굴림" pitchFamily="34" charset="-127"/>
            </a:rPr>
            <a:t>7.3</a:t>
          </a:r>
          <a:r>
            <a:rPr lang="en-US" altLang="ko-KR" sz="1700" dirty="0">
              <a:ea typeface="굴림" pitchFamily="34" charset="-127"/>
            </a:rPr>
            <a:t> times more likely</a:t>
          </a:r>
          <a:r>
            <a:rPr lang="en-US" altLang="ko-KR" sz="1800" dirty="0">
              <a:ea typeface="굴림" pitchFamily="34" charset="-127"/>
            </a:rPr>
            <a:t>.</a:t>
          </a:r>
        </a:p>
      </dgm:t>
    </dgm:pt>
    <dgm:pt modelId="{CBD7D924-5ECA-4B48-AB91-17DDD70A208B}" type="parTrans" cxnId="{95406C09-531F-4185-9B64-DF0F6B2D58E0}">
      <dgm:prSet/>
      <dgm:spPr/>
      <dgm:t>
        <a:bodyPr/>
        <a:lstStyle/>
        <a:p>
          <a:endParaRPr lang="en-US"/>
        </a:p>
      </dgm:t>
    </dgm:pt>
    <dgm:pt modelId="{694A3716-C5CB-4144-A613-19BB8DEEFAA7}" type="sibTrans" cxnId="{95406C09-531F-4185-9B64-DF0F6B2D58E0}">
      <dgm:prSet/>
      <dgm:spPr/>
      <dgm:t>
        <a:bodyPr/>
        <a:lstStyle/>
        <a:p>
          <a:endParaRPr lang="en-US"/>
        </a:p>
      </dgm:t>
    </dgm:pt>
    <dgm:pt modelId="{A1FBC47B-2751-4CB5-A8BE-95DC53F8D6F7}">
      <dgm:prSet custT="1"/>
      <dgm:spPr/>
      <dgm:t>
        <a:bodyPr/>
        <a:lstStyle/>
        <a:p>
          <a:r>
            <a:rPr lang="en-US" sz="2000" dirty="0"/>
            <a:t>Climate change</a:t>
          </a:r>
        </a:p>
      </dgm:t>
    </dgm:pt>
    <dgm:pt modelId="{C507B65B-C015-4BB5-8FFD-E8FA470FFD4C}" type="parTrans" cxnId="{2FBDD047-5E0E-4F55-8E0D-443E6AA06A71}">
      <dgm:prSet/>
      <dgm:spPr/>
      <dgm:t>
        <a:bodyPr/>
        <a:lstStyle/>
        <a:p>
          <a:endParaRPr lang="en-US"/>
        </a:p>
      </dgm:t>
    </dgm:pt>
    <dgm:pt modelId="{1210D15B-8ADB-41C1-A948-644954FF2D35}" type="sibTrans" cxnId="{2FBDD047-5E0E-4F55-8E0D-443E6AA06A71}">
      <dgm:prSet/>
      <dgm:spPr/>
      <dgm:t>
        <a:bodyPr/>
        <a:lstStyle/>
        <a:p>
          <a:endParaRPr lang="en-US"/>
        </a:p>
      </dgm:t>
    </dgm:pt>
    <dgm:pt modelId="{B97287E0-1195-4531-BB66-E7BD5A01BBFB}">
      <dgm:prSet custT="1"/>
      <dgm:spPr/>
      <dgm:t>
        <a:bodyPr/>
        <a:lstStyle/>
        <a:p>
          <a:r>
            <a:rPr lang="en-US" sz="2000" dirty="0"/>
            <a:t>the Credit and Foreclosure crisis</a:t>
          </a:r>
        </a:p>
      </dgm:t>
    </dgm:pt>
    <dgm:pt modelId="{00CB584A-13E2-4716-93BA-17246414C59E}" type="parTrans" cxnId="{4A9C42AB-453F-42ED-94D2-968FD108C0EF}">
      <dgm:prSet/>
      <dgm:spPr/>
      <dgm:t>
        <a:bodyPr/>
        <a:lstStyle/>
        <a:p>
          <a:endParaRPr lang="en-US"/>
        </a:p>
      </dgm:t>
    </dgm:pt>
    <dgm:pt modelId="{95885C78-2594-4343-B01F-18BC7521ED45}" type="sibTrans" cxnId="{4A9C42AB-453F-42ED-94D2-968FD108C0EF}">
      <dgm:prSet/>
      <dgm:spPr/>
      <dgm:t>
        <a:bodyPr/>
        <a:lstStyle/>
        <a:p>
          <a:endParaRPr lang="en-US"/>
        </a:p>
      </dgm:t>
    </dgm:pt>
    <dgm:pt modelId="{CCD0DD2A-A679-4C8C-9B6D-A186DD1018AA}">
      <dgm:prSet phldrT="[Text]" custT="1"/>
      <dgm:spPr/>
      <dgm:t>
        <a:bodyPr/>
        <a:lstStyle/>
        <a:p>
          <a:endParaRPr lang="en-US" sz="2000" dirty="0">
            <a:solidFill>
              <a:schemeClr val="bg1"/>
            </a:solidFill>
          </a:endParaRPr>
        </a:p>
      </dgm:t>
    </dgm:pt>
    <dgm:pt modelId="{3A766F0C-9722-4E2A-9682-7EA2CF72C250}" type="parTrans" cxnId="{C1039F09-E1F8-4B6C-AD74-305A05F64617}">
      <dgm:prSet/>
      <dgm:spPr/>
      <dgm:t>
        <a:bodyPr/>
        <a:lstStyle/>
        <a:p>
          <a:endParaRPr lang="en-US"/>
        </a:p>
      </dgm:t>
    </dgm:pt>
    <dgm:pt modelId="{ED590C14-647F-4801-8851-497E5C053461}" type="sibTrans" cxnId="{C1039F09-E1F8-4B6C-AD74-305A05F64617}">
      <dgm:prSet/>
      <dgm:spPr/>
      <dgm:t>
        <a:bodyPr/>
        <a:lstStyle/>
        <a:p>
          <a:endParaRPr lang="en-US"/>
        </a:p>
      </dgm:t>
    </dgm:pt>
    <dgm:pt modelId="{3FD3C658-890F-4A63-8C2D-D17CA48521B0}">
      <dgm:prSet custT="1"/>
      <dgm:spPr/>
      <dgm:t>
        <a:bodyPr/>
        <a:lstStyle/>
        <a:p>
          <a:endParaRPr lang="en-US" sz="2000" dirty="0">
            <a:solidFill>
              <a:schemeClr val="bg1"/>
            </a:solidFill>
          </a:endParaRPr>
        </a:p>
      </dgm:t>
    </dgm:pt>
    <dgm:pt modelId="{A89D0162-2A3F-49F7-90EE-E0BABF7A2CCD}" type="parTrans" cxnId="{0054A5F5-07D1-4325-8C23-DF687ED077D9}">
      <dgm:prSet/>
      <dgm:spPr/>
      <dgm:t>
        <a:bodyPr/>
        <a:lstStyle/>
        <a:p>
          <a:endParaRPr lang="en-US"/>
        </a:p>
      </dgm:t>
    </dgm:pt>
    <dgm:pt modelId="{6398DCF9-7AF0-4A65-AB06-A5A613CEF832}" type="sibTrans" cxnId="{0054A5F5-07D1-4325-8C23-DF687ED077D9}">
      <dgm:prSet/>
      <dgm:spPr/>
      <dgm:t>
        <a:bodyPr/>
        <a:lstStyle/>
        <a:p>
          <a:endParaRPr lang="en-US"/>
        </a:p>
      </dgm:t>
    </dgm:pt>
    <dgm:pt modelId="{AA872A32-9245-441E-912B-F3182FC52D9E}" type="pres">
      <dgm:prSet presAssocID="{08A8AF7B-2CF7-4D30-8151-4054EA9A58EC}" presName="Name0" presStyleCnt="0">
        <dgm:presLayoutVars>
          <dgm:dir/>
          <dgm:resizeHandles val="exact"/>
        </dgm:presLayoutVars>
      </dgm:prSet>
      <dgm:spPr/>
    </dgm:pt>
    <dgm:pt modelId="{FDB0F485-E2F4-40B8-B5CE-AC3802FAC952}" type="pres">
      <dgm:prSet presAssocID="{544DE33D-846C-40CD-AADE-F3B289842D54}" presName="node" presStyleLbl="node1" presStyleIdx="0" presStyleCnt="3">
        <dgm:presLayoutVars>
          <dgm:bulletEnabled val="1"/>
        </dgm:presLayoutVars>
      </dgm:prSet>
      <dgm:spPr/>
    </dgm:pt>
    <dgm:pt modelId="{EB09ABA1-3A2B-48DF-81CF-12B59E308853}" type="pres">
      <dgm:prSet presAssocID="{8B22193A-8A66-45A0-B935-D9D9F6F857E0}" presName="sibTrans" presStyleCnt="0"/>
      <dgm:spPr/>
    </dgm:pt>
    <dgm:pt modelId="{1A4F26F0-1C91-4750-B0F8-66D4E79571C9}" type="pres">
      <dgm:prSet presAssocID="{0521DD25-E150-4728-A5B0-7F22533A6B79}" presName="node" presStyleLbl="node1" presStyleIdx="1" presStyleCnt="3">
        <dgm:presLayoutVars>
          <dgm:bulletEnabled val="1"/>
        </dgm:presLayoutVars>
      </dgm:prSet>
      <dgm:spPr/>
    </dgm:pt>
    <dgm:pt modelId="{455B9B33-C78B-4171-97DF-5BFCDBF2772C}" type="pres">
      <dgm:prSet presAssocID="{B537584F-4F03-4BFB-B437-5F2053A2462F}" presName="sibTrans" presStyleCnt="0"/>
      <dgm:spPr/>
    </dgm:pt>
    <dgm:pt modelId="{D1B7C989-CFD5-43CD-BF7F-246906FA077F}" type="pres">
      <dgm:prSet presAssocID="{B831C420-5EC5-4E57-80AC-D8111EFD9762}" presName="node" presStyleLbl="node1" presStyleIdx="2" presStyleCnt="3">
        <dgm:presLayoutVars>
          <dgm:bulletEnabled val="1"/>
        </dgm:presLayoutVars>
      </dgm:prSet>
      <dgm:spPr/>
    </dgm:pt>
  </dgm:ptLst>
  <dgm:cxnLst>
    <dgm:cxn modelId="{DC6D949E-79B6-4906-A991-4E4AF3DFCC43}" type="presOf" srcId="{544DE33D-846C-40CD-AADE-F3B289842D54}" destId="{FDB0F485-E2F4-40B8-B5CE-AC3802FAC952}" srcOrd="0" destOrd="0" presId="urn:microsoft.com/office/officeart/2005/8/layout/hList6"/>
    <dgm:cxn modelId="{3A6719BC-CE9C-4199-94FD-E5E95512F822}" type="presOf" srcId="{3FD3C658-890F-4A63-8C2D-D17CA48521B0}" destId="{D1B7C989-CFD5-43CD-BF7F-246906FA077F}" srcOrd="0" destOrd="4" presId="urn:microsoft.com/office/officeart/2005/8/layout/hList6"/>
    <dgm:cxn modelId="{33087ABE-199D-43A4-8918-5903816A406B}" srcId="{0521DD25-E150-4728-A5B0-7F22533A6B79}" destId="{E2CC85AC-CC89-42F8-A9C3-2DD03C88A85B}" srcOrd="0" destOrd="0" parTransId="{5CBA962D-7F69-49D1-BB4A-4BBB31895F22}" sibTransId="{5E2656FE-5274-4FE6-B1D0-0E21609490AF}"/>
    <dgm:cxn modelId="{A168E9B2-8A23-4599-8B03-EC26FE524A0C}" srcId="{08A8AF7B-2CF7-4D30-8151-4054EA9A58EC}" destId="{0521DD25-E150-4728-A5B0-7F22533A6B79}" srcOrd="1" destOrd="0" parTransId="{4323BB3F-5D98-491B-B863-48FC867DD711}" sibTransId="{B537584F-4F03-4BFB-B437-5F2053A2462F}"/>
    <dgm:cxn modelId="{941D636C-EC40-4CE5-8B1D-E4CB10D89A44}" type="presOf" srcId="{04E244E7-A574-4949-9DE3-CF79F94C37FF}" destId="{FDB0F485-E2F4-40B8-B5CE-AC3802FAC952}" srcOrd="0" destOrd="3" presId="urn:microsoft.com/office/officeart/2005/8/layout/hList6"/>
    <dgm:cxn modelId="{04812064-E6F7-4B0A-AED5-0F0E8808B726}" type="presOf" srcId="{0521DD25-E150-4728-A5B0-7F22533A6B79}" destId="{1A4F26F0-1C91-4750-B0F8-66D4E79571C9}" srcOrd="0" destOrd="0" presId="urn:microsoft.com/office/officeart/2005/8/layout/hList6"/>
    <dgm:cxn modelId="{C1039F09-E1F8-4B6C-AD74-305A05F64617}" srcId="{B831C420-5EC5-4E57-80AC-D8111EFD9762}" destId="{CCD0DD2A-A679-4C8C-9B6D-A186DD1018AA}" srcOrd="1" destOrd="0" parTransId="{3A766F0C-9722-4E2A-9682-7EA2CF72C250}" sibTransId="{ED590C14-647F-4801-8851-497E5C053461}"/>
    <dgm:cxn modelId="{EF931682-3C40-4AD3-99BC-472632016068}" srcId="{08A8AF7B-2CF7-4D30-8151-4054EA9A58EC}" destId="{544DE33D-846C-40CD-AADE-F3B289842D54}" srcOrd="0" destOrd="0" parTransId="{EB1A1FBA-64EB-406D-8CF9-DAE303089398}" sibTransId="{8B22193A-8A66-45A0-B935-D9D9F6F857E0}"/>
    <dgm:cxn modelId="{D4F84045-BE64-46EB-8DA0-85D01CD28108}" type="presOf" srcId="{B97287E0-1195-4531-BB66-E7BD5A01BBFB}" destId="{D1B7C989-CFD5-43CD-BF7F-246906FA077F}" srcOrd="0" destOrd="5" presId="urn:microsoft.com/office/officeart/2005/8/layout/hList6"/>
    <dgm:cxn modelId="{EF396F46-E804-4ABD-8BBD-EFFACAA9D734}" srcId="{B831C420-5EC5-4E57-80AC-D8111EFD9762}" destId="{F42FBA6E-F077-432E-A2B6-B186D8F9EF0C}" srcOrd="0" destOrd="0" parTransId="{855DAC76-C284-4639-BD77-486D90FB3043}" sibTransId="{C7ED19E5-728B-43E2-A640-4D3898FCF129}"/>
    <dgm:cxn modelId="{D87C0C70-4C05-4C02-8086-3303BE3B3701}" type="presOf" srcId="{F42FBA6E-F077-432E-A2B6-B186D8F9EF0C}" destId="{D1B7C989-CFD5-43CD-BF7F-246906FA077F}" srcOrd="0" destOrd="1" presId="urn:microsoft.com/office/officeart/2005/8/layout/hList6"/>
    <dgm:cxn modelId="{95406C09-531F-4185-9B64-DF0F6B2D58E0}" srcId="{544DE33D-846C-40CD-AADE-F3B289842D54}" destId="{04E244E7-A574-4949-9DE3-CF79F94C37FF}" srcOrd="2" destOrd="0" parTransId="{CBD7D924-5ECA-4B48-AB91-17DDD70A208B}" sibTransId="{694A3716-C5CB-4144-A613-19BB8DEEFAA7}"/>
    <dgm:cxn modelId="{4A74AB10-9341-4260-B6F9-C8451045B9E9}" srcId="{08A8AF7B-2CF7-4D30-8151-4054EA9A58EC}" destId="{B831C420-5EC5-4E57-80AC-D8111EFD9762}" srcOrd="2" destOrd="0" parTransId="{59A87588-8371-4280-87D7-D235B30F2515}" sibTransId="{EDDD5EC2-318A-4FC1-8F0A-A3915FF2CC3A}"/>
    <dgm:cxn modelId="{E170763C-E804-4BD9-803D-6F41C8D2FC16}" type="presOf" srcId="{13B5CB21-AA8B-4060-AA00-1E67E81160A2}" destId="{FDB0F485-E2F4-40B8-B5CE-AC3802FAC952}" srcOrd="0" destOrd="2" presId="urn:microsoft.com/office/officeart/2005/8/layout/hList6"/>
    <dgm:cxn modelId="{DCE07485-738B-4F7D-96B5-6D1935633020}" type="presOf" srcId="{A1FBC47B-2751-4CB5-A8BE-95DC53F8D6F7}" destId="{D1B7C989-CFD5-43CD-BF7F-246906FA077F}" srcOrd="0" destOrd="3" presId="urn:microsoft.com/office/officeart/2005/8/layout/hList6"/>
    <dgm:cxn modelId="{4A9C42AB-453F-42ED-94D2-968FD108C0EF}" srcId="{B831C420-5EC5-4E57-80AC-D8111EFD9762}" destId="{B97287E0-1195-4531-BB66-E7BD5A01BBFB}" srcOrd="4" destOrd="0" parTransId="{00CB584A-13E2-4716-93BA-17246414C59E}" sibTransId="{95885C78-2594-4343-B01F-18BC7521ED45}"/>
    <dgm:cxn modelId="{F8FF71EA-C436-44C1-B388-DD60D08FE029}" type="presOf" srcId="{1E19B522-1EA0-4AD9-A159-51726F79CADA}" destId="{FDB0F485-E2F4-40B8-B5CE-AC3802FAC952}" srcOrd="0" destOrd="1" presId="urn:microsoft.com/office/officeart/2005/8/layout/hList6"/>
    <dgm:cxn modelId="{21D65601-001E-4FD9-AF37-CC37F712952B}" type="presOf" srcId="{E2CC85AC-CC89-42F8-A9C3-2DD03C88A85B}" destId="{1A4F26F0-1C91-4750-B0F8-66D4E79571C9}" srcOrd="0" destOrd="1" presId="urn:microsoft.com/office/officeart/2005/8/layout/hList6"/>
    <dgm:cxn modelId="{CB8EDBEF-0E24-4805-B109-0BB32D856526}" type="presOf" srcId="{08A8AF7B-2CF7-4D30-8151-4054EA9A58EC}" destId="{AA872A32-9245-441E-912B-F3182FC52D9E}" srcOrd="0" destOrd="0" presId="urn:microsoft.com/office/officeart/2005/8/layout/hList6"/>
    <dgm:cxn modelId="{2FBDD047-5E0E-4F55-8E0D-443E6AA06A71}" srcId="{B831C420-5EC5-4E57-80AC-D8111EFD9762}" destId="{A1FBC47B-2751-4CB5-A8BE-95DC53F8D6F7}" srcOrd="2" destOrd="0" parTransId="{C507B65B-C015-4BB5-8FFD-E8FA470FFD4C}" sibTransId="{1210D15B-8ADB-41C1-A948-644954FF2D35}"/>
    <dgm:cxn modelId="{0054A5F5-07D1-4325-8C23-DF687ED077D9}" srcId="{B831C420-5EC5-4E57-80AC-D8111EFD9762}" destId="{3FD3C658-890F-4A63-8C2D-D17CA48521B0}" srcOrd="3" destOrd="0" parTransId="{A89D0162-2A3F-49F7-90EE-E0BABF7A2CCD}" sibTransId="{6398DCF9-7AF0-4A65-AB06-A5A613CEF832}"/>
    <dgm:cxn modelId="{D06D324E-80C8-41FF-89D5-D1FD421D588B}" srcId="{544DE33D-846C-40CD-AADE-F3B289842D54}" destId="{1E19B522-1EA0-4AD9-A159-51726F79CADA}" srcOrd="0" destOrd="0" parTransId="{A321A3EB-0090-40DF-801C-BB0B917E60B1}" sibTransId="{39684053-A2EC-455A-9D4E-E5150532F49C}"/>
    <dgm:cxn modelId="{67F0F9BC-6A49-46B0-A934-FA98AD63D324}" type="presOf" srcId="{B831C420-5EC5-4E57-80AC-D8111EFD9762}" destId="{D1B7C989-CFD5-43CD-BF7F-246906FA077F}" srcOrd="0" destOrd="0" presId="urn:microsoft.com/office/officeart/2005/8/layout/hList6"/>
    <dgm:cxn modelId="{F99EB0F9-1CDF-456F-8AF3-0390AC0744D8}" type="presOf" srcId="{CCD0DD2A-A679-4C8C-9B6D-A186DD1018AA}" destId="{D1B7C989-CFD5-43CD-BF7F-246906FA077F}" srcOrd="0" destOrd="2" presId="urn:microsoft.com/office/officeart/2005/8/layout/hList6"/>
    <dgm:cxn modelId="{CAF6BABA-C37B-4EA4-A612-AC434BCEF693}" srcId="{544DE33D-846C-40CD-AADE-F3B289842D54}" destId="{13B5CB21-AA8B-4060-AA00-1E67E81160A2}" srcOrd="1" destOrd="0" parTransId="{E1A08706-E74C-48E4-AF6E-F38CC0ECA2B5}" sibTransId="{407C84F3-57FB-49F4-A561-67EE63B46102}"/>
    <dgm:cxn modelId="{C14426E4-4A86-4254-A84F-766F53156749}" type="presParOf" srcId="{AA872A32-9245-441E-912B-F3182FC52D9E}" destId="{FDB0F485-E2F4-40B8-B5CE-AC3802FAC952}" srcOrd="0" destOrd="0" presId="urn:microsoft.com/office/officeart/2005/8/layout/hList6"/>
    <dgm:cxn modelId="{94344785-E55E-4A33-A77D-2D1E314F8B22}" type="presParOf" srcId="{AA872A32-9245-441E-912B-F3182FC52D9E}" destId="{EB09ABA1-3A2B-48DF-81CF-12B59E308853}" srcOrd="1" destOrd="0" presId="urn:microsoft.com/office/officeart/2005/8/layout/hList6"/>
    <dgm:cxn modelId="{9F887574-EA8D-4165-80E8-78D1142AADA6}" type="presParOf" srcId="{AA872A32-9245-441E-912B-F3182FC52D9E}" destId="{1A4F26F0-1C91-4750-B0F8-66D4E79571C9}" srcOrd="2" destOrd="0" presId="urn:microsoft.com/office/officeart/2005/8/layout/hList6"/>
    <dgm:cxn modelId="{3520D99B-4079-4D3D-B64D-4889C1B61650}" type="presParOf" srcId="{AA872A32-9245-441E-912B-F3182FC52D9E}" destId="{455B9B33-C78B-4171-97DF-5BFCDBF2772C}" srcOrd="3" destOrd="0" presId="urn:microsoft.com/office/officeart/2005/8/layout/hList6"/>
    <dgm:cxn modelId="{E91D2C25-899D-4878-9CAF-8CE87C95056C}" type="presParOf" srcId="{AA872A32-9245-441E-912B-F3182FC52D9E}" destId="{D1B7C989-CFD5-43CD-BF7F-246906FA077F}"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4DAB46-3E1B-DF43-A93A-747B72B2943E}">
      <dsp:nvSpPr>
        <dsp:cNvPr id="0" name=""/>
        <dsp:cNvSpPr/>
      </dsp:nvSpPr>
      <dsp:spPr>
        <a:xfrm>
          <a:off x="2943662" y="15375"/>
          <a:ext cx="1334742" cy="1334742"/>
        </a:xfrm>
        <a:prstGeom prst="ellipse">
          <a:avLst/>
        </a:prstGeom>
        <a:solidFill>
          <a:schemeClr val="accent5"/>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Historical &amp; Ongoing Segregation</a:t>
          </a:r>
        </a:p>
      </dsp:txBody>
      <dsp:txXfrm>
        <a:off x="3139130" y="210843"/>
        <a:ext cx="943806" cy="943806"/>
      </dsp:txXfrm>
    </dsp:sp>
    <dsp:sp modelId="{34D9EAE5-E48D-2343-9D91-B1DABB44510C}">
      <dsp:nvSpPr>
        <dsp:cNvPr id="0" name=""/>
        <dsp:cNvSpPr/>
      </dsp:nvSpPr>
      <dsp:spPr>
        <a:xfrm rot="2241267">
          <a:off x="4221499" y="1057696"/>
          <a:ext cx="351682" cy="450475"/>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232319" y="1115784"/>
        <a:ext cx="246177" cy="270285"/>
      </dsp:txXfrm>
    </dsp:sp>
    <dsp:sp modelId="{E86E917F-0735-A04A-BBB1-6C8B28A8BBFE}">
      <dsp:nvSpPr>
        <dsp:cNvPr id="0" name=""/>
        <dsp:cNvSpPr/>
      </dsp:nvSpPr>
      <dsp:spPr>
        <a:xfrm>
          <a:off x="4532100" y="1227829"/>
          <a:ext cx="1334742" cy="1334742"/>
        </a:xfrm>
        <a:prstGeom prst="ellipse">
          <a:avLst/>
        </a:prstGeom>
        <a:solidFill>
          <a:schemeClr val="accent5"/>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Racialized Schemas</a:t>
          </a:r>
        </a:p>
      </dsp:txBody>
      <dsp:txXfrm>
        <a:off x="4727568" y="1423297"/>
        <a:ext cx="943806" cy="943806"/>
      </dsp:txXfrm>
    </dsp:sp>
    <dsp:sp modelId="{EFE62EEE-D4B3-684E-885F-4F10E05EE009}">
      <dsp:nvSpPr>
        <dsp:cNvPr id="0" name=""/>
        <dsp:cNvSpPr/>
      </dsp:nvSpPr>
      <dsp:spPr>
        <a:xfrm rot="6452857">
          <a:off x="4746707" y="2589154"/>
          <a:ext cx="324208" cy="450475"/>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4810000" y="2632881"/>
        <a:ext cx="226946" cy="270285"/>
      </dsp:txXfrm>
    </dsp:sp>
    <dsp:sp modelId="{6E5054F6-4A5D-8D49-86DF-B3C526FD9E83}">
      <dsp:nvSpPr>
        <dsp:cNvPr id="0" name=""/>
        <dsp:cNvSpPr/>
      </dsp:nvSpPr>
      <dsp:spPr>
        <a:xfrm>
          <a:off x="3945247" y="3083710"/>
          <a:ext cx="1334742" cy="1334742"/>
        </a:xfrm>
        <a:prstGeom prst="ellipse">
          <a:avLst/>
        </a:prstGeom>
        <a:solidFill>
          <a:schemeClr val="accent5"/>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Implicit Bias</a:t>
          </a:r>
        </a:p>
      </dsp:txBody>
      <dsp:txXfrm>
        <a:off x="4140715" y="3279178"/>
        <a:ext cx="943806" cy="943806"/>
      </dsp:txXfrm>
    </dsp:sp>
    <dsp:sp modelId="{CEFAD2FF-BCD8-0048-9FB4-FCF2F15C8693}">
      <dsp:nvSpPr>
        <dsp:cNvPr id="0" name=""/>
        <dsp:cNvSpPr/>
      </dsp:nvSpPr>
      <dsp:spPr>
        <a:xfrm rot="10800000">
          <a:off x="3443926" y="3525843"/>
          <a:ext cx="354267" cy="450475"/>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3550206" y="3615938"/>
        <a:ext cx="247987" cy="270285"/>
      </dsp:txXfrm>
    </dsp:sp>
    <dsp:sp modelId="{75B3BDDE-598C-BE47-BEDC-F705CC3F76CC}">
      <dsp:nvSpPr>
        <dsp:cNvPr id="0" name=""/>
        <dsp:cNvSpPr/>
      </dsp:nvSpPr>
      <dsp:spPr>
        <a:xfrm>
          <a:off x="1942076" y="3083710"/>
          <a:ext cx="1334742" cy="1334742"/>
        </a:xfrm>
        <a:prstGeom prst="ellipse">
          <a:avLst/>
        </a:prstGeom>
        <a:solidFill>
          <a:schemeClr val="accent5"/>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Self-Reinforcing Expectations</a:t>
          </a:r>
        </a:p>
      </dsp:txBody>
      <dsp:txXfrm>
        <a:off x="2137544" y="3279178"/>
        <a:ext cx="943806" cy="943806"/>
      </dsp:txXfrm>
    </dsp:sp>
    <dsp:sp modelId="{7E9C7C75-E38C-1C49-82FD-BE1EFDC81323}">
      <dsp:nvSpPr>
        <dsp:cNvPr id="0" name=""/>
        <dsp:cNvSpPr/>
      </dsp:nvSpPr>
      <dsp:spPr>
        <a:xfrm rot="15120000">
          <a:off x="2125905" y="2582815"/>
          <a:ext cx="354267" cy="450475"/>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2195466" y="2723449"/>
        <a:ext cx="247987" cy="270285"/>
      </dsp:txXfrm>
    </dsp:sp>
    <dsp:sp modelId="{6A9F0362-929D-AE4F-882D-543A8EA96FED}">
      <dsp:nvSpPr>
        <dsp:cNvPr id="0" name=""/>
        <dsp:cNvSpPr/>
      </dsp:nvSpPr>
      <dsp:spPr>
        <a:xfrm>
          <a:off x="1323063" y="1178581"/>
          <a:ext cx="1334742" cy="1334742"/>
        </a:xfrm>
        <a:prstGeom prst="ellipse">
          <a:avLst/>
        </a:prstGeom>
        <a:solidFill>
          <a:schemeClr val="accent5"/>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Structural &amp; Systemic Inequalities</a:t>
          </a:r>
        </a:p>
      </dsp:txBody>
      <dsp:txXfrm>
        <a:off x="1518531" y="1374049"/>
        <a:ext cx="943806" cy="943806"/>
      </dsp:txXfrm>
    </dsp:sp>
    <dsp:sp modelId="{9F5C540F-9BC9-4C48-8ECA-1CA678980E81}">
      <dsp:nvSpPr>
        <dsp:cNvPr id="0" name=""/>
        <dsp:cNvSpPr/>
      </dsp:nvSpPr>
      <dsp:spPr>
        <a:xfrm rot="19459837">
          <a:off x="2617763" y="1044885"/>
          <a:ext cx="349852" cy="450475"/>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627608" y="1165580"/>
        <a:ext cx="244896" cy="2702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C28DAA-A12D-4E6F-BC54-EE6708DBE6B1}">
      <dsp:nvSpPr>
        <dsp:cNvPr id="0" name=""/>
        <dsp:cNvSpPr/>
      </dsp:nvSpPr>
      <dsp:spPr>
        <a:xfrm rot="5400000">
          <a:off x="4729910" y="-1738864"/>
          <a:ext cx="1721863" cy="5261969"/>
        </a:xfrm>
        <a:prstGeom prst="round2SameRect">
          <a:avLst/>
        </a:prstGeom>
        <a:solidFill>
          <a:schemeClr val="accent4">
            <a:lumMod val="60000"/>
            <a:lumOff val="40000"/>
            <a:alpha val="9000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347472" lvl="1" indent="-347472" algn="l" defTabSz="711200">
            <a:lnSpc>
              <a:spcPct val="90000"/>
            </a:lnSpc>
            <a:spcBef>
              <a:spcPct val="0"/>
            </a:spcBef>
            <a:spcAft>
              <a:spcPct val="15000"/>
            </a:spcAft>
            <a:buChar char="•"/>
          </a:pPr>
          <a:r>
            <a:rPr lang="en-US" sz="1600" kern="1200" dirty="0">
              <a:latin typeface="Lucida Grande"/>
              <a:cs typeface="Lucida Grande"/>
            </a:rPr>
            <a:t>Focus on terms that bring people together rather than those that are divisive</a:t>
          </a:r>
        </a:p>
        <a:p>
          <a:pPr marL="347472" lvl="1" indent="-347472" algn="l" defTabSz="711200">
            <a:lnSpc>
              <a:spcPct val="90000"/>
            </a:lnSpc>
            <a:spcBef>
              <a:spcPct val="0"/>
            </a:spcBef>
            <a:spcAft>
              <a:spcPct val="15000"/>
            </a:spcAft>
            <a:buChar char="•"/>
          </a:pPr>
          <a:r>
            <a:rPr lang="en-US" sz="1600" kern="1200" dirty="0">
              <a:latin typeface="Lucida Grande"/>
              <a:cs typeface="Lucida Grande"/>
            </a:rPr>
            <a:t>A “we” perspective rather than an “us/them” mindset</a:t>
          </a:r>
        </a:p>
        <a:p>
          <a:pPr marL="347472" lvl="1" indent="-347472" algn="l" defTabSz="711200">
            <a:lnSpc>
              <a:spcPct val="90000"/>
            </a:lnSpc>
            <a:spcBef>
              <a:spcPct val="0"/>
            </a:spcBef>
            <a:spcAft>
              <a:spcPct val="15000"/>
            </a:spcAft>
            <a:buChar char="•"/>
          </a:pPr>
          <a:r>
            <a:rPr lang="en-US" sz="1600" kern="1200" dirty="0">
              <a:latin typeface="Lucida Grande"/>
              <a:cs typeface="Lucida Grande"/>
            </a:rPr>
            <a:t>“We the people” recognizes </a:t>
          </a:r>
          <a:r>
            <a:rPr lang="en-US" sz="1600" i="1" kern="1200" dirty="0">
              <a:latin typeface="Lucida Grande"/>
              <a:cs typeface="Lucida Grande"/>
            </a:rPr>
            <a:t>all </a:t>
          </a:r>
          <a:r>
            <a:rPr lang="en-US" sz="1600" i="0" kern="1200" dirty="0">
              <a:latin typeface="Lucida Grande"/>
              <a:cs typeface="Lucida Grande"/>
            </a:rPr>
            <a:t>the people</a:t>
          </a:r>
          <a:endParaRPr lang="en-US" sz="1600" kern="1200" dirty="0">
            <a:latin typeface="Lucida Grande"/>
            <a:cs typeface="Lucida Grande"/>
          </a:endParaRPr>
        </a:p>
      </dsp:txBody>
      <dsp:txXfrm rot="-5400000">
        <a:off x="2959857" y="115243"/>
        <a:ext cx="5177915" cy="1553755"/>
      </dsp:txXfrm>
    </dsp:sp>
    <dsp:sp modelId="{EDBF025C-39FC-45C1-AAC6-95EF9BA35995}">
      <dsp:nvSpPr>
        <dsp:cNvPr id="0" name=""/>
        <dsp:cNvSpPr/>
      </dsp:nvSpPr>
      <dsp:spPr>
        <a:xfrm>
          <a:off x="0" y="44"/>
          <a:ext cx="2959857" cy="1784151"/>
        </a:xfrm>
        <a:prstGeom prst="roundRect">
          <a:avLst/>
        </a:prstGeom>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Lucida Grande"/>
              <a:cs typeface="Lucida Grande"/>
            </a:rPr>
            <a:t>Unity</a:t>
          </a:r>
        </a:p>
      </dsp:txBody>
      <dsp:txXfrm>
        <a:off x="87095" y="87139"/>
        <a:ext cx="2785667" cy="1609961"/>
      </dsp:txXfrm>
    </dsp:sp>
    <dsp:sp modelId="{BB0ACD1B-6FD1-4331-829C-524A0DDA30F8}">
      <dsp:nvSpPr>
        <dsp:cNvPr id="0" name=""/>
        <dsp:cNvSpPr/>
      </dsp:nvSpPr>
      <dsp:spPr>
        <a:xfrm rot="5400000">
          <a:off x="4790165" y="134494"/>
          <a:ext cx="1601354" cy="5261969"/>
        </a:xfrm>
        <a:prstGeom prst="round2SameRect">
          <a:avLst/>
        </a:prstGeom>
        <a:solidFill>
          <a:schemeClr val="accent2">
            <a:lumMod val="40000"/>
            <a:lumOff val="60000"/>
            <a:alpha val="9000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347472" algn="l" defTabSz="711200">
            <a:lnSpc>
              <a:spcPct val="90000"/>
            </a:lnSpc>
            <a:spcBef>
              <a:spcPct val="0"/>
            </a:spcBef>
            <a:spcAft>
              <a:spcPct val="15000"/>
            </a:spcAft>
            <a:buChar char="•"/>
          </a:pPr>
          <a:r>
            <a:rPr lang="en-US" sz="1600" kern="1200" dirty="0">
              <a:latin typeface="Lucida Grande"/>
              <a:cs typeface="Lucida Grande"/>
            </a:rPr>
            <a:t>The fates of all people are linked</a:t>
          </a:r>
        </a:p>
        <a:p>
          <a:pPr marL="347472" lvl="1" indent="-347472" algn="l" defTabSz="711200">
            <a:lnSpc>
              <a:spcPct val="90000"/>
            </a:lnSpc>
            <a:spcBef>
              <a:spcPct val="0"/>
            </a:spcBef>
            <a:spcAft>
              <a:spcPct val="15000"/>
            </a:spcAft>
            <a:buChar char="•"/>
          </a:pPr>
          <a:r>
            <a:rPr lang="en-US" sz="1600" kern="1200" dirty="0">
              <a:latin typeface="Lucida Grande"/>
              <a:cs typeface="Lucida Grande"/>
            </a:rPr>
            <a:t>We need to understand the effect that institutional arrangements have on </a:t>
          </a:r>
          <a:r>
            <a:rPr lang="en-US" sz="1600" i="1" kern="1200" dirty="0">
              <a:latin typeface="Lucida Grande"/>
              <a:cs typeface="Lucida Grande"/>
            </a:rPr>
            <a:t>all</a:t>
          </a:r>
          <a:r>
            <a:rPr lang="en-US" sz="1600" i="0" kern="1200" dirty="0">
              <a:latin typeface="Lucida Grande"/>
              <a:cs typeface="Lucida Grande"/>
            </a:rPr>
            <a:t> individuals</a:t>
          </a:r>
          <a:endParaRPr lang="en-US" sz="1600" kern="1200" dirty="0">
            <a:latin typeface="Lucida Grande"/>
            <a:cs typeface="Lucida Grande"/>
          </a:endParaRPr>
        </a:p>
      </dsp:txBody>
      <dsp:txXfrm rot="-5400000">
        <a:off x="2959858" y="2042973"/>
        <a:ext cx="5183797" cy="1445010"/>
      </dsp:txXfrm>
    </dsp:sp>
    <dsp:sp modelId="{B3B04FDD-65B6-450F-8227-EE4915871A2F}">
      <dsp:nvSpPr>
        <dsp:cNvPr id="0" name=""/>
        <dsp:cNvSpPr/>
      </dsp:nvSpPr>
      <dsp:spPr>
        <a:xfrm>
          <a:off x="0" y="1873403"/>
          <a:ext cx="2959857" cy="1784151"/>
        </a:xfrm>
        <a:prstGeom prst="roundRect">
          <a:avLst/>
        </a:prstGeom>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Lucida Grande"/>
              <a:cs typeface="Lucida Grande"/>
            </a:rPr>
            <a:t>Linked Fate</a:t>
          </a:r>
        </a:p>
      </dsp:txBody>
      <dsp:txXfrm>
        <a:off x="87095" y="1960498"/>
        <a:ext cx="2785667" cy="16099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B0F485-E2F4-40B8-B5CE-AC3802FAC952}">
      <dsp:nvSpPr>
        <dsp:cNvPr id="0" name=""/>
        <dsp:cNvSpPr/>
      </dsp:nvSpPr>
      <dsp:spPr>
        <a:xfrm rot="16200000">
          <a:off x="-1149489" y="1150503"/>
          <a:ext cx="4937125" cy="2636118"/>
        </a:xfrm>
        <a:prstGeom prst="flowChartManualOperation">
          <a:avLst/>
        </a:prstGeom>
        <a:solidFill>
          <a:schemeClr val="accent5">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0" rIns="190500" bIns="0" numCol="1" spcCol="1270" anchor="t" anchorCtr="0">
          <a:noAutofit/>
        </a:bodyPr>
        <a:lstStyle/>
        <a:p>
          <a:pPr marL="0" lvl="0" indent="0" algn="l" defTabSz="1333500">
            <a:lnSpc>
              <a:spcPct val="90000"/>
            </a:lnSpc>
            <a:spcBef>
              <a:spcPct val="0"/>
            </a:spcBef>
            <a:spcAft>
              <a:spcPct val="35000"/>
            </a:spcAft>
            <a:buNone/>
          </a:pPr>
          <a:r>
            <a:rPr lang="en-US" sz="3000" kern="1200" dirty="0"/>
            <a:t>Racialized</a:t>
          </a:r>
          <a:r>
            <a:rPr lang="en-US" sz="2300" kern="1200" dirty="0"/>
            <a:t>…</a:t>
          </a:r>
        </a:p>
        <a:p>
          <a:pPr marL="171450" lvl="1" indent="-171450" algn="l" defTabSz="755650">
            <a:lnSpc>
              <a:spcPct val="90000"/>
            </a:lnSpc>
            <a:spcBef>
              <a:spcPct val="0"/>
            </a:spcBef>
            <a:spcAft>
              <a:spcPct val="15000"/>
            </a:spcAft>
            <a:buChar char="•"/>
          </a:pPr>
          <a:r>
            <a:rPr lang="en-US" altLang="ko-KR" sz="1700" kern="1200" dirty="0">
              <a:ea typeface="굴림" pitchFamily="34" charset="-127"/>
            </a:rPr>
            <a:t>In </a:t>
          </a:r>
          <a:r>
            <a:rPr lang="en-US" altLang="ko-KR" sz="1700" b="1" kern="1200" dirty="0">
              <a:ea typeface="굴림" pitchFamily="34" charset="-127"/>
            </a:rPr>
            <a:t>1960</a:t>
          </a:r>
          <a:r>
            <a:rPr lang="en-US" altLang="ko-KR" sz="1700" kern="1200" dirty="0">
              <a:ea typeface="굴림" pitchFamily="34" charset="-127"/>
            </a:rPr>
            <a:t>, African-American families in poverty were </a:t>
          </a:r>
          <a:r>
            <a:rPr lang="en-US" altLang="ko-KR" sz="1700" b="1" kern="1200" dirty="0">
              <a:ea typeface="굴림" pitchFamily="34" charset="-127"/>
            </a:rPr>
            <a:t>3.8 </a:t>
          </a:r>
          <a:r>
            <a:rPr lang="en-US" altLang="ko-KR" sz="1700" kern="1200" dirty="0">
              <a:ea typeface="굴림" pitchFamily="34" charset="-127"/>
            </a:rPr>
            <a:t>times more likely to be concentrated in high-poverty neighborhoods than poor whites.</a:t>
          </a:r>
          <a:endParaRPr lang="en-US" sz="1700" kern="1200" dirty="0"/>
        </a:p>
        <a:p>
          <a:pPr marL="171450" lvl="1" indent="-171450" algn="l" defTabSz="755650">
            <a:lnSpc>
              <a:spcPct val="90000"/>
            </a:lnSpc>
            <a:spcBef>
              <a:spcPct val="0"/>
            </a:spcBef>
            <a:spcAft>
              <a:spcPct val="15000"/>
            </a:spcAft>
            <a:buChar char="•"/>
          </a:pPr>
          <a:endParaRPr lang="en-US" altLang="ko-KR" sz="1700" kern="1200" dirty="0">
            <a:ea typeface="굴림" pitchFamily="34" charset="-127"/>
          </a:endParaRPr>
        </a:p>
        <a:p>
          <a:pPr marL="171450" lvl="1" indent="-171450" algn="l" defTabSz="755650">
            <a:lnSpc>
              <a:spcPct val="90000"/>
            </a:lnSpc>
            <a:spcBef>
              <a:spcPct val="0"/>
            </a:spcBef>
            <a:spcAft>
              <a:spcPct val="15000"/>
            </a:spcAft>
            <a:buChar char="•"/>
          </a:pPr>
          <a:r>
            <a:rPr lang="en-US" altLang="ko-KR" sz="1700" kern="1200" dirty="0">
              <a:ea typeface="굴림" pitchFamily="34" charset="-127"/>
            </a:rPr>
            <a:t>In </a:t>
          </a:r>
          <a:r>
            <a:rPr lang="en-US" altLang="ko-KR" sz="1700" b="1" kern="1200" dirty="0">
              <a:ea typeface="굴림" pitchFamily="34" charset="-127"/>
            </a:rPr>
            <a:t>2000</a:t>
          </a:r>
          <a:r>
            <a:rPr lang="en-US" altLang="ko-KR" sz="1700" kern="1200" dirty="0">
              <a:ea typeface="굴림" pitchFamily="34" charset="-127"/>
            </a:rPr>
            <a:t>, they were </a:t>
          </a:r>
          <a:r>
            <a:rPr lang="en-US" altLang="ko-KR" sz="1700" b="1" kern="1200" dirty="0">
              <a:ea typeface="굴림" pitchFamily="34" charset="-127"/>
            </a:rPr>
            <a:t>7.3</a:t>
          </a:r>
          <a:r>
            <a:rPr lang="en-US" altLang="ko-KR" sz="1700" kern="1200" dirty="0">
              <a:ea typeface="굴림" pitchFamily="34" charset="-127"/>
            </a:rPr>
            <a:t> times more likely</a:t>
          </a:r>
          <a:r>
            <a:rPr lang="en-US" altLang="ko-KR" sz="1800" kern="1200" dirty="0">
              <a:ea typeface="굴림" pitchFamily="34" charset="-127"/>
            </a:rPr>
            <a:t>.</a:t>
          </a:r>
        </a:p>
      </dsp:txBody>
      <dsp:txXfrm rot="5400000">
        <a:off x="1014" y="987425"/>
        <a:ext cx="2636118" cy="2962275"/>
      </dsp:txXfrm>
    </dsp:sp>
    <dsp:sp modelId="{1A4F26F0-1C91-4750-B0F8-66D4E79571C9}">
      <dsp:nvSpPr>
        <dsp:cNvPr id="0" name=""/>
        <dsp:cNvSpPr/>
      </dsp:nvSpPr>
      <dsp:spPr>
        <a:xfrm rot="16200000">
          <a:off x="1684337" y="1150503"/>
          <a:ext cx="4937125" cy="2636118"/>
        </a:xfrm>
        <a:prstGeom prst="flowChartManualOperation">
          <a:avLst/>
        </a:prstGeom>
        <a:solidFill>
          <a:schemeClr val="accent5">
            <a:shade val="50000"/>
            <a:hueOff val="168648"/>
            <a:satOff val="-3730"/>
            <a:lumOff val="279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0" rIns="190500" bIns="0" numCol="1" spcCol="1270" anchor="t" anchorCtr="0">
          <a:noAutofit/>
        </a:bodyPr>
        <a:lstStyle/>
        <a:p>
          <a:pPr marL="0" lvl="0" indent="0" algn="l" defTabSz="1333500">
            <a:lnSpc>
              <a:spcPct val="90000"/>
            </a:lnSpc>
            <a:spcBef>
              <a:spcPct val="0"/>
            </a:spcBef>
            <a:spcAft>
              <a:spcPct val="35000"/>
            </a:spcAft>
            <a:buNone/>
          </a:pPr>
          <a:r>
            <a:rPr lang="en-US" sz="3000" kern="1200" dirty="0"/>
            <a:t>Spatialized</a:t>
          </a:r>
          <a:r>
            <a:rPr lang="en-US" sz="2300" kern="1200" dirty="0"/>
            <a:t>…</a:t>
          </a:r>
        </a:p>
        <a:p>
          <a:pPr marL="171450" lvl="1" indent="-171450" algn="l" defTabSz="800100">
            <a:lnSpc>
              <a:spcPct val="90000"/>
            </a:lnSpc>
            <a:spcBef>
              <a:spcPct val="0"/>
            </a:spcBef>
            <a:spcAft>
              <a:spcPct val="15000"/>
            </a:spcAft>
            <a:buChar char="•"/>
          </a:pPr>
          <a:r>
            <a:rPr lang="en-US" sz="1800" kern="1200" dirty="0"/>
            <a:t>marginalized people of color and the very poor have been spatially isolated from opportunity via reservations, </a:t>
          </a:r>
          <a:r>
            <a:rPr lang="en-US" sz="1800" b="0" kern="1200" dirty="0"/>
            <a:t>Jim Crow, Appalachian mountains, ghettos, barrios, and the culture of incarceration.</a:t>
          </a:r>
        </a:p>
      </dsp:txBody>
      <dsp:txXfrm rot="5400000">
        <a:off x="2834840" y="987425"/>
        <a:ext cx="2636118" cy="2962275"/>
      </dsp:txXfrm>
    </dsp:sp>
    <dsp:sp modelId="{D1B7C989-CFD5-43CD-BF7F-246906FA077F}">
      <dsp:nvSpPr>
        <dsp:cNvPr id="0" name=""/>
        <dsp:cNvSpPr/>
      </dsp:nvSpPr>
      <dsp:spPr>
        <a:xfrm rot="16200000">
          <a:off x="4518164" y="1150503"/>
          <a:ext cx="4937125" cy="2636118"/>
        </a:xfrm>
        <a:prstGeom prst="flowChartManualOperation">
          <a:avLst/>
        </a:prstGeom>
        <a:solidFill>
          <a:schemeClr val="accent5">
            <a:shade val="50000"/>
            <a:hueOff val="168648"/>
            <a:satOff val="-3730"/>
            <a:lumOff val="279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0" rIns="190500" bIns="0" numCol="1" spcCol="1270" anchor="t" anchorCtr="0">
          <a:noAutofit/>
        </a:bodyPr>
        <a:lstStyle/>
        <a:p>
          <a:pPr marL="0" lvl="0" indent="0" algn="l" defTabSz="1333500">
            <a:lnSpc>
              <a:spcPct val="90000"/>
            </a:lnSpc>
            <a:spcBef>
              <a:spcPct val="0"/>
            </a:spcBef>
            <a:spcAft>
              <a:spcPct val="35000"/>
            </a:spcAft>
            <a:buNone/>
          </a:pPr>
          <a:r>
            <a:rPr lang="en-US" sz="3000" kern="1200" dirty="0"/>
            <a:t>Globalized</a:t>
          </a:r>
          <a:r>
            <a:rPr lang="en-US" sz="3300" kern="1200" dirty="0"/>
            <a:t>…</a:t>
          </a:r>
        </a:p>
        <a:p>
          <a:pPr marL="228600" lvl="1" indent="-228600" algn="l" defTabSz="889000">
            <a:lnSpc>
              <a:spcPct val="90000"/>
            </a:lnSpc>
            <a:spcBef>
              <a:spcPct val="0"/>
            </a:spcBef>
            <a:spcAft>
              <a:spcPct val="15000"/>
            </a:spcAft>
            <a:buChar char="•"/>
          </a:pPr>
          <a:r>
            <a:rPr lang="en-US" sz="2000" kern="1200" dirty="0"/>
            <a:t>Economic globalization</a:t>
          </a:r>
        </a:p>
        <a:p>
          <a:pPr marL="228600" lvl="1" indent="-228600" algn="l" defTabSz="889000">
            <a:lnSpc>
              <a:spcPct val="90000"/>
            </a:lnSpc>
            <a:spcBef>
              <a:spcPct val="0"/>
            </a:spcBef>
            <a:spcAft>
              <a:spcPct val="15000"/>
            </a:spcAft>
            <a:buChar char="•"/>
          </a:pP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n-US" sz="2000" kern="1200" dirty="0"/>
            <a:t>Climate change</a:t>
          </a:r>
        </a:p>
        <a:p>
          <a:pPr marL="228600" lvl="1" indent="-228600" algn="l" defTabSz="889000">
            <a:lnSpc>
              <a:spcPct val="90000"/>
            </a:lnSpc>
            <a:spcBef>
              <a:spcPct val="0"/>
            </a:spcBef>
            <a:spcAft>
              <a:spcPct val="15000"/>
            </a:spcAft>
            <a:buChar char="•"/>
          </a:pP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n-US" sz="2000" kern="1200" dirty="0"/>
            <a:t>the Credit and Foreclosure crisis</a:t>
          </a:r>
        </a:p>
      </dsp:txBody>
      <dsp:txXfrm rot="5400000">
        <a:off x="5668667" y="987425"/>
        <a:ext cx="2636118" cy="296227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A57F506F-2537-4B7A-803D-A2DF4B486AB9}" type="datetimeFigureOut">
              <a:rPr lang="en-US" altLang="en-US"/>
              <a:pPr/>
              <a:t>10/11/2016</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C8112BAF-43E2-4787-88A9-F28406BC6297}" type="slidenum">
              <a:rPr lang="en-US" altLang="en-US"/>
              <a:pPr/>
              <a:t>‹#›</a:t>
            </a:fld>
            <a:endParaRPr lang="en-US" altLang="en-US"/>
          </a:p>
        </p:txBody>
      </p:sp>
    </p:spTree>
    <p:extLst>
      <p:ext uri="{BB962C8B-B14F-4D97-AF65-F5344CB8AC3E}">
        <p14:creationId xmlns:p14="http://schemas.microsoft.com/office/powerpoint/2010/main" val="70873746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33BCB104-8F84-4F85-9988-D7B179FA67B9}" type="slidenum">
              <a:rPr lang="en-US" altLang="en-US" sz="1200"/>
              <a:pPr/>
              <a:t>1</a:t>
            </a:fld>
            <a:endParaRPr lang="en-US" altLang="en-US" sz="1200"/>
          </a:p>
        </p:txBody>
      </p:sp>
    </p:spTree>
    <p:extLst>
      <p:ext uri="{BB962C8B-B14F-4D97-AF65-F5344CB8AC3E}">
        <p14:creationId xmlns:p14="http://schemas.microsoft.com/office/powerpoint/2010/main" val="1554596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r>
              <a:rPr lang="en-US" altLang="en-US" sz="1600" dirty="0">
                <a:solidFill>
                  <a:srgbClr val="1F497D"/>
                </a:solidFill>
              </a:rPr>
              <a:t>For example, tell students about to take a test that Asian students tend to do better than Whites, and the whites will perform significantly worse than if they had not been primed to think of themselves as less capable than Asians</a:t>
            </a:r>
          </a:p>
          <a:p>
            <a:pPr marL="0" lvl="1" eaLnBrk="1" hangingPunct="1"/>
            <a:endParaRPr lang="en-US" altLang="en-US" sz="1600" dirty="0">
              <a:solidFill>
                <a:srgbClr val="1F497D"/>
              </a:solidFill>
            </a:endParaRPr>
          </a:p>
          <a:p>
            <a:pPr marL="0" lvl="1" eaLnBrk="1" hangingPunct="1"/>
            <a:r>
              <a:rPr lang="en-US" altLang="en-US" sz="1600" dirty="0">
                <a:solidFill>
                  <a:srgbClr val="1F497D"/>
                </a:solidFill>
              </a:rPr>
              <a:t>See: https://drive.google.com/file/d/0Bwic1r7wb7bpQXh6X2tkUTE4QkE/view</a:t>
            </a:r>
          </a:p>
          <a:p>
            <a:pPr marL="0" lvl="1" eaLnBrk="1" hangingPunct="1"/>
            <a:r>
              <a:rPr lang="en-US" altLang="en-US" sz="1600" dirty="0">
                <a:solidFill>
                  <a:srgbClr val="1F497D"/>
                </a:solidFill>
              </a:rPr>
              <a:t>http://www.theatlantic.com/education/archive/2016/01/white-college-students-buy-in-to-stereotypes-of-minority-peers/426813/</a:t>
            </a:r>
          </a:p>
        </p:txBody>
      </p:sp>
      <p:sp>
        <p:nvSpPr>
          <p:cNvPr id="11776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fld id="{D9F8D27D-A2B5-4E5D-942B-CB67C41DE24F}" type="slidenum">
              <a:rPr lang="en-US" altLang="en-US" sz="1200">
                <a:solidFill>
                  <a:srgbClr val="000000"/>
                </a:solidFill>
              </a:rPr>
              <a:pPr algn="r" eaLnBrk="1" hangingPunct="1"/>
              <a:t>14</a:t>
            </a:fld>
            <a:endParaRPr lang="en-US" altLang="en-US" sz="1200">
              <a:solidFill>
                <a:srgbClr val="000000"/>
              </a:solidFill>
            </a:endParaRPr>
          </a:p>
        </p:txBody>
      </p:sp>
    </p:spTree>
    <p:extLst>
      <p:ext uri="{BB962C8B-B14F-4D97-AF65-F5344CB8AC3E}">
        <p14:creationId xmlns:p14="http://schemas.microsoft.com/office/powerpoint/2010/main" val="1805345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r>
              <a:rPr lang="en-US" altLang="en-US" sz="1600" dirty="0">
                <a:solidFill>
                  <a:srgbClr val="1F497D"/>
                </a:solidFill>
              </a:rPr>
              <a:t>For example, tell students about to take a test that Asian students tend to do better than Whites, and the whites will perform significantly worse than if they had not been primed to think of themselves as less capable than Asians</a:t>
            </a:r>
          </a:p>
          <a:p>
            <a:pPr marL="0" lvl="1" eaLnBrk="1" hangingPunct="1"/>
            <a:endParaRPr lang="en-US" altLang="en-US" sz="1600" dirty="0">
              <a:solidFill>
                <a:srgbClr val="1F497D"/>
              </a:solidFill>
            </a:endParaRPr>
          </a:p>
          <a:p>
            <a:pPr marL="0" lvl="1" eaLnBrk="1" hangingPunct="1"/>
            <a:r>
              <a:rPr lang="en-US" altLang="en-US" sz="1600" dirty="0">
                <a:solidFill>
                  <a:srgbClr val="1F497D"/>
                </a:solidFill>
              </a:rPr>
              <a:t>See: https://drive.google.com/file/d/0Bwic1r7wb7bpQXh6X2tkUTE4QkE/view</a:t>
            </a:r>
          </a:p>
          <a:p>
            <a:pPr marL="0" lvl="1" eaLnBrk="1" hangingPunct="1"/>
            <a:r>
              <a:rPr lang="en-US" altLang="en-US" sz="1600" dirty="0">
                <a:solidFill>
                  <a:srgbClr val="1F497D"/>
                </a:solidFill>
              </a:rPr>
              <a:t>http://www.theatlantic.com/education/archive/2016/01/white-college-students-buy-in-to-stereotypes-of-minority-peers/426813/</a:t>
            </a:r>
          </a:p>
        </p:txBody>
      </p:sp>
      <p:sp>
        <p:nvSpPr>
          <p:cNvPr id="11776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fld id="{D9F8D27D-A2B5-4E5D-942B-CB67C41DE24F}" type="slidenum">
              <a:rPr lang="en-US" altLang="en-US" sz="1200">
                <a:solidFill>
                  <a:srgbClr val="000000"/>
                </a:solidFill>
              </a:rPr>
              <a:pPr algn="r" eaLnBrk="1" hangingPunct="1"/>
              <a:t>15</a:t>
            </a:fld>
            <a:endParaRPr lang="en-US" altLang="en-US" sz="1200">
              <a:solidFill>
                <a:srgbClr val="000000"/>
              </a:solidFill>
            </a:endParaRPr>
          </a:p>
        </p:txBody>
      </p:sp>
    </p:spTree>
    <p:extLst>
      <p:ext uri="{BB962C8B-B14F-4D97-AF65-F5344CB8AC3E}">
        <p14:creationId xmlns:p14="http://schemas.microsoft.com/office/powerpoint/2010/main" val="643336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18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5E411220-E20B-429A-8526-413F16CB4912}" type="slidenum">
              <a:rPr lang="en-US" altLang="en-US" sz="1200">
                <a:solidFill>
                  <a:srgbClr val="000000"/>
                </a:solidFill>
              </a:rPr>
              <a:pPr/>
              <a:t>16</a:t>
            </a:fld>
            <a:endParaRPr lang="en-US" altLang="en-US" sz="1200">
              <a:solidFill>
                <a:srgbClr val="000000"/>
              </a:solidFill>
            </a:endParaRPr>
          </a:p>
        </p:txBody>
      </p:sp>
    </p:spTree>
    <p:extLst>
      <p:ext uri="{BB962C8B-B14F-4D97-AF65-F5344CB8AC3E}">
        <p14:creationId xmlns:p14="http://schemas.microsoft.com/office/powerpoint/2010/main" val="2122027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716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95CA8AD-7BAE-D242-914B-428D9ECDB93C}" type="slidenum">
              <a:rPr lang="en-US" sz="1200">
                <a:solidFill>
                  <a:prstClr val="black"/>
                </a:solidFill>
              </a:rPr>
              <a:pPr eaLnBrk="1" hangingPunct="1"/>
              <a:t>17</a:t>
            </a:fld>
            <a:endParaRPr lang="en-US" sz="1200" dirty="0">
              <a:solidFill>
                <a:prstClr val="black"/>
              </a:solidFill>
            </a:endParaRPr>
          </a:p>
        </p:txBody>
      </p:sp>
    </p:spTree>
    <p:extLst>
      <p:ext uri="{BB962C8B-B14F-4D97-AF65-F5344CB8AC3E}">
        <p14:creationId xmlns:p14="http://schemas.microsoft.com/office/powerpoint/2010/main" val="1659165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7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BB80957B-4AC9-4850-A74D-C7D19F8EB0D9}" type="slidenum">
              <a:rPr lang="en-US" altLang="en-US" sz="1200">
                <a:solidFill>
                  <a:srgbClr val="000000"/>
                </a:solidFill>
              </a:rPr>
              <a:pPr/>
              <a:t>18</a:t>
            </a:fld>
            <a:endParaRPr lang="en-US" altLang="en-US" sz="1200">
              <a:solidFill>
                <a:srgbClr val="000000"/>
              </a:solidFill>
            </a:endParaRPr>
          </a:p>
        </p:txBody>
      </p:sp>
    </p:spTree>
    <p:extLst>
      <p:ext uri="{BB962C8B-B14F-4D97-AF65-F5344CB8AC3E}">
        <p14:creationId xmlns:p14="http://schemas.microsoft.com/office/powerpoint/2010/main" val="527721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i="1" dirty="0">
                <a:latin typeface="Calibri" charset="0"/>
              </a:rPr>
              <a:t>See</a:t>
            </a:r>
            <a:r>
              <a:rPr lang="en-US" dirty="0">
                <a:latin typeface="Calibri" charset="0"/>
              </a:rPr>
              <a:t> http://</a:t>
            </a:r>
            <a:r>
              <a:rPr lang="en-US" dirty="0" err="1">
                <a:latin typeface="Calibri" charset="0"/>
              </a:rPr>
              <a:t>www.vox.com</a:t>
            </a:r>
            <a:r>
              <a:rPr lang="en-US" dirty="0">
                <a:latin typeface="Calibri" charset="0"/>
              </a:rPr>
              <a:t>/2016/9/19/12933072/far-right-white-riot-trump-</a:t>
            </a:r>
            <a:r>
              <a:rPr lang="en-US" dirty="0" err="1">
                <a:latin typeface="Calibri" charset="0"/>
              </a:rPr>
              <a:t>brexit</a:t>
            </a:r>
            <a:endParaRPr lang="en-US" dirty="0">
              <a:latin typeface="Calibri" charset="0"/>
            </a:endParaRPr>
          </a:p>
        </p:txBody>
      </p:sp>
      <p:sp>
        <p:nvSpPr>
          <p:cNvPr id="716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95CA8AD-7BAE-D242-914B-428D9ECDB93C}" type="slidenum">
              <a:rPr lang="en-US" sz="1200">
                <a:solidFill>
                  <a:prstClr val="black"/>
                </a:solidFill>
              </a:rPr>
              <a:pPr eaLnBrk="1" hangingPunct="1"/>
              <a:t>19</a:t>
            </a:fld>
            <a:endParaRPr lang="en-US" sz="1200" dirty="0">
              <a:solidFill>
                <a:prstClr val="black"/>
              </a:solidFill>
            </a:endParaRPr>
          </a:p>
        </p:txBody>
      </p:sp>
    </p:spTree>
    <p:extLst>
      <p:ext uri="{BB962C8B-B14F-4D97-AF65-F5344CB8AC3E}">
        <p14:creationId xmlns:p14="http://schemas.microsoft.com/office/powerpoint/2010/main" val="310645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i="1" dirty="0">
                <a:latin typeface="Calibri" charset="0"/>
              </a:rPr>
              <a:t>See</a:t>
            </a:r>
            <a:r>
              <a:rPr lang="en-US" dirty="0">
                <a:latin typeface="Calibri" charset="0"/>
              </a:rPr>
              <a:t> http://</a:t>
            </a:r>
            <a:r>
              <a:rPr lang="en-US" dirty="0" err="1">
                <a:latin typeface="Calibri" charset="0"/>
              </a:rPr>
              <a:t>www.vox.com</a:t>
            </a:r>
            <a:r>
              <a:rPr lang="en-US" dirty="0">
                <a:latin typeface="Calibri" charset="0"/>
              </a:rPr>
              <a:t>/2016/9/19/12933072/far-right-white-riot-trump-</a:t>
            </a:r>
            <a:r>
              <a:rPr lang="en-US" dirty="0" err="1">
                <a:latin typeface="Calibri" charset="0"/>
              </a:rPr>
              <a:t>brexit</a:t>
            </a:r>
            <a:endParaRPr lang="en-US" dirty="0">
              <a:latin typeface="Calibri" charset="0"/>
            </a:endParaRPr>
          </a:p>
        </p:txBody>
      </p:sp>
      <p:sp>
        <p:nvSpPr>
          <p:cNvPr id="716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95CA8AD-7BAE-D242-914B-428D9ECDB93C}" type="slidenum">
              <a:rPr lang="en-US" sz="1200">
                <a:solidFill>
                  <a:prstClr val="black"/>
                </a:solidFill>
              </a:rPr>
              <a:pPr eaLnBrk="1" hangingPunct="1"/>
              <a:t>20</a:t>
            </a:fld>
            <a:endParaRPr lang="en-US" sz="1200" dirty="0">
              <a:solidFill>
                <a:prstClr val="black"/>
              </a:solidFill>
            </a:endParaRPr>
          </a:p>
        </p:txBody>
      </p:sp>
    </p:spTree>
    <p:extLst>
      <p:ext uri="{BB962C8B-B14F-4D97-AF65-F5344CB8AC3E}">
        <p14:creationId xmlns:p14="http://schemas.microsoft.com/office/powerpoint/2010/main" val="487517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i="1" dirty="0">
                <a:latin typeface="Calibri" charset="0"/>
              </a:rPr>
              <a:t>See</a:t>
            </a:r>
            <a:r>
              <a:rPr lang="en-US" dirty="0">
                <a:latin typeface="Calibri" charset="0"/>
              </a:rPr>
              <a:t> http://</a:t>
            </a:r>
            <a:r>
              <a:rPr lang="en-US" dirty="0" err="1">
                <a:latin typeface="Calibri" charset="0"/>
              </a:rPr>
              <a:t>www.vox.com</a:t>
            </a:r>
            <a:r>
              <a:rPr lang="en-US" dirty="0">
                <a:latin typeface="Calibri" charset="0"/>
              </a:rPr>
              <a:t>/2016/9/19/12933072/far-right-white-riot-trump-</a:t>
            </a:r>
            <a:r>
              <a:rPr lang="en-US" dirty="0" err="1">
                <a:latin typeface="Calibri" charset="0"/>
              </a:rPr>
              <a:t>brexit</a:t>
            </a:r>
            <a:endParaRPr lang="en-US" dirty="0">
              <a:latin typeface="Calibri" charset="0"/>
            </a:endParaRPr>
          </a:p>
        </p:txBody>
      </p:sp>
      <p:sp>
        <p:nvSpPr>
          <p:cNvPr id="716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95CA8AD-7BAE-D242-914B-428D9ECDB93C}" type="slidenum">
              <a:rPr lang="en-US" sz="1200">
                <a:solidFill>
                  <a:prstClr val="black"/>
                </a:solidFill>
              </a:rPr>
              <a:pPr eaLnBrk="1" hangingPunct="1"/>
              <a:t>21</a:t>
            </a:fld>
            <a:endParaRPr lang="en-US" sz="1200" dirty="0">
              <a:solidFill>
                <a:prstClr val="black"/>
              </a:solidFill>
            </a:endParaRPr>
          </a:p>
        </p:txBody>
      </p:sp>
    </p:spTree>
    <p:extLst>
      <p:ext uri="{BB962C8B-B14F-4D97-AF65-F5344CB8AC3E}">
        <p14:creationId xmlns:p14="http://schemas.microsoft.com/office/powerpoint/2010/main" val="1051517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i="1" dirty="0">
                <a:latin typeface="Calibri" charset="0"/>
              </a:rPr>
              <a:t>See</a:t>
            </a:r>
            <a:r>
              <a:rPr lang="en-US" dirty="0">
                <a:latin typeface="Calibri" charset="0"/>
              </a:rPr>
              <a:t> http://</a:t>
            </a:r>
            <a:r>
              <a:rPr lang="en-US" dirty="0" err="1">
                <a:latin typeface="Calibri" charset="0"/>
              </a:rPr>
              <a:t>www.vox.com</a:t>
            </a:r>
            <a:r>
              <a:rPr lang="en-US" dirty="0">
                <a:latin typeface="Calibri" charset="0"/>
              </a:rPr>
              <a:t>/2016/9/19/12933072/far-right-white-riot-trump-</a:t>
            </a:r>
            <a:r>
              <a:rPr lang="en-US" dirty="0" err="1">
                <a:latin typeface="Calibri" charset="0"/>
              </a:rPr>
              <a:t>brexit</a:t>
            </a:r>
            <a:endParaRPr lang="en-US" dirty="0">
              <a:latin typeface="Calibri" charset="0"/>
            </a:endParaRPr>
          </a:p>
        </p:txBody>
      </p:sp>
      <p:sp>
        <p:nvSpPr>
          <p:cNvPr id="716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95CA8AD-7BAE-D242-914B-428D9ECDB93C}" type="slidenum">
              <a:rPr lang="en-US" sz="1200">
                <a:solidFill>
                  <a:prstClr val="black"/>
                </a:solidFill>
              </a:rPr>
              <a:pPr eaLnBrk="1" hangingPunct="1"/>
              <a:t>22</a:t>
            </a:fld>
            <a:endParaRPr lang="en-US" sz="1200" dirty="0">
              <a:solidFill>
                <a:prstClr val="black"/>
              </a:solidFill>
            </a:endParaRPr>
          </a:p>
        </p:txBody>
      </p:sp>
    </p:spTree>
    <p:extLst>
      <p:ext uri="{BB962C8B-B14F-4D97-AF65-F5344CB8AC3E}">
        <p14:creationId xmlns:p14="http://schemas.microsoft.com/office/powerpoint/2010/main" val="1211960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Region</a:t>
            </a:r>
          </a:p>
          <a:p>
            <a:r>
              <a:rPr lang="en-US" dirty="0"/>
              <a:t>Organization – tea party</a:t>
            </a:r>
          </a:p>
          <a:p>
            <a:r>
              <a:rPr lang="en-US"/>
              <a:t>race</a:t>
            </a:r>
            <a:endParaRPr lang="en-US" dirty="0"/>
          </a:p>
        </p:txBody>
      </p:sp>
      <p:sp>
        <p:nvSpPr>
          <p:cNvPr id="4" name="Slide Number Placeholder 3"/>
          <p:cNvSpPr>
            <a:spLocks noGrp="1"/>
          </p:cNvSpPr>
          <p:nvPr>
            <p:ph type="sldNum" sz="quarter" idx="10"/>
          </p:nvPr>
        </p:nvSpPr>
        <p:spPr/>
        <p:txBody>
          <a:bodyPr/>
          <a:lstStyle/>
          <a:p>
            <a:pPr>
              <a:defRPr/>
            </a:pPr>
            <a:fld id="{60C67064-16CB-D349-A8EA-ACAC24784A21}"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2335223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solidFill>
                  <a:schemeClr val="tx2"/>
                </a:solidFill>
              </a:rPr>
              <a:t>Research suggests that Americans report values of egalitarianism and inclusion</a:t>
            </a:r>
          </a:p>
          <a:p>
            <a:r>
              <a:rPr lang="en-US" altLang="en-US">
                <a:solidFill>
                  <a:schemeClr val="tx2"/>
                </a:solidFill>
              </a:rPr>
              <a:t>We tend not to report attitudes that are perceived as socially undesirable</a:t>
            </a:r>
          </a:p>
          <a:p>
            <a:r>
              <a:rPr lang="en-US" altLang="en-US">
                <a:solidFill>
                  <a:schemeClr val="tx2"/>
                </a:solidFill>
              </a:rPr>
              <a:t>We may not be consciously aware that we hold bias attitudes </a:t>
            </a:r>
          </a:p>
          <a:p>
            <a:endParaRPr lang="en-US" altLang="en-US"/>
          </a:p>
        </p:txBody>
      </p:sp>
      <p:sp>
        <p:nvSpPr>
          <p:cNvPr id="1095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22A2D189-B24A-4F9E-870C-180C152D7423}" type="slidenum">
              <a:rPr lang="en-US" altLang="en-US" sz="1200"/>
              <a:pPr/>
              <a:t>5</a:t>
            </a:fld>
            <a:endParaRPr lang="en-US" altLang="en-US" sz="1200"/>
          </a:p>
        </p:txBody>
      </p:sp>
    </p:spTree>
    <p:extLst>
      <p:ext uri="{BB962C8B-B14F-4D97-AF65-F5344CB8AC3E}">
        <p14:creationId xmlns:p14="http://schemas.microsoft.com/office/powerpoint/2010/main" val="1823628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endParaRPr lang="en-US" altLang="en-US" sz="1600">
              <a:solidFill>
                <a:srgbClr val="1F497D"/>
              </a:solidFill>
            </a:endParaRPr>
          </a:p>
        </p:txBody>
      </p:sp>
      <p:sp>
        <p:nvSpPr>
          <p:cNvPr id="11981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fld id="{269F945D-DEF1-48F4-A09F-BFFF5C049B5C}" type="slidenum">
              <a:rPr lang="en-US" altLang="en-US" sz="1200">
                <a:solidFill>
                  <a:srgbClr val="000000"/>
                </a:solidFill>
              </a:rPr>
              <a:pPr algn="r" eaLnBrk="1" hangingPunct="1"/>
              <a:t>24</a:t>
            </a:fld>
            <a:endParaRPr lang="en-US" altLang="en-US" sz="1200">
              <a:solidFill>
                <a:srgbClr val="000000"/>
              </a:solidFill>
            </a:endParaRPr>
          </a:p>
        </p:txBody>
      </p:sp>
    </p:spTree>
    <p:extLst>
      <p:ext uri="{BB962C8B-B14F-4D97-AF65-F5344CB8AC3E}">
        <p14:creationId xmlns:p14="http://schemas.microsoft.com/office/powerpoint/2010/main" val="1011252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hape 31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Shape 31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sym typeface="Calibri" pitchFamily="34" charset="0"/>
            </a:endParaRPr>
          </a:p>
          <a:p>
            <a:endParaRPr lang="en-US" altLang="en-US">
              <a:sym typeface="Calibri" pitchFamily="34" charset="0"/>
            </a:endParaRPr>
          </a:p>
          <a:p>
            <a:r>
              <a:rPr lang="en-US" altLang="en-US">
                <a:sym typeface="Calibri" pitchFamily="34" charset="0"/>
              </a:rPr>
              <a:t>could talk about how this affects everyone - liberals, young people</a:t>
            </a:r>
          </a:p>
          <a:p>
            <a:endParaRPr lang="en-US" altLang="en-US">
              <a:sym typeface="Calibri" pitchFamily="34" charset="0"/>
            </a:endParaRPr>
          </a:p>
          <a:p>
            <a:r>
              <a:rPr lang="en-US" altLang="en-US">
                <a:sym typeface="Calibri" pitchFamily="34" charset="0"/>
              </a:rPr>
              <a:t>even in the texts</a:t>
            </a:r>
          </a:p>
        </p:txBody>
      </p:sp>
    </p:spTree>
    <p:extLst>
      <p:ext uri="{BB962C8B-B14F-4D97-AF65-F5344CB8AC3E}">
        <p14:creationId xmlns:p14="http://schemas.microsoft.com/office/powerpoint/2010/main" val="930327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hape 51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Shape 514"/>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sym typeface="Calibri" pitchFamily="34" charset="0"/>
              </a:rPr>
              <a:t>For reference list:</a:t>
            </a:r>
          </a:p>
          <a:p>
            <a:r>
              <a:rPr lang="en-US" altLang="en-US">
                <a:sym typeface="Calibri" pitchFamily="34" charset="0"/>
              </a:rPr>
              <a:t>(Devine et al., 2002; Legault et al., 2011)(Apfelbaum et al., 2008; Galinsky &amp; Moskowitz, 2000; Macrae et al., 1994; Plaut et al., 2009) (Uhlmann &amp; Cohen, 2007)</a:t>
            </a:r>
          </a:p>
          <a:p>
            <a:endParaRPr lang="en-US" altLang="en-US">
              <a:sym typeface="Calibri" pitchFamily="34" charset="0"/>
            </a:endParaRPr>
          </a:p>
          <a:p>
            <a:r>
              <a:rPr lang="ja-JP" altLang="en-US">
                <a:sym typeface="Calibri" pitchFamily="34" charset="0"/>
              </a:rPr>
              <a:t>“</a:t>
            </a:r>
            <a:r>
              <a:rPr lang="en-US" altLang="ja-JP">
                <a:sym typeface="Calibri" pitchFamily="34" charset="0"/>
              </a:rPr>
              <a:t>bias</a:t>
            </a:r>
            <a:r>
              <a:rPr lang="ja-JP" altLang="en-US">
                <a:sym typeface="Calibri" pitchFamily="34" charset="0"/>
              </a:rPr>
              <a:t>”</a:t>
            </a:r>
            <a:r>
              <a:rPr lang="en-US" altLang="ja-JP">
                <a:sym typeface="Calibri" pitchFamily="34" charset="0"/>
              </a:rPr>
              <a:t> here = implicit bias, racial anxiety, and biased behavior. some of the individual level interventions that don</a:t>
            </a:r>
            <a:r>
              <a:rPr lang="ja-JP" altLang="en-US">
                <a:sym typeface="Calibri" pitchFamily="34" charset="0"/>
              </a:rPr>
              <a:t>’</a:t>
            </a:r>
            <a:r>
              <a:rPr lang="en-US" altLang="ja-JP">
                <a:sym typeface="Calibri" pitchFamily="34" charset="0"/>
              </a:rPr>
              <a:t>t work on these…</a:t>
            </a:r>
          </a:p>
          <a:p>
            <a:endParaRPr lang="en-US" altLang="en-US">
              <a:sym typeface="Calibri" pitchFamily="34" charset="0"/>
            </a:endParaRPr>
          </a:p>
          <a:p>
            <a:r>
              <a:rPr lang="en-US" altLang="en-US">
                <a:sym typeface="Calibri" pitchFamily="34" charset="0"/>
              </a:rPr>
              <a:t>start with an exercise — I</a:t>
            </a:r>
            <a:r>
              <a:rPr lang="ja-JP" altLang="en-US">
                <a:sym typeface="Calibri" pitchFamily="34" charset="0"/>
              </a:rPr>
              <a:t>’</a:t>
            </a:r>
            <a:r>
              <a:rPr lang="en-US" altLang="ja-JP">
                <a:sym typeface="Calibri" pitchFamily="34" charset="0"/>
              </a:rPr>
              <a:t>d like to ask you not to think about a white bear. Don</a:t>
            </a:r>
            <a:r>
              <a:rPr lang="ja-JP" altLang="en-US">
                <a:sym typeface="Calibri" pitchFamily="34" charset="0"/>
              </a:rPr>
              <a:t>’</a:t>
            </a:r>
            <a:r>
              <a:rPr lang="en-US" altLang="ja-JP">
                <a:sym typeface="Calibri" pitchFamily="34" charset="0"/>
              </a:rPr>
              <a:t>t think about </a:t>
            </a:r>
          </a:p>
          <a:p>
            <a:endParaRPr lang="en-US" altLang="en-US">
              <a:sym typeface="Calibri" pitchFamily="34" charset="0"/>
            </a:endParaRPr>
          </a:p>
          <a:p>
            <a:r>
              <a:rPr lang="en-US" altLang="en-US">
                <a:sym typeface="Calibri" pitchFamily="34" charset="0"/>
              </a:rPr>
              <a:t>Tel people white bears – ironic effect can</a:t>
            </a:r>
            <a:r>
              <a:rPr lang="ja-JP" altLang="en-US">
                <a:sym typeface="Calibri" pitchFamily="34" charset="0"/>
              </a:rPr>
              <a:t>’</a:t>
            </a:r>
            <a:r>
              <a:rPr lang="en-US" altLang="ja-JP">
                <a:sym typeface="Calibri" pitchFamily="34" charset="0"/>
              </a:rPr>
              <a:t>t stop thinking about white bears; scar study</a:t>
            </a:r>
          </a:p>
          <a:p>
            <a:endParaRPr lang="en-US" altLang="en-US">
              <a:sym typeface="Calibri" pitchFamily="34" charset="0"/>
            </a:endParaRPr>
          </a:p>
          <a:p>
            <a:r>
              <a:rPr lang="en-US" altLang="en-US">
                <a:sym typeface="Calibri" pitchFamily="34" charset="0"/>
              </a:rPr>
              <a:t>Trying to avoid race or to appear unbiased can backfire</a:t>
            </a:r>
          </a:p>
          <a:p>
            <a:endParaRPr lang="en-US" altLang="en-US">
              <a:sym typeface="Calibri" pitchFamily="34" charset="0"/>
            </a:endParaRPr>
          </a:p>
          <a:p>
            <a:r>
              <a:rPr lang="en-US" altLang="en-US">
                <a:sym typeface="Calibri" pitchFamily="34" charset="0"/>
              </a:rPr>
              <a:t>Legault: In the autonomy-brochure condition, the value of nonprejudice was emphasized. Participants</a:t>
            </a:r>
            <a:r>
              <a:rPr lang="ja-JP" altLang="en-US">
                <a:sym typeface="Calibri" pitchFamily="34" charset="0"/>
              </a:rPr>
              <a:t>’</a:t>
            </a:r>
            <a:r>
              <a:rPr lang="en-US" altLang="ja-JP">
                <a:sym typeface="Calibri" pitchFamily="34" charset="0"/>
              </a:rPr>
              <a:t> inner motivation for prejudice reduction was encouraged by emphasizing choice and explaining why prejudice reduction is important and worthwhile. In the controlling-brochure condition, participants were urged to combat prejudice and to com- ply with social norms of nonprejudice. In the no-brochure condition, participants read only introductory information about the definition of prejudice.</a:t>
            </a:r>
          </a:p>
          <a:p>
            <a:endParaRPr lang="en-US" altLang="en-US">
              <a:sym typeface="Calibri" pitchFamily="34" charset="0"/>
            </a:endParaRPr>
          </a:p>
          <a:p>
            <a:endParaRPr lang="en-US" altLang="en-US">
              <a:sym typeface="Calibri" pitchFamily="34" charset="0"/>
            </a:endParaRPr>
          </a:p>
          <a:p>
            <a:endParaRPr lang="en-US" altLang="en-US">
              <a:sym typeface="Calibri" pitchFamily="34" charset="0"/>
            </a:endParaRPr>
          </a:p>
          <a:p>
            <a:r>
              <a:rPr lang="en-US" altLang="en-US">
                <a:sym typeface="Calibri" pitchFamily="34" charset="0"/>
              </a:rPr>
              <a:t>___</a:t>
            </a:r>
          </a:p>
          <a:p>
            <a:r>
              <a:rPr lang="en-US" altLang="en-US">
                <a:sym typeface="Calibri" pitchFamily="34" charset="0"/>
              </a:rPr>
              <a:t>External motivation to control prejudice is linked to/incites greater bias</a:t>
            </a:r>
            <a:r>
              <a:rPr lang="en-US" altLang="en-US" sz="800">
                <a:sym typeface="Calibri" pitchFamily="34" charset="0"/>
              </a:rPr>
              <a:t> (Devine et al., 2002; Legault et al., 2011)</a:t>
            </a:r>
            <a:endParaRPr lang="en-US" altLang="en-US">
              <a:sym typeface="Calibri" pitchFamily="34" charset="0"/>
            </a:endParaRPr>
          </a:p>
          <a:p>
            <a:r>
              <a:rPr lang="en-US" altLang="en-US">
                <a:sym typeface="Calibri" pitchFamily="34" charset="0"/>
              </a:rPr>
              <a:t>Suppression leads to stereotype rebound; Avoidance norm backfires</a:t>
            </a:r>
            <a:r>
              <a:rPr lang="en-US" altLang="en-US" sz="800">
                <a:sym typeface="Calibri" pitchFamily="34" charset="0"/>
              </a:rPr>
              <a:t> (Apfelbaum et al., 2008; Galinsky &amp; Moskowitz, 2000; Macrae et al., 1994; Plaut et al., 2009)</a:t>
            </a:r>
            <a:endParaRPr lang="en-US" altLang="en-US">
              <a:sym typeface="Calibri" pitchFamily="34" charset="0"/>
            </a:endParaRPr>
          </a:p>
          <a:p>
            <a:r>
              <a:rPr lang="en-US" altLang="en-US">
                <a:sym typeface="Calibri" pitchFamily="34" charset="0"/>
              </a:rPr>
              <a:t>Self-perceived objectivity leads to more bias </a:t>
            </a:r>
            <a:r>
              <a:rPr lang="en-US" altLang="en-US" sz="800">
                <a:sym typeface="Calibri" pitchFamily="34" charset="0"/>
              </a:rPr>
              <a:t>(Uhlmann &amp; Cohen, 2007) </a:t>
            </a:r>
            <a:endParaRPr lang="en-US" altLang="en-US">
              <a:sym typeface="Calibri" pitchFamily="34" charset="0"/>
            </a:endParaRPr>
          </a:p>
          <a:p>
            <a:endParaRPr lang="en-US" altLang="en-US">
              <a:sym typeface="Calibri" pitchFamily="34" charset="0"/>
            </a:endParaRPr>
          </a:p>
          <a:p>
            <a:r>
              <a:rPr lang="en-US" altLang="en-US">
                <a:sym typeface="Calibri" pitchFamily="34" charset="0"/>
              </a:rPr>
              <a:t>Uhlmann, E. L., &amp; Cohen, G. L., </a:t>
            </a:r>
            <a:r>
              <a:rPr lang="ja-JP" altLang="en-US">
                <a:sym typeface="Calibri" pitchFamily="34" charset="0"/>
              </a:rPr>
              <a:t>‘‘</a:t>
            </a:r>
            <a:r>
              <a:rPr lang="en-US" altLang="ja-JP">
                <a:sym typeface="Calibri" pitchFamily="34" charset="0"/>
              </a:rPr>
              <a:t>I think it, therefore it</a:t>
            </a:r>
            <a:r>
              <a:rPr lang="ja-JP" altLang="en-US">
                <a:sym typeface="Calibri" pitchFamily="34" charset="0"/>
              </a:rPr>
              <a:t>’</a:t>
            </a:r>
            <a:r>
              <a:rPr lang="en-US" altLang="ja-JP">
                <a:sym typeface="Calibri" pitchFamily="34" charset="0"/>
              </a:rPr>
              <a:t>s true</a:t>
            </a:r>
            <a:r>
              <a:rPr lang="ja-JP" altLang="en-US">
                <a:sym typeface="Calibri" pitchFamily="34" charset="0"/>
              </a:rPr>
              <a:t>’’</a:t>
            </a:r>
            <a:r>
              <a:rPr lang="en-US" altLang="ja-JP">
                <a:sym typeface="Calibri" pitchFamily="34" charset="0"/>
              </a:rPr>
              <a:t>: Effects of self-perceived objectivity ..., Organizational Behavior and Human Decision Processes (2007):</a:t>
            </a:r>
          </a:p>
          <a:p>
            <a:endParaRPr lang="en-US" altLang="en-US">
              <a:sym typeface="Calibri" pitchFamily="34" charset="0"/>
            </a:endParaRPr>
          </a:p>
          <a:p>
            <a:r>
              <a:rPr lang="ja-JP" altLang="en-US">
                <a:sym typeface="Calibri" pitchFamily="34" charset="0"/>
              </a:rPr>
              <a:t>“</a:t>
            </a:r>
            <a:r>
              <a:rPr lang="en-US" altLang="ja-JP">
                <a:sym typeface="Calibri" pitchFamily="34" charset="0"/>
              </a:rPr>
              <a:t>Personal objectivity prime. Participants were primed</a:t>
            </a:r>
          </a:p>
          <a:p>
            <a:r>
              <a:rPr lang="en-US" altLang="en-US">
                <a:sym typeface="Calibri" pitchFamily="34" charset="0"/>
              </a:rPr>
              <a:t>with a sense of personal objectivity by asking them</a:t>
            </a:r>
          </a:p>
          <a:p>
            <a:r>
              <a:rPr lang="en-US" altLang="en-US">
                <a:sym typeface="Calibri" pitchFamily="34" charset="0"/>
              </a:rPr>
              <a:t>to complete (ostensibly as part of a separate study)</a:t>
            </a:r>
          </a:p>
          <a:p>
            <a:r>
              <a:rPr lang="en-US" altLang="en-US">
                <a:sym typeface="Calibri" pitchFamily="34" charset="0"/>
              </a:rPr>
              <a:t>four self-perceived objectivity questionnaire items.</a:t>
            </a:r>
          </a:p>
          <a:p>
            <a:r>
              <a:rPr lang="en-US" altLang="en-US">
                <a:sym typeface="Calibri" pitchFamily="34" charset="0"/>
              </a:rPr>
              <a:t>These items were </a:t>
            </a:r>
            <a:r>
              <a:rPr lang="ja-JP" altLang="en-US">
                <a:sym typeface="Calibri" pitchFamily="34" charset="0"/>
              </a:rPr>
              <a:t>‘‘</a:t>
            </a:r>
            <a:r>
              <a:rPr lang="en-US" altLang="ja-JP">
                <a:sym typeface="Calibri" pitchFamily="34" charset="0"/>
              </a:rPr>
              <a:t>In most situations, I try to do what</a:t>
            </a:r>
          </a:p>
          <a:p>
            <a:r>
              <a:rPr lang="en-US" altLang="en-US">
                <a:sym typeface="Calibri" pitchFamily="34" charset="0"/>
              </a:rPr>
              <a:t>seems reasonable and logical,</a:t>
            </a:r>
            <a:r>
              <a:rPr lang="ja-JP" altLang="en-US">
                <a:sym typeface="Calibri" pitchFamily="34" charset="0"/>
              </a:rPr>
              <a:t>’’</a:t>
            </a:r>
            <a:r>
              <a:rPr lang="en-US" altLang="ja-JP">
                <a:sym typeface="Calibri" pitchFamily="34" charset="0"/>
              </a:rPr>
              <a:t> </a:t>
            </a:r>
            <a:r>
              <a:rPr lang="ja-JP" altLang="en-US">
                <a:sym typeface="Calibri" pitchFamily="34" charset="0"/>
              </a:rPr>
              <a:t>‘‘</a:t>
            </a:r>
            <a:r>
              <a:rPr lang="en-US" altLang="ja-JP">
                <a:sym typeface="Calibri" pitchFamily="34" charset="0"/>
              </a:rPr>
              <a:t>When forming an</a:t>
            </a:r>
          </a:p>
          <a:p>
            <a:r>
              <a:rPr lang="en-US" altLang="en-US">
                <a:sym typeface="Calibri" pitchFamily="34" charset="0"/>
              </a:rPr>
              <a:t>opinion, I try to objectively consider all of the facts</a:t>
            </a:r>
          </a:p>
          <a:p>
            <a:r>
              <a:rPr lang="en-US" altLang="en-US">
                <a:sym typeface="Calibri" pitchFamily="34" charset="0"/>
              </a:rPr>
              <a:t>I have access to,</a:t>
            </a:r>
            <a:r>
              <a:rPr lang="ja-JP" altLang="en-US">
                <a:sym typeface="Calibri" pitchFamily="34" charset="0"/>
              </a:rPr>
              <a:t>’’</a:t>
            </a:r>
            <a:r>
              <a:rPr lang="en-US" altLang="ja-JP">
                <a:sym typeface="Calibri" pitchFamily="34" charset="0"/>
              </a:rPr>
              <a:t> </a:t>
            </a:r>
            <a:r>
              <a:rPr lang="ja-JP" altLang="en-US">
                <a:sym typeface="Calibri" pitchFamily="34" charset="0"/>
              </a:rPr>
              <a:t>‘‘</a:t>
            </a:r>
            <a:r>
              <a:rPr lang="en-US" altLang="ja-JP">
                <a:sym typeface="Calibri" pitchFamily="34" charset="0"/>
              </a:rPr>
              <a:t>My judgments are based on a logical</a:t>
            </a:r>
          </a:p>
          <a:p>
            <a:r>
              <a:rPr lang="en-US" altLang="en-US">
                <a:sym typeface="Calibri" pitchFamily="34" charset="0"/>
              </a:rPr>
              <a:t>analysis of the facts,</a:t>
            </a:r>
            <a:r>
              <a:rPr lang="ja-JP" altLang="en-US">
                <a:sym typeface="Calibri" pitchFamily="34" charset="0"/>
              </a:rPr>
              <a:t>’’</a:t>
            </a:r>
            <a:r>
              <a:rPr lang="en-US" altLang="ja-JP">
                <a:sym typeface="Calibri" pitchFamily="34" charset="0"/>
              </a:rPr>
              <a:t> and </a:t>
            </a:r>
            <a:r>
              <a:rPr lang="ja-JP" altLang="en-US">
                <a:sym typeface="Calibri" pitchFamily="34" charset="0"/>
              </a:rPr>
              <a:t>‘‘</a:t>
            </a:r>
            <a:r>
              <a:rPr lang="en-US" altLang="ja-JP">
                <a:sym typeface="Calibri" pitchFamily="34" charset="0"/>
              </a:rPr>
              <a:t>My decision making is</a:t>
            </a:r>
          </a:p>
          <a:p>
            <a:r>
              <a:rPr lang="en-US" altLang="en-US">
                <a:sym typeface="Calibri" pitchFamily="34" charset="0"/>
              </a:rPr>
              <a:t>rational and objective</a:t>
            </a:r>
            <a:r>
              <a:rPr lang="ja-JP" altLang="en-US">
                <a:sym typeface="Calibri" pitchFamily="34" charset="0"/>
              </a:rPr>
              <a:t>’’</a:t>
            </a:r>
            <a:r>
              <a:rPr lang="en-US" altLang="ja-JP">
                <a:sym typeface="Calibri" pitchFamily="34" charset="0"/>
              </a:rPr>
              <a:t> (0 =  very strongly disagree,</a:t>
            </a:r>
          </a:p>
          <a:p>
            <a:r>
              <a:rPr lang="en-US" altLang="en-US">
                <a:sym typeface="Calibri" pitchFamily="34" charset="0"/>
              </a:rPr>
              <a:t>10 =  very strongly agree; see Armor, 1999). Half the</a:t>
            </a:r>
          </a:p>
          <a:p>
            <a:r>
              <a:rPr lang="en-US" altLang="en-US">
                <a:sym typeface="Calibri" pitchFamily="34" charset="0"/>
              </a:rPr>
              <a:t>participants completed the personal objectivity items</a:t>
            </a:r>
          </a:p>
          <a:p>
            <a:r>
              <a:rPr lang="en-US" altLang="en-US">
                <a:sym typeface="Calibri" pitchFamily="34" charset="0"/>
              </a:rPr>
              <a:t>before making their hiring evaluations. The other half</a:t>
            </a:r>
          </a:p>
          <a:p>
            <a:r>
              <a:rPr lang="en-US" altLang="en-US">
                <a:sym typeface="Calibri" pitchFamily="34" charset="0"/>
              </a:rPr>
              <a:t>did so after making their hiring evaluations. The</a:t>
            </a:r>
          </a:p>
          <a:p>
            <a:r>
              <a:rPr lang="en-US" altLang="en-US">
                <a:sym typeface="Calibri" pitchFamily="34" charset="0"/>
              </a:rPr>
              <a:t>manipulation was not necessarily designed to increase</a:t>
            </a:r>
          </a:p>
          <a:p>
            <a:r>
              <a:rPr lang="en-US" altLang="en-US">
                <a:sym typeface="Calibri" pitchFamily="34" charset="0"/>
              </a:rPr>
              <a:t>evaluators</a:t>
            </a:r>
            <a:r>
              <a:rPr lang="ja-JP" altLang="en-US">
                <a:sym typeface="Calibri" pitchFamily="34" charset="0"/>
              </a:rPr>
              <a:t>’</a:t>
            </a:r>
            <a:r>
              <a:rPr lang="en-US" altLang="ja-JP">
                <a:sym typeface="Calibri" pitchFamily="34" charset="0"/>
              </a:rPr>
              <a:t> conviction in their own objectivity, which</a:t>
            </a:r>
          </a:p>
          <a:p>
            <a:r>
              <a:rPr lang="en-US" altLang="en-US">
                <a:sym typeface="Calibri" pitchFamily="34" charset="0"/>
              </a:rPr>
              <a:t>would be difficult given that most people already see</a:t>
            </a:r>
          </a:p>
          <a:p>
            <a:r>
              <a:rPr lang="en-US" altLang="en-US">
                <a:sym typeface="Calibri" pitchFamily="34" charset="0"/>
              </a:rPr>
              <a:t>themselves as objective (Armor, 1999; Pronin et al.,</a:t>
            </a:r>
          </a:p>
          <a:p>
            <a:r>
              <a:rPr lang="en-US" altLang="en-US">
                <a:sym typeface="Calibri" pitchFamily="34" charset="0"/>
              </a:rPr>
              <a:t>2002 ).</a:t>
            </a:r>
          </a:p>
          <a:p>
            <a:r>
              <a:rPr lang="en-US" altLang="en-US">
                <a:sym typeface="Calibri" pitchFamily="34" charset="0"/>
              </a:rPr>
              <a:t>Indeed, in each of the present studies, over</a:t>
            </a:r>
          </a:p>
          <a:p>
            <a:r>
              <a:rPr lang="en-US" altLang="en-US">
                <a:sym typeface="Calibri" pitchFamily="34" charset="0"/>
              </a:rPr>
              <a:t>88% of the participants rated themselves as above</a:t>
            </a:r>
          </a:p>
          <a:p>
            <a:r>
              <a:rPr lang="en-US" altLang="en-US">
                <a:sym typeface="Calibri" pitchFamily="34" charset="0"/>
              </a:rPr>
              <a:t>average in objectivity.</a:t>
            </a:r>
            <a:r>
              <a:rPr lang="ja-JP" altLang="en-US">
                <a:sym typeface="Calibri" pitchFamily="34" charset="0"/>
              </a:rPr>
              <a:t>”</a:t>
            </a:r>
            <a:endParaRPr lang="en-US" altLang="en-US">
              <a:sym typeface="Calibri" pitchFamily="34" charset="0"/>
            </a:endParaRPr>
          </a:p>
        </p:txBody>
      </p:sp>
    </p:spTree>
    <p:extLst>
      <p:ext uri="{BB962C8B-B14F-4D97-AF65-F5344CB8AC3E}">
        <p14:creationId xmlns:p14="http://schemas.microsoft.com/office/powerpoint/2010/main" val="192900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Source: </a:t>
            </a:r>
            <a:r>
              <a:rPr lang="en-US" altLang="en-US"/>
              <a:t>Rachel Godsil (Powerpoint: “Fairness in the Courts”), Slide 30 . Seton Hall University School of Law, </a:t>
            </a:r>
            <a:r>
              <a:rPr lang="en-US" altLang="en-US" i="1"/>
              <a:t>Perception Institute</a:t>
            </a:r>
            <a:r>
              <a:rPr lang="en-US" altLang="en-US"/>
              <a:t>; perception.org</a:t>
            </a:r>
          </a:p>
          <a:p>
            <a:endParaRPr lang="en-US" altLang="en-US"/>
          </a:p>
        </p:txBody>
      </p:sp>
      <p:sp>
        <p:nvSpPr>
          <p:cNvPr id="1290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C0B9920E-C2E5-4FB7-ACC9-73DA0ACBD5E1}" type="slidenum">
              <a:rPr lang="en-US" altLang="en-US" sz="1200"/>
              <a:pPr/>
              <a:t>28</a:t>
            </a:fld>
            <a:endParaRPr lang="en-US" altLang="en-US" sz="1200"/>
          </a:p>
        </p:txBody>
      </p:sp>
    </p:spTree>
    <p:extLst>
      <p:ext uri="{BB962C8B-B14F-4D97-AF65-F5344CB8AC3E}">
        <p14:creationId xmlns:p14="http://schemas.microsoft.com/office/powerpoint/2010/main" val="1531359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1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1DCF8C75-CAD0-411A-8171-583C3F8D39B8}" type="slidenum">
              <a:rPr lang="en-US" altLang="en-US" sz="1200">
                <a:solidFill>
                  <a:srgbClr val="000000"/>
                </a:solidFill>
              </a:rPr>
              <a:pPr/>
              <a:t>29</a:t>
            </a:fld>
            <a:endParaRPr lang="en-US" altLang="en-US" sz="1200">
              <a:solidFill>
                <a:srgbClr val="000000"/>
              </a:solidFill>
            </a:endParaRPr>
          </a:p>
        </p:txBody>
      </p:sp>
    </p:spTree>
    <p:extLst>
      <p:ext uri="{BB962C8B-B14F-4D97-AF65-F5344CB8AC3E}">
        <p14:creationId xmlns:p14="http://schemas.microsoft.com/office/powerpoint/2010/main" val="450610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3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06D24D43-E65D-437D-A76F-FE98B79CF1CD}" type="slidenum">
              <a:rPr lang="en-US" altLang="en-US" sz="1200">
                <a:solidFill>
                  <a:srgbClr val="000000"/>
                </a:solidFill>
              </a:rPr>
              <a:pPr/>
              <a:t>31</a:t>
            </a:fld>
            <a:endParaRPr lang="en-US" altLang="en-US" sz="1200">
              <a:solidFill>
                <a:srgbClr val="000000"/>
              </a:solidFill>
            </a:endParaRPr>
          </a:p>
        </p:txBody>
      </p:sp>
    </p:spTree>
    <p:extLst>
      <p:ext uri="{BB962C8B-B14F-4D97-AF65-F5344CB8AC3E}">
        <p14:creationId xmlns:p14="http://schemas.microsoft.com/office/powerpoint/2010/main" val="1379653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63F84383-C149-4292-9092-9B54D87A7E59}" type="slidenum">
              <a:rPr lang="en-US" altLang="en-US" sz="1200"/>
              <a:pPr/>
              <a:t>32</a:t>
            </a:fld>
            <a:endParaRPr lang="en-US" altLang="en-US" sz="1200"/>
          </a:p>
        </p:txBody>
      </p:sp>
      <p:sp>
        <p:nvSpPr>
          <p:cNvPr id="1454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Sheppälä, Connect to Thrive https://www.psychologytoday.com/blog/feeling-it/201208/connect-thrive</a:t>
            </a:r>
          </a:p>
          <a:p>
            <a:pPr eaLnBrk="1" hangingPunct="1">
              <a:spcBef>
                <a:spcPct val="0"/>
              </a:spcBef>
            </a:pPr>
            <a:r>
              <a:rPr lang="en-US" altLang="en-US" i="1"/>
              <a:t>See also https://bewell.stanford.edu/features/social-ties-good-health</a:t>
            </a:r>
          </a:p>
        </p:txBody>
      </p:sp>
    </p:spTree>
    <p:extLst>
      <p:ext uri="{BB962C8B-B14F-4D97-AF65-F5344CB8AC3E}">
        <p14:creationId xmlns:p14="http://schemas.microsoft.com/office/powerpoint/2010/main" val="1454513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95A7EAB4-32A3-44D7-B448-68B0B09BBA6F}" type="slidenum">
              <a:rPr lang="en-US" altLang="en-US" sz="1200"/>
              <a:pPr/>
              <a:t>33</a:t>
            </a:fld>
            <a:endParaRPr lang="en-US" altLang="en-US" sz="1200"/>
          </a:p>
        </p:txBody>
      </p:sp>
      <p:sp>
        <p:nvSpPr>
          <p:cNvPr id="1474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McDonald, Study Finds Social networks are key to city violence http://news.yale.edu/2013/11/14/study-finds-social-networks-are-key-city-violence</a:t>
            </a:r>
          </a:p>
          <a:p>
            <a:pPr eaLnBrk="1" hangingPunct="1">
              <a:spcBef>
                <a:spcPct val="0"/>
              </a:spcBef>
            </a:pPr>
            <a:r>
              <a:rPr lang="en-US" altLang="en-US" i="1"/>
              <a:t>See also</a:t>
            </a:r>
            <a:r>
              <a:rPr lang="en-US" altLang="en-US"/>
              <a:t> Cornwell et al, Social Disconnectedness, Perceived Isolation and Health Among Adults http://www.ncbi.nlm.nih.gov/pmc/articles/PMC2756979/</a:t>
            </a:r>
          </a:p>
        </p:txBody>
      </p:sp>
    </p:spTree>
    <p:extLst>
      <p:ext uri="{BB962C8B-B14F-4D97-AF65-F5344CB8AC3E}">
        <p14:creationId xmlns:p14="http://schemas.microsoft.com/office/powerpoint/2010/main" val="1198062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579F5B1C-5672-9C42-ACA9-F10C0106DC30}"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1028284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9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AD21E673-FCC0-4381-B1DD-0807663DBBBC}" type="slidenum">
              <a:rPr lang="en-US" altLang="en-US" sz="1200"/>
              <a:pPr/>
              <a:t>35</a:t>
            </a:fld>
            <a:endParaRPr lang="en-US" altLang="en-US" sz="1200"/>
          </a:p>
        </p:txBody>
      </p:sp>
    </p:spTree>
    <p:extLst>
      <p:ext uri="{BB962C8B-B14F-4D97-AF65-F5344CB8AC3E}">
        <p14:creationId xmlns:p14="http://schemas.microsoft.com/office/powerpoint/2010/main" val="1571843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Lucida Grande" pitchFamily="124" charset="0"/>
              </a:rPr>
              <a:t>See David Brooks, </a:t>
            </a:r>
            <a:r>
              <a:rPr lang="en-US" altLang="en-US" i="1">
                <a:latin typeface="Lucida Grande" pitchFamily="124" charset="0"/>
              </a:rPr>
              <a:t>The Social Animal</a:t>
            </a:r>
            <a:r>
              <a:rPr lang="en-US" altLang="en-US">
                <a:latin typeface="Lucida Grande" pitchFamily="124" charset="0"/>
              </a:rPr>
              <a:t> (2011)</a:t>
            </a:r>
          </a:p>
          <a:p>
            <a:pPr eaLnBrk="1" hangingPunct="1"/>
            <a:endParaRPr lang="en-US" altLang="en-US"/>
          </a:p>
        </p:txBody>
      </p:sp>
      <p:sp>
        <p:nvSpPr>
          <p:cNvPr id="11161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fld id="{E3173773-453B-4D70-BBF9-C255CCB7211C}" type="slidenum">
              <a:rPr lang="en-US" altLang="en-US" sz="1200"/>
              <a:pPr algn="r" eaLnBrk="1" hangingPunct="1"/>
              <a:t>6</a:t>
            </a:fld>
            <a:endParaRPr lang="en-US" altLang="en-US" sz="1200"/>
          </a:p>
        </p:txBody>
      </p:sp>
    </p:spTree>
    <p:extLst>
      <p:ext uri="{BB962C8B-B14F-4D97-AF65-F5344CB8AC3E}">
        <p14:creationId xmlns:p14="http://schemas.microsoft.com/office/powerpoint/2010/main" val="8413374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2FCA75E2-7602-4618-A3E4-46C602803BD4}" type="slidenum">
              <a:rPr lang="en-US" altLang="en-US" sz="1200"/>
              <a:pPr/>
              <a:t>36</a:t>
            </a:fld>
            <a:endParaRPr lang="en-US" altLang="en-US" sz="1200"/>
          </a:p>
        </p:txBody>
      </p:sp>
    </p:spTree>
    <p:extLst>
      <p:ext uri="{BB962C8B-B14F-4D97-AF65-F5344CB8AC3E}">
        <p14:creationId xmlns:p14="http://schemas.microsoft.com/office/powerpoint/2010/main" val="1780303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2B7497BD-3ACD-43EB-9B62-B368903D15CD}" type="slidenum">
              <a:rPr lang="en-US" altLang="en-US" sz="1200">
                <a:solidFill>
                  <a:srgbClr val="000000"/>
                </a:solidFill>
              </a:rPr>
              <a:pPr/>
              <a:t>42</a:t>
            </a:fld>
            <a:endParaRPr lang="en-US" altLang="en-US" sz="1200">
              <a:solidFill>
                <a:srgbClr val="000000"/>
              </a:solidFill>
            </a:endParaRPr>
          </a:p>
        </p:txBody>
      </p:sp>
    </p:spTree>
    <p:extLst>
      <p:ext uri="{BB962C8B-B14F-4D97-AF65-F5344CB8AC3E}">
        <p14:creationId xmlns:p14="http://schemas.microsoft.com/office/powerpoint/2010/main" val="6793045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118DD6D8-5634-4C47-889A-49E14020093B}" type="slidenum">
              <a:rPr lang="en-US" altLang="en-US" sz="1200">
                <a:solidFill>
                  <a:srgbClr val="000000"/>
                </a:solidFill>
              </a:rPr>
              <a:pPr/>
              <a:t>43</a:t>
            </a:fld>
            <a:endParaRPr lang="en-US" altLang="en-US" sz="1200">
              <a:solidFill>
                <a:srgbClr val="000000"/>
              </a:solidFill>
            </a:endParaRPr>
          </a:p>
        </p:txBody>
      </p:sp>
    </p:spTree>
    <p:extLst>
      <p:ext uri="{BB962C8B-B14F-4D97-AF65-F5344CB8AC3E}">
        <p14:creationId xmlns:p14="http://schemas.microsoft.com/office/powerpoint/2010/main" val="19365778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ED8B0526-0E76-48DD-BDC8-F2754EC1A716}" type="slidenum">
              <a:rPr lang="en-US" altLang="en-US" sz="1200"/>
              <a:pPr/>
              <a:t>44</a:t>
            </a:fld>
            <a:endParaRPr lang="en-US" altLang="en-US" sz="1200"/>
          </a:p>
        </p:txBody>
      </p:sp>
    </p:spTree>
    <p:extLst>
      <p:ext uri="{BB962C8B-B14F-4D97-AF65-F5344CB8AC3E}">
        <p14:creationId xmlns:p14="http://schemas.microsoft.com/office/powerpoint/2010/main" val="8021743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What is important from a systems and structures perspective is the relationship between the nodes as well as networks</a:t>
            </a:r>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830EAEAE-7F56-4D8F-BD8D-865A529085CE}" type="slidenum">
              <a:rPr lang="en-US" altLang="en-US" sz="1200"/>
              <a:pPr/>
              <a:t>45</a:t>
            </a:fld>
            <a:endParaRPr lang="en-US" altLang="en-US" sz="1200"/>
          </a:p>
        </p:txBody>
      </p:sp>
    </p:spTree>
    <p:extLst>
      <p:ext uri="{BB962C8B-B14F-4D97-AF65-F5344CB8AC3E}">
        <p14:creationId xmlns:p14="http://schemas.microsoft.com/office/powerpoint/2010/main" val="2425696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08EB6868-C953-410F-B3E5-019D5ABB0E7D}" type="slidenum">
              <a:rPr lang="en-US" altLang="en-US" sz="1200"/>
              <a:pPr/>
              <a:t>46</a:t>
            </a:fld>
            <a:endParaRPr lang="en-US" altLang="en-US" sz="1200"/>
          </a:p>
        </p:txBody>
      </p:sp>
    </p:spTree>
    <p:extLst>
      <p:ext uri="{BB962C8B-B14F-4D97-AF65-F5344CB8AC3E}">
        <p14:creationId xmlns:p14="http://schemas.microsoft.com/office/powerpoint/2010/main" val="5669167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http://www.psychologytoday.com/blog/colorblind/201112/colorblind-ideology-is-form-racism</a:t>
            </a:r>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E8B7B71C-E043-4866-82B8-DD5455377840}" type="slidenum">
              <a:rPr lang="en-US" altLang="en-US" sz="1200"/>
              <a:pPr/>
              <a:t>47</a:t>
            </a:fld>
            <a:endParaRPr lang="en-US" altLang="en-US" sz="1200"/>
          </a:p>
        </p:txBody>
      </p:sp>
    </p:spTree>
    <p:extLst>
      <p:ext uri="{BB962C8B-B14F-4D97-AF65-F5344CB8AC3E}">
        <p14:creationId xmlns:p14="http://schemas.microsoft.com/office/powerpoint/2010/main" val="9936461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What is important from a systems and structures perspective is the relationship between the nodes as well as networks</a:t>
            </a: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68A5AA1E-CA40-4046-8D24-970117C77BBC}" type="slidenum">
              <a:rPr lang="en-US" altLang="en-US" sz="1200"/>
              <a:pPr/>
              <a:t>50</a:t>
            </a:fld>
            <a:endParaRPr lang="en-US" altLang="en-US" sz="1200"/>
          </a:p>
        </p:txBody>
      </p:sp>
    </p:spTree>
    <p:extLst>
      <p:ext uri="{BB962C8B-B14F-4D97-AF65-F5344CB8AC3E}">
        <p14:creationId xmlns:p14="http://schemas.microsoft.com/office/powerpoint/2010/main" val="757450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67BD86E3-3619-4B6F-9750-014C8350475C}" type="slidenum">
              <a:rPr lang="en-US" altLang="en-US" sz="1200">
                <a:solidFill>
                  <a:srgbClr val="000000"/>
                </a:solidFill>
              </a:rPr>
              <a:pPr/>
              <a:t>51</a:t>
            </a:fld>
            <a:endParaRPr lang="en-US" altLang="en-US" sz="1200">
              <a:solidFill>
                <a:srgbClr val="000000"/>
              </a:solidFill>
            </a:endParaRPr>
          </a:p>
        </p:txBody>
      </p:sp>
    </p:spTree>
    <p:extLst>
      <p:ext uri="{BB962C8B-B14F-4D97-AF65-F5344CB8AC3E}">
        <p14:creationId xmlns:p14="http://schemas.microsoft.com/office/powerpoint/2010/main" val="1856285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AAC370E1-46E5-427A-98A3-D8792AA59B58}" type="slidenum">
              <a:rPr lang="en-US" altLang="en-US" sz="1200">
                <a:solidFill>
                  <a:srgbClr val="000000"/>
                </a:solidFill>
              </a:rPr>
              <a:pPr/>
              <a:t>52</a:t>
            </a:fld>
            <a:endParaRPr lang="en-US" altLang="en-US" sz="1200">
              <a:solidFill>
                <a:srgbClr val="000000"/>
              </a:solidFill>
            </a:endParaRPr>
          </a:p>
        </p:txBody>
      </p:sp>
    </p:spTree>
    <p:extLst>
      <p:ext uri="{BB962C8B-B14F-4D97-AF65-F5344CB8AC3E}">
        <p14:creationId xmlns:p14="http://schemas.microsoft.com/office/powerpoint/2010/main" val="1712061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1366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fld id="{BDB76508-B37A-45CA-90C1-DD7588C1724F}" type="slidenum">
              <a:rPr lang="en-US" altLang="en-US" sz="1200"/>
              <a:pPr algn="r" eaLnBrk="1" hangingPunct="1"/>
              <a:t>7</a:t>
            </a:fld>
            <a:endParaRPr lang="en-US" altLang="en-US" sz="1200"/>
          </a:p>
        </p:txBody>
      </p:sp>
    </p:spTree>
    <p:extLst>
      <p:ext uri="{BB962C8B-B14F-4D97-AF65-F5344CB8AC3E}">
        <p14:creationId xmlns:p14="http://schemas.microsoft.com/office/powerpoint/2010/main" val="13266440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7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BB80957B-4AC9-4850-A74D-C7D19F8EB0D9}" type="slidenum">
              <a:rPr lang="en-US" altLang="en-US" sz="1200">
                <a:solidFill>
                  <a:srgbClr val="000000"/>
                </a:solidFill>
              </a:rPr>
              <a:pPr/>
              <a:t>53</a:t>
            </a:fld>
            <a:endParaRPr lang="en-US" altLang="en-US" sz="1200">
              <a:solidFill>
                <a:srgbClr val="000000"/>
              </a:solidFill>
            </a:endParaRPr>
          </a:p>
        </p:txBody>
      </p:sp>
    </p:spTree>
    <p:extLst>
      <p:ext uri="{BB962C8B-B14F-4D97-AF65-F5344CB8AC3E}">
        <p14:creationId xmlns:p14="http://schemas.microsoft.com/office/powerpoint/2010/main" val="4876897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018B178D-9F31-4034-968C-5D7A5440E042}" type="slidenum">
              <a:rPr lang="en-US" altLang="en-US" sz="1200">
                <a:latin typeface="Rockwell" pitchFamily="1" charset="0"/>
              </a:rPr>
              <a:pPr/>
              <a:t>57</a:t>
            </a:fld>
            <a:endParaRPr lang="en-US" altLang="en-US" sz="1200">
              <a:latin typeface="Rockwell" pitchFamily="1" charset="0"/>
            </a:endParaRPr>
          </a:p>
        </p:txBody>
      </p:sp>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eaLnBrk="1" hangingPunct="1">
              <a:spcBef>
                <a:spcPct val="0"/>
              </a:spcBef>
            </a:pPr>
            <a:endParaRPr lang="en-US" altLang="en-US"/>
          </a:p>
        </p:txBody>
      </p:sp>
      <p:sp>
        <p:nvSpPr>
          <p:cNvPr id="1361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12813">
              <a:defRPr sz="2400">
                <a:solidFill>
                  <a:schemeClr val="tx1"/>
                </a:solidFill>
                <a:latin typeface="Calibri" pitchFamily="34" charset="0"/>
                <a:ea typeface="MS PGothic" pitchFamily="34" charset="-128"/>
              </a:defRPr>
            </a:lvl1pPr>
            <a:lvl2pPr marL="742950" indent="-285750" defTabSz="912813">
              <a:defRPr sz="2400">
                <a:solidFill>
                  <a:schemeClr val="tx1"/>
                </a:solidFill>
                <a:latin typeface="Calibri" pitchFamily="34" charset="0"/>
                <a:ea typeface="MS PGothic" pitchFamily="34" charset="-128"/>
              </a:defRPr>
            </a:lvl2pPr>
            <a:lvl3pPr marL="1143000" indent="-228600" defTabSz="912813">
              <a:defRPr sz="2400">
                <a:solidFill>
                  <a:schemeClr val="tx1"/>
                </a:solidFill>
                <a:latin typeface="Calibri" pitchFamily="34" charset="0"/>
                <a:ea typeface="MS PGothic" pitchFamily="34" charset="-128"/>
              </a:defRPr>
            </a:lvl3pPr>
            <a:lvl4pPr marL="1600200" indent="-228600" defTabSz="912813">
              <a:defRPr sz="2400">
                <a:solidFill>
                  <a:schemeClr val="tx1"/>
                </a:solidFill>
                <a:latin typeface="Calibri" pitchFamily="34" charset="0"/>
                <a:ea typeface="MS PGothic" pitchFamily="34" charset="-128"/>
              </a:defRPr>
            </a:lvl4pPr>
            <a:lvl5pPr marL="2057400" indent="-228600" defTabSz="912813">
              <a:defRPr sz="2400">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fld id="{8B239F4B-0097-4EC6-95B2-A0165623467C}" type="slidenum">
              <a:rPr lang="en-US" altLang="en-US" sz="1200">
                <a:latin typeface="Arial" pitchFamily="34" charset="0"/>
              </a:rPr>
              <a:pPr algn="r" eaLnBrk="1" hangingPunct="1"/>
              <a:t>57</a:t>
            </a:fld>
            <a:endParaRPr lang="en-US" altLang="en-US" sz="1200">
              <a:latin typeface="Arial" pitchFamily="34" charset="0"/>
            </a:endParaRPr>
          </a:p>
        </p:txBody>
      </p:sp>
    </p:spTree>
    <p:extLst>
      <p:ext uri="{BB962C8B-B14F-4D97-AF65-F5344CB8AC3E}">
        <p14:creationId xmlns:p14="http://schemas.microsoft.com/office/powerpoint/2010/main" val="1628671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4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C64ABFB4-8FC7-43D4-ACE2-D97C6B2A03E2}" type="slidenum">
              <a:rPr lang="en-US" altLang="en-US" sz="1200">
                <a:solidFill>
                  <a:srgbClr val="000000"/>
                </a:solidFill>
              </a:rPr>
              <a:pPr/>
              <a:t>58</a:t>
            </a:fld>
            <a:endParaRPr lang="en-US" altLang="en-US" sz="1200">
              <a:solidFill>
                <a:srgbClr val="000000"/>
              </a:solidFill>
            </a:endParaRPr>
          </a:p>
        </p:txBody>
      </p:sp>
    </p:spTree>
    <p:extLst>
      <p:ext uri="{BB962C8B-B14F-4D97-AF65-F5344CB8AC3E}">
        <p14:creationId xmlns:p14="http://schemas.microsoft.com/office/powerpoint/2010/main" val="14137548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438"/>
              </a:spcBef>
              <a:spcAft>
                <a:spcPts val="600"/>
              </a:spcAft>
            </a:pPr>
            <a:endParaRPr lang="en-US" altLang="en-US" sz="1800">
              <a:solidFill>
                <a:srgbClr val="1F497D"/>
              </a:solidFill>
            </a:endParaRPr>
          </a:p>
        </p:txBody>
      </p:sp>
      <p:sp>
        <p:nvSpPr>
          <p:cNvPr id="151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62D6C5F2-321A-472C-8232-919DCC71AB86}" type="slidenum">
              <a:rPr lang="en-US" altLang="en-US" sz="1200">
                <a:solidFill>
                  <a:srgbClr val="000000"/>
                </a:solidFill>
              </a:rPr>
              <a:pPr/>
              <a:t>59</a:t>
            </a:fld>
            <a:endParaRPr lang="en-US" altLang="en-US" sz="1200">
              <a:solidFill>
                <a:srgbClr val="000000"/>
              </a:solidFill>
            </a:endParaRPr>
          </a:p>
        </p:txBody>
      </p:sp>
    </p:spTree>
    <p:extLst>
      <p:ext uri="{BB962C8B-B14F-4D97-AF65-F5344CB8AC3E}">
        <p14:creationId xmlns:p14="http://schemas.microsoft.com/office/powerpoint/2010/main" val="1218861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1571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fld id="{9996D097-7FC6-4BC6-ACC8-294081A32A39}" type="slidenum">
              <a:rPr lang="en-US" altLang="en-US" sz="1200"/>
              <a:pPr algn="r" eaLnBrk="1" hangingPunct="1"/>
              <a:t>9</a:t>
            </a:fld>
            <a:endParaRPr lang="en-US" altLang="en-US" sz="1200"/>
          </a:p>
        </p:txBody>
      </p:sp>
    </p:spTree>
    <p:extLst>
      <p:ext uri="{BB962C8B-B14F-4D97-AF65-F5344CB8AC3E}">
        <p14:creationId xmlns:p14="http://schemas.microsoft.com/office/powerpoint/2010/main" val="823219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Stereotypes influence our attitudes</a:t>
            </a:r>
          </a:p>
          <a:p>
            <a:r>
              <a:rPr lang="en-US" altLang="en-US" b="1"/>
              <a:t>Source: </a:t>
            </a:r>
            <a:r>
              <a:rPr lang="en-US" altLang="en-US"/>
              <a:t>Rachel Godsil (Powerpoint: “Fairness in the Courts”). Seton Hall University School of Law, </a:t>
            </a:r>
            <a:r>
              <a:rPr lang="en-US" altLang="en-US" i="1"/>
              <a:t>Perception Institute</a:t>
            </a:r>
            <a:r>
              <a:rPr lang="en-US" altLang="en-US"/>
              <a:t>; perception.org</a:t>
            </a:r>
          </a:p>
          <a:p>
            <a:endParaRPr lang="en-US" altLang="en-US"/>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fld id="{1B293461-1A4D-44E3-93EE-F030590284C2}" type="slidenum">
              <a:rPr lang="en-US" altLang="en-US"/>
              <a:pPr/>
              <a:t>10</a:t>
            </a:fld>
            <a:endParaRPr lang="en-US" altLang="en-US"/>
          </a:p>
        </p:txBody>
      </p:sp>
    </p:spTree>
    <p:extLst>
      <p:ext uri="{BB962C8B-B14F-4D97-AF65-F5344CB8AC3E}">
        <p14:creationId xmlns:p14="http://schemas.microsoft.com/office/powerpoint/2010/main" val="1757053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r>
              <a:rPr lang="en-US" altLang="en-US" sz="1600" dirty="0">
                <a:solidFill>
                  <a:srgbClr val="1F497D"/>
                </a:solidFill>
              </a:rPr>
              <a:t>For example, tell students about to take a test that Asian students tend to do better than Whites, and the whites will perform significantly worse than if they had not been primed to think of themselves as less capable than Asians</a:t>
            </a:r>
          </a:p>
          <a:p>
            <a:pPr marL="0" lvl="1" eaLnBrk="1" hangingPunct="1"/>
            <a:endParaRPr lang="en-US" altLang="en-US" sz="1600" dirty="0">
              <a:solidFill>
                <a:srgbClr val="1F497D"/>
              </a:solidFill>
            </a:endParaRPr>
          </a:p>
          <a:p>
            <a:pPr marL="0" lvl="1" eaLnBrk="1" hangingPunct="1"/>
            <a:r>
              <a:rPr lang="en-US" altLang="en-US" sz="1600" dirty="0">
                <a:solidFill>
                  <a:srgbClr val="1F497D"/>
                </a:solidFill>
              </a:rPr>
              <a:t>See: https://drive.google.com/file/d/0Bwic1r7wb7bpQXh6X2tkUTE4QkE/view</a:t>
            </a:r>
          </a:p>
          <a:p>
            <a:pPr marL="0" lvl="1" eaLnBrk="1" hangingPunct="1"/>
            <a:r>
              <a:rPr lang="en-US" altLang="en-US" sz="1600" dirty="0">
                <a:solidFill>
                  <a:srgbClr val="1F497D"/>
                </a:solidFill>
              </a:rPr>
              <a:t>http://www.theatlantic.com/education/archive/2016/01/white-college-students-buy-in-to-stereotypes-of-minority-peers/426813/</a:t>
            </a:r>
          </a:p>
        </p:txBody>
      </p:sp>
      <p:sp>
        <p:nvSpPr>
          <p:cNvPr id="11776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fld id="{D9F8D27D-A2B5-4E5D-942B-CB67C41DE24F}" type="slidenum">
              <a:rPr lang="en-US" altLang="en-US" sz="1200">
                <a:solidFill>
                  <a:srgbClr val="000000"/>
                </a:solidFill>
              </a:rPr>
              <a:pPr algn="r" eaLnBrk="1" hangingPunct="1"/>
              <a:t>11</a:t>
            </a:fld>
            <a:endParaRPr lang="en-US" altLang="en-US" sz="1200">
              <a:solidFill>
                <a:srgbClr val="000000"/>
              </a:solidFill>
            </a:endParaRPr>
          </a:p>
        </p:txBody>
      </p:sp>
    </p:spTree>
    <p:extLst>
      <p:ext uri="{BB962C8B-B14F-4D97-AF65-F5344CB8AC3E}">
        <p14:creationId xmlns:p14="http://schemas.microsoft.com/office/powerpoint/2010/main" val="757233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r>
              <a:rPr lang="en-US" altLang="en-US" sz="1600" dirty="0">
                <a:solidFill>
                  <a:srgbClr val="1F497D"/>
                </a:solidFill>
              </a:rPr>
              <a:t>For example, tell students about to take a test that Asian students tend to do better than Whites, and the whites will perform significantly worse than if they had not been primed to think of themselves as less capable than Asians</a:t>
            </a:r>
          </a:p>
          <a:p>
            <a:pPr marL="0" lvl="1" eaLnBrk="1" hangingPunct="1"/>
            <a:endParaRPr lang="en-US" altLang="en-US" sz="1600" dirty="0">
              <a:solidFill>
                <a:srgbClr val="1F497D"/>
              </a:solidFill>
            </a:endParaRPr>
          </a:p>
          <a:p>
            <a:pPr marL="0" lvl="1" eaLnBrk="1" hangingPunct="1"/>
            <a:r>
              <a:rPr lang="en-US" altLang="en-US" sz="1600" dirty="0">
                <a:solidFill>
                  <a:srgbClr val="1F497D"/>
                </a:solidFill>
              </a:rPr>
              <a:t>See: https://drive.google.com/file/d/0Bwic1r7wb7bpQXh6X2tkUTE4QkE/view</a:t>
            </a:r>
          </a:p>
          <a:p>
            <a:pPr marL="0" lvl="1" eaLnBrk="1" hangingPunct="1"/>
            <a:r>
              <a:rPr lang="en-US" altLang="en-US" sz="1600" dirty="0">
                <a:solidFill>
                  <a:srgbClr val="1F497D"/>
                </a:solidFill>
              </a:rPr>
              <a:t>http://www.theatlantic.com/education/archive/2016/01/white-college-students-buy-in-to-stereotypes-of-minority-peers/426813/</a:t>
            </a:r>
          </a:p>
        </p:txBody>
      </p:sp>
      <p:sp>
        <p:nvSpPr>
          <p:cNvPr id="11776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fld id="{D9F8D27D-A2B5-4E5D-942B-CB67C41DE24F}" type="slidenum">
              <a:rPr lang="en-US" altLang="en-US" sz="1200">
                <a:solidFill>
                  <a:srgbClr val="000000"/>
                </a:solidFill>
              </a:rPr>
              <a:pPr algn="r" eaLnBrk="1" hangingPunct="1"/>
              <a:t>12</a:t>
            </a:fld>
            <a:endParaRPr lang="en-US" altLang="en-US" sz="1200">
              <a:solidFill>
                <a:srgbClr val="000000"/>
              </a:solidFill>
            </a:endParaRPr>
          </a:p>
        </p:txBody>
      </p:sp>
    </p:spTree>
    <p:extLst>
      <p:ext uri="{BB962C8B-B14F-4D97-AF65-F5344CB8AC3E}">
        <p14:creationId xmlns:p14="http://schemas.microsoft.com/office/powerpoint/2010/main" val="840199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r>
              <a:rPr lang="en-US" altLang="en-US" sz="1600" dirty="0">
                <a:solidFill>
                  <a:srgbClr val="1F497D"/>
                </a:solidFill>
              </a:rPr>
              <a:t>For example, tell students about to take a test that Asian students tend to do better than Whites, and the whites will perform significantly worse than if they had not been primed to think of themselves as less capable than Asians</a:t>
            </a:r>
          </a:p>
          <a:p>
            <a:pPr marL="0" lvl="1" eaLnBrk="1" hangingPunct="1"/>
            <a:endParaRPr lang="en-US" altLang="en-US" sz="1600" dirty="0">
              <a:solidFill>
                <a:srgbClr val="1F497D"/>
              </a:solidFill>
            </a:endParaRPr>
          </a:p>
          <a:p>
            <a:pPr marL="0" lvl="1" eaLnBrk="1" hangingPunct="1"/>
            <a:r>
              <a:rPr lang="en-US" altLang="en-US" sz="1600" dirty="0">
                <a:solidFill>
                  <a:srgbClr val="1F497D"/>
                </a:solidFill>
              </a:rPr>
              <a:t>See: https://drive.google.com/file/d/0Bwic1r7wb7bpQXh6X2tkUTE4QkE/view</a:t>
            </a:r>
          </a:p>
          <a:p>
            <a:pPr marL="0" lvl="1" eaLnBrk="1" hangingPunct="1"/>
            <a:r>
              <a:rPr lang="en-US" altLang="en-US" sz="1600" dirty="0">
                <a:solidFill>
                  <a:srgbClr val="1F497D"/>
                </a:solidFill>
              </a:rPr>
              <a:t>http://www.theatlantic.com/education/archive/2016/01/white-college-students-buy-in-to-stereotypes-of-minority-peers/426813/</a:t>
            </a:r>
          </a:p>
        </p:txBody>
      </p:sp>
      <p:sp>
        <p:nvSpPr>
          <p:cNvPr id="11776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fld id="{D9F8D27D-A2B5-4E5D-942B-CB67C41DE24F}" type="slidenum">
              <a:rPr lang="en-US" altLang="en-US" sz="1200">
                <a:solidFill>
                  <a:srgbClr val="000000"/>
                </a:solidFill>
              </a:rPr>
              <a:pPr algn="r" eaLnBrk="1" hangingPunct="1"/>
              <a:t>13</a:t>
            </a:fld>
            <a:endParaRPr lang="en-US" altLang="en-US" sz="1200">
              <a:solidFill>
                <a:srgbClr val="000000"/>
              </a:solidFill>
            </a:endParaRPr>
          </a:p>
        </p:txBody>
      </p:sp>
    </p:spTree>
    <p:extLst>
      <p:ext uri="{BB962C8B-B14F-4D97-AF65-F5344CB8AC3E}">
        <p14:creationId xmlns:p14="http://schemas.microsoft.com/office/powerpoint/2010/main" val="15297149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2" descr="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2738" y="642938"/>
            <a:ext cx="3200400"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8558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AE62BA46-9C51-4E19-A98E-8C845DB1B842}" type="datetimeFigureOut">
              <a:rPr lang="en-US" altLang="en-US"/>
              <a:pPr/>
              <a:t>10/11/2016</a:t>
            </a:fld>
            <a:endParaRPr lang="en-US" altLang="en-US"/>
          </a:p>
        </p:txBody>
      </p:sp>
      <p:sp>
        <p:nvSpPr>
          <p:cNvPr id="6" name="Footer Placeholder 21"/>
          <p:cNvSpPr>
            <a:spLocks noGrp="1"/>
          </p:cNvSpPr>
          <p:nvPr>
            <p:ph type="ftr" sz="quarter" idx="11"/>
          </p:nvPr>
        </p:nvSpPr>
        <p:spPr>
          <a:xfrm>
            <a:off x="2667000" y="6356350"/>
            <a:ext cx="3352800" cy="365125"/>
          </a:xfrm>
          <a:prstGeom prst="rect">
            <a:avLst/>
          </a:prstGeom>
        </p:spPr>
        <p:txBody>
          <a:bodyPr/>
          <a:lstStyle>
            <a:lvl1pPr eaLnBrk="1" hangingPunct="1">
              <a:defRPr>
                <a:solidFill>
                  <a:prstClr val="black"/>
                </a:solidFill>
                <a:latin typeface="Calibri" pitchFamily="34" charset="0"/>
                <a:ea typeface="MS PGothic" panose="020B0600070205080204" pitchFamily="34" charset="-128"/>
                <a:cs typeface="+mn-cs"/>
              </a:defRPr>
            </a:lvl1pPr>
          </a:lstStyle>
          <a:p>
            <a:pPr>
              <a:defRPr/>
            </a:pPr>
            <a:endParaRPr lang="en-US"/>
          </a:p>
        </p:txBody>
      </p:sp>
      <p:sp>
        <p:nvSpPr>
          <p:cNvPr id="7" name="Slide Number Placeholder 17"/>
          <p:cNvSpPr>
            <a:spLocks noGrp="1"/>
          </p:cNvSpPr>
          <p:nvPr>
            <p:ph type="sldNum" sz="quarter" idx="12"/>
          </p:nvPr>
        </p:nvSpPr>
        <p:spPr>
          <a:xfrm>
            <a:off x="7924800" y="6356350"/>
            <a:ext cx="762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E10607E5-0721-4101-A893-DDF37B35E2E1}" type="slidenum">
              <a:rPr lang="en-US" altLang="en-US"/>
              <a:pPr/>
              <a:t>‹#›</a:t>
            </a:fld>
            <a:endParaRPr lang="en-US" altLang="en-US"/>
          </a:p>
        </p:txBody>
      </p:sp>
    </p:spTree>
    <p:extLst>
      <p:ext uri="{BB962C8B-B14F-4D97-AF65-F5344CB8AC3E}">
        <p14:creationId xmlns:p14="http://schemas.microsoft.com/office/powerpoint/2010/main" val="2569435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6200000">
            <a:off x="7551738" y="1646237"/>
            <a:ext cx="2438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72D05313-71A6-431B-AFEF-541F849DA350}" type="datetimeFigureOut">
              <a:rPr lang="en-US" altLang="en-US"/>
              <a:pPr/>
              <a:t>10/11/2016</a:t>
            </a:fld>
            <a:endParaRPr lang="en-US" altLang="en-US"/>
          </a:p>
        </p:txBody>
      </p:sp>
      <p:sp>
        <p:nvSpPr>
          <p:cNvPr id="3" name="Footer Placeholder 2"/>
          <p:cNvSpPr>
            <a:spLocks noGrp="1"/>
          </p:cNvSpPr>
          <p:nvPr>
            <p:ph type="ftr" sz="quarter" idx="11"/>
          </p:nvPr>
        </p:nvSpPr>
        <p:spPr>
          <a:xfrm rot="16200000">
            <a:off x="7587456" y="4048919"/>
            <a:ext cx="2366963" cy="365125"/>
          </a:xfrm>
          <a:prstGeom prst="rect">
            <a:avLst/>
          </a:prstGeom>
        </p:spPr>
        <p:txBody>
          <a:bodyPr/>
          <a:lstStyle>
            <a:lvl1pPr eaLnBrk="1" hangingPunct="1">
              <a:defRPr>
                <a:latin typeface="Calibri"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a:xfrm>
            <a:off x="8531225" y="5648325"/>
            <a:ext cx="549275" cy="396875"/>
          </a:xfrm>
          <a:prstGeom prst="bracketPair">
            <a:avLst>
              <a:gd name="adj" fmla="val 17949"/>
            </a:avLst>
          </a:prstGeom>
        </p:spPr>
        <p:txBody>
          <a:bodyPr vert="horz" wrap="square" lIns="91440" tIns="45720" rIns="91440" bIns="45720" numCol="1" anchor="t" anchorCtr="0" compatLnSpc="1">
            <a:prstTxWarp prst="textNoShape">
              <a:avLst/>
            </a:prstTxWarp>
          </a:bodyPr>
          <a:lstStyle>
            <a:lvl1pPr eaLnBrk="1" hangingPunct="1">
              <a:defRPr/>
            </a:lvl1pPr>
          </a:lstStyle>
          <a:p>
            <a:fld id="{76AD2F18-570E-4B45-9384-16784DAB6FD3}" type="slidenum">
              <a:rPr lang="en-US" altLang="en-US"/>
              <a:pPr/>
              <a:t>‹#›</a:t>
            </a:fld>
            <a:endParaRPr lang="en-US" altLang="en-US"/>
          </a:p>
        </p:txBody>
      </p:sp>
    </p:spTree>
    <p:extLst>
      <p:ext uri="{BB962C8B-B14F-4D97-AF65-F5344CB8AC3E}">
        <p14:creationId xmlns:p14="http://schemas.microsoft.com/office/powerpoint/2010/main" val="3910281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a:prstGeom prst="rect">
            <a:avLst/>
          </a:prstGeom>
        </p:spPr>
        <p:txBody>
          <a:bodyPr/>
          <a:lstStyle/>
          <a:p>
            <a:r>
              <a:rPr lang="en-US"/>
              <a:t>Click to edit Master title style</a:t>
            </a:r>
          </a:p>
        </p:txBody>
      </p:sp>
      <p:sp>
        <p:nvSpPr>
          <p:cNvPr id="8" name="Content Placeholder 7"/>
          <p:cNvSpPr>
            <a:spLocks noGrp="1"/>
          </p:cNvSpPr>
          <p:nvPr>
            <p:ph sz="quarter" idx="1"/>
          </p:nvPr>
        </p:nvSpPr>
        <p:spPr>
          <a:xfrm>
            <a:off x="914400" y="1447800"/>
            <a:ext cx="7772400" cy="4572000"/>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172200" y="6191250"/>
            <a:ext cx="24765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D50FF9B7-2F28-46BA-B8D1-EFAC88A5C1E3}" type="datetimeFigureOut">
              <a:rPr lang="en-US" altLang="en-US"/>
              <a:pPr/>
              <a:t>10/11/2016</a:t>
            </a:fld>
            <a:endParaRPr lang="en-US" altLang="en-US"/>
          </a:p>
        </p:txBody>
      </p:sp>
      <p:sp>
        <p:nvSpPr>
          <p:cNvPr id="5" name="Footer Placeholder 4"/>
          <p:cNvSpPr>
            <a:spLocks noGrp="1"/>
          </p:cNvSpPr>
          <p:nvPr>
            <p:ph type="ftr" sz="quarter" idx="11"/>
          </p:nvPr>
        </p:nvSpPr>
        <p:spPr>
          <a:xfrm>
            <a:off x="914400" y="6172200"/>
            <a:ext cx="3962400" cy="457200"/>
          </a:xfrm>
          <a:prstGeom prst="rect">
            <a:avLst/>
          </a:prstGeom>
        </p:spPr>
        <p:txBody>
          <a:bodyPr/>
          <a:lstStyle>
            <a:lvl1pPr eaLnBrk="1" hangingPunct="1">
              <a:defRPr>
                <a:latin typeface="Calibri"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146050" y="6210300"/>
            <a:ext cx="457200" cy="457200"/>
          </a:xfrm>
          <a:prstGeom prst="ellipse">
            <a:avLst/>
          </a:prstGeom>
        </p:spPr>
        <p:txBody>
          <a:bodyPr vert="horz" wrap="square" lIns="91440" tIns="45720" rIns="91440" bIns="45720" numCol="1" anchor="t" anchorCtr="0" compatLnSpc="1">
            <a:prstTxWarp prst="textNoShape">
              <a:avLst/>
            </a:prstTxWarp>
          </a:bodyPr>
          <a:lstStyle>
            <a:lvl1pPr eaLnBrk="1" hangingPunct="1">
              <a:defRPr/>
            </a:lvl1pPr>
          </a:lstStyle>
          <a:p>
            <a:fld id="{A19B5733-3E0D-4F64-959A-CA1FC31FA7AE}" type="slidenum">
              <a:rPr lang="en-US" altLang="en-US"/>
              <a:pPr/>
              <a:t>‹#›</a:t>
            </a:fld>
            <a:endParaRPr lang="en-US" altLang="en-US"/>
          </a:p>
        </p:txBody>
      </p:sp>
    </p:spTree>
    <p:extLst>
      <p:ext uri="{BB962C8B-B14F-4D97-AF65-F5344CB8AC3E}">
        <p14:creationId xmlns:p14="http://schemas.microsoft.com/office/powerpoint/2010/main" val="746259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0691D805-55D4-4325-B36F-888E99DB0652}" type="datetimeFigureOut">
              <a:rPr lang="en-US" altLang="en-US"/>
              <a:pPr/>
              <a:t>10/11/2016</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base" hangingPunct="1">
              <a:spcBef>
                <a:spcPct val="0"/>
              </a:spcBef>
              <a:spcAft>
                <a:spcPct val="0"/>
              </a:spcAft>
              <a:defRPr>
                <a:latin typeface="Calibri" panose="020F0502020204030204" pitchFamily="34"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EC6E981B-9B24-4EC7-AF23-BE06062D565F}" type="slidenum">
              <a:rPr lang="en-US" altLang="en-US"/>
              <a:pPr/>
              <a:t>‹#›</a:t>
            </a:fld>
            <a:endParaRPr lang="en-US" altLang="en-US"/>
          </a:p>
        </p:txBody>
      </p:sp>
    </p:spTree>
    <p:extLst>
      <p:ext uri="{BB962C8B-B14F-4D97-AF65-F5344CB8AC3E}">
        <p14:creationId xmlns:p14="http://schemas.microsoft.com/office/powerpoint/2010/main" val="1275463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330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prstGeom prst="rect">
            <a:avLst/>
          </a:prstGeo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a:prstGeom prst="rect">
            <a:avLst/>
          </a:prstGeom>
        </p:spPr>
        <p:txBody>
          <a:bodyPr/>
          <a:lstStyle/>
          <a:p>
            <a:pPr lvl="0"/>
            <a:endParaRPr lang="en-US" noProof="0"/>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80AC2D82-513C-41C6-9EC2-2FF34FBAE95B}" type="slidenum">
              <a:rPr lang="en-US" altLang="en-US"/>
              <a:pPr/>
              <a:t>‹#›</a:t>
            </a:fld>
            <a:endParaRPr lang="en-US" altLang="en-US"/>
          </a:p>
        </p:txBody>
      </p:sp>
    </p:spTree>
    <p:extLst>
      <p:ext uri="{BB962C8B-B14F-4D97-AF65-F5344CB8AC3E}">
        <p14:creationId xmlns:p14="http://schemas.microsoft.com/office/powerpoint/2010/main" val="1056475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412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BF394F49-83B5-4AC0-BFCB-ED2AD45E3CE1}" type="datetimeFigureOut">
              <a:rPr lang="en-US" altLang="en-US"/>
              <a:pPr/>
              <a:t>10/11/2016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426F3F9-C6AA-4F94-A1E2-9476B4F17532}" type="slidenum">
              <a:rPr lang="en-US" altLang="en-US"/>
              <a:pPr/>
              <a:t>‹#›</a:t>
            </a:fld>
            <a:endParaRPr lang="en-US" altLang="en-US"/>
          </a:p>
        </p:txBody>
      </p:sp>
    </p:spTree>
    <p:extLst>
      <p:ext uri="{BB962C8B-B14F-4D97-AF65-F5344CB8AC3E}">
        <p14:creationId xmlns:p14="http://schemas.microsoft.com/office/powerpoint/2010/main" val="1967709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97D67EB-4071-497D-927D-28489EFB0069}" type="datetimeFigureOut">
              <a:rPr lang="en-US" altLang="en-US"/>
              <a:pPr/>
              <a:t>10/11/2016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0983A8C-237C-40F7-814C-4C0FF4B841FD}" type="slidenum">
              <a:rPr lang="en-US" altLang="en-US"/>
              <a:pPr/>
              <a:t>‹#›</a:t>
            </a:fld>
            <a:endParaRPr lang="en-US" altLang="en-US"/>
          </a:p>
        </p:txBody>
      </p:sp>
    </p:spTree>
    <p:extLst>
      <p:ext uri="{BB962C8B-B14F-4D97-AF65-F5344CB8AC3E}">
        <p14:creationId xmlns:p14="http://schemas.microsoft.com/office/powerpoint/2010/main" val="223128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2013D432-91D5-4B25-A4E8-375166EAEE07}" type="datetimeFigureOut">
              <a:rPr lang="en-US" altLang="en-US"/>
              <a:pPr/>
              <a:t>10/11/2016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2BB3BDB-9BC1-4555-BDAC-EAF2AD693CF5}" type="slidenum">
              <a:rPr lang="en-US" altLang="en-US"/>
              <a:pPr/>
              <a:t>‹#›</a:t>
            </a:fld>
            <a:endParaRPr lang="en-US" altLang="en-US"/>
          </a:p>
        </p:txBody>
      </p:sp>
    </p:spTree>
    <p:extLst>
      <p:ext uri="{BB962C8B-B14F-4D97-AF65-F5344CB8AC3E}">
        <p14:creationId xmlns:p14="http://schemas.microsoft.com/office/powerpoint/2010/main" val="3695261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33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BA542C22-F483-4BB2-9D7E-8F2DCE62AB90}" type="datetimeFigureOut">
              <a:rPr lang="en-US" altLang="en-US"/>
              <a:pPr/>
              <a:t>10/11/2016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4D9240E-BFD4-488D-8AB2-CF9CEC6BC994}" type="slidenum">
              <a:rPr lang="en-US" altLang="en-US"/>
              <a:pPr/>
              <a:t>‹#›</a:t>
            </a:fld>
            <a:endParaRPr lang="en-US" altLang="en-US"/>
          </a:p>
        </p:txBody>
      </p:sp>
    </p:spTree>
    <p:extLst>
      <p:ext uri="{BB962C8B-B14F-4D97-AF65-F5344CB8AC3E}">
        <p14:creationId xmlns:p14="http://schemas.microsoft.com/office/powerpoint/2010/main" val="11442636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D6A698BA-1914-4C24-BD9A-00F8C16E78E6}" type="datetimeFigureOut">
              <a:rPr lang="en-US" altLang="en-US"/>
              <a:pPr/>
              <a:t>10/11/2016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E5A648E2-EE06-40BA-A76F-8E2A4BDA53F4}" type="slidenum">
              <a:rPr lang="en-US" altLang="en-US"/>
              <a:pPr/>
              <a:t>‹#›</a:t>
            </a:fld>
            <a:endParaRPr lang="en-US" altLang="en-US"/>
          </a:p>
        </p:txBody>
      </p:sp>
    </p:spTree>
    <p:extLst>
      <p:ext uri="{BB962C8B-B14F-4D97-AF65-F5344CB8AC3E}">
        <p14:creationId xmlns:p14="http://schemas.microsoft.com/office/powerpoint/2010/main" val="33741637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C5DA7A92-E4A8-4F3B-826A-D1D1C46D6C7A}" type="datetimeFigureOut">
              <a:rPr lang="en-US" altLang="en-US"/>
              <a:pPr/>
              <a:t>10/11/2016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F5BD3E3-9280-4E77-9FDD-50D1C78BE1BD}" type="slidenum">
              <a:rPr lang="en-US" altLang="en-US"/>
              <a:pPr/>
              <a:t>‹#›</a:t>
            </a:fld>
            <a:endParaRPr lang="en-US" altLang="en-US"/>
          </a:p>
        </p:txBody>
      </p:sp>
    </p:spTree>
    <p:extLst>
      <p:ext uri="{BB962C8B-B14F-4D97-AF65-F5344CB8AC3E}">
        <p14:creationId xmlns:p14="http://schemas.microsoft.com/office/powerpoint/2010/main" val="32835723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2295816-7E27-44B2-917E-DD67843DF6A0}" type="datetimeFigureOut">
              <a:rPr lang="en-US" altLang="en-US"/>
              <a:pPr/>
              <a:t>10/11/2016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205C8A6C-D64F-416C-9DF2-41DE17A03170}" type="slidenum">
              <a:rPr lang="en-US" altLang="en-US"/>
              <a:pPr/>
              <a:t>‹#›</a:t>
            </a:fld>
            <a:endParaRPr lang="en-US" altLang="en-US"/>
          </a:p>
        </p:txBody>
      </p:sp>
    </p:spTree>
    <p:extLst>
      <p:ext uri="{BB962C8B-B14F-4D97-AF65-F5344CB8AC3E}">
        <p14:creationId xmlns:p14="http://schemas.microsoft.com/office/powerpoint/2010/main" val="962296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83CF4574-FCF8-4C09-B574-D819A2AAD8C8}" type="datetimeFigureOut">
              <a:rPr lang="en-US" altLang="en-US"/>
              <a:pPr/>
              <a:t>10/11/2016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57D7D70-5C08-4686-B3A4-D366FE461C1F}" type="slidenum">
              <a:rPr lang="en-US" altLang="en-US"/>
              <a:pPr/>
              <a:t>‹#›</a:t>
            </a:fld>
            <a:endParaRPr lang="en-US" altLang="en-US"/>
          </a:p>
        </p:txBody>
      </p:sp>
    </p:spTree>
    <p:extLst>
      <p:ext uri="{BB962C8B-B14F-4D97-AF65-F5344CB8AC3E}">
        <p14:creationId xmlns:p14="http://schemas.microsoft.com/office/powerpoint/2010/main" val="2620222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B5F98F1A-59F6-42B8-8C77-6B5F4E9C990C}" type="datetimeFigureOut">
              <a:rPr lang="en-US" altLang="en-US"/>
              <a:pPr/>
              <a:t>10/11/2016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D7BF6FA-4EE9-4EF6-81A7-C2798D6DB82A}" type="slidenum">
              <a:rPr lang="en-US" altLang="en-US"/>
              <a:pPr/>
              <a:t>‹#›</a:t>
            </a:fld>
            <a:endParaRPr lang="en-US" altLang="en-US"/>
          </a:p>
        </p:txBody>
      </p:sp>
    </p:spTree>
    <p:extLst>
      <p:ext uri="{BB962C8B-B14F-4D97-AF65-F5344CB8AC3E}">
        <p14:creationId xmlns:p14="http://schemas.microsoft.com/office/powerpoint/2010/main" val="3224073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66D60C7-EAE0-4513-A028-058020FE1367}" type="datetimeFigureOut">
              <a:rPr lang="en-US" altLang="en-US"/>
              <a:pPr/>
              <a:t>10/11/2016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5B3BB4C-1150-4968-A773-F7F4A8CC4F57}" type="slidenum">
              <a:rPr lang="en-US" altLang="en-US"/>
              <a:pPr/>
              <a:t>‹#›</a:t>
            </a:fld>
            <a:endParaRPr lang="en-US" altLang="en-US"/>
          </a:p>
        </p:txBody>
      </p:sp>
    </p:spTree>
    <p:extLst>
      <p:ext uri="{BB962C8B-B14F-4D97-AF65-F5344CB8AC3E}">
        <p14:creationId xmlns:p14="http://schemas.microsoft.com/office/powerpoint/2010/main" val="13197902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D1E97D6-B4B2-4BEC-B271-D26769353330}" type="datetimeFigureOut">
              <a:rPr lang="en-US" altLang="en-US"/>
              <a:pPr/>
              <a:t>10/11/2016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A255C63-4FCC-47DE-87D4-B82829A0DBC3}" type="slidenum">
              <a:rPr lang="en-US" altLang="en-US"/>
              <a:pPr/>
              <a:t>‹#›</a:t>
            </a:fld>
            <a:endParaRPr lang="en-US" altLang="en-US"/>
          </a:p>
        </p:txBody>
      </p:sp>
    </p:spTree>
    <p:extLst>
      <p:ext uri="{BB962C8B-B14F-4D97-AF65-F5344CB8AC3E}">
        <p14:creationId xmlns:p14="http://schemas.microsoft.com/office/powerpoint/2010/main" val="1103169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275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600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4" name="Shape 14"/>
          <p:cNvSpPr>
            <a:spLocks noGrp="1"/>
          </p:cNvSpPr>
          <p:nvPr>
            <p:ph type="title"/>
          </p:nvPr>
        </p:nvSpPr>
        <p:spPr>
          <a:xfrm>
            <a:off x="722312" y="4406900"/>
            <a:ext cx="7772401" cy="1362075"/>
          </a:xfrm>
          <a:prstGeom prst="rect">
            <a:avLst/>
          </a:prstGeom>
        </p:spPr>
        <p:txBody>
          <a:bodyPr anchor="t"/>
          <a:lstStyle>
            <a:lvl1pPr algn="l">
              <a:defRPr sz="4000" b="1" cap="all"/>
            </a:lvl1pPr>
          </a:lstStyle>
          <a:p>
            <a:pPr lvl="0"/>
            <a:r>
              <a:rPr/>
              <a:t>Title Text</a:t>
            </a:r>
          </a:p>
        </p:txBody>
      </p:sp>
      <p:sp>
        <p:nvSpPr>
          <p:cNvPr id="15" name="Shape 15"/>
          <p:cNvSpPr>
            <a:spLocks noGrp="1"/>
          </p:cNvSpPr>
          <p:nvPr>
            <p:ph type="body" idx="1"/>
          </p:nvPr>
        </p:nvSpPr>
        <p:spPr>
          <a:xfrm>
            <a:off x="722312" y="2906713"/>
            <a:ext cx="7772401" cy="1500188"/>
          </a:xfrm>
          <a:prstGeom prst="rect">
            <a:avLst/>
          </a:prstGeom>
        </p:spPr>
        <p:txBody>
          <a:bodyPr anchor="b"/>
          <a:lstStyle>
            <a:lvl1pPr>
              <a:spcBef>
                <a:spcPts val="400"/>
              </a:spcBef>
              <a:buFontTx/>
              <a:defRPr sz="2000">
                <a:solidFill>
                  <a:srgbClr val="888888"/>
                </a:solidFill>
              </a:defRPr>
            </a:lvl1pPr>
            <a:lvl2pPr>
              <a:spcBef>
                <a:spcPts val="400"/>
              </a:spcBef>
              <a:buFontTx/>
              <a:defRPr sz="2000">
                <a:solidFill>
                  <a:srgbClr val="888888"/>
                </a:solidFill>
              </a:defRPr>
            </a:lvl2pPr>
            <a:lvl3pPr>
              <a:spcBef>
                <a:spcPts val="400"/>
              </a:spcBef>
              <a:buFontTx/>
              <a:defRPr sz="2000">
                <a:solidFill>
                  <a:srgbClr val="888888"/>
                </a:solidFill>
              </a:defRPr>
            </a:lvl3pPr>
            <a:lvl4pPr>
              <a:spcBef>
                <a:spcPts val="400"/>
              </a:spcBef>
              <a:buFontTx/>
              <a:defRPr sz="2000">
                <a:solidFill>
                  <a:srgbClr val="888888"/>
                </a:solidFill>
              </a:defRPr>
            </a:lvl4pPr>
            <a:lvl5pPr>
              <a:spcBef>
                <a:spcPts val="400"/>
              </a:spcBef>
              <a:buFontTx/>
              <a:defRPr sz="2000">
                <a:solidFill>
                  <a:srgbClr val="888888"/>
                </a:solidFill>
              </a:defRP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16"/>
          <p:cNvSpPr>
            <a:spLocks noGrp="1"/>
          </p:cNvSpPr>
          <p:nvPr>
            <p:ph type="sldNum" sz="quarter" idx="10"/>
          </p:nvPr>
        </p:nvSpPr>
        <p:spPr>
          <a:xfrm>
            <a:off x="6553200" y="6403975"/>
            <a:ext cx="2133600" cy="26987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25C98203-2EE4-4E67-9468-03A947B1AF93}" type="slidenum">
              <a:rPr lang="en-US" altLang="en-US"/>
              <a:pPr/>
              <a:t>‹#›</a:t>
            </a:fld>
            <a:endParaRPr lang="en-US" altLang="en-US"/>
          </a:p>
        </p:txBody>
      </p:sp>
    </p:spTree>
    <p:extLst>
      <p:ext uri="{BB962C8B-B14F-4D97-AF65-F5344CB8AC3E}">
        <p14:creationId xmlns:p14="http://schemas.microsoft.com/office/powerpoint/2010/main" val="1317033256"/>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340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89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5AF07913-C81C-4873-A520-C5F8ED2FBF72}" type="datetimeFigureOut">
              <a:rPr lang="en-US" altLang="en-US"/>
              <a:pPr/>
              <a:t>10/11/2016</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B59C191-24DA-48F9-AB59-FC4C2B4DB8A2}" type="slidenum">
              <a:rPr lang="en-US" altLang="en-US"/>
              <a:pPr/>
              <a:t>‹#›</a:t>
            </a:fld>
            <a:endParaRPr lang="en-US" altLang="en-US"/>
          </a:p>
        </p:txBody>
      </p:sp>
    </p:spTree>
    <p:extLst>
      <p:ext uri="{BB962C8B-B14F-4D97-AF65-F5344CB8AC3E}">
        <p14:creationId xmlns:p14="http://schemas.microsoft.com/office/powerpoint/2010/main" val="4009698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2230C2D-F8A8-4C2F-ADE2-298A3F48AD72}" type="datetimeFigureOut">
              <a:rPr lang="en-US" altLang="en-US"/>
              <a:pPr/>
              <a:t>10/11/2016</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F547910-8EEC-4733-8AA8-56B1C3084EE5}" type="slidenum">
              <a:rPr lang="en-US" altLang="en-US"/>
              <a:pPr/>
              <a:t>‹#›</a:t>
            </a:fld>
            <a:endParaRPr lang="en-US" altLang="en-US"/>
          </a:p>
        </p:txBody>
      </p:sp>
    </p:spTree>
    <p:extLst>
      <p:ext uri="{BB962C8B-B14F-4D97-AF65-F5344CB8AC3E}">
        <p14:creationId xmlns:p14="http://schemas.microsoft.com/office/powerpoint/2010/main" val="2181890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90955FB1-B2EC-476B-BA4F-E22ACC181255}" type="datetimeFigureOut">
              <a:rPr lang="en-US" altLang="en-US"/>
              <a:pPr/>
              <a:t>10/11/2016</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8FB3BDC-6AEF-4C27-9BCE-372433D4F6D0}" type="slidenum">
              <a:rPr lang="en-US" altLang="en-US"/>
              <a:pPr/>
              <a:t>‹#›</a:t>
            </a:fld>
            <a:endParaRPr lang="en-US" altLang="en-US"/>
          </a:p>
        </p:txBody>
      </p:sp>
    </p:spTree>
    <p:extLst>
      <p:ext uri="{BB962C8B-B14F-4D97-AF65-F5344CB8AC3E}">
        <p14:creationId xmlns:p14="http://schemas.microsoft.com/office/powerpoint/2010/main" val="25878322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64D096FF-C69A-41F6-A12A-472F01176B32}" type="datetimeFigureOut">
              <a:rPr lang="en-US" altLang="en-US"/>
              <a:pPr/>
              <a:t>10/11/2016</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C85A4E9B-30F4-4050-A1C6-53FD16B29EE5}" type="slidenum">
              <a:rPr lang="en-US" altLang="en-US"/>
              <a:pPr/>
              <a:t>‹#›</a:t>
            </a:fld>
            <a:endParaRPr lang="en-US" altLang="en-US"/>
          </a:p>
        </p:txBody>
      </p:sp>
    </p:spTree>
    <p:extLst>
      <p:ext uri="{BB962C8B-B14F-4D97-AF65-F5344CB8AC3E}">
        <p14:creationId xmlns:p14="http://schemas.microsoft.com/office/powerpoint/2010/main" val="1593865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ED5DF01-CD19-4CB3-A180-23A588DFFD11}" type="datetimeFigureOut">
              <a:rPr lang="en-US" altLang="en-US"/>
              <a:pPr/>
              <a:t>10/11/2016</a:t>
            </a:fld>
            <a:endParaRPr lang="en-US" alt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2281986F-5876-4F28-96A4-BFC3543E8412}" type="slidenum">
              <a:rPr lang="en-US" altLang="en-US"/>
              <a:pPr/>
              <a:t>‹#›</a:t>
            </a:fld>
            <a:endParaRPr lang="en-US" altLang="en-US"/>
          </a:p>
        </p:txBody>
      </p:sp>
    </p:spTree>
    <p:extLst>
      <p:ext uri="{BB962C8B-B14F-4D97-AF65-F5344CB8AC3E}">
        <p14:creationId xmlns:p14="http://schemas.microsoft.com/office/powerpoint/2010/main" val="2955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6E6A5648-97AD-48F7-9FB6-522001ED7863}" type="datetimeFigureOut">
              <a:rPr lang="en-US" altLang="en-US"/>
              <a:pPr/>
              <a:t>10/11/2016</a:t>
            </a:fld>
            <a:endParaRPr lang="en-US" alt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2AD41936-CA95-4F11-ABBC-2248F44CE636}" type="slidenum">
              <a:rPr lang="en-US" altLang="en-US"/>
              <a:pPr/>
              <a:t>‹#›</a:t>
            </a:fld>
            <a:endParaRPr lang="en-US" altLang="en-US"/>
          </a:p>
        </p:txBody>
      </p:sp>
    </p:spTree>
    <p:extLst>
      <p:ext uri="{BB962C8B-B14F-4D97-AF65-F5344CB8AC3E}">
        <p14:creationId xmlns:p14="http://schemas.microsoft.com/office/powerpoint/2010/main" val="1250834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73FB8EE1-05A8-43A8-A366-60A0E4D70B96}" type="datetimeFigureOut">
              <a:rPr lang="en-US" altLang="en-US"/>
              <a:pPr/>
              <a:t>10/11/2016</a:t>
            </a:fld>
            <a:endParaRPr lang="en-US" alt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DEBC7BA6-A755-49C8-8D6F-12A526A0CF55}" type="slidenum">
              <a:rPr lang="en-US" altLang="en-US"/>
              <a:pPr/>
              <a:t>‹#›</a:t>
            </a:fld>
            <a:endParaRPr lang="en-US" altLang="en-US"/>
          </a:p>
        </p:txBody>
      </p:sp>
    </p:spTree>
    <p:extLst>
      <p:ext uri="{BB962C8B-B14F-4D97-AF65-F5344CB8AC3E}">
        <p14:creationId xmlns:p14="http://schemas.microsoft.com/office/powerpoint/2010/main" val="1900049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BBD41C5-2638-4CEB-87F9-E8B28D09918A}" type="datetimeFigureOut">
              <a:rPr lang="en-US" altLang="en-US"/>
              <a:pPr/>
              <a:t>10/11/2016</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FC75699A-D308-4DF5-85F8-6FC2CF610AB6}" type="slidenum">
              <a:rPr lang="en-US" altLang="en-US"/>
              <a:pPr/>
              <a:t>‹#›</a:t>
            </a:fld>
            <a:endParaRPr lang="en-US" altLang="en-US"/>
          </a:p>
        </p:txBody>
      </p:sp>
    </p:spTree>
    <p:extLst>
      <p:ext uri="{BB962C8B-B14F-4D97-AF65-F5344CB8AC3E}">
        <p14:creationId xmlns:p14="http://schemas.microsoft.com/office/powerpoint/2010/main" val="3845169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 name="Shape 29"/>
          <p:cNvSpPr>
            <a:spLocks noGrp="1"/>
          </p:cNvSpPr>
          <p:nvPr>
            <p:ph type="sldNum" sz="quarter" idx="10"/>
          </p:nvPr>
        </p:nvSpPr>
        <p:spPr>
          <a:xfrm>
            <a:off x="6553200" y="6403975"/>
            <a:ext cx="2133600" cy="26987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61E2250E-06B2-435E-BDDF-3CE20C62766B}" type="slidenum">
              <a:rPr lang="en-US" altLang="en-US"/>
              <a:pPr/>
              <a:t>‹#›</a:t>
            </a:fld>
            <a:endParaRPr lang="en-US" altLang="en-US"/>
          </a:p>
        </p:txBody>
      </p:sp>
    </p:spTree>
    <p:extLst>
      <p:ext uri="{BB962C8B-B14F-4D97-AF65-F5344CB8AC3E}">
        <p14:creationId xmlns:p14="http://schemas.microsoft.com/office/powerpoint/2010/main" val="4283867550"/>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62940147-19E2-4482-811E-BDA39FD6EC44}" type="datetimeFigureOut">
              <a:rPr lang="en-US" altLang="en-US"/>
              <a:pPr/>
              <a:t>10/11/2016</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A6C25BEF-2589-40EB-8303-65813B6A673E}" type="slidenum">
              <a:rPr lang="en-US" altLang="en-US"/>
              <a:pPr/>
              <a:t>‹#›</a:t>
            </a:fld>
            <a:endParaRPr lang="en-US" altLang="en-US"/>
          </a:p>
        </p:txBody>
      </p:sp>
    </p:spTree>
    <p:extLst>
      <p:ext uri="{BB962C8B-B14F-4D97-AF65-F5344CB8AC3E}">
        <p14:creationId xmlns:p14="http://schemas.microsoft.com/office/powerpoint/2010/main" val="39678429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AB4BCD8-11D1-42C7-9937-E180783AA32D}" type="datetimeFigureOut">
              <a:rPr lang="en-US" altLang="en-US"/>
              <a:pPr/>
              <a:t>10/11/2016</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62821EA-53AD-4F0D-B923-45F5E02DE636}" type="slidenum">
              <a:rPr lang="en-US" altLang="en-US"/>
              <a:pPr/>
              <a:t>‹#›</a:t>
            </a:fld>
            <a:endParaRPr lang="en-US" altLang="en-US"/>
          </a:p>
        </p:txBody>
      </p:sp>
    </p:spTree>
    <p:extLst>
      <p:ext uri="{BB962C8B-B14F-4D97-AF65-F5344CB8AC3E}">
        <p14:creationId xmlns:p14="http://schemas.microsoft.com/office/powerpoint/2010/main" val="40897890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EA843E-1220-49A5-BCD5-2C4D42C8BB6A}" type="datetimeFigureOut">
              <a:rPr lang="en-US" altLang="en-US"/>
              <a:pPr/>
              <a:t>10/11/2016</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C9B3DB4-A317-4470-B09C-A189C796DBDA}" type="slidenum">
              <a:rPr lang="en-US" altLang="en-US"/>
              <a:pPr/>
              <a:t>‹#›</a:t>
            </a:fld>
            <a:endParaRPr lang="en-US" altLang="en-US"/>
          </a:p>
        </p:txBody>
      </p:sp>
    </p:spTree>
    <p:extLst>
      <p:ext uri="{BB962C8B-B14F-4D97-AF65-F5344CB8AC3E}">
        <p14:creationId xmlns:p14="http://schemas.microsoft.com/office/powerpoint/2010/main" val="19475099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2" descr="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2738" y="642938"/>
            <a:ext cx="3200400"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4858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a:prstGeom prst="rect">
            <a:avLst/>
          </a:prstGeom>
        </p:spPr>
        <p:txBody>
          <a:bodyPr anchor="ctr"/>
          <a:lstStyle>
            <a:lvl1pPr>
              <a:defRPr sz="4000">
                <a:solidFill>
                  <a:schemeClr val="tx2"/>
                </a:solidFill>
              </a:defRPr>
            </a:lvl1pPr>
          </a:lstStyle>
          <a:p>
            <a:r>
              <a:rPr lang="en-US"/>
              <a:t>Click to edit Master title style</a:t>
            </a:r>
          </a:p>
        </p:txBody>
      </p:sp>
      <p:sp>
        <p:nvSpPr>
          <p:cNvPr id="3" name="Date Placeholder 2"/>
          <p:cNvSpPr>
            <a:spLocks noGrp="1"/>
          </p:cNvSpPr>
          <p:nvPr>
            <p:ph type="dt" sz="half" idx="10"/>
          </p:nvPr>
        </p:nvSpPr>
        <p:spPr>
          <a:xfrm>
            <a:off x="6583363" y="612775"/>
            <a:ext cx="957262"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5FCDFA82-8682-42CA-BF1C-53E8D8E0CBE4}" type="datetime1">
              <a:rPr lang="en-US" altLang="en-US"/>
              <a:pPr/>
              <a:t>10/11/2016</a:t>
            </a:fld>
            <a:endParaRPr lang="en-US" altLang="en-US"/>
          </a:p>
        </p:txBody>
      </p:sp>
      <p:sp>
        <p:nvSpPr>
          <p:cNvPr id="4" name="Footer Placeholder 3"/>
          <p:cNvSpPr>
            <a:spLocks noGrp="1"/>
          </p:cNvSpPr>
          <p:nvPr>
            <p:ph type="ftr" sz="quarter" idx="11"/>
          </p:nvPr>
        </p:nvSpPr>
        <p:spPr>
          <a:xfrm>
            <a:off x="5257800" y="612775"/>
            <a:ext cx="1325563" cy="457200"/>
          </a:xfrm>
          <a:prstGeom prst="rect">
            <a:avLst/>
          </a:prstGeom>
        </p:spPr>
        <p:txBody>
          <a:bodyPr/>
          <a:lstStyle>
            <a:lvl1pPr eaLnBrk="1" hangingPunct="1">
              <a:defRPr>
                <a:solidFill>
                  <a:prstClr val="black"/>
                </a:solidFill>
                <a:latin typeface="Calibri"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a:xfrm>
            <a:off x="8174038" y="1588"/>
            <a:ext cx="762000" cy="366712"/>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9092DE69-88BC-45F0-988B-2096AD76F427}" type="slidenum">
              <a:rPr lang="en-US" altLang="en-US"/>
              <a:pPr/>
              <a:t>‹#›</a:t>
            </a:fld>
            <a:endParaRPr lang="en-US" altLang="en-US"/>
          </a:p>
        </p:txBody>
      </p:sp>
    </p:spTree>
    <p:extLst>
      <p:ext uri="{BB962C8B-B14F-4D97-AF65-F5344CB8AC3E}">
        <p14:creationId xmlns:p14="http://schemas.microsoft.com/office/powerpoint/2010/main" val="409905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68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2249424"/>
            <a:ext cx="4038600" cy="4525963"/>
          </a:xfrm>
          <a:prstGeom prst="rect">
            <a:avLst/>
          </a:prstGeo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4"/>
            <a:ext cx="4038600" cy="4525963"/>
          </a:xfrm>
          <a:prstGeom prst="rect">
            <a:avLst/>
          </a:prstGeo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586538" y="612775"/>
            <a:ext cx="957262"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5AAD199A-8402-4B7A-A5BE-CCC64AF49095}" type="datetime1">
              <a:rPr lang="en-US" altLang="en-US"/>
              <a:pPr/>
              <a:t>10/11/2016</a:t>
            </a:fld>
            <a:endParaRPr lang="en-US" altLang="en-US"/>
          </a:p>
        </p:txBody>
      </p:sp>
      <p:sp>
        <p:nvSpPr>
          <p:cNvPr id="6" name="Footer Placeholder 5"/>
          <p:cNvSpPr>
            <a:spLocks noGrp="1"/>
          </p:cNvSpPr>
          <p:nvPr>
            <p:ph type="ftr" sz="quarter" idx="11"/>
          </p:nvPr>
        </p:nvSpPr>
        <p:spPr>
          <a:xfrm>
            <a:off x="5257800" y="612775"/>
            <a:ext cx="1325563" cy="457200"/>
          </a:xfrm>
          <a:prstGeom prst="rect">
            <a:avLst/>
          </a:prstGeom>
        </p:spPr>
        <p:txBody>
          <a:bodyPr/>
          <a:lstStyle>
            <a:lvl1pPr eaLnBrk="1" hangingPunct="1">
              <a:defRPr>
                <a:solidFill>
                  <a:prstClr val="black"/>
                </a:solidFill>
                <a:latin typeface="Calibri"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8174038" y="1588"/>
            <a:ext cx="762000" cy="366712"/>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2CD22EB0-1F1B-443A-A873-5AD23341DF85}" type="slidenum">
              <a:rPr lang="en-US" altLang="en-US"/>
              <a:pPr/>
              <a:t>‹#›</a:t>
            </a:fld>
            <a:endParaRPr lang="en-US" altLang="en-US"/>
          </a:p>
        </p:txBody>
      </p:sp>
    </p:spTree>
    <p:extLst>
      <p:ext uri="{BB962C8B-B14F-4D97-AF65-F5344CB8AC3E}">
        <p14:creationId xmlns:p14="http://schemas.microsoft.com/office/powerpoint/2010/main" val="1259185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86538" y="612775"/>
            <a:ext cx="957262"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EE437CAE-43C1-43DC-B8E4-7A56248F1AEE}" type="datetime1">
              <a:rPr lang="en-US" altLang="en-US"/>
              <a:pPr/>
              <a:t>10/11/2016</a:t>
            </a:fld>
            <a:endParaRPr lang="en-US" altLang="en-US"/>
          </a:p>
        </p:txBody>
      </p:sp>
      <p:sp>
        <p:nvSpPr>
          <p:cNvPr id="3" name="Footer Placeholder 2"/>
          <p:cNvSpPr>
            <a:spLocks noGrp="1"/>
          </p:cNvSpPr>
          <p:nvPr>
            <p:ph type="ftr" sz="quarter" idx="11"/>
          </p:nvPr>
        </p:nvSpPr>
        <p:spPr>
          <a:xfrm>
            <a:off x="5257800" y="612775"/>
            <a:ext cx="1325563" cy="457200"/>
          </a:xfrm>
          <a:prstGeom prst="rect">
            <a:avLst/>
          </a:prstGeom>
        </p:spPr>
        <p:txBody>
          <a:bodyPr/>
          <a:lstStyle>
            <a:lvl1pPr eaLnBrk="1" hangingPunct="1">
              <a:defRPr>
                <a:solidFill>
                  <a:prstClr val="black"/>
                </a:solidFill>
                <a:latin typeface="Calibri"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a:xfrm>
            <a:off x="8174038" y="1588"/>
            <a:ext cx="762000" cy="366712"/>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316A2F42-FD90-4A3A-BA5E-4F1CA56DFEED}" type="slidenum">
              <a:rPr lang="en-US" altLang="en-US"/>
              <a:pPr/>
              <a:t>‹#›</a:t>
            </a:fld>
            <a:endParaRPr lang="en-US" altLang="en-US"/>
          </a:p>
        </p:txBody>
      </p:sp>
    </p:spTree>
    <p:extLst>
      <p:ext uri="{BB962C8B-B14F-4D97-AF65-F5344CB8AC3E}">
        <p14:creationId xmlns:p14="http://schemas.microsoft.com/office/powerpoint/2010/main" val="3256313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4436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A37A893F-B210-406D-8DA6-0F5E729EFAED}" type="datetimeFigureOut">
              <a:rPr lang="en-US" altLang="en-US"/>
              <a:pPr/>
              <a:t>10/11/2016</a:t>
            </a:fld>
            <a:endParaRPr lang="en-US" alt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Calibri" pitchFamily="34" charset="0"/>
                <a:ea typeface="MS PGothic" panose="020B0600070205080204" pitchFamily="34" charset="-128"/>
                <a:cs typeface="+mn-cs"/>
              </a:defRPr>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32239406-6A20-4CC6-9360-A8FAAC878229}" type="slidenum">
              <a:rPr lang="en-US" altLang="en-US"/>
              <a:pPr/>
              <a:t>‹#›</a:t>
            </a:fld>
            <a:endParaRPr lang="en-US" altLang="en-US"/>
          </a:p>
        </p:txBody>
      </p:sp>
    </p:spTree>
    <p:extLst>
      <p:ext uri="{BB962C8B-B14F-4D97-AF65-F5344CB8AC3E}">
        <p14:creationId xmlns:p14="http://schemas.microsoft.com/office/powerpoint/2010/main" val="18874425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B331FD47-7C31-4347-936A-388317438066}" type="datetimeFigureOut">
              <a:rPr lang="en-US" altLang="en-US"/>
              <a:pPr/>
              <a:t>10/11/2016</a:t>
            </a:fld>
            <a:endParaRPr lang="en-US" altLang="en-US"/>
          </a:p>
        </p:txBody>
      </p:sp>
      <p:sp>
        <p:nvSpPr>
          <p:cNvPr id="6" name="Footer Placeholder 21"/>
          <p:cNvSpPr>
            <a:spLocks noGrp="1"/>
          </p:cNvSpPr>
          <p:nvPr>
            <p:ph type="ftr" sz="quarter" idx="11"/>
          </p:nvPr>
        </p:nvSpPr>
        <p:spPr>
          <a:xfrm>
            <a:off x="2667000" y="6356350"/>
            <a:ext cx="3352800" cy="365125"/>
          </a:xfrm>
          <a:prstGeom prst="rect">
            <a:avLst/>
          </a:prstGeom>
        </p:spPr>
        <p:txBody>
          <a:bodyPr/>
          <a:lstStyle>
            <a:lvl1pPr eaLnBrk="1" hangingPunct="1">
              <a:defRPr>
                <a:solidFill>
                  <a:prstClr val="black"/>
                </a:solidFill>
                <a:latin typeface="Calibri" pitchFamily="34" charset="0"/>
                <a:ea typeface="MS PGothic" panose="020B0600070205080204" pitchFamily="34" charset="-128"/>
                <a:cs typeface="+mn-cs"/>
              </a:defRPr>
            </a:lvl1pPr>
          </a:lstStyle>
          <a:p>
            <a:pPr>
              <a:defRPr/>
            </a:pPr>
            <a:endParaRPr lang="en-US"/>
          </a:p>
        </p:txBody>
      </p:sp>
      <p:sp>
        <p:nvSpPr>
          <p:cNvPr id="7" name="Slide Number Placeholder 17"/>
          <p:cNvSpPr>
            <a:spLocks noGrp="1"/>
          </p:cNvSpPr>
          <p:nvPr>
            <p:ph type="sldNum" sz="quarter" idx="12"/>
          </p:nvPr>
        </p:nvSpPr>
        <p:spPr>
          <a:xfrm>
            <a:off x="7924800" y="6356350"/>
            <a:ext cx="762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6BBC19A4-2347-45D9-A3D3-01A02D78D662}" type="slidenum">
              <a:rPr lang="en-US" altLang="en-US"/>
              <a:pPr/>
              <a:t>‹#›</a:t>
            </a:fld>
            <a:endParaRPr lang="en-US" altLang="en-US"/>
          </a:p>
        </p:txBody>
      </p:sp>
    </p:spTree>
    <p:extLst>
      <p:ext uri="{BB962C8B-B14F-4D97-AF65-F5344CB8AC3E}">
        <p14:creationId xmlns:p14="http://schemas.microsoft.com/office/powerpoint/2010/main" val="1455615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6810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6200000">
            <a:off x="7551738" y="1646237"/>
            <a:ext cx="2438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8FD000D4-99F0-4EAB-9A71-3FF31D7B2A9F}" type="datetimeFigureOut">
              <a:rPr lang="en-US" altLang="en-US"/>
              <a:pPr/>
              <a:t>10/11/2016</a:t>
            </a:fld>
            <a:endParaRPr lang="en-US" altLang="en-US"/>
          </a:p>
        </p:txBody>
      </p:sp>
      <p:sp>
        <p:nvSpPr>
          <p:cNvPr id="3" name="Footer Placeholder 2"/>
          <p:cNvSpPr>
            <a:spLocks noGrp="1"/>
          </p:cNvSpPr>
          <p:nvPr>
            <p:ph type="ftr" sz="quarter" idx="11"/>
          </p:nvPr>
        </p:nvSpPr>
        <p:spPr>
          <a:xfrm rot="16200000">
            <a:off x="7587456" y="4048919"/>
            <a:ext cx="2366963" cy="365125"/>
          </a:xfrm>
          <a:prstGeom prst="rect">
            <a:avLst/>
          </a:prstGeom>
        </p:spPr>
        <p:txBody>
          <a:bodyPr/>
          <a:lstStyle>
            <a:lvl1pPr eaLnBrk="1" hangingPunct="1">
              <a:defRPr>
                <a:solidFill>
                  <a:prstClr val="black"/>
                </a:solidFill>
                <a:latin typeface="Calibri"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a:xfrm>
            <a:off x="8531225" y="5648325"/>
            <a:ext cx="549275" cy="396875"/>
          </a:xfrm>
          <a:prstGeom prst="bracketPair">
            <a:avLst>
              <a:gd name="adj" fmla="val 17949"/>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9BD1C1FD-0C0A-4C5D-B2CA-E4542CB97B8A}" type="slidenum">
              <a:rPr lang="en-US" altLang="en-US"/>
              <a:pPr/>
              <a:t>‹#›</a:t>
            </a:fld>
            <a:endParaRPr lang="en-US" altLang="en-US"/>
          </a:p>
        </p:txBody>
      </p:sp>
    </p:spTree>
    <p:extLst>
      <p:ext uri="{BB962C8B-B14F-4D97-AF65-F5344CB8AC3E}">
        <p14:creationId xmlns:p14="http://schemas.microsoft.com/office/powerpoint/2010/main" val="3169320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2DB9B72D-84DB-4635-9C81-057570C6E9F5}" type="datetimeFigureOut">
              <a:rPr lang="en-US" altLang="en-US"/>
              <a:pPr/>
              <a:t>10/11/2016</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base" hangingPunct="1">
              <a:spcBef>
                <a:spcPct val="0"/>
              </a:spcBef>
              <a:spcAft>
                <a:spcPct val="0"/>
              </a:spcAft>
              <a:defRPr>
                <a:solidFill>
                  <a:prstClr val="black"/>
                </a:solidFill>
                <a:latin typeface="Calibri" panose="020F0502020204030204" pitchFamily="34"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AF59243B-7206-4071-8136-94D270FF2551}" type="slidenum">
              <a:rPr lang="en-US" altLang="en-US"/>
              <a:pPr/>
              <a:t>‹#›</a:t>
            </a:fld>
            <a:endParaRPr lang="en-US" altLang="en-US"/>
          </a:p>
        </p:txBody>
      </p:sp>
    </p:spTree>
    <p:extLst>
      <p:ext uri="{BB962C8B-B14F-4D97-AF65-F5344CB8AC3E}">
        <p14:creationId xmlns:p14="http://schemas.microsoft.com/office/powerpoint/2010/main" val="9373334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498474" y="134471"/>
            <a:ext cx="7556313" cy="995082"/>
          </a:xfrm>
          <a:prstGeom prst="rect">
            <a:avLst/>
          </a:prstGeom>
        </p:spPr>
        <p:txBody>
          <a:bodyPr anchor="b" anchorCtr="0"/>
          <a:lstStyle/>
          <a:p>
            <a:r>
              <a:rPr lang="en-US"/>
              <a:t>Click to edit Master title style</a:t>
            </a:r>
            <a:endParaRPr/>
          </a:p>
        </p:txBody>
      </p:sp>
      <p:sp>
        <p:nvSpPr>
          <p:cNvPr id="3" name="Content Placeholder 2"/>
          <p:cNvSpPr>
            <a:spLocks noGrp="1"/>
          </p:cNvSpPr>
          <p:nvPr>
            <p:ph idx="1"/>
          </p:nvPr>
        </p:nvSpPr>
        <p:spPr>
          <a:xfrm>
            <a:off x="457200" y="1752600"/>
            <a:ext cx="8229600" cy="437356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Text Placeholder 3"/>
          <p:cNvSpPr>
            <a:spLocks noGrp="1"/>
          </p:cNvSpPr>
          <p:nvPr>
            <p:ph type="body" sz="half" idx="2"/>
          </p:nvPr>
        </p:nvSpPr>
        <p:spPr>
          <a:xfrm>
            <a:off x="498518" y="1129553"/>
            <a:ext cx="7558960" cy="774700"/>
          </a:xfrm>
          <a:prstGeom prst="rect">
            <a:avLst/>
          </a:prstGeo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A9CACC42-5711-4155-BA71-428C3888ABC0}" type="datetimeFigureOut">
              <a:rPr lang="en-US" altLang="en-US"/>
              <a:pPr/>
              <a:t>10/11/2016</a:t>
            </a:fld>
            <a:endParaRPr lang="en-US" alt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Calibri" charset="0"/>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A5767405-A38C-4C44-8E19-7C455CE4B6CE}" type="slidenum">
              <a:rPr lang="en-US" altLang="en-US"/>
              <a:pPr/>
              <a:t>‹#›</a:t>
            </a:fld>
            <a:endParaRPr lang="en-US" altLang="en-US"/>
          </a:p>
        </p:txBody>
      </p:sp>
    </p:spTree>
    <p:extLst>
      <p:ext uri="{BB962C8B-B14F-4D97-AF65-F5344CB8AC3E}">
        <p14:creationId xmlns:p14="http://schemas.microsoft.com/office/powerpoint/2010/main" val="15483898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BBDD5E80-637D-46B1-89E4-C3F03D27CE9B}" type="datetimeFigureOut">
              <a:rPr lang="en-US" altLang="en-US"/>
              <a:pPr/>
              <a:t>10/11/2016</a:t>
            </a:fld>
            <a:endParaRPr lang="en-US" altLang="en-US"/>
          </a:p>
        </p:txBody>
      </p:sp>
      <p:sp>
        <p:nvSpPr>
          <p:cNvPr id="8" name="Footer Placeholder 21"/>
          <p:cNvSpPr>
            <a:spLocks noGrp="1"/>
          </p:cNvSpPr>
          <p:nvPr>
            <p:ph type="ftr" sz="quarter" idx="11"/>
          </p:nvPr>
        </p:nvSpPr>
        <p:spPr>
          <a:xfrm>
            <a:off x="2667000" y="6356350"/>
            <a:ext cx="3352800" cy="365125"/>
          </a:xfrm>
          <a:prstGeom prst="rect">
            <a:avLst/>
          </a:prstGeom>
        </p:spPr>
        <p:txBody>
          <a:bodyPr/>
          <a:lstStyle>
            <a:lvl1pPr eaLnBrk="1" hangingPunct="1">
              <a:defRPr>
                <a:solidFill>
                  <a:prstClr val="black"/>
                </a:solidFill>
                <a:latin typeface="Calibri" panose="020F0502020204030204" pitchFamily="34" charset="0"/>
                <a:ea typeface="ＭＳ Ｐゴシック" panose="020B0600070205080204" pitchFamily="34" charset="-128"/>
                <a:cs typeface="+mn-cs"/>
              </a:defRPr>
            </a:lvl1pPr>
          </a:lstStyle>
          <a:p>
            <a:pPr>
              <a:defRPr/>
            </a:pPr>
            <a:endParaRPr lang="en-US"/>
          </a:p>
        </p:txBody>
      </p:sp>
      <p:sp>
        <p:nvSpPr>
          <p:cNvPr id="9" name="Slide Number Placeholder 17"/>
          <p:cNvSpPr>
            <a:spLocks noGrp="1"/>
          </p:cNvSpPr>
          <p:nvPr>
            <p:ph type="sldNum" sz="quarter" idx="12"/>
          </p:nvPr>
        </p:nvSpPr>
        <p:spPr>
          <a:xfrm>
            <a:off x="7924800" y="6356350"/>
            <a:ext cx="762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E0BD3EE7-BDFE-4810-9C12-4040AF9135BC}" type="slidenum">
              <a:rPr lang="en-US" altLang="en-US"/>
              <a:pPr/>
              <a:t>‹#›</a:t>
            </a:fld>
            <a:endParaRPr lang="en-US" altLang="en-US"/>
          </a:p>
        </p:txBody>
      </p:sp>
    </p:spTree>
    <p:extLst>
      <p:ext uri="{BB962C8B-B14F-4D97-AF65-F5344CB8AC3E}">
        <p14:creationId xmlns:p14="http://schemas.microsoft.com/office/powerpoint/2010/main" val="25922923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9155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5044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CDB04F96-9F77-49DB-832C-005B26F1DF02}" type="datetimeFigureOut">
              <a:rPr lang="en-US" altLang="en-US"/>
              <a:pPr/>
              <a:t>10/11/2016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2F007EC-DA94-4456-9AFE-AB910F00D5A8}" type="slidenum">
              <a:rPr lang="en-US" altLang="en-US"/>
              <a:pPr/>
              <a:t>‹#›</a:t>
            </a:fld>
            <a:endParaRPr lang="en-US" altLang="en-US"/>
          </a:p>
        </p:txBody>
      </p:sp>
    </p:spTree>
    <p:extLst>
      <p:ext uri="{BB962C8B-B14F-4D97-AF65-F5344CB8AC3E}">
        <p14:creationId xmlns:p14="http://schemas.microsoft.com/office/powerpoint/2010/main" val="40527467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B197B6E-E655-411E-BE98-7DE7715EC580}" type="datetimeFigureOut">
              <a:rPr lang="en-US" altLang="en-US"/>
              <a:pPr/>
              <a:t>10/11/2016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1488633-3EF1-4CAC-B5B9-1F306A138F46}" type="slidenum">
              <a:rPr lang="en-US" altLang="en-US"/>
              <a:pPr/>
              <a:t>‹#›</a:t>
            </a:fld>
            <a:endParaRPr lang="en-US" altLang="en-US"/>
          </a:p>
        </p:txBody>
      </p:sp>
    </p:spTree>
    <p:extLst>
      <p:ext uri="{BB962C8B-B14F-4D97-AF65-F5344CB8AC3E}">
        <p14:creationId xmlns:p14="http://schemas.microsoft.com/office/powerpoint/2010/main" val="27331538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E5396E89-EB50-4382-9C4C-EE3DBEE0C7C8}" type="datetimeFigureOut">
              <a:rPr lang="en-US" altLang="en-US"/>
              <a:pPr/>
              <a:t>10/11/2016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E88ED88-3A3D-45EF-A860-E25D24FF224C}" type="slidenum">
              <a:rPr lang="en-US" altLang="en-US"/>
              <a:pPr/>
              <a:t>‹#›</a:t>
            </a:fld>
            <a:endParaRPr lang="en-US" altLang="en-US"/>
          </a:p>
        </p:txBody>
      </p:sp>
    </p:spTree>
    <p:extLst>
      <p:ext uri="{BB962C8B-B14F-4D97-AF65-F5344CB8AC3E}">
        <p14:creationId xmlns:p14="http://schemas.microsoft.com/office/powerpoint/2010/main" val="4029055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28CE0BE4-7A80-4985-A171-F730A5E3EFCD}" type="datetimeFigureOut">
              <a:rPr lang="en-US" altLang="en-US"/>
              <a:pPr/>
              <a:t>10/11/2016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B2DDAEF-B45A-4922-84D3-36BD156161B2}" type="slidenum">
              <a:rPr lang="en-US" altLang="en-US"/>
              <a:pPr/>
              <a:t>‹#›</a:t>
            </a:fld>
            <a:endParaRPr lang="en-US" altLang="en-US"/>
          </a:p>
        </p:txBody>
      </p:sp>
    </p:spTree>
    <p:extLst>
      <p:ext uri="{BB962C8B-B14F-4D97-AF65-F5344CB8AC3E}">
        <p14:creationId xmlns:p14="http://schemas.microsoft.com/office/powerpoint/2010/main" val="3146209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2" name="Picture 2" descr="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2738" y="642938"/>
            <a:ext cx="3200400"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4512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F9A43123-9E57-4C09-A6FD-E3E8F6C5CEB9}" type="datetimeFigureOut">
              <a:rPr lang="en-US" altLang="en-US"/>
              <a:pPr/>
              <a:t>10/11/2016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B4BC80A-F805-40F6-AE4B-D4431B845675}" type="slidenum">
              <a:rPr lang="en-US" altLang="en-US"/>
              <a:pPr/>
              <a:t>‹#›</a:t>
            </a:fld>
            <a:endParaRPr lang="en-US" altLang="en-US"/>
          </a:p>
        </p:txBody>
      </p:sp>
    </p:spTree>
    <p:extLst>
      <p:ext uri="{BB962C8B-B14F-4D97-AF65-F5344CB8AC3E}">
        <p14:creationId xmlns:p14="http://schemas.microsoft.com/office/powerpoint/2010/main" val="15398475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8288BC32-05A3-4FBB-9D31-E0FD51576A4A}" type="datetimeFigureOut">
              <a:rPr lang="en-US" altLang="en-US"/>
              <a:pPr/>
              <a:t>10/11/2016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A2075594-E19F-42BD-89FE-99DEC9375200}" type="slidenum">
              <a:rPr lang="en-US" altLang="en-US"/>
              <a:pPr/>
              <a:t>‹#›</a:t>
            </a:fld>
            <a:endParaRPr lang="en-US" altLang="en-US"/>
          </a:p>
        </p:txBody>
      </p:sp>
    </p:spTree>
    <p:extLst>
      <p:ext uri="{BB962C8B-B14F-4D97-AF65-F5344CB8AC3E}">
        <p14:creationId xmlns:p14="http://schemas.microsoft.com/office/powerpoint/2010/main" val="20490989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3F378964-503D-4A42-8DE9-9D9253B1E9E1}" type="datetimeFigureOut">
              <a:rPr lang="en-US" altLang="en-US"/>
              <a:pPr/>
              <a:t>10/11/2016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AC06842A-8962-4E7B-9481-D80748A0C6A7}" type="slidenum">
              <a:rPr lang="en-US" altLang="en-US"/>
              <a:pPr/>
              <a:t>‹#›</a:t>
            </a:fld>
            <a:endParaRPr lang="en-US" altLang="en-US"/>
          </a:p>
        </p:txBody>
      </p:sp>
    </p:spTree>
    <p:extLst>
      <p:ext uri="{BB962C8B-B14F-4D97-AF65-F5344CB8AC3E}">
        <p14:creationId xmlns:p14="http://schemas.microsoft.com/office/powerpoint/2010/main" val="25900363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9462FFCD-1748-42C0-8266-B7121317F7C5}" type="datetimeFigureOut">
              <a:rPr lang="en-US" altLang="en-US"/>
              <a:pPr/>
              <a:t>10/11/2016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254F6C7-26E9-4F4F-ABAA-502762B09017}" type="slidenum">
              <a:rPr lang="en-US" altLang="en-US"/>
              <a:pPr/>
              <a:t>‹#›</a:t>
            </a:fld>
            <a:endParaRPr lang="en-US" altLang="en-US"/>
          </a:p>
        </p:txBody>
      </p:sp>
    </p:spTree>
    <p:extLst>
      <p:ext uri="{BB962C8B-B14F-4D97-AF65-F5344CB8AC3E}">
        <p14:creationId xmlns:p14="http://schemas.microsoft.com/office/powerpoint/2010/main" val="19351496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6048F00C-C7B9-4AB8-AE14-3EAE55E92380}" type="datetimeFigureOut">
              <a:rPr lang="en-US" altLang="en-US"/>
              <a:pPr/>
              <a:t>10/11/2016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05082D0-CFAF-451A-B9D5-CA99A8F380CD}" type="slidenum">
              <a:rPr lang="en-US" altLang="en-US"/>
              <a:pPr/>
              <a:t>‹#›</a:t>
            </a:fld>
            <a:endParaRPr lang="en-US" altLang="en-US"/>
          </a:p>
        </p:txBody>
      </p:sp>
    </p:spTree>
    <p:extLst>
      <p:ext uri="{BB962C8B-B14F-4D97-AF65-F5344CB8AC3E}">
        <p14:creationId xmlns:p14="http://schemas.microsoft.com/office/powerpoint/2010/main" val="1564173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AC4835F-A5D7-4F57-99E9-6766EA164710}" type="datetimeFigureOut">
              <a:rPr lang="en-US" altLang="en-US"/>
              <a:pPr/>
              <a:t>10/11/2016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AE03D13-10C7-4145-8674-F4F608BF3928}" type="slidenum">
              <a:rPr lang="en-US" altLang="en-US"/>
              <a:pPr/>
              <a:t>‹#›</a:t>
            </a:fld>
            <a:endParaRPr lang="en-US" altLang="en-US"/>
          </a:p>
        </p:txBody>
      </p:sp>
    </p:spTree>
    <p:extLst>
      <p:ext uri="{BB962C8B-B14F-4D97-AF65-F5344CB8AC3E}">
        <p14:creationId xmlns:p14="http://schemas.microsoft.com/office/powerpoint/2010/main" val="35623570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2FB6DF5-DC94-452F-A13D-035D6A167739}" type="datetimeFigureOut">
              <a:rPr lang="en-US" altLang="en-US"/>
              <a:pPr/>
              <a:t>10/11/2016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7547E7D-4782-4FDA-A4DC-4975B64A79CF}" type="slidenum">
              <a:rPr lang="en-US" altLang="en-US"/>
              <a:pPr/>
              <a:t>‹#›</a:t>
            </a:fld>
            <a:endParaRPr lang="en-US" altLang="en-US"/>
          </a:p>
        </p:txBody>
      </p:sp>
    </p:spTree>
    <p:extLst>
      <p:ext uri="{BB962C8B-B14F-4D97-AF65-F5344CB8AC3E}">
        <p14:creationId xmlns:p14="http://schemas.microsoft.com/office/powerpoint/2010/main" val="34611634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7332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2112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4269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88E75929-D6A2-45B5-BF52-3B77984CECFF}" type="datetimeFigureOut">
              <a:rPr lang="en-US" altLang="en-US"/>
              <a:pPr/>
              <a:t>10/11/2016</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Calibri"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D7054FC0-FE22-4FA3-8817-BD37D05E5ABE}" type="slidenum">
              <a:rPr lang="en-US" altLang="en-US"/>
              <a:pPr/>
              <a:t>‹#›</a:t>
            </a:fld>
            <a:endParaRPr lang="en-US" altLang="en-US"/>
          </a:p>
        </p:txBody>
      </p:sp>
    </p:spTree>
    <p:extLst>
      <p:ext uri="{BB962C8B-B14F-4D97-AF65-F5344CB8AC3E}">
        <p14:creationId xmlns:p14="http://schemas.microsoft.com/office/powerpoint/2010/main" val="3755579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905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6BDA985E-DE1D-4BDA-AF28-7EC2F1DEB112}" type="datetimeFigureOut">
              <a:rPr lang="en-US" altLang="en-US"/>
              <a:pPr/>
              <a:t>10/11/2016</a:t>
            </a:fld>
            <a:endParaRPr lang="en-US" alt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Calibri" pitchFamily="34" charset="0"/>
                <a:ea typeface="MS PGothic" panose="020B0600070205080204" pitchFamily="34" charset="-128"/>
                <a:cs typeface="+mn-cs"/>
              </a:defRPr>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0F6E6130-B336-4E56-86EA-FDA42C4EAFD9}" type="slidenum">
              <a:rPr lang="en-US" altLang="en-US"/>
              <a:pPr/>
              <a:t>‹#›</a:t>
            </a:fld>
            <a:endParaRPr lang="en-US" altLang="en-US"/>
          </a:p>
        </p:txBody>
      </p:sp>
    </p:spTree>
    <p:extLst>
      <p:ext uri="{BB962C8B-B14F-4D97-AF65-F5344CB8AC3E}">
        <p14:creationId xmlns:p14="http://schemas.microsoft.com/office/powerpoint/2010/main" val="15068548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2.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3.jpeg"/><Relationship Id="rId5" Type="http://schemas.openxmlformats.org/officeDocument/2006/relationships/slideLayout" Target="../slideLayouts/slideLayout12.xml"/><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3.jpeg"/><Relationship Id="rId2" Type="http://schemas.openxmlformats.org/officeDocument/2006/relationships/slideLayout" Target="../slideLayouts/slideLayout18.xml"/><Relationship Id="rId16" Type="http://schemas.openxmlformats.org/officeDocument/2006/relationships/theme" Target="../theme/theme4.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1.jpeg"/><Relationship Id="rId5" Type="http://schemas.openxmlformats.org/officeDocument/2006/relationships/theme" Target="../theme/theme6.xml"/><Relationship Id="rId4"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image" Target="../media/image2.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3.jpeg"/><Relationship Id="rId5" Type="http://schemas.openxmlformats.org/officeDocument/2006/relationships/slideLayout" Target="../slideLayouts/slideLayout51.xml"/><Relationship Id="rId10" Type="http://schemas.openxmlformats.org/officeDocument/2006/relationships/theme" Target="../theme/theme7.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2.png"/><Relationship Id="rId2" Type="http://schemas.openxmlformats.org/officeDocument/2006/relationships/slideLayout" Target="../slideLayouts/slideLayout57.xml"/><Relationship Id="rId16" Type="http://schemas.openxmlformats.org/officeDocument/2006/relationships/image" Target="../media/image3.jpe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8.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title_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26"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 descr="slide_background.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6" descr="logo.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53263" y="363538"/>
            <a:ext cx="18288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96" r:id="rId1"/>
    <p:sldLayoutId id="2147484727" r:id="rId2"/>
    <p:sldLayoutId id="2147484728" r:id="rId3"/>
    <p:sldLayoutId id="2147484697" r:id="rId4"/>
    <p:sldLayoutId id="2147484729" r:id="rId5"/>
    <p:sldLayoutId id="2147484730" r:id="rId6"/>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 descr="slide_background.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6" descr="logo.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053263" y="363538"/>
            <a:ext cx="18288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98" r:id="rId1"/>
    <p:sldLayoutId id="2147484731" r:id="rId2"/>
    <p:sldLayoutId id="2147484732" r:id="rId3"/>
    <p:sldLayoutId id="2147484733" r:id="rId4"/>
    <p:sldLayoutId id="2147484734" r:id="rId5"/>
    <p:sldLayoutId id="2147484735" r:id="rId6"/>
    <p:sldLayoutId id="2147484699" r:id="rId7"/>
    <p:sldLayoutId id="2147484736" r:id="rId8"/>
    <p:sldLayoutId id="2147484766" r:id="rId9"/>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F4151539-6A4D-40A2-BE84-BD0DA4DA0F20}" type="datetimeFigureOut">
              <a:rPr lang="en-US" altLang="en-US"/>
              <a:pPr/>
              <a:t>10/11/2016</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Calibri"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009903D-9662-46DD-8834-5CDDB67AEEE0}" type="slidenum">
              <a:rPr lang="en-US" altLang="en-US"/>
              <a:pPr/>
              <a:t>‹#›</a:t>
            </a:fld>
            <a:endParaRPr lang="en-US" altLang="en-US"/>
          </a:p>
        </p:txBody>
      </p:sp>
      <p:pic>
        <p:nvPicPr>
          <p:cNvPr id="15367" name="Picture 1" descr="slide_background.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6" descr="logo.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053263" y="363538"/>
            <a:ext cx="18288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01" r:id="rId1"/>
    <p:sldLayoutId id="2147484702" r:id="rId2"/>
    <p:sldLayoutId id="2147484703" r:id="rId3"/>
    <p:sldLayoutId id="2147484704" r:id="rId4"/>
    <p:sldLayoutId id="2147484705" r:id="rId5"/>
    <p:sldLayoutId id="2147484706" r:id="rId6"/>
    <p:sldLayoutId id="2147484707" r:id="rId7"/>
    <p:sldLayoutId id="2147484708" r:id="rId8"/>
    <p:sldLayoutId id="2147484709" r:id="rId9"/>
    <p:sldLayoutId id="2147484710" r:id="rId10"/>
    <p:sldLayoutId id="2147484711" r:id="rId11"/>
    <p:sldLayoutId id="2147484737" r:id="rId12"/>
    <p:sldLayoutId id="2147484738" r:id="rId13"/>
    <p:sldLayoutId id="2147484739" r:id="rId14"/>
    <p:sldLayoutId id="2147484740" r:id="rId15"/>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D85C2555-27A8-4124-B049-659A8FCCB188}" type="datetimeFigureOut">
              <a:rPr lang="en-US" altLang="en-US"/>
              <a:pPr/>
              <a:t>10/11/2016</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152180EB-CA1C-4DBB-81C6-3C6DFF3A3A0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41" r:id="rId1"/>
    <p:sldLayoutId id="2147484742" r:id="rId2"/>
    <p:sldLayoutId id="2147484743" r:id="rId3"/>
    <p:sldLayoutId id="2147484744" r:id="rId4"/>
    <p:sldLayoutId id="2147484745" r:id="rId5"/>
    <p:sldLayoutId id="2147484746" r:id="rId6"/>
    <p:sldLayoutId id="2147484747" r:id="rId7"/>
    <p:sldLayoutId id="2147484748" r:id="rId8"/>
    <p:sldLayoutId id="2147484749" r:id="rId9"/>
    <p:sldLayoutId id="2147484750" r:id="rId10"/>
    <p:sldLayoutId id="214748475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9938" name="Picture 1" descr="title_background.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52" r:id="rId1"/>
    <p:sldLayoutId id="2147484753" r:id="rId2"/>
    <p:sldLayoutId id="2147484754" r:id="rId3"/>
    <p:sldLayoutId id="2147484755" r:id="rId4"/>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5058" name="Picture 1" descr="slide_background.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6" descr="logo.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053263" y="363538"/>
            <a:ext cx="18288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12" r:id="rId1"/>
    <p:sldLayoutId id="2147484756" r:id="rId2"/>
    <p:sldLayoutId id="2147484757" r:id="rId3"/>
    <p:sldLayoutId id="2147484758" r:id="rId4"/>
    <p:sldLayoutId id="2147484760" r:id="rId5"/>
    <p:sldLayoutId id="2147484761" r:id="rId6"/>
    <p:sldLayoutId id="2147484762" r:id="rId7"/>
    <p:sldLayoutId id="2147484713" r:id="rId8"/>
    <p:sldLayoutId id="2147484714" r:id="rId9"/>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32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5173059-C404-4F76-A94B-E26F0AB8B874}" type="datetimeFigureOut">
              <a:rPr lang="en-US" altLang="en-US"/>
              <a:pPr/>
              <a:t>10/11/2016</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Calibri"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7D05C71E-56E1-41FC-B187-D29BD896E650}" type="slidenum">
              <a:rPr lang="en-US" altLang="en-US"/>
              <a:pPr/>
              <a:t>‹#›</a:t>
            </a:fld>
            <a:endParaRPr lang="en-US" altLang="en-US"/>
          </a:p>
        </p:txBody>
      </p:sp>
      <p:pic>
        <p:nvPicPr>
          <p:cNvPr id="53255" name="Picture 1" descr="slide_background.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6" descr="logo.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053263" y="363538"/>
            <a:ext cx="18288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1" r:id="rId7"/>
    <p:sldLayoutId id="2147484722" r:id="rId8"/>
    <p:sldLayoutId id="2147484723" r:id="rId9"/>
    <p:sldLayoutId id="2147484724" r:id="rId10"/>
    <p:sldLayoutId id="2147484725" r:id="rId11"/>
    <p:sldLayoutId id="2147484763" r:id="rId12"/>
    <p:sldLayoutId id="2147484764" r:id="rId13"/>
    <p:sldLayoutId id="2147484765" r:id="rId14"/>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39.jpeg"/></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1.xml"/><Relationship Id="rId5" Type="http://schemas.openxmlformats.org/officeDocument/2006/relationships/image" Target="../media/image45.jpeg"/><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16.xml"/><Relationship Id="rId5" Type="http://schemas.openxmlformats.org/officeDocument/2006/relationships/image" Target="../media/image48.jpeg"/><Relationship Id="rId4" Type="http://schemas.openxmlformats.org/officeDocument/2006/relationships/image" Target="../media/image47.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51.jpeg"/><Relationship Id="rId4" Type="http://schemas.openxmlformats.org/officeDocument/2006/relationships/image" Target="../media/image50.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67.xml"/><Relationship Id="rId5" Type="http://schemas.openxmlformats.org/officeDocument/2006/relationships/image" Target="../media/image55.png"/><Relationship Id="rId4" Type="http://schemas.openxmlformats.org/officeDocument/2006/relationships/hyperlink" Target="http://www.iupress.indiana.edu/catalog/806639"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yrqrkihlw-s" TargetMode="External"/><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3"/>
          <p:cNvSpPr txBox="1">
            <a:spLocks noChangeArrowheads="1"/>
          </p:cNvSpPr>
          <p:nvPr/>
        </p:nvSpPr>
        <p:spPr bwMode="auto">
          <a:xfrm>
            <a:off x="703263" y="3141663"/>
            <a:ext cx="787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3600" dirty="0">
                <a:solidFill>
                  <a:schemeClr val="bg1"/>
                </a:solidFill>
                <a:latin typeface="Georgia" charset="0"/>
                <a:cs typeface="Georgia" charset="0"/>
              </a:rPr>
              <a:t>Building Community in an Age of Growing Anxiety and Polarization</a:t>
            </a:r>
          </a:p>
        </p:txBody>
      </p:sp>
      <p:sp>
        <p:nvSpPr>
          <p:cNvPr id="66562" name="TextBox 10"/>
          <p:cNvSpPr txBox="1">
            <a:spLocks noChangeArrowheads="1"/>
          </p:cNvSpPr>
          <p:nvPr/>
        </p:nvSpPr>
        <p:spPr bwMode="auto">
          <a:xfrm>
            <a:off x="0" y="5680075"/>
            <a:ext cx="391325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400" dirty="0">
                <a:solidFill>
                  <a:srgbClr val="E75204"/>
                </a:solidFill>
                <a:latin typeface="Georgia" panose="02040502050405020303" pitchFamily="18" charset="0"/>
              </a:rPr>
              <a:t>PRESENTER:</a:t>
            </a:r>
          </a:p>
          <a:p>
            <a:pPr eaLnBrk="1" hangingPunct="1"/>
            <a:r>
              <a:rPr lang="en-US" altLang="en-US" sz="1400" dirty="0">
                <a:solidFill>
                  <a:srgbClr val="FFFFFF"/>
                </a:solidFill>
                <a:latin typeface="Georgia" panose="02040502050405020303" pitchFamily="18" charset="0"/>
              </a:rPr>
              <a:t>john a. </a:t>
            </a:r>
            <a:r>
              <a:rPr lang="en-US" altLang="en-US" sz="1400" dirty="0" err="1">
                <a:solidFill>
                  <a:srgbClr val="FFFFFF"/>
                </a:solidFill>
                <a:latin typeface="Georgia" panose="02040502050405020303" pitchFamily="18" charset="0"/>
              </a:rPr>
              <a:t>powell</a:t>
            </a:r>
            <a:endParaRPr lang="en-US" altLang="en-US" sz="1400" dirty="0">
              <a:solidFill>
                <a:srgbClr val="FFFFFF"/>
              </a:solidFill>
              <a:latin typeface="Georgia" panose="02040502050405020303" pitchFamily="18" charset="0"/>
            </a:endParaRPr>
          </a:p>
          <a:p>
            <a:pPr eaLnBrk="1" hangingPunct="1"/>
            <a:r>
              <a:rPr lang="en-US" altLang="en-US" sz="1400" dirty="0">
                <a:solidFill>
                  <a:srgbClr val="FFFFFF"/>
                </a:solidFill>
                <a:latin typeface="Georgia" panose="02040502050405020303" pitchFamily="18" charset="0"/>
              </a:rPr>
              <a:t>Director of the Haas Institute</a:t>
            </a:r>
          </a:p>
          <a:p>
            <a:pPr eaLnBrk="1" hangingPunct="1"/>
            <a:r>
              <a:rPr lang="en-US" altLang="en-US" sz="1400" dirty="0">
                <a:solidFill>
                  <a:srgbClr val="FFFFFF"/>
                </a:solidFill>
                <a:latin typeface="Georgia" panose="02040502050405020303" pitchFamily="18" charset="0"/>
              </a:rPr>
              <a:t>for a Fair and Inclusive Society</a:t>
            </a:r>
          </a:p>
          <a:p>
            <a:pPr eaLnBrk="1" hangingPunct="1"/>
            <a:r>
              <a:rPr lang="en-US" altLang="en-US" sz="1400" dirty="0">
                <a:solidFill>
                  <a:srgbClr val="FFFFFF"/>
                </a:solidFill>
                <a:latin typeface="Georgia" panose="02040502050405020303" pitchFamily="18" charset="0"/>
              </a:rPr>
              <a:t>Professor of Law at UC Berkeley School of Law </a:t>
            </a:r>
          </a:p>
          <a:p>
            <a:pPr eaLnBrk="1" hangingPunct="1"/>
            <a:endParaRPr lang="en-US" altLang="en-US" sz="1400" b="1" dirty="0">
              <a:solidFill>
                <a:srgbClr val="FFFFFF"/>
              </a:solidFill>
              <a:latin typeface="Georgia" panose="02040502050405020303" pitchFamily="18" charset="0"/>
            </a:endParaRPr>
          </a:p>
        </p:txBody>
      </p:sp>
      <p:sp>
        <p:nvSpPr>
          <p:cNvPr id="66563" name="TextBox 11"/>
          <p:cNvSpPr txBox="1">
            <a:spLocks noChangeArrowheads="1"/>
          </p:cNvSpPr>
          <p:nvPr/>
        </p:nvSpPr>
        <p:spPr bwMode="auto">
          <a:xfrm>
            <a:off x="5578475" y="5670550"/>
            <a:ext cx="139814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400" dirty="0">
                <a:solidFill>
                  <a:srgbClr val="E75204"/>
                </a:solidFill>
                <a:latin typeface="Georgia" panose="02040502050405020303" pitchFamily="18" charset="0"/>
              </a:rPr>
              <a:t>DATE:</a:t>
            </a:r>
          </a:p>
          <a:p>
            <a:pPr eaLnBrk="1" hangingPunct="1"/>
            <a:r>
              <a:rPr lang="en-US" altLang="en-US" sz="1400" dirty="0">
                <a:solidFill>
                  <a:srgbClr val="FFFFFF"/>
                </a:solidFill>
                <a:latin typeface="Georgia" pitchFamily="18" charset="0"/>
              </a:rPr>
              <a:t>9/27/16</a:t>
            </a:r>
          </a:p>
          <a:p>
            <a:pPr eaLnBrk="1" hangingPunct="1"/>
            <a:r>
              <a:rPr lang="en-US" altLang="en-US" sz="1400" dirty="0">
                <a:solidFill>
                  <a:srgbClr val="FFFFFF"/>
                </a:solidFill>
                <a:latin typeface="Georgia" pitchFamily="18" charset="0"/>
              </a:rPr>
              <a:t>Scripps College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446213"/>
            <a:ext cx="3624263" cy="4679950"/>
          </a:xfrm>
        </p:spPr>
        <p:txBody>
          <a:bodyPr/>
          <a:lstStyle/>
          <a:p>
            <a:pPr>
              <a:buClr>
                <a:srgbClr val="F47B20"/>
              </a:buClr>
              <a:defRPr/>
            </a:pPr>
            <a:r>
              <a:rPr lang="en-US" altLang="en-US" sz="2400" dirty="0">
                <a:latin typeface="Lucida Grande"/>
              </a:rPr>
              <a:t>Categorizing People:</a:t>
            </a:r>
          </a:p>
          <a:p>
            <a:pPr lvl="1">
              <a:buClr>
                <a:srgbClr val="F47B20"/>
              </a:buClr>
              <a:defRPr/>
            </a:pPr>
            <a:r>
              <a:rPr lang="en-US" altLang="en-US" sz="2000" dirty="0">
                <a:latin typeface="Lucida Grande"/>
              </a:rPr>
              <a:t>Schemas about people are referred to as “stereotypes” and we use them all the time.</a:t>
            </a:r>
          </a:p>
          <a:p>
            <a:pPr>
              <a:buClr>
                <a:srgbClr val="F47B20"/>
              </a:buClr>
              <a:defRPr/>
            </a:pPr>
            <a:r>
              <a:rPr lang="en-US" altLang="en-US" sz="2400" dirty="0">
                <a:latin typeface="Lucida Grande"/>
              </a:rPr>
              <a:t>Stereotypes:  </a:t>
            </a:r>
          </a:p>
          <a:p>
            <a:pPr lvl="1">
              <a:buClr>
                <a:srgbClr val="F47B20"/>
              </a:buClr>
              <a:defRPr/>
            </a:pPr>
            <a:r>
              <a:rPr lang="en-US" altLang="en-US" sz="2000" dirty="0">
                <a:latin typeface="Lucida Grande"/>
              </a:rPr>
              <a:t>traits associated with a particular group.</a:t>
            </a:r>
          </a:p>
          <a:p>
            <a:pPr>
              <a:buClr>
                <a:srgbClr val="F47B20"/>
              </a:buClr>
              <a:defRPr/>
            </a:pPr>
            <a:r>
              <a:rPr lang="en-US" altLang="en-US" sz="2400" dirty="0">
                <a:latin typeface="Lucida Grande"/>
              </a:rPr>
              <a:t>Attitudes:  </a:t>
            </a:r>
          </a:p>
          <a:p>
            <a:pPr lvl="1">
              <a:buClr>
                <a:srgbClr val="F47B20"/>
              </a:buClr>
              <a:defRPr/>
            </a:pPr>
            <a:r>
              <a:rPr lang="en-US" altLang="en-US" sz="2000" dirty="0">
                <a:latin typeface="Lucida Grande"/>
              </a:rPr>
              <a:t>warmth or coldness toward a particular group.</a:t>
            </a:r>
          </a:p>
          <a:p>
            <a:pPr>
              <a:defRPr/>
            </a:pPr>
            <a:endParaRPr lang="en-US" altLang="en-US" sz="2400" b="1" dirty="0"/>
          </a:p>
          <a:p>
            <a:pPr lvl="2">
              <a:defRPr/>
            </a:pPr>
            <a:endParaRPr lang="en-US" altLang="en-US" sz="1600" dirty="0"/>
          </a:p>
          <a:p>
            <a:pPr marL="0" indent="0">
              <a:buFont typeface="Arial" pitchFamily="34" charset="0"/>
              <a:buNone/>
              <a:defRPr/>
            </a:pPr>
            <a:endParaRPr lang="en-US" dirty="0"/>
          </a:p>
        </p:txBody>
      </p:sp>
      <p:pic>
        <p:nvPicPr>
          <p:cNvPr id="66565" name="Content Placeholder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1963" y="1377950"/>
            <a:ext cx="4721225"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p:cNvSpPr txBox="1">
            <a:spLocks noChangeArrowheads="1"/>
          </p:cNvSpPr>
          <p:nvPr/>
        </p:nvSpPr>
        <p:spPr bwMode="auto">
          <a:xfrm>
            <a:off x="449263" y="306388"/>
            <a:ext cx="640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200" dirty="0">
                <a:solidFill>
                  <a:srgbClr val="FFFFFF"/>
                </a:solidFill>
                <a:latin typeface="Georgia" pitchFamily="18" charset="0"/>
              </a:rPr>
              <a:t>Stereotypes and Stereotype Threat</a:t>
            </a:r>
          </a:p>
        </p:txBody>
      </p:sp>
    </p:spTree>
    <p:extLst>
      <p:ext uri="{BB962C8B-B14F-4D97-AF65-F5344CB8AC3E}">
        <p14:creationId xmlns:p14="http://schemas.microsoft.com/office/powerpoint/2010/main" val="245316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Box 2"/>
          <p:cNvSpPr txBox="1">
            <a:spLocks noChangeArrowheads="1"/>
          </p:cNvSpPr>
          <p:nvPr/>
        </p:nvSpPr>
        <p:spPr bwMode="auto">
          <a:xfrm>
            <a:off x="457200" y="306388"/>
            <a:ext cx="63674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800" dirty="0">
                <a:solidFill>
                  <a:srgbClr val="FFFFFF"/>
                </a:solidFill>
                <a:latin typeface="Georgia" pitchFamily="18" charset="0"/>
              </a:rPr>
              <a:t>Impacts of Implicit Bias and Stereotype Threat</a:t>
            </a:r>
          </a:p>
        </p:txBody>
      </p:sp>
      <p:sp>
        <p:nvSpPr>
          <p:cNvPr id="99331" name="Rectangle 1"/>
          <p:cNvSpPr>
            <a:spLocks noChangeArrowheads="1"/>
          </p:cNvSpPr>
          <p:nvPr/>
        </p:nvSpPr>
        <p:spPr bwMode="auto">
          <a:xfrm>
            <a:off x="457200" y="1443038"/>
            <a:ext cx="80264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000" b="1" dirty="0">
                <a:solidFill>
                  <a:srgbClr val="007078"/>
                </a:solidFill>
                <a:latin typeface="Lucida Grande" pitchFamily="124" charset="0"/>
              </a:rPr>
              <a:t>Implicit bias can leak into everyday interactions</a:t>
            </a:r>
          </a:p>
          <a:p>
            <a:pPr eaLnBrk="1" hangingPunct="1">
              <a:buFont typeface="Arial" pitchFamily="34" charset="0"/>
              <a:buChar char="•"/>
            </a:pPr>
            <a:endParaRPr lang="en-US" altLang="en-US" sz="2000" b="1" dirty="0">
              <a:solidFill>
                <a:srgbClr val="007078"/>
              </a:solidFill>
              <a:latin typeface="Lucida Grande" pitchFamily="124" charset="0"/>
            </a:endParaRPr>
          </a:p>
          <a:p>
            <a:pPr marL="285750" indent="-285750" eaLnBrk="1" hangingPunct="1">
              <a:spcAft>
                <a:spcPts val="600"/>
              </a:spcAft>
              <a:buClr>
                <a:srgbClr val="E75204"/>
              </a:buClr>
              <a:buFont typeface="Arial" panose="020B0604020202020204" pitchFamily="34" charset="0"/>
              <a:buChar char="•"/>
            </a:pPr>
            <a:r>
              <a:rPr lang="en-US" altLang="en-US" sz="2000" dirty="0">
                <a:solidFill>
                  <a:srgbClr val="000000"/>
                </a:solidFill>
                <a:latin typeface="Lucida Grande" pitchFamily="124" charset="0"/>
              </a:rPr>
              <a:t>Stereotype threat, “the threat of being viewed through the lens of a negative stereotype, or the fear of doing something that would inadvertently confirm that stereotype” (</a:t>
            </a:r>
            <a:r>
              <a:rPr lang="en-US" altLang="en-US" sz="2000" dirty="0" err="1">
                <a:solidFill>
                  <a:srgbClr val="000000"/>
                </a:solidFill>
                <a:latin typeface="Lucida Grande" pitchFamily="124" charset="0"/>
              </a:rPr>
              <a:t>Cluade</a:t>
            </a:r>
            <a:r>
              <a:rPr lang="en-US" altLang="en-US" sz="2000" dirty="0">
                <a:solidFill>
                  <a:srgbClr val="000000"/>
                </a:solidFill>
                <a:latin typeface="Lucida Grande" pitchFamily="124" charset="0"/>
              </a:rPr>
              <a:t> Steele)</a:t>
            </a:r>
          </a:p>
          <a:p>
            <a:pPr marL="285750" indent="-285750" eaLnBrk="1" hangingPunct="1">
              <a:spcAft>
                <a:spcPts val="600"/>
              </a:spcAft>
              <a:buClr>
                <a:srgbClr val="E75204"/>
              </a:buClr>
              <a:buFont typeface="Arial" panose="020B0604020202020204" pitchFamily="34" charset="0"/>
              <a:buChar char="•"/>
            </a:pPr>
            <a:r>
              <a:rPr lang="en-US" altLang="en-US" sz="2000" dirty="0">
                <a:solidFill>
                  <a:srgbClr val="000000"/>
                </a:solidFill>
                <a:latin typeface="Lucida Grande" pitchFamily="124" charset="0"/>
              </a:rPr>
              <a:t>“Micro-aggressions” and subtle body language affect interpersonal interactions</a:t>
            </a:r>
          </a:p>
          <a:p>
            <a:pPr marL="285750" indent="-285750" eaLnBrk="1" hangingPunct="1">
              <a:spcAft>
                <a:spcPts val="600"/>
              </a:spcAft>
              <a:buClr>
                <a:srgbClr val="E75204"/>
              </a:buClr>
              <a:buFont typeface="Arial" panose="020B0604020202020204" pitchFamily="34" charset="0"/>
              <a:buChar char="•"/>
            </a:pPr>
            <a:r>
              <a:rPr lang="en-US" altLang="en-US" sz="2000" dirty="0">
                <a:solidFill>
                  <a:srgbClr val="000000"/>
                </a:solidFill>
                <a:latin typeface="Lucida Grande" pitchFamily="124" charset="0"/>
              </a:rPr>
              <a:t>Cumulatively, these interactions reinforce or exacerbate already existing inequalities within and across systems</a:t>
            </a:r>
          </a:p>
          <a:p>
            <a:pPr marL="1028700" lvl="1" eaLnBrk="1" hangingPunct="1">
              <a:spcAft>
                <a:spcPts val="600"/>
              </a:spcAft>
              <a:buClr>
                <a:srgbClr val="E75204"/>
              </a:buClr>
              <a:buFont typeface="Arial" panose="020B0604020202020204" pitchFamily="34" charset="0"/>
              <a:buChar char="•"/>
            </a:pPr>
            <a:r>
              <a:rPr lang="en-US" altLang="en-US" sz="2000" dirty="0">
                <a:solidFill>
                  <a:srgbClr val="000000"/>
                </a:solidFill>
                <a:latin typeface="Lucida Grande" pitchFamily="124" charset="0"/>
              </a:rPr>
              <a:t>A recent survey found that white college students bought into the trope that Asian Americans are more competent, and blacks and Latinos need to “work harder.” (Park et al. 2015)</a:t>
            </a:r>
          </a:p>
          <a:p>
            <a:pPr marL="285750" indent="-285750" eaLnBrk="1" hangingPunct="1">
              <a:spcAft>
                <a:spcPts val="600"/>
              </a:spcAft>
              <a:buClr>
                <a:srgbClr val="E75204"/>
              </a:buClr>
              <a:buFont typeface="Arial" panose="020B0604020202020204" pitchFamily="34" charset="0"/>
              <a:buChar char="•"/>
            </a:pPr>
            <a:endParaRPr lang="en-US" altLang="en-US" sz="2000" dirty="0">
              <a:solidFill>
                <a:srgbClr val="000000"/>
              </a:solidFill>
              <a:latin typeface="Lucida Grande" pitchFamily="12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33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33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33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93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Box 2"/>
          <p:cNvSpPr txBox="1">
            <a:spLocks noChangeArrowheads="1"/>
          </p:cNvSpPr>
          <p:nvPr/>
        </p:nvSpPr>
        <p:spPr bwMode="auto">
          <a:xfrm>
            <a:off x="457200" y="306388"/>
            <a:ext cx="63674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800" dirty="0">
                <a:solidFill>
                  <a:srgbClr val="FFFFFF"/>
                </a:solidFill>
                <a:latin typeface="Georgia" pitchFamily="18" charset="0"/>
              </a:rPr>
              <a:t>Impacts of Implicit Bias and Stereotype Threat</a:t>
            </a:r>
          </a:p>
        </p:txBody>
      </p:sp>
      <p:sp>
        <p:nvSpPr>
          <p:cNvPr id="99331" name="Rectangle 1"/>
          <p:cNvSpPr>
            <a:spLocks noChangeArrowheads="1"/>
          </p:cNvSpPr>
          <p:nvPr/>
        </p:nvSpPr>
        <p:spPr bwMode="auto">
          <a:xfrm>
            <a:off x="457200" y="1443038"/>
            <a:ext cx="8686800" cy="339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b="1" dirty="0">
                <a:solidFill>
                  <a:srgbClr val="007078"/>
                </a:solidFill>
                <a:latin typeface="Lucida Grande"/>
                <a:cs typeface="Lucida Grande"/>
              </a:rPr>
              <a:t>Implicit bias can leak into everyday interactions</a:t>
            </a:r>
          </a:p>
          <a:p>
            <a:pPr lvl="0" eaLnBrk="1" hangingPunct="1">
              <a:spcAft>
                <a:spcPts val="500"/>
              </a:spcAft>
              <a:buClr>
                <a:srgbClr val="E75204"/>
              </a:buClr>
            </a:pPr>
            <a:r>
              <a:rPr lang="en-US" sz="1800" dirty="0">
                <a:latin typeface="Lucida Grande"/>
                <a:cs typeface="Lucida Grande"/>
              </a:rPr>
              <a:t> </a:t>
            </a:r>
          </a:p>
          <a:p>
            <a:pPr marL="285750" lvl="0" indent="-285750" eaLnBrk="1" hangingPunct="1">
              <a:spcAft>
                <a:spcPts val="500"/>
              </a:spcAft>
              <a:buClr>
                <a:srgbClr val="E75204"/>
              </a:buClr>
              <a:buFont typeface="Arial" panose="020B0604020202020204" pitchFamily="34" charset="0"/>
              <a:buChar char="•"/>
            </a:pPr>
            <a:r>
              <a:rPr lang="en-US" sz="1800" dirty="0">
                <a:latin typeface="Lucida Grande"/>
                <a:cs typeface="Lucida Grande"/>
              </a:rPr>
              <a:t>In reality, the perceived performance of some minority students might have less to do with personal effort and more to do with structural inequalities. </a:t>
            </a:r>
          </a:p>
          <a:p>
            <a:pPr marL="1028700" lvl="1" eaLnBrk="1" hangingPunct="1">
              <a:spcAft>
                <a:spcPts val="500"/>
              </a:spcAft>
              <a:buClr>
                <a:srgbClr val="E75204"/>
              </a:buClr>
              <a:buFont typeface="Arial" panose="020B0604020202020204" pitchFamily="34" charset="0"/>
              <a:buChar char="•"/>
            </a:pPr>
            <a:r>
              <a:rPr lang="en-US" sz="1800" dirty="0">
                <a:solidFill>
                  <a:srgbClr val="007078"/>
                </a:solidFill>
                <a:latin typeface="Lucida Grande"/>
                <a:cs typeface="Lucida Grande"/>
              </a:rPr>
              <a:t>For Example: </a:t>
            </a:r>
          </a:p>
          <a:p>
            <a:pPr marL="1428750" lvl="2" eaLnBrk="1" hangingPunct="1">
              <a:spcAft>
                <a:spcPts val="500"/>
              </a:spcAft>
              <a:buClr>
                <a:srgbClr val="E75204"/>
              </a:buClr>
              <a:buFont typeface="Arial" panose="020B0604020202020204" pitchFamily="34" charset="0"/>
              <a:buChar char="•"/>
            </a:pPr>
            <a:r>
              <a:rPr lang="en-US" sz="1800" dirty="0">
                <a:latin typeface="Lucida Grande"/>
                <a:cs typeface="Lucida Grande"/>
              </a:rPr>
              <a:t>Residential segregation and low-income jobs work together to reduce the taxes available for poor neighborhoods with children. </a:t>
            </a:r>
          </a:p>
          <a:p>
            <a:pPr marL="1428750" lvl="2" eaLnBrk="1" hangingPunct="1">
              <a:spcAft>
                <a:spcPts val="500"/>
              </a:spcAft>
              <a:buClr>
                <a:srgbClr val="E75204"/>
              </a:buClr>
              <a:buFont typeface="Arial" panose="020B0604020202020204" pitchFamily="34" charset="0"/>
              <a:buChar char="•"/>
            </a:pPr>
            <a:r>
              <a:rPr lang="en-US" sz="1800" dirty="0">
                <a:latin typeface="Lucida Grande"/>
                <a:cs typeface="Lucida Grande"/>
              </a:rPr>
              <a:t>This results in poor quality education for many minority students.</a:t>
            </a:r>
          </a:p>
        </p:txBody>
      </p:sp>
    </p:spTree>
    <p:extLst>
      <p:ext uri="{BB962C8B-B14F-4D97-AF65-F5344CB8AC3E}">
        <p14:creationId xmlns:p14="http://schemas.microsoft.com/office/powerpoint/2010/main" val="2486797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3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3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3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933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93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Box 2"/>
          <p:cNvSpPr txBox="1">
            <a:spLocks noChangeArrowheads="1"/>
          </p:cNvSpPr>
          <p:nvPr/>
        </p:nvSpPr>
        <p:spPr bwMode="auto">
          <a:xfrm>
            <a:off x="457200" y="306388"/>
            <a:ext cx="6367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800" dirty="0">
                <a:solidFill>
                  <a:srgbClr val="FFFFFF"/>
                </a:solidFill>
                <a:latin typeface="Georgia" pitchFamily="18" charset="0"/>
              </a:rPr>
              <a:t>Who Gets to Graduate? </a:t>
            </a:r>
          </a:p>
        </p:txBody>
      </p:sp>
      <p:sp>
        <p:nvSpPr>
          <p:cNvPr id="99331" name="Rectangle 1"/>
          <p:cNvSpPr>
            <a:spLocks noChangeArrowheads="1"/>
          </p:cNvSpPr>
          <p:nvPr/>
        </p:nvSpPr>
        <p:spPr bwMode="auto">
          <a:xfrm>
            <a:off x="457200" y="1571625"/>
            <a:ext cx="4416425"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800" b="1" dirty="0">
                <a:solidFill>
                  <a:srgbClr val="007078"/>
                </a:solidFill>
                <a:latin typeface="Lucida Grande"/>
                <a:cs typeface="Lucida Grande"/>
              </a:rPr>
              <a:t>Vanessa B. at the University of Texas at Austin</a:t>
            </a:r>
          </a:p>
          <a:p>
            <a:pPr eaLnBrk="1" hangingPunct="1"/>
            <a:endParaRPr lang="en-US" sz="1800" dirty="0">
              <a:solidFill>
                <a:srgbClr val="007078"/>
              </a:solidFill>
              <a:latin typeface="Lucida Grande"/>
              <a:cs typeface="Lucida Grande"/>
            </a:endParaRPr>
          </a:p>
          <a:p>
            <a:pPr marL="285750" indent="-285750" eaLnBrk="1" hangingPunct="1">
              <a:buClr>
                <a:srgbClr val="F47B20"/>
              </a:buClr>
              <a:buFont typeface="Arial"/>
              <a:buChar char="•"/>
            </a:pPr>
            <a:r>
              <a:rPr lang="en-US" sz="1800" dirty="0">
                <a:latin typeface="Lucida Grande"/>
                <a:cs typeface="Lucida Grande"/>
              </a:rPr>
              <a:t>Low-income family</a:t>
            </a:r>
          </a:p>
          <a:p>
            <a:pPr marL="285750" indent="-285750" eaLnBrk="1" hangingPunct="1">
              <a:buClr>
                <a:srgbClr val="F47B20"/>
              </a:buClr>
              <a:buFont typeface="Arial"/>
              <a:buChar char="•"/>
            </a:pPr>
            <a:r>
              <a:rPr lang="en-US" sz="1800" dirty="0">
                <a:latin typeface="Lucida Grande"/>
                <a:cs typeface="Lucida Grande"/>
              </a:rPr>
              <a:t>First generation college student</a:t>
            </a:r>
          </a:p>
          <a:p>
            <a:pPr marL="285750" indent="-285750" eaLnBrk="1" hangingPunct="1">
              <a:buClr>
                <a:srgbClr val="F47B20"/>
              </a:buClr>
              <a:buFont typeface="Arial"/>
              <a:buChar char="•"/>
            </a:pPr>
            <a:r>
              <a:rPr lang="en-US" sz="1800" dirty="0">
                <a:latin typeface="Lucida Grande"/>
                <a:cs typeface="Lucida Grande"/>
              </a:rPr>
              <a:t>Top 7% percent of her high school class</a:t>
            </a:r>
          </a:p>
          <a:p>
            <a:pPr marL="285750" indent="-285750" eaLnBrk="1" hangingPunct="1">
              <a:buClr>
                <a:srgbClr val="F47B20"/>
              </a:buClr>
              <a:buFont typeface="Arial"/>
              <a:buChar char="•"/>
            </a:pPr>
            <a:r>
              <a:rPr lang="en-US" sz="1800" dirty="0">
                <a:latin typeface="Lucida Grande"/>
                <a:cs typeface="Lucida Grande"/>
              </a:rPr>
              <a:t>Failed her first college exam in statistics</a:t>
            </a:r>
          </a:p>
          <a:p>
            <a:pPr marL="285750" indent="-285750" eaLnBrk="1" hangingPunct="1">
              <a:buClr>
                <a:srgbClr val="F47B20"/>
              </a:buClr>
              <a:buFont typeface="Arial"/>
              <a:buChar char="•"/>
            </a:pPr>
            <a:r>
              <a:rPr lang="en-US" sz="1800" dirty="0">
                <a:latin typeface="Lucida Grande"/>
                <a:cs typeface="Lucida Grande"/>
              </a:rPr>
              <a:t>Mother tried to comfort her: “maybe you just weren’t meant to be there.”</a:t>
            </a:r>
          </a:p>
          <a:p>
            <a:pPr eaLnBrk="1" hangingPunct="1">
              <a:buClr>
                <a:srgbClr val="F47B20"/>
              </a:buClr>
            </a:pPr>
            <a:endParaRPr lang="en-US" sz="1800" dirty="0">
              <a:latin typeface="Lucida Grande"/>
              <a:cs typeface="Lucida Grande"/>
            </a:endParaRPr>
          </a:p>
          <a:p>
            <a:pPr marL="285750" indent="-285750" eaLnBrk="1" hangingPunct="1">
              <a:buClr>
                <a:srgbClr val="F47B20"/>
              </a:buClr>
              <a:buFont typeface="Arial"/>
              <a:buChar char="•"/>
            </a:pPr>
            <a:r>
              <a:rPr lang="en-US" sz="1800" b="1" dirty="0">
                <a:solidFill>
                  <a:srgbClr val="007078"/>
                </a:solidFill>
                <a:latin typeface="Lucida Grande"/>
                <a:cs typeface="Lucida Grande"/>
              </a:rPr>
              <a:t>Why didn’t Vanessa excel like her high school record suggested?</a:t>
            </a:r>
          </a:p>
        </p:txBody>
      </p:sp>
      <p:pic>
        <p:nvPicPr>
          <p:cNvPr id="2" name="Picture 1"/>
          <p:cNvPicPr>
            <a:picLocks noChangeAspect="1"/>
          </p:cNvPicPr>
          <p:nvPr/>
        </p:nvPicPr>
        <p:blipFill>
          <a:blip r:embed="rId3"/>
          <a:stretch>
            <a:fillRect/>
          </a:stretch>
        </p:blipFill>
        <p:spPr>
          <a:xfrm>
            <a:off x="5534240" y="1571625"/>
            <a:ext cx="3212886" cy="4287837"/>
          </a:xfrm>
          <a:prstGeom prst="rect">
            <a:avLst/>
          </a:prstGeom>
        </p:spPr>
      </p:pic>
      <p:sp>
        <p:nvSpPr>
          <p:cNvPr id="3" name="TextBox 2"/>
          <p:cNvSpPr txBox="1"/>
          <p:nvPr/>
        </p:nvSpPr>
        <p:spPr>
          <a:xfrm>
            <a:off x="809625" y="1571625"/>
            <a:ext cx="184666" cy="369332"/>
          </a:xfrm>
          <a:prstGeom prst="rect">
            <a:avLst/>
          </a:prstGeom>
          <a:noFill/>
        </p:spPr>
        <p:txBody>
          <a:bodyPr wrap="none" rtlCol="0">
            <a:spAutoFit/>
          </a:bodyPr>
          <a:lstStyle/>
          <a:p>
            <a:endParaRPr lang="en-US" dirty="0"/>
          </a:p>
        </p:txBody>
      </p:sp>
      <p:sp>
        <p:nvSpPr>
          <p:cNvPr id="4" name="TextBox 3"/>
          <p:cNvSpPr txBox="1"/>
          <p:nvPr/>
        </p:nvSpPr>
        <p:spPr>
          <a:xfrm>
            <a:off x="5381625" y="6035993"/>
            <a:ext cx="3492500" cy="646331"/>
          </a:xfrm>
          <a:prstGeom prst="rect">
            <a:avLst/>
          </a:prstGeom>
          <a:noFill/>
        </p:spPr>
        <p:txBody>
          <a:bodyPr wrap="square" rtlCol="0">
            <a:spAutoFit/>
          </a:bodyPr>
          <a:lstStyle/>
          <a:p>
            <a:r>
              <a:rPr lang="en-US" dirty="0"/>
              <a:t>Source: Tough, P. (2014). Who gets to graduate? New York Times</a:t>
            </a:r>
          </a:p>
        </p:txBody>
      </p:sp>
    </p:spTree>
    <p:extLst>
      <p:ext uri="{BB962C8B-B14F-4D97-AF65-F5344CB8AC3E}">
        <p14:creationId xmlns:p14="http://schemas.microsoft.com/office/powerpoint/2010/main" val="2954666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33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331">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933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933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933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9331">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Box 2"/>
          <p:cNvSpPr txBox="1">
            <a:spLocks noChangeArrowheads="1"/>
          </p:cNvSpPr>
          <p:nvPr/>
        </p:nvSpPr>
        <p:spPr bwMode="auto">
          <a:xfrm>
            <a:off x="457200" y="306388"/>
            <a:ext cx="6367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800" dirty="0">
                <a:solidFill>
                  <a:srgbClr val="FFFFFF"/>
                </a:solidFill>
                <a:latin typeface="Georgia" pitchFamily="18" charset="0"/>
              </a:rPr>
              <a:t>Who Gets to Graduate? </a:t>
            </a:r>
          </a:p>
        </p:txBody>
      </p:sp>
      <p:sp>
        <p:nvSpPr>
          <p:cNvPr id="99331" name="Rectangle 1"/>
          <p:cNvSpPr>
            <a:spLocks noChangeArrowheads="1"/>
          </p:cNvSpPr>
          <p:nvPr/>
        </p:nvSpPr>
        <p:spPr bwMode="auto">
          <a:xfrm>
            <a:off x="457200" y="1571625"/>
            <a:ext cx="44164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800" b="1" dirty="0">
                <a:solidFill>
                  <a:srgbClr val="007078"/>
                </a:solidFill>
                <a:latin typeface="Lucida Grande"/>
                <a:cs typeface="Lucida Grande"/>
              </a:rPr>
              <a:t>What Makes Students Successful?</a:t>
            </a:r>
          </a:p>
          <a:p>
            <a:pPr eaLnBrk="1" hangingPunct="1"/>
            <a:endParaRPr lang="en-US" sz="1800" dirty="0">
              <a:solidFill>
                <a:srgbClr val="007078"/>
              </a:solidFill>
              <a:latin typeface="Lucida Grande"/>
              <a:cs typeface="Lucida Grande"/>
            </a:endParaRPr>
          </a:p>
          <a:p>
            <a:pPr marL="285750" indent="-285750" eaLnBrk="1" hangingPunct="1">
              <a:buClr>
                <a:srgbClr val="F47B20"/>
              </a:buClr>
              <a:buFont typeface="Arial"/>
              <a:buChar char="•"/>
            </a:pPr>
            <a:r>
              <a:rPr lang="en-US" sz="1800" dirty="0">
                <a:latin typeface="Lucida Grande"/>
                <a:cs typeface="Lucida Grande"/>
              </a:rPr>
              <a:t>Quality of high school education</a:t>
            </a:r>
          </a:p>
          <a:p>
            <a:pPr marL="285750" indent="-285750" eaLnBrk="1" hangingPunct="1">
              <a:buClr>
                <a:srgbClr val="F47B20"/>
              </a:buClr>
              <a:buFont typeface="Arial"/>
              <a:buChar char="•"/>
            </a:pPr>
            <a:r>
              <a:rPr lang="en-US" sz="1800" dirty="0">
                <a:latin typeface="Lucida Grande"/>
                <a:cs typeface="Lucida Grande"/>
              </a:rPr>
              <a:t>Availability of college </a:t>
            </a:r>
          </a:p>
          <a:p>
            <a:pPr marL="285750" indent="-285750" eaLnBrk="1" hangingPunct="1">
              <a:buClr>
                <a:srgbClr val="F47B20"/>
              </a:buClr>
              <a:buFont typeface="Arial"/>
              <a:buChar char="•"/>
            </a:pPr>
            <a:r>
              <a:rPr lang="en-US" sz="1800" dirty="0">
                <a:latin typeface="Lucida Grande"/>
                <a:cs typeface="Lucida Grande"/>
              </a:rPr>
              <a:t>Family support system</a:t>
            </a:r>
          </a:p>
          <a:p>
            <a:pPr marL="285750" indent="-285750" eaLnBrk="1" hangingPunct="1">
              <a:buClr>
                <a:srgbClr val="F47B20"/>
              </a:buClr>
              <a:buFont typeface="Arial"/>
              <a:buChar char="•"/>
            </a:pPr>
            <a:r>
              <a:rPr lang="en-US" sz="1800" dirty="0">
                <a:latin typeface="Lucida Grande"/>
                <a:cs typeface="Lucida Grande"/>
              </a:rPr>
              <a:t>Resources</a:t>
            </a:r>
          </a:p>
          <a:p>
            <a:pPr eaLnBrk="1" hangingPunct="1">
              <a:buClr>
                <a:srgbClr val="F47B20"/>
              </a:buClr>
            </a:pPr>
            <a:endParaRPr lang="en-US" sz="1800" dirty="0">
              <a:latin typeface="Lucida Grande"/>
              <a:cs typeface="Lucida Grande"/>
            </a:endParaRPr>
          </a:p>
          <a:p>
            <a:pPr eaLnBrk="1" hangingPunct="1">
              <a:buClr>
                <a:srgbClr val="F47B20"/>
              </a:buClr>
            </a:pPr>
            <a:r>
              <a:rPr lang="en-US" sz="1800" b="1" dirty="0">
                <a:solidFill>
                  <a:srgbClr val="007078"/>
                </a:solidFill>
                <a:latin typeface="Lucida Grande"/>
                <a:cs typeface="Lucida Grande"/>
              </a:rPr>
              <a:t>UT Austin has put in place programs that promote: </a:t>
            </a:r>
            <a:br>
              <a:rPr lang="en-US" sz="1800" b="1" dirty="0">
                <a:solidFill>
                  <a:srgbClr val="007078"/>
                </a:solidFill>
                <a:latin typeface="Lucida Grande"/>
                <a:cs typeface="Lucida Grande"/>
              </a:rPr>
            </a:br>
            <a:endParaRPr lang="en-US" sz="1800" b="1" dirty="0">
              <a:solidFill>
                <a:srgbClr val="007078"/>
              </a:solidFill>
              <a:latin typeface="Lucida Grande"/>
              <a:cs typeface="Lucida Grande"/>
            </a:endParaRPr>
          </a:p>
          <a:p>
            <a:pPr marL="285750" indent="-285750" eaLnBrk="1" hangingPunct="1">
              <a:buClr>
                <a:srgbClr val="F47B20"/>
              </a:buClr>
              <a:buFont typeface="Arial"/>
              <a:buChar char="•"/>
            </a:pPr>
            <a:r>
              <a:rPr lang="en-US" sz="1800" dirty="0">
                <a:solidFill>
                  <a:srgbClr val="000000"/>
                </a:solidFill>
                <a:latin typeface="Lucida Grande"/>
                <a:cs typeface="Lucida Grande"/>
              </a:rPr>
              <a:t>Growth Mindset</a:t>
            </a:r>
          </a:p>
          <a:p>
            <a:pPr marL="285750" indent="-285750" eaLnBrk="1" hangingPunct="1">
              <a:buClr>
                <a:srgbClr val="F47B20"/>
              </a:buClr>
              <a:buFont typeface="Arial"/>
              <a:buChar char="•"/>
            </a:pPr>
            <a:r>
              <a:rPr lang="en-US" sz="1800" dirty="0">
                <a:solidFill>
                  <a:srgbClr val="000000"/>
                </a:solidFill>
                <a:latin typeface="Lucida Grande"/>
                <a:cs typeface="Lucida Grande"/>
              </a:rPr>
              <a:t>Sense of belonging</a:t>
            </a:r>
          </a:p>
        </p:txBody>
      </p:sp>
      <p:pic>
        <p:nvPicPr>
          <p:cNvPr id="2" name="Picture 1"/>
          <p:cNvPicPr>
            <a:picLocks noChangeAspect="1"/>
          </p:cNvPicPr>
          <p:nvPr/>
        </p:nvPicPr>
        <p:blipFill>
          <a:blip r:embed="rId3"/>
          <a:stretch>
            <a:fillRect/>
          </a:stretch>
        </p:blipFill>
        <p:spPr>
          <a:xfrm>
            <a:off x="5534240" y="1571625"/>
            <a:ext cx="3212886" cy="4287837"/>
          </a:xfrm>
          <a:prstGeom prst="rect">
            <a:avLst/>
          </a:prstGeom>
        </p:spPr>
      </p:pic>
      <p:sp>
        <p:nvSpPr>
          <p:cNvPr id="3" name="TextBox 2"/>
          <p:cNvSpPr txBox="1"/>
          <p:nvPr/>
        </p:nvSpPr>
        <p:spPr>
          <a:xfrm>
            <a:off x="809625" y="1571625"/>
            <a:ext cx="184666" cy="369332"/>
          </a:xfrm>
          <a:prstGeom prst="rect">
            <a:avLst/>
          </a:prstGeom>
          <a:noFill/>
        </p:spPr>
        <p:txBody>
          <a:bodyPr wrap="none" rtlCol="0">
            <a:spAutoFit/>
          </a:bodyPr>
          <a:lstStyle/>
          <a:p>
            <a:endParaRPr lang="en-US" dirty="0"/>
          </a:p>
        </p:txBody>
      </p:sp>
      <p:sp>
        <p:nvSpPr>
          <p:cNvPr id="4" name="TextBox 3"/>
          <p:cNvSpPr txBox="1"/>
          <p:nvPr/>
        </p:nvSpPr>
        <p:spPr>
          <a:xfrm>
            <a:off x="5381625" y="6035993"/>
            <a:ext cx="3492500" cy="646331"/>
          </a:xfrm>
          <a:prstGeom prst="rect">
            <a:avLst/>
          </a:prstGeom>
          <a:noFill/>
        </p:spPr>
        <p:txBody>
          <a:bodyPr wrap="square" rtlCol="0">
            <a:spAutoFit/>
          </a:bodyPr>
          <a:lstStyle/>
          <a:p>
            <a:r>
              <a:rPr lang="en-US" dirty="0"/>
              <a:t>Source: Tough, P. (2014). Who gets to graduate? New York Times</a:t>
            </a:r>
          </a:p>
        </p:txBody>
      </p:sp>
    </p:spTree>
    <p:extLst>
      <p:ext uri="{BB962C8B-B14F-4D97-AF65-F5344CB8AC3E}">
        <p14:creationId xmlns:p14="http://schemas.microsoft.com/office/powerpoint/2010/main" val="53774651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Box 2"/>
          <p:cNvSpPr txBox="1">
            <a:spLocks noChangeArrowheads="1"/>
          </p:cNvSpPr>
          <p:nvPr/>
        </p:nvSpPr>
        <p:spPr bwMode="auto">
          <a:xfrm>
            <a:off x="457200" y="306388"/>
            <a:ext cx="6367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800" dirty="0">
                <a:solidFill>
                  <a:srgbClr val="FFFFFF"/>
                </a:solidFill>
                <a:latin typeface="Georgia" pitchFamily="18" charset="0"/>
              </a:rPr>
              <a:t>Reducing the Negative Impact of Bias </a:t>
            </a:r>
          </a:p>
        </p:txBody>
      </p:sp>
      <p:sp>
        <p:nvSpPr>
          <p:cNvPr id="99331" name="Rectangle 1"/>
          <p:cNvSpPr>
            <a:spLocks noChangeArrowheads="1"/>
          </p:cNvSpPr>
          <p:nvPr/>
        </p:nvSpPr>
        <p:spPr bwMode="auto">
          <a:xfrm>
            <a:off x="457200" y="1443038"/>
            <a:ext cx="86868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285750" indent="-285750" eaLnBrk="1" hangingPunct="1">
              <a:buClr>
                <a:srgbClr val="F47B20"/>
              </a:buClr>
              <a:buFont typeface="Arial"/>
              <a:buChar char="•"/>
            </a:pPr>
            <a:r>
              <a:rPr lang="en-US" sz="1800" dirty="0">
                <a:solidFill>
                  <a:srgbClr val="007078"/>
                </a:solidFill>
                <a:latin typeface="Lucida Grande"/>
                <a:cs typeface="Lucida Grande"/>
              </a:rPr>
              <a:t>Individual </a:t>
            </a:r>
            <a:r>
              <a:rPr lang="en-US" sz="1800" dirty="0" err="1">
                <a:solidFill>
                  <a:srgbClr val="007078"/>
                </a:solidFill>
                <a:latin typeface="Lucida Grande"/>
                <a:cs typeface="Lucida Grande"/>
              </a:rPr>
              <a:t>debiasing</a:t>
            </a:r>
            <a:endParaRPr lang="en-US" sz="1800" dirty="0">
              <a:solidFill>
                <a:srgbClr val="007078"/>
              </a:solidFill>
              <a:latin typeface="Lucida Grande"/>
              <a:cs typeface="Lucida Grande"/>
            </a:endParaRPr>
          </a:p>
          <a:p>
            <a:pPr marL="1028700" lvl="1" eaLnBrk="1" hangingPunct="1">
              <a:buClr>
                <a:srgbClr val="F47B20"/>
              </a:buClr>
              <a:buFont typeface="Arial"/>
              <a:buChar char="•"/>
            </a:pPr>
            <a:r>
              <a:rPr lang="en-US" sz="1800" dirty="0">
                <a:latin typeface="Lucida Grande"/>
                <a:cs typeface="Lucida Grande"/>
              </a:rPr>
              <a:t>change representations in local environment</a:t>
            </a:r>
          </a:p>
          <a:p>
            <a:pPr marL="285750" indent="-285750" eaLnBrk="1" hangingPunct="1">
              <a:buClr>
                <a:srgbClr val="F47B20"/>
              </a:buClr>
              <a:buFont typeface="Arial"/>
              <a:buChar char="•"/>
            </a:pPr>
            <a:r>
              <a:rPr lang="en-US" sz="1800" dirty="0">
                <a:solidFill>
                  <a:srgbClr val="007078"/>
                </a:solidFill>
                <a:latin typeface="Lucida Grande"/>
                <a:cs typeface="Lucida Grande"/>
              </a:rPr>
              <a:t>Create Diverse teams</a:t>
            </a:r>
          </a:p>
          <a:p>
            <a:pPr marL="1028700" lvl="1" eaLnBrk="1" hangingPunct="1">
              <a:buClr>
                <a:srgbClr val="F47B20"/>
              </a:buClr>
              <a:buFont typeface="Arial"/>
              <a:buChar char="•"/>
            </a:pPr>
            <a:r>
              <a:rPr lang="en-US" sz="1800" dirty="0">
                <a:latin typeface="Lucida Grande"/>
                <a:cs typeface="Lucida Grande"/>
              </a:rPr>
              <a:t>diverse groups not only exchange more information and bring more new info to the group but are also more open-minded and consider more alternatives. </a:t>
            </a:r>
          </a:p>
          <a:p>
            <a:pPr marL="1028700" lvl="1" eaLnBrk="1" hangingPunct="1">
              <a:buClr>
                <a:srgbClr val="F47B20"/>
              </a:buClr>
              <a:buFont typeface="Arial"/>
              <a:buChar char="•"/>
            </a:pPr>
            <a:r>
              <a:rPr lang="en-US" sz="1800" dirty="0">
                <a:latin typeface="Lucida Grande"/>
                <a:cs typeface="Lucida Grande"/>
              </a:rPr>
              <a:t>Critical mass</a:t>
            </a:r>
          </a:p>
          <a:p>
            <a:pPr marL="285750" indent="-285750" eaLnBrk="1" hangingPunct="1">
              <a:buClr>
                <a:srgbClr val="F47B20"/>
              </a:buClr>
              <a:buFont typeface="Arial"/>
              <a:buChar char="•"/>
            </a:pPr>
            <a:r>
              <a:rPr lang="en-US" sz="1800" dirty="0">
                <a:solidFill>
                  <a:srgbClr val="007078"/>
                </a:solidFill>
                <a:latin typeface="Lucida Grande"/>
                <a:cs typeface="Lucida Grande"/>
              </a:rPr>
              <a:t>Importance of Networks and Relationship</a:t>
            </a:r>
          </a:p>
          <a:p>
            <a:pPr marL="1028700" lvl="1" eaLnBrk="1" hangingPunct="1">
              <a:buClr>
                <a:srgbClr val="F47B20"/>
              </a:buClr>
              <a:buFont typeface="Arial"/>
              <a:buChar char="•"/>
            </a:pPr>
            <a:r>
              <a:rPr lang="en-US" sz="1800" dirty="0">
                <a:latin typeface="Lucida Grande"/>
                <a:cs typeface="Lucida Grande"/>
              </a:rPr>
              <a:t>Networks carry info and if the network is well-connected, info will travel fast </a:t>
            </a:r>
          </a:p>
          <a:p>
            <a:pPr marL="1028700" lvl="1" eaLnBrk="1" hangingPunct="1">
              <a:buClr>
                <a:srgbClr val="F47B20"/>
              </a:buClr>
              <a:buFont typeface="Arial"/>
              <a:buChar char="•"/>
            </a:pPr>
            <a:r>
              <a:rPr lang="en-US" sz="1800" dirty="0">
                <a:latin typeface="Lucida Grande"/>
                <a:cs typeface="Lucida Grande"/>
              </a:rPr>
              <a:t>Networks also impact inclusion</a:t>
            </a:r>
          </a:p>
        </p:txBody>
      </p:sp>
      <p:pic>
        <p:nvPicPr>
          <p:cNvPr id="5" name="Picture 4" descr="Screen Shot 2016-09-26 at 3.16.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2750" y="4074360"/>
            <a:ext cx="3200400" cy="1831140"/>
          </a:xfrm>
          <a:prstGeom prst="rect">
            <a:avLst/>
          </a:prstGeom>
        </p:spPr>
      </p:pic>
    </p:spTree>
    <p:extLst>
      <p:ext uri="{BB962C8B-B14F-4D97-AF65-F5344CB8AC3E}">
        <p14:creationId xmlns:p14="http://schemas.microsoft.com/office/powerpoint/2010/main" val="5469747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99331">
                                            <p:txEl>
                                              <p:pRg st="1" end="1"/>
                                            </p:txEl>
                                          </p:spTgt>
                                        </p:tgtEl>
                                        <p:attrNameLst>
                                          <p:attrName>style.visibility</p:attrName>
                                        </p:attrNameLst>
                                      </p:cBhvr>
                                      <p:to>
                                        <p:strVal val="visible"/>
                                      </p:to>
                                    </p:set>
                                    <p:animEffect transition="in" filter="blinds(horizontal)">
                                      <p:cBhvr>
                                        <p:cTn id="11" dur="500"/>
                                        <p:tgtEl>
                                          <p:spTgt spid="99331">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9331">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99331">
                                            <p:txEl>
                                              <p:pRg st="3" end="3"/>
                                            </p:txEl>
                                          </p:spTgt>
                                        </p:tgtEl>
                                        <p:attrNameLst>
                                          <p:attrName>style.visibility</p:attrName>
                                        </p:attrNameLst>
                                      </p:cBhvr>
                                      <p:to>
                                        <p:strVal val="visible"/>
                                      </p:to>
                                    </p:set>
                                    <p:animEffect transition="in" filter="blinds(horizontal)">
                                      <p:cBhvr>
                                        <p:cTn id="20" dur="500"/>
                                        <p:tgtEl>
                                          <p:spTgt spid="99331">
                                            <p:txEl>
                                              <p:pRg st="3" end="3"/>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99331">
                                            <p:txEl>
                                              <p:pRg st="4" end="4"/>
                                            </p:txEl>
                                          </p:spTgt>
                                        </p:tgtEl>
                                        <p:attrNameLst>
                                          <p:attrName>style.visibility</p:attrName>
                                        </p:attrNameLst>
                                      </p:cBhvr>
                                      <p:to>
                                        <p:strVal val="visible"/>
                                      </p:to>
                                    </p:set>
                                    <p:animEffect transition="in" filter="blinds(horizontal)">
                                      <p:cBhvr>
                                        <p:cTn id="23" dur="500"/>
                                        <p:tgtEl>
                                          <p:spTgt spid="99331">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9331">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9331">
                                            <p:txEl>
                                              <p:pRg st="6" end="6"/>
                                            </p:txEl>
                                          </p:spTgt>
                                        </p:tgtEl>
                                        <p:attrNameLst>
                                          <p:attrName>style.visibility</p:attrName>
                                        </p:attrNameLst>
                                      </p:cBhvr>
                                      <p:to>
                                        <p:strVal val="visible"/>
                                      </p:to>
                                    </p:set>
                                    <p:animEffect transition="in" filter="blinds(horizontal)">
                                      <p:cBhvr>
                                        <p:cTn id="32" dur="500"/>
                                        <p:tgtEl>
                                          <p:spTgt spid="99331">
                                            <p:txEl>
                                              <p:pRg st="6" end="6"/>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99331">
                                            <p:txEl>
                                              <p:pRg st="7" end="7"/>
                                            </p:txEl>
                                          </p:spTgt>
                                        </p:tgtEl>
                                        <p:attrNameLst>
                                          <p:attrName>style.visibility</p:attrName>
                                        </p:attrNameLst>
                                      </p:cBhvr>
                                      <p:to>
                                        <p:strVal val="visible"/>
                                      </p:to>
                                    </p:set>
                                    <p:animEffect transition="in" filter="blinds(horizontal)">
                                      <p:cBhvr>
                                        <p:cTn id="35" dur="500"/>
                                        <p:tgtEl>
                                          <p:spTgt spid="99331">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extBox 2"/>
          <p:cNvSpPr txBox="1">
            <a:spLocks noChangeArrowheads="1"/>
          </p:cNvSpPr>
          <p:nvPr/>
        </p:nvSpPr>
        <p:spPr bwMode="auto">
          <a:xfrm>
            <a:off x="457200" y="306388"/>
            <a:ext cx="64341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200" dirty="0">
                <a:solidFill>
                  <a:srgbClr val="FFFFFF"/>
                </a:solidFill>
                <a:latin typeface="Georgia" pitchFamily="18" charset="0"/>
              </a:rPr>
              <a:t>Othering</a:t>
            </a:r>
          </a:p>
        </p:txBody>
      </p:sp>
      <p:sp>
        <p:nvSpPr>
          <p:cNvPr id="103427" name="TextBox 3"/>
          <p:cNvSpPr txBox="1">
            <a:spLocks noChangeArrowheads="1"/>
          </p:cNvSpPr>
          <p:nvPr/>
        </p:nvSpPr>
        <p:spPr bwMode="auto">
          <a:xfrm>
            <a:off x="457200" y="1393785"/>
            <a:ext cx="86868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buClr>
                <a:srgbClr val="E75204"/>
              </a:buClr>
            </a:pPr>
            <a:r>
              <a:rPr lang="en-US" altLang="en-US" sz="1800" b="1" dirty="0">
                <a:solidFill>
                  <a:srgbClr val="007078"/>
                </a:solidFill>
                <a:latin typeface="Lucida Grande" pitchFamily="124" charset="0"/>
              </a:rPr>
              <a:t>Othering is a set of common processes that engender marginality and persistent inequality across any of the full range of human differences</a:t>
            </a:r>
          </a:p>
          <a:p>
            <a:pPr eaLnBrk="1" hangingPunct="1">
              <a:buClr>
                <a:srgbClr val="E75204"/>
              </a:buClr>
            </a:pPr>
            <a:endParaRPr lang="en-US" altLang="en-US" sz="1800" b="1" dirty="0">
              <a:solidFill>
                <a:srgbClr val="007078"/>
              </a:solidFill>
              <a:latin typeface="Lucida Grande" pitchFamily="124" charset="0"/>
            </a:endParaRPr>
          </a:p>
          <a:p>
            <a:pPr marL="285750" indent="-285750" eaLnBrk="1" hangingPunct="1">
              <a:buClr>
                <a:srgbClr val="E75204"/>
              </a:buClr>
              <a:buFont typeface="Arial" panose="020B0604020202020204" pitchFamily="34" charset="0"/>
              <a:buChar char="•"/>
            </a:pPr>
            <a:r>
              <a:rPr lang="en-US" altLang="en-US" sz="1800" dirty="0">
                <a:solidFill>
                  <a:srgbClr val="000000"/>
                </a:solidFill>
                <a:latin typeface="Lucida Grande" pitchFamily="124" charset="0"/>
              </a:rPr>
              <a:t>Although the axes of difference that undergird these expressions of othering vary considerably and are deeply contextual, they contain a similar set of underlying dynamics, discursive heuristics, and structurally reinforcing mechanisms</a:t>
            </a:r>
          </a:p>
          <a:p>
            <a:pPr marL="285750" indent="-285750" eaLnBrk="1" hangingPunct="1">
              <a:buClr>
                <a:srgbClr val="E75204"/>
              </a:buClr>
              <a:buFont typeface="Arial" panose="020B0604020202020204" pitchFamily="34" charset="0"/>
              <a:buChar char="•"/>
            </a:pPr>
            <a:endParaRPr lang="en-US" altLang="en-US" sz="1800" dirty="0">
              <a:solidFill>
                <a:srgbClr val="000000"/>
              </a:solidFill>
              <a:latin typeface="Lucida Grande" pitchFamily="124" charset="0"/>
            </a:endParaRPr>
          </a:p>
          <a:p>
            <a:pPr marL="285750" indent="-285750" eaLnBrk="1" hangingPunct="1">
              <a:buClr>
                <a:srgbClr val="E75204"/>
              </a:buClr>
              <a:buFont typeface="Arial" panose="020B0604020202020204" pitchFamily="34" charset="0"/>
              <a:buChar char="•"/>
            </a:pPr>
            <a:r>
              <a:rPr lang="en-US" altLang="en-US" sz="1800" dirty="0">
                <a:solidFill>
                  <a:srgbClr val="000000"/>
                </a:solidFill>
                <a:latin typeface="Lucida Grande" pitchFamily="124" charset="0"/>
              </a:rPr>
              <a:t>Mechanisms of “</a:t>
            </a:r>
            <a:r>
              <a:rPr lang="en-US" altLang="ja-JP" sz="1800" dirty="0">
                <a:solidFill>
                  <a:srgbClr val="000000"/>
                </a:solidFill>
                <a:latin typeface="Lucida Grande" pitchFamily="124" charset="0"/>
              </a:rPr>
              <a:t>othering</a:t>
            </a:r>
            <a:r>
              <a:rPr lang="en-US" altLang="en-US" sz="1800" dirty="0">
                <a:solidFill>
                  <a:srgbClr val="000000"/>
                </a:solidFill>
                <a:latin typeface="Lucida Grande" pitchFamily="124" charset="0"/>
              </a:rPr>
              <a:t>”</a:t>
            </a:r>
            <a:r>
              <a:rPr lang="en-US" altLang="ja-JP" sz="1800" dirty="0">
                <a:solidFill>
                  <a:srgbClr val="000000"/>
                </a:solidFill>
                <a:latin typeface="Lucida Grande" pitchFamily="124" charset="0"/>
              </a:rPr>
              <a:t> </a:t>
            </a:r>
            <a:r>
              <a:rPr lang="en-US" altLang="ja-JP" sz="1800" dirty="0">
                <a:latin typeface="Lucida Grande" pitchFamily="124" charset="0"/>
              </a:rPr>
              <a:t>occur in </a:t>
            </a:r>
            <a:r>
              <a:rPr lang="en-US" altLang="ja-JP" sz="1800" dirty="0">
                <a:solidFill>
                  <a:srgbClr val="000000"/>
                </a:solidFill>
                <a:latin typeface="Lucida Grande" pitchFamily="124" charset="0"/>
              </a:rPr>
              <a:t>the mind</a:t>
            </a:r>
          </a:p>
          <a:p>
            <a:pPr lvl="1" eaLnBrk="1" hangingPunct="1">
              <a:buClr>
                <a:srgbClr val="E75204"/>
              </a:buClr>
              <a:buFont typeface="Arial" panose="020B0604020202020204" pitchFamily="34" charset="0"/>
              <a:buChar char="•"/>
            </a:pPr>
            <a:r>
              <a:rPr lang="en-US" altLang="en-US" sz="1800" dirty="0">
                <a:solidFill>
                  <a:srgbClr val="000000"/>
                </a:solidFill>
                <a:latin typeface="Lucida Grande" pitchFamily="124" charset="0"/>
              </a:rPr>
              <a:t>It explains not only how group-based differences become socially relevant, but how difference itself is constructed in the first place.  Categorical boundaries are not natural, but emerge or are created, often deliberately, from a social context</a:t>
            </a:r>
          </a:p>
        </p:txBody>
      </p:sp>
      <p:sp>
        <p:nvSpPr>
          <p:cNvPr id="4" name="TextBox 3"/>
          <p:cNvSpPr txBox="1"/>
          <p:nvPr/>
        </p:nvSpPr>
        <p:spPr>
          <a:xfrm rot="1141480">
            <a:off x="7829435" y="4950239"/>
            <a:ext cx="1050727" cy="461665"/>
          </a:xfrm>
          <a:prstGeom prst="rect">
            <a:avLst/>
          </a:prstGeom>
          <a:solidFill>
            <a:srgbClr val="94B636"/>
          </a:solidFill>
          <a:ln>
            <a:solidFill>
              <a:srgbClr val="000000"/>
            </a:solidFill>
          </a:ln>
        </p:spPr>
        <p:txBody>
          <a:bodyPr wrap="square" rtlCol="0">
            <a:spAutoFit/>
          </a:bodyPr>
          <a:lstStyle/>
          <a:p>
            <a:pPr algn="ctr"/>
            <a:r>
              <a:rPr lang="en-US" sz="2400" spc="200" dirty="0">
                <a:solidFill>
                  <a:prstClr val="white"/>
                </a:solidFill>
              </a:rPr>
              <a:t>class</a:t>
            </a:r>
          </a:p>
        </p:txBody>
      </p:sp>
      <p:sp>
        <p:nvSpPr>
          <p:cNvPr id="5" name="TextBox 4"/>
          <p:cNvSpPr txBox="1"/>
          <p:nvPr/>
        </p:nvSpPr>
        <p:spPr>
          <a:xfrm rot="1032002">
            <a:off x="4584209" y="5752427"/>
            <a:ext cx="1544414" cy="461665"/>
          </a:xfrm>
          <a:prstGeom prst="rect">
            <a:avLst/>
          </a:prstGeom>
          <a:solidFill>
            <a:schemeClr val="accent5"/>
          </a:solidFill>
          <a:ln>
            <a:solidFill>
              <a:srgbClr val="000000"/>
            </a:solidFill>
          </a:ln>
        </p:spPr>
        <p:txBody>
          <a:bodyPr wrap="square" rtlCol="0">
            <a:spAutoFit/>
          </a:bodyPr>
          <a:lstStyle/>
          <a:p>
            <a:pPr algn="ctr"/>
            <a:r>
              <a:rPr lang="en-US" sz="2400" spc="200" dirty="0">
                <a:solidFill>
                  <a:prstClr val="white"/>
                </a:solidFill>
              </a:rPr>
              <a:t>gender</a:t>
            </a:r>
          </a:p>
        </p:txBody>
      </p:sp>
      <p:sp>
        <p:nvSpPr>
          <p:cNvPr id="6" name="TextBox 5"/>
          <p:cNvSpPr txBox="1"/>
          <p:nvPr/>
        </p:nvSpPr>
        <p:spPr>
          <a:xfrm rot="790620">
            <a:off x="5941076" y="4950240"/>
            <a:ext cx="1767872" cy="461665"/>
          </a:xfrm>
          <a:prstGeom prst="rect">
            <a:avLst/>
          </a:prstGeom>
          <a:solidFill>
            <a:schemeClr val="accent2"/>
          </a:solidFill>
          <a:ln>
            <a:solidFill>
              <a:srgbClr val="000000"/>
            </a:solidFill>
          </a:ln>
        </p:spPr>
        <p:txBody>
          <a:bodyPr wrap="square" rtlCol="0">
            <a:spAutoFit/>
          </a:bodyPr>
          <a:lstStyle/>
          <a:p>
            <a:pPr algn="ctr"/>
            <a:r>
              <a:rPr lang="en-US" sz="2400" spc="200" dirty="0">
                <a:solidFill>
                  <a:prstClr val="white"/>
                </a:solidFill>
              </a:rPr>
              <a:t>sexuality</a:t>
            </a:r>
          </a:p>
        </p:txBody>
      </p:sp>
      <p:sp>
        <p:nvSpPr>
          <p:cNvPr id="7" name="TextBox 6"/>
          <p:cNvSpPr txBox="1"/>
          <p:nvPr/>
        </p:nvSpPr>
        <p:spPr>
          <a:xfrm rot="20674107">
            <a:off x="4863036" y="5126586"/>
            <a:ext cx="1326839" cy="461665"/>
          </a:xfrm>
          <a:prstGeom prst="rect">
            <a:avLst/>
          </a:prstGeom>
          <a:solidFill>
            <a:schemeClr val="accent4"/>
          </a:solidFill>
          <a:ln>
            <a:solidFill>
              <a:srgbClr val="000000"/>
            </a:solidFill>
          </a:ln>
        </p:spPr>
        <p:txBody>
          <a:bodyPr wrap="square" rtlCol="0">
            <a:spAutoFit/>
          </a:bodyPr>
          <a:lstStyle/>
          <a:p>
            <a:pPr algn="ctr"/>
            <a:r>
              <a:rPr lang="en-US" sz="2400" spc="200" dirty="0">
                <a:solidFill>
                  <a:prstClr val="white"/>
                </a:solidFill>
              </a:rPr>
              <a:t>ability</a:t>
            </a:r>
          </a:p>
        </p:txBody>
      </p:sp>
      <p:sp>
        <p:nvSpPr>
          <p:cNvPr id="9" name="TextBox 8"/>
          <p:cNvSpPr txBox="1"/>
          <p:nvPr/>
        </p:nvSpPr>
        <p:spPr>
          <a:xfrm rot="20766602">
            <a:off x="5939597" y="5510383"/>
            <a:ext cx="1883984" cy="461665"/>
          </a:xfrm>
          <a:prstGeom prst="rect">
            <a:avLst/>
          </a:prstGeom>
          <a:solidFill>
            <a:schemeClr val="accent6"/>
          </a:solidFill>
          <a:ln>
            <a:solidFill>
              <a:srgbClr val="000000"/>
            </a:solidFill>
          </a:ln>
        </p:spPr>
        <p:txBody>
          <a:bodyPr wrap="square" rtlCol="0">
            <a:spAutoFit/>
          </a:bodyPr>
          <a:lstStyle/>
          <a:p>
            <a:pPr algn="ctr"/>
            <a:r>
              <a:rPr lang="en-US" sz="2400" spc="200" dirty="0">
                <a:solidFill>
                  <a:prstClr val="white"/>
                </a:solidFill>
              </a:rPr>
              <a:t>skin tone</a:t>
            </a:r>
          </a:p>
        </p:txBody>
      </p:sp>
      <p:sp>
        <p:nvSpPr>
          <p:cNvPr id="10" name="TextBox 9"/>
          <p:cNvSpPr txBox="1"/>
          <p:nvPr/>
        </p:nvSpPr>
        <p:spPr>
          <a:xfrm rot="396345">
            <a:off x="7861934" y="5604077"/>
            <a:ext cx="833787" cy="461665"/>
          </a:xfrm>
          <a:prstGeom prst="rect">
            <a:avLst/>
          </a:prstGeom>
          <a:solidFill>
            <a:srgbClr val="E75204"/>
          </a:solidFill>
          <a:ln>
            <a:solidFill>
              <a:srgbClr val="000000"/>
            </a:solidFill>
          </a:ln>
        </p:spPr>
        <p:txBody>
          <a:bodyPr wrap="square" rtlCol="0">
            <a:spAutoFit/>
          </a:bodyPr>
          <a:lstStyle/>
          <a:p>
            <a:pPr algn="ctr"/>
            <a:r>
              <a:rPr lang="en-US" sz="2400" spc="200" dirty="0">
                <a:solidFill>
                  <a:prstClr val="white"/>
                </a:solidFill>
              </a:rPr>
              <a:t>race</a:t>
            </a:r>
          </a:p>
        </p:txBody>
      </p:sp>
      <p:sp>
        <p:nvSpPr>
          <p:cNvPr id="11" name="TextBox 10"/>
          <p:cNvSpPr txBox="1"/>
          <p:nvPr/>
        </p:nvSpPr>
        <p:spPr>
          <a:xfrm>
            <a:off x="5116475" y="6223629"/>
            <a:ext cx="1981784" cy="461665"/>
          </a:xfrm>
          <a:prstGeom prst="rect">
            <a:avLst/>
          </a:prstGeom>
          <a:solidFill>
            <a:schemeClr val="accent1"/>
          </a:solidFill>
          <a:ln>
            <a:solidFill>
              <a:srgbClr val="000000"/>
            </a:solidFill>
          </a:ln>
        </p:spPr>
        <p:txBody>
          <a:bodyPr wrap="square" rtlCol="0">
            <a:spAutoFit/>
          </a:bodyPr>
          <a:lstStyle/>
          <a:p>
            <a:pPr algn="ctr"/>
            <a:r>
              <a:rPr lang="en-US" sz="2400" spc="200" dirty="0">
                <a:solidFill>
                  <a:prstClr val="white"/>
                </a:solidFill>
              </a:rPr>
              <a:t>ethnicity</a:t>
            </a:r>
          </a:p>
        </p:txBody>
      </p:sp>
      <p:sp>
        <p:nvSpPr>
          <p:cNvPr id="12" name="TextBox 11"/>
          <p:cNvSpPr txBox="1"/>
          <p:nvPr/>
        </p:nvSpPr>
        <p:spPr>
          <a:xfrm rot="1061818">
            <a:off x="7248430" y="6130348"/>
            <a:ext cx="1624676" cy="461665"/>
          </a:xfrm>
          <a:prstGeom prst="rect">
            <a:avLst/>
          </a:prstGeom>
          <a:solidFill>
            <a:srgbClr val="4A5FAB"/>
          </a:solidFill>
          <a:ln>
            <a:solidFill>
              <a:srgbClr val="000000"/>
            </a:solidFill>
          </a:ln>
        </p:spPr>
        <p:txBody>
          <a:bodyPr wrap="square" rtlCol="0">
            <a:spAutoFit/>
          </a:bodyPr>
          <a:lstStyle/>
          <a:p>
            <a:pPr algn="ctr"/>
            <a:r>
              <a:rPr lang="en-US" sz="2400" spc="200" dirty="0">
                <a:solidFill>
                  <a:prstClr val="white"/>
                </a:solidFill>
              </a:rPr>
              <a:t>religion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342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3427">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03427">
                                            <p:txEl>
                                              <p:pRg st="5" end="5"/>
                                            </p:txEl>
                                          </p:spTgt>
                                        </p:tgtEl>
                                        <p:attrNameLst>
                                          <p:attrName>style.visibility</p:attrName>
                                        </p:attrNameLst>
                                      </p:cBhvr>
                                      <p:to>
                                        <p:strVal val="visible"/>
                                      </p:to>
                                    </p:set>
                                    <p:animEffect transition="in" filter="dissolve">
                                      <p:cBhvr>
                                        <p:cTn id="15" dur="500"/>
                                        <p:tgtEl>
                                          <p:spTgt spid="103427">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linds(horizontal)">
                                      <p:cBhvr>
                                        <p:cTn id="35" dur="500"/>
                                        <p:tgtEl>
                                          <p:spTgt spid="10"/>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linds(horizontal)">
                                      <p:cBhvr>
                                        <p:cTn id="38" dur="500"/>
                                        <p:tgtEl>
                                          <p:spTgt spid="11"/>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linds(horizont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056" t="8240" b="12249"/>
          <a:stretch/>
        </p:blipFill>
        <p:spPr>
          <a:xfrm>
            <a:off x="1612901" y="1458014"/>
            <a:ext cx="5156034" cy="4396686"/>
          </a:xfrm>
          <a:prstGeom prst="rect">
            <a:avLst/>
          </a:prstGeom>
        </p:spPr>
      </p:pic>
      <p:sp>
        <p:nvSpPr>
          <p:cNvPr id="5" name="Content Placeholder 2"/>
          <p:cNvSpPr txBox="1">
            <a:spLocks/>
          </p:cNvSpPr>
          <p:nvPr/>
        </p:nvSpPr>
        <p:spPr>
          <a:xfrm>
            <a:off x="-4354" y="5930900"/>
            <a:ext cx="9144000" cy="10668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200" kern="1200">
                <a:solidFill>
                  <a:srgbClr val="003262"/>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003262"/>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003262"/>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003262"/>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003262"/>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solidFill>
                  <a:schemeClr val="tx1"/>
                </a:solidFill>
              </a:rPr>
              <a:t>Dominant hierarchy of organizing our sense of self:</a:t>
            </a:r>
          </a:p>
          <a:p>
            <a:pPr marL="0" indent="0" algn="ctr">
              <a:buFont typeface="Arial"/>
              <a:buNone/>
            </a:pPr>
            <a:r>
              <a:rPr lang="en-US" dirty="0">
                <a:solidFill>
                  <a:schemeClr val="tx1"/>
                </a:solidFill>
              </a:rPr>
              <a:t>What happens when the hierarchy is reversed?</a:t>
            </a:r>
          </a:p>
        </p:txBody>
      </p:sp>
      <p:sp>
        <p:nvSpPr>
          <p:cNvPr id="7" name="TextBox 2"/>
          <p:cNvSpPr txBox="1">
            <a:spLocks noChangeArrowheads="1"/>
          </p:cNvSpPr>
          <p:nvPr/>
        </p:nvSpPr>
        <p:spPr bwMode="auto">
          <a:xfrm>
            <a:off x="457200" y="306388"/>
            <a:ext cx="64341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200" dirty="0">
                <a:solidFill>
                  <a:srgbClr val="FFFFFF"/>
                </a:solidFill>
                <a:latin typeface="Georgia" pitchFamily="18" charset="0"/>
              </a:rPr>
              <a:t>Othering &amp; Political Polarization</a:t>
            </a:r>
          </a:p>
        </p:txBody>
      </p:sp>
    </p:spTree>
    <p:extLst>
      <p:ext uri="{BB962C8B-B14F-4D97-AF65-F5344CB8AC3E}">
        <p14:creationId xmlns:p14="http://schemas.microsoft.com/office/powerpoint/2010/main" val="421827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Box 2"/>
          <p:cNvSpPr txBox="1">
            <a:spLocks noChangeArrowheads="1"/>
          </p:cNvSpPr>
          <p:nvPr/>
        </p:nvSpPr>
        <p:spPr bwMode="auto">
          <a:xfrm>
            <a:off x="457200" y="1354138"/>
            <a:ext cx="645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800" dirty="0">
                <a:solidFill>
                  <a:srgbClr val="007078"/>
                </a:solidFill>
                <a:latin typeface="Georgia" pitchFamily="18" charset="0"/>
              </a:rPr>
              <a:t>The Role of Resentment</a:t>
            </a:r>
          </a:p>
        </p:txBody>
      </p:sp>
      <p:sp>
        <p:nvSpPr>
          <p:cNvPr id="89091" name="Content Placeholder 2"/>
          <p:cNvSpPr txBox="1">
            <a:spLocks/>
          </p:cNvSpPr>
          <p:nvPr/>
        </p:nvSpPr>
        <p:spPr bwMode="auto">
          <a:xfrm>
            <a:off x="989013" y="2047875"/>
            <a:ext cx="7556500"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0"/>
            <a:r>
              <a:rPr lang="en-US" altLang="en-US" sz="2000" dirty="0">
                <a:solidFill>
                  <a:srgbClr val="000000"/>
                </a:solidFill>
                <a:latin typeface="Lucida Grande"/>
                <a:cs typeface="Lucida Grande"/>
              </a:rPr>
              <a:t>“</a:t>
            </a:r>
            <a:r>
              <a:rPr lang="en-US" sz="2000" dirty="0">
                <a:latin typeface="Lucida Grande"/>
                <a:cs typeface="Lucida Grande"/>
              </a:rPr>
              <a:t>The various forces challenging the core American culture and creed could generate a move by native white Americans to revive the discarded and discredited racial and ethnic concepts of American identity and to create an America that would exclude, expel, or suppress people of other racial, ethnic, and cultural groups. Historical and contemporary experience suggest that this is a highly probable reaction from a once dominant ethnic-racial group that feels threatened by the rise of other groups. It could produce a racially intolerant country with high levels of intergroup conflict.</a:t>
            </a:r>
            <a:r>
              <a:rPr lang="en-US" altLang="en-US" sz="2000" dirty="0">
                <a:solidFill>
                  <a:srgbClr val="000000"/>
                </a:solidFill>
                <a:latin typeface="Lucida Grande"/>
                <a:cs typeface="Lucida Grande"/>
              </a:rPr>
              <a:t>”</a:t>
            </a:r>
          </a:p>
          <a:p>
            <a:pPr algn="just" eaLnBrk="1" hangingPunct="1">
              <a:buFont typeface="Wingdings" pitchFamily="2" charset="2"/>
              <a:buNone/>
            </a:pPr>
            <a:endParaRPr lang="en-US" altLang="en-US" sz="1800" dirty="0">
              <a:solidFill>
                <a:srgbClr val="000000"/>
              </a:solidFill>
              <a:latin typeface="Lucida Grande" pitchFamily="124" charset="0"/>
            </a:endParaRPr>
          </a:p>
          <a:p>
            <a:pPr algn="r" eaLnBrk="1" hangingPunct="1">
              <a:spcAft>
                <a:spcPts val="600"/>
              </a:spcAft>
              <a:buFont typeface="Wingdings" pitchFamily="2" charset="2"/>
              <a:buNone/>
            </a:pPr>
            <a:r>
              <a:rPr lang="en-US" altLang="en-US" sz="1800" b="1" dirty="0">
                <a:solidFill>
                  <a:srgbClr val="000000"/>
                </a:solidFill>
                <a:latin typeface="Lucida Grande" pitchFamily="124" charset="0"/>
              </a:rPr>
              <a:t>— Samuel Huntington, </a:t>
            </a:r>
            <a:r>
              <a:rPr lang="en-US" altLang="en-US" sz="1800" b="1" i="1" dirty="0">
                <a:solidFill>
                  <a:srgbClr val="000000"/>
                </a:solidFill>
                <a:latin typeface="Lucida Grande" pitchFamily="124" charset="0"/>
              </a:rPr>
              <a:t>Who are We? </a:t>
            </a:r>
            <a:r>
              <a:rPr lang="en-US" altLang="en-US" sz="1800" b="1" dirty="0">
                <a:solidFill>
                  <a:srgbClr val="000000"/>
                </a:solidFill>
                <a:latin typeface="Lucida Grande" pitchFamily="124" charset="0"/>
              </a:rPr>
              <a:t>(2004)</a:t>
            </a:r>
          </a:p>
        </p:txBody>
      </p:sp>
      <p:sp>
        <p:nvSpPr>
          <p:cNvPr id="5" name="TextBox 2"/>
          <p:cNvSpPr txBox="1">
            <a:spLocks noChangeArrowheads="1"/>
          </p:cNvSpPr>
          <p:nvPr/>
        </p:nvSpPr>
        <p:spPr bwMode="auto">
          <a:xfrm>
            <a:off x="457200" y="306388"/>
            <a:ext cx="64341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200" dirty="0">
                <a:solidFill>
                  <a:srgbClr val="FFFFFF"/>
                </a:solidFill>
                <a:latin typeface="Georgia" pitchFamily="18" charset="0"/>
              </a:rPr>
              <a:t>Othering &amp; Political Polarization</a:t>
            </a:r>
          </a:p>
        </p:txBody>
      </p:sp>
    </p:spTree>
    <p:extLst>
      <p:ext uri="{BB962C8B-B14F-4D97-AF65-F5344CB8AC3E}">
        <p14:creationId xmlns:p14="http://schemas.microsoft.com/office/powerpoint/2010/main" val="10625121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Effect transition="in" filter="dissolve">
                                      <p:cBhvr>
                                        <p:cTn id="7" dur="500"/>
                                        <p:tgtEl>
                                          <p:spTgt spid="89091">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9091">
                                            <p:txEl>
                                              <p:pRg st="2" end="2"/>
                                            </p:txEl>
                                          </p:spTgt>
                                        </p:tgtEl>
                                        <p:attrNameLst>
                                          <p:attrName>style.visibility</p:attrName>
                                        </p:attrNameLst>
                                      </p:cBhvr>
                                      <p:to>
                                        <p:strVal val="visible"/>
                                      </p:to>
                                    </p:set>
                                    <p:animEffect transition="in" filter="dissolve">
                                      <p:cBhvr>
                                        <p:cTn id="10" dur="500"/>
                                        <p:tgtEl>
                                          <p:spTgt spid="890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1358900"/>
            <a:ext cx="8425543" cy="48006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200" kern="1200">
                <a:solidFill>
                  <a:srgbClr val="003262"/>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003262"/>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003262"/>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003262"/>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003262"/>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47B20"/>
              </a:buClr>
            </a:pPr>
            <a:r>
              <a:rPr lang="en-US" sz="1800" dirty="0">
                <a:solidFill>
                  <a:srgbClr val="000000"/>
                </a:solidFill>
              </a:rPr>
              <a:t>The conventional wisdom is that the economic losses suffered by working-class people throughout the developed world explain the rise of the new right. </a:t>
            </a:r>
          </a:p>
          <a:p>
            <a:pPr lvl="1">
              <a:buClr>
                <a:srgbClr val="F47B20"/>
              </a:buClr>
            </a:pPr>
            <a:r>
              <a:rPr lang="en-US" sz="1800" dirty="0">
                <a:solidFill>
                  <a:srgbClr val="000000"/>
                </a:solidFill>
              </a:rPr>
              <a:t>This economic anxiety argument holds that working-class white men have lost economic ground relative to women and other racial and ethnic groups over the past several decades, sparking feelings of anger and resentment.</a:t>
            </a:r>
          </a:p>
          <a:p>
            <a:pPr>
              <a:buClr>
                <a:srgbClr val="F47B20"/>
              </a:buClr>
            </a:pPr>
            <a:endParaRPr lang="en-US" sz="1800" dirty="0"/>
          </a:p>
          <a:p>
            <a:pPr lvl="0">
              <a:buClr>
                <a:srgbClr val="F47B20"/>
              </a:buClr>
            </a:pPr>
            <a:r>
              <a:rPr lang="en-US" sz="1800" dirty="0">
                <a:solidFill>
                  <a:srgbClr val="000000"/>
                </a:solidFill>
              </a:rPr>
              <a:t>However, political polarization doesn’t need economic insecurity to thrive. </a:t>
            </a:r>
          </a:p>
          <a:p>
            <a:pPr lvl="1">
              <a:buClr>
                <a:srgbClr val="F47B20"/>
              </a:buClr>
            </a:pPr>
            <a:r>
              <a:rPr lang="en-US" sz="1800" dirty="0">
                <a:solidFill>
                  <a:schemeClr val="tx1"/>
                </a:solidFill>
              </a:rPr>
              <a:t>The 1950s saw both historic income growth and Jim Crow laws.  But economic anxiety can “amplify racial threat effects” by leading the majority to fear losing scarce resources to the rising minority.</a:t>
            </a:r>
          </a:p>
          <a:p>
            <a:pPr marL="0" indent="0">
              <a:buClr>
                <a:srgbClr val="F47B20"/>
              </a:buClr>
              <a:buNone/>
            </a:pPr>
            <a:endParaRPr lang="en-US" sz="1800" dirty="0"/>
          </a:p>
          <a:p>
            <a:pPr>
              <a:buClr>
                <a:srgbClr val="F47B20"/>
              </a:buClr>
            </a:pPr>
            <a:endParaRPr lang="en-US" sz="1800" dirty="0"/>
          </a:p>
          <a:p>
            <a:pPr>
              <a:buClr>
                <a:srgbClr val="F47B20"/>
              </a:buClr>
            </a:pPr>
            <a:endParaRPr lang="en-US" sz="1800" dirty="0">
              <a:solidFill>
                <a:schemeClr val="tx1"/>
              </a:solidFill>
            </a:endParaRPr>
          </a:p>
        </p:txBody>
      </p:sp>
      <p:sp>
        <p:nvSpPr>
          <p:cNvPr id="7" name="TextBox 2"/>
          <p:cNvSpPr txBox="1">
            <a:spLocks noChangeArrowheads="1"/>
          </p:cNvSpPr>
          <p:nvPr/>
        </p:nvSpPr>
        <p:spPr bwMode="auto">
          <a:xfrm>
            <a:off x="457200" y="306388"/>
            <a:ext cx="64341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200" dirty="0">
                <a:solidFill>
                  <a:srgbClr val="FFFFFF"/>
                </a:solidFill>
                <a:latin typeface="Georgia" pitchFamily="18" charset="0"/>
              </a:rPr>
              <a:t>Othering &amp; Political Polarization</a:t>
            </a:r>
          </a:p>
        </p:txBody>
      </p:sp>
    </p:spTree>
    <p:extLst>
      <p:ext uri="{BB962C8B-B14F-4D97-AF65-F5344CB8AC3E}">
        <p14:creationId xmlns:p14="http://schemas.microsoft.com/office/powerpoint/2010/main" val="407123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Box 2"/>
          <p:cNvSpPr txBox="1">
            <a:spLocks noChangeArrowheads="1"/>
          </p:cNvSpPr>
          <p:nvPr/>
        </p:nvSpPr>
        <p:spPr bwMode="auto">
          <a:xfrm>
            <a:off x="457200" y="306388"/>
            <a:ext cx="6451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600" dirty="0">
                <a:solidFill>
                  <a:srgbClr val="FFFFFF"/>
                </a:solidFill>
                <a:latin typeface="Georgia" pitchFamily="18" charset="0"/>
              </a:rPr>
              <a:t>Presentation Overview</a:t>
            </a:r>
          </a:p>
        </p:txBody>
      </p:sp>
      <p:sp>
        <p:nvSpPr>
          <p:cNvPr id="5" name="Content Placeholder 4"/>
          <p:cNvSpPr txBox="1">
            <a:spLocks/>
          </p:cNvSpPr>
          <p:nvPr/>
        </p:nvSpPr>
        <p:spPr>
          <a:xfrm>
            <a:off x="457200" y="1439863"/>
            <a:ext cx="7975600" cy="3411537"/>
          </a:xfrm>
          <a:prstGeom prst="rect">
            <a:avLst/>
          </a:prstGeom>
        </p:spPr>
        <p:txBody>
          <a:bodyPr/>
          <a:lstStyle/>
          <a:p>
            <a:pPr marL="400050" indent="-400050" eaLnBrk="1" fontAlgn="auto" hangingPunct="1">
              <a:spcBef>
                <a:spcPts val="0"/>
              </a:spcBef>
              <a:spcAft>
                <a:spcPts val="600"/>
              </a:spcAft>
              <a:buClr>
                <a:srgbClr val="E75204"/>
              </a:buClr>
              <a:buFont typeface="+mj-lt"/>
              <a:buAutoNum type="romanUcPeriod"/>
              <a:defRPr/>
            </a:pPr>
            <a:r>
              <a:rPr lang="en-US" b="1" dirty="0">
                <a:latin typeface="Lucida Grande"/>
                <a:ea typeface="ＭＳ Ｐゴシック" charset="0"/>
                <a:cs typeface="Lucida Grande"/>
              </a:rPr>
              <a:t>Implicit Bias &amp; Othering</a:t>
            </a:r>
          </a:p>
          <a:p>
            <a:pPr marL="857250" lvl="1" indent="-400050" eaLnBrk="1" fontAlgn="auto" hangingPunct="1">
              <a:spcBef>
                <a:spcPts val="0"/>
              </a:spcBef>
              <a:spcAft>
                <a:spcPts val="600"/>
              </a:spcAft>
              <a:buClr>
                <a:srgbClr val="E75204"/>
              </a:buClr>
              <a:buFont typeface="+mj-lt"/>
              <a:buAutoNum type="romanLcPeriod"/>
              <a:defRPr/>
            </a:pPr>
            <a:r>
              <a:rPr lang="en-US" dirty="0">
                <a:latin typeface="Lucida Grande"/>
                <a:ea typeface="ＭＳ Ｐゴシック" charset="0"/>
                <a:cs typeface="Lucida Grande"/>
              </a:rPr>
              <a:t>Implicit Bias</a:t>
            </a:r>
          </a:p>
          <a:p>
            <a:pPr marL="857250" lvl="1" indent="-400050" eaLnBrk="1" fontAlgn="auto" hangingPunct="1">
              <a:spcBef>
                <a:spcPts val="0"/>
              </a:spcBef>
              <a:spcAft>
                <a:spcPts val="600"/>
              </a:spcAft>
              <a:buClr>
                <a:srgbClr val="E75204"/>
              </a:buClr>
              <a:buFont typeface="+mj-lt"/>
              <a:buAutoNum type="romanLcPeriod"/>
              <a:defRPr/>
            </a:pPr>
            <a:r>
              <a:rPr lang="en-US" dirty="0">
                <a:latin typeface="Lucida Grande"/>
                <a:ea typeface="ＭＳ Ｐゴシック" charset="0"/>
                <a:cs typeface="Lucida Grande"/>
              </a:rPr>
              <a:t>What is </a:t>
            </a:r>
            <a:r>
              <a:rPr lang="en-US" dirty="0" err="1">
                <a:latin typeface="Lucida Grande"/>
                <a:ea typeface="ＭＳ Ｐゴシック" charset="0"/>
                <a:cs typeface="Lucida Grande"/>
              </a:rPr>
              <a:t>Othering</a:t>
            </a:r>
            <a:r>
              <a:rPr lang="en-US" dirty="0">
                <a:latin typeface="Lucida Grande"/>
                <a:ea typeface="ＭＳ Ｐゴシック" charset="0"/>
                <a:cs typeface="Lucida Grande"/>
              </a:rPr>
              <a:t>?</a:t>
            </a:r>
          </a:p>
          <a:p>
            <a:pPr marL="342900" indent="-342900" eaLnBrk="1" fontAlgn="auto" hangingPunct="1">
              <a:spcBef>
                <a:spcPts val="0"/>
              </a:spcBef>
              <a:spcAft>
                <a:spcPts val="600"/>
              </a:spcAft>
              <a:buClr>
                <a:srgbClr val="E75204"/>
              </a:buClr>
              <a:buFont typeface="+mj-lt"/>
              <a:buAutoNum type="romanUcPeriod"/>
              <a:defRPr/>
            </a:pPr>
            <a:r>
              <a:rPr lang="en-US" b="1" dirty="0">
                <a:latin typeface="Lucida Grande"/>
                <a:ea typeface="ＭＳ Ｐゴシック" charset="0"/>
                <a:cs typeface="Lucida Grande"/>
              </a:rPr>
              <a:t>Solutions </a:t>
            </a:r>
            <a:r>
              <a:rPr lang="en-US" b="1">
                <a:latin typeface="Lucida Grande"/>
                <a:ea typeface="ＭＳ Ｐゴシック" charset="0"/>
                <a:cs typeface="Lucida Grande"/>
              </a:rPr>
              <a:t>and Practices to Reduce Bias</a:t>
            </a:r>
            <a:endParaRPr lang="en-US" b="1" dirty="0">
              <a:latin typeface="Lucida Grande"/>
              <a:ea typeface="ＭＳ Ｐゴシック" charset="0"/>
              <a:cs typeface="Lucida Grande"/>
            </a:endParaRPr>
          </a:p>
          <a:p>
            <a:pPr marL="800100" lvl="1" indent="-342900" eaLnBrk="1" fontAlgn="auto" hangingPunct="1">
              <a:spcBef>
                <a:spcPts val="0"/>
              </a:spcBef>
              <a:spcAft>
                <a:spcPts val="600"/>
              </a:spcAft>
              <a:buClr>
                <a:srgbClr val="E75204"/>
              </a:buClr>
              <a:buFont typeface="+mj-lt"/>
              <a:buAutoNum type="romanLcPeriod"/>
              <a:defRPr/>
            </a:pPr>
            <a:r>
              <a:rPr lang="en-US" dirty="0" err="1">
                <a:latin typeface="Lucida Grande"/>
                <a:ea typeface="ＭＳ Ｐゴシック" charset="0"/>
                <a:cs typeface="Lucida Grande"/>
              </a:rPr>
              <a:t>Debiasing</a:t>
            </a:r>
            <a:r>
              <a:rPr lang="en-US" dirty="0">
                <a:latin typeface="Lucida Grande"/>
                <a:ea typeface="ＭＳ Ｐゴシック" charset="0"/>
                <a:cs typeface="Lucida Grande"/>
              </a:rPr>
              <a:t> </a:t>
            </a:r>
          </a:p>
          <a:p>
            <a:pPr marL="800100" lvl="1" indent="-342900" eaLnBrk="1" fontAlgn="auto" hangingPunct="1">
              <a:spcBef>
                <a:spcPts val="0"/>
              </a:spcBef>
              <a:spcAft>
                <a:spcPts val="600"/>
              </a:spcAft>
              <a:buClr>
                <a:srgbClr val="E75204"/>
              </a:buClr>
              <a:buFont typeface="+mj-lt"/>
              <a:buAutoNum type="romanLcPeriod"/>
              <a:defRPr/>
            </a:pPr>
            <a:r>
              <a:rPr lang="en-US" dirty="0">
                <a:latin typeface="Lucida Grande"/>
                <a:ea typeface="ＭＳ Ｐゴシック" charset="0"/>
                <a:cs typeface="Lucida Grande"/>
              </a:rPr>
              <a:t>Belonging</a:t>
            </a:r>
          </a:p>
          <a:p>
            <a:pPr marL="400050" indent="-400050" eaLnBrk="1" fontAlgn="auto" hangingPunct="1">
              <a:spcBef>
                <a:spcPts val="0"/>
              </a:spcBef>
              <a:spcAft>
                <a:spcPts val="600"/>
              </a:spcAft>
              <a:buClr>
                <a:srgbClr val="E75204"/>
              </a:buClr>
              <a:buFont typeface="+mj-lt"/>
              <a:buAutoNum type="romanUcPeriod"/>
              <a:defRPr/>
            </a:pPr>
            <a:r>
              <a:rPr lang="en-US" b="1" dirty="0">
                <a:latin typeface="Lucida Grande"/>
                <a:ea typeface="ＭＳ Ｐゴシック" charset="0"/>
                <a:cs typeface="Lucida Grande"/>
              </a:rPr>
              <a:t>Structural Racialization</a:t>
            </a:r>
          </a:p>
          <a:p>
            <a:pPr marL="857250" lvl="1" indent="-400050" eaLnBrk="1" fontAlgn="auto" hangingPunct="1">
              <a:spcBef>
                <a:spcPts val="0"/>
              </a:spcBef>
              <a:spcAft>
                <a:spcPts val="600"/>
              </a:spcAft>
              <a:buClr>
                <a:srgbClr val="E75204"/>
              </a:buClr>
              <a:buFont typeface="+mj-lt"/>
              <a:buAutoNum type="romanLcPeriod"/>
              <a:defRPr/>
            </a:pPr>
            <a:r>
              <a:rPr lang="en-US" dirty="0">
                <a:latin typeface="Lucida Grande"/>
                <a:ea typeface="ＭＳ Ｐゴシック" charset="0"/>
                <a:cs typeface="Lucida Grande"/>
              </a:rPr>
              <a:t>Opportunity Structures </a:t>
            </a:r>
          </a:p>
          <a:p>
            <a:pPr marL="857250" lvl="1" indent="-400050" eaLnBrk="1" fontAlgn="auto" hangingPunct="1">
              <a:spcBef>
                <a:spcPts val="0"/>
              </a:spcBef>
              <a:spcAft>
                <a:spcPts val="600"/>
              </a:spcAft>
              <a:buClr>
                <a:srgbClr val="E75204"/>
              </a:buClr>
              <a:buFont typeface="+mj-lt"/>
              <a:buAutoNum type="romanLcPeriod"/>
              <a:defRPr/>
            </a:pPr>
            <a:r>
              <a:rPr lang="en-US" dirty="0" err="1">
                <a:latin typeface="Lucida Grande"/>
                <a:ea typeface="ＭＳ Ｐゴシック" charset="0"/>
                <a:cs typeface="Lucida Grande"/>
              </a:rPr>
              <a:t>Situatedness</a:t>
            </a:r>
            <a:r>
              <a:rPr lang="en-US" dirty="0">
                <a:latin typeface="Lucida Grande"/>
                <a:ea typeface="ＭＳ Ｐゴシック" charset="0"/>
                <a:cs typeface="Lucida Grande"/>
              </a:rPr>
              <a:t> (Space, Place &amp; Life Outcomes) </a:t>
            </a:r>
          </a:p>
          <a:p>
            <a:pPr marL="857250" lvl="1" indent="-400050" eaLnBrk="1" fontAlgn="auto" hangingPunct="1">
              <a:spcBef>
                <a:spcPts val="0"/>
              </a:spcBef>
              <a:spcAft>
                <a:spcPts val="600"/>
              </a:spcAft>
              <a:buClr>
                <a:srgbClr val="E75204"/>
              </a:buClr>
              <a:buFont typeface="+mj-lt"/>
              <a:buAutoNum type="romanLcPeriod"/>
              <a:defRPr/>
            </a:pPr>
            <a:r>
              <a:rPr lang="en-US" dirty="0">
                <a:latin typeface="Lucida Grande"/>
                <a:ea typeface="ＭＳ Ｐゴシック" charset="0"/>
                <a:cs typeface="Lucida Grande"/>
              </a:rPr>
              <a:t>Targeted Universalism</a:t>
            </a:r>
          </a:p>
          <a:p>
            <a:pPr marL="857250" lvl="1" indent="-400050" eaLnBrk="1" fontAlgn="auto" hangingPunct="1">
              <a:spcBef>
                <a:spcPts val="0"/>
              </a:spcBef>
              <a:spcAft>
                <a:spcPts val="600"/>
              </a:spcAft>
              <a:buClr>
                <a:srgbClr val="E75204"/>
              </a:buClr>
              <a:buFont typeface="+mj-lt"/>
              <a:buAutoNum type="romanLcPeriod"/>
              <a:defRPr/>
            </a:pPr>
            <a:endParaRPr lang="en-US" dirty="0">
              <a:latin typeface="Lucida Grande"/>
              <a:ea typeface="ＭＳ Ｐゴシック" charset="0"/>
              <a:cs typeface="Lucida Grande"/>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linds(horizontal)">
                                      <p:cBhvr>
                                        <p:cTn id="11" dur="500"/>
                                        <p:tgtEl>
                                          <p:spTgt spid="5">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blinds(horizontal)">
                                      <p:cBhvr>
                                        <p:cTn id="16" dur="500"/>
                                        <p:tgtEl>
                                          <p:spTgt spid="5">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blinds(horizontal)">
                                      <p:cBhvr>
                                        <p:cTn id="33" dur="500"/>
                                        <p:tgtEl>
                                          <p:spTgt spid="5">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5">
                                            <p:txEl>
                                              <p:pRg st="7" end="7"/>
                                            </p:txEl>
                                          </p:spTgt>
                                        </p:tgtEl>
                                        <p:attrNameLst>
                                          <p:attrName>style.visibility</p:attrName>
                                        </p:attrNameLst>
                                      </p:cBhvr>
                                      <p:to>
                                        <p:strVal val="visible"/>
                                      </p:to>
                                    </p:set>
                                    <p:animEffect transition="in" filter="blinds(horizontal)">
                                      <p:cBhvr>
                                        <p:cTn id="38" dur="500"/>
                                        <p:tgtEl>
                                          <p:spTgt spid="5">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Effect transition="in" filter="blinds(horizontal)">
                                      <p:cBhvr>
                                        <p:cTn id="43" dur="500"/>
                                        <p:tgtEl>
                                          <p:spTgt spid="5">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5">
                                            <p:txEl>
                                              <p:pRg st="9" end="9"/>
                                            </p:txEl>
                                          </p:spTgt>
                                        </p:tgtEl>
                                        <p:attrNameLst>
                                          <p:attrName>style.visibility</p:attrName>
                                        </p:attrNameLst>
                                      </p:cBhvr>
                                      <p:to>
                                        <p:strVal val="visible"/>
                                      </p:to>
                                    </p:set>
                                    <p:animEffect transition="in" filter="blinds(horizontal)">
                                      <p:cBhvr>
                                        <p:cTn id="48"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p:cNvSpPr txBox="1">
            <a:spLocks noChangeArrowheads="1"/>
          </p:cNvSpPr>
          <p:nvPr/>
        </p:nvSpPr>
        <p:spPr bwMode="auto">
          <a:xfrm>
            <a:off x="457200" y="306388"/>
            <a:ext cx="64341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200" dirty="0">
                <a:solidFill>
                  <a:srgbClr val="FFFFFF"/>
                </a:solidFill>
                <a:latin typeface="Georgia" pitchFamily="18" charset="0"/>
              </a:rPr>
              <a:t>Othering &amp; Political Polarization</a:t>
            </a:r>
          </a:p>
        </p:txBody>
      </p:sp>
      <p:sp>
        <p:nvSpPr>
          <p:cNvPr id="2" name="Flowchart: Connector 1"/>
          <p:cNvSpPr/>
          <p:nvPr/>
        </p:nvSpPr>
        <p:spPr>
          <a:xfrm>
            <a:off x="587829" y="3012378"/>
            <a:ext cx="1585356" cy="1595250"/>
          </a:xfrm>
          <a:prstGeom prst="flowChartConnector">
            <a:avLst/>
          </a:prstGeom>
          <a:solidFill>
            <a:srgbClr val="00707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a:latin typeface="Georgia" panose="02040502050405020303" pitchFamily="18" charset="0"/>
              </a:rPr>
              <a:t>Different</a:t>
            </a:r>
          </a:p>
          <a:p>
            <a:pPr algn="ctr"/>
            <a:r>
              <a:rPr lang="en-US" sz="1700" dirty="0">
                <a:latin typeface="Georgia" panose="02040502050405020303" pitchFamily="18" charset="0"/>
              </a:rPr>
              <a:t>Diversity</a:t>
            </a:r>
          </a:p>
          <a:p>
            <a:pPr algn="ctr"/>
            <a:r>
              <a:rPr lang="en-US" sz="1700" dirty="0">
                <a:latin typeface="Georgia" panose="02040502050405020303" pitchFamily="18" charset="0"/>
              </a:rPr>
              <a:t>Change</a:t>
            </a:r>
          </a:p>
        </p:txBody>
      </p:sp>
      <p:sp>
        <p:nvSpPr>
          <p:cNvPr id="6" name="Flowchart: Connector 5"/>
          <p:cNvSpPr/>
          <p:nvPr/>
        </p:nvSpPr>
        <p:spPr>
          <a:xfrm>
            <a:off x="2956874" y="3136843"/>
            <a:ext cx="1434790" cy="1460664"/>
          </a:xfrm>
          <a:prstGeom prst="flowChartConnector">
            <a:avLst/>
          </a:prstGeom>
          <a:solidFill>
            <a:srgbClr val="00707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Georgia" panose="02040502050405020303" pitchFamily="18" charset="0"/>
              </a:rPr>
              <a:t>Anxiety</a:t>
            </a:r>
          </a:p>
        </p:txBody>
      </p:sp>
      <p:sp>
        <p:nvSpPr>
          <p:cNvPr id="8" name="Flowchart: Connector 7"/>
          <p:cNvSpPr/>
          <p:nvPr/>
        </p:nvSpPr>
        <p:spPr>
          <a:xfrm>
            <a:off x="5304758" y="3012379"/>
            <a:ext cx="1681582" cy="1595250"/>
          </a:xfrm>
          <a:prstGeom prst="flowChartConnector">
            <a:avLst/>
          </a:prstGeom>
          <a:solidFill>
            <a:srgbClr val="00707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Georgia" panose="02040502050405020303" pitchFamily="18" charset="0"/>
              </a:rPr>
              <a:t>Narratives that give  meaning</a:t>
            </a:r>
          </a:p>
        </p:txBody>
      </p:sp>
      <p:sp>
        <p:nvSpPr>
          <p:cNvPr id="3" name="Right Arrow 2"/>
          <p:cNvSpPr/>
          <p:nvPr/>
        </p:nvSpPr>
        <p:spPr>
          <a:xfrm>
            <a:off x="2269168" y="3683108"/>
            <a:ext cx="599703" cy="368135"/>
          </a:xfrm>
          <a:prstGeom prst="rightArrow">
            <a:avLst/>
          </a:prstGeom>
          <a:solidFill>
            <a:srgbClr val="F47B2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4543293" y="3683108"/>
            <a:ext cx="599703" cy="368135"/>
          </a:xfrm>
          <a:prstGeom prst="rightArrow">
            <a:avLst/>
          </a:prstGeom>
          <a:solidFill>
            <a:srgbClr val="F47B2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rot="2428966">
            <a:off x="6686488" y="4581894"/>
            <a:ext cx="599703" cy="368135"/>
          </a:xfrm>
          <a:prstGeom prst="rightArrow">
            <a:avLst/>
          </a:prstGeom>
          <a:solidFill>
            <a:srgbClr val="F47B2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rot="19362552">
            <a:off x="6836299" y="2830287"/>
            <a:ext cx="599703" cy="368135"/>
          </a:xfrm>
          <a:prstGeom prst="rightArrow">
            <a:avLst/>
          </a:prstGeom>
          <a:solidFill>
            <a:srgbClr val="F47B2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p:cNvSpPr/>
          <p:nvPr/>
        </p:nvSpPr>
        <p:spPr>
          <a:xfrm>
            <a:off x="7456703" y="4442469"/>
            <a:ext cx="1485415" cy="1413162"/>
          </a:xfrm>
          <a:prstGeom prst="flowChartConnector">
            <a:avLst/>
          </a:prstGeom>
          <a:solidFill>
            <a:srgbClr val="00707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latin typeface="Georgia" panose="02040502050405020303" pitchFamily="18" charset="0"/>
              </a:rPr>
              <a:t>Divisive</a:t>
            </a:r>
          </a:p>
          <a:p>
            <a:pPr algn="ctr"/>
            <a:r>
              <a:rPr lang="en-US" sz="1500" dirty="0">
                <a:latin typeface="Georgia" panose="02040502050405020303" pitchFamily="18" charset="0"/>
              </a:rPr>
              <a:t>Isolation</a:t>
            </a:r>
          </a:p>
          <a:p>
            <a:pPr algn="ctr"/>
            <a:r>
              <a:rPr lang="en-US" sz="1500" dirty="0">
                <a:latin typeface="Georgia" panose="02040502050405020303" pitchFamily="18" charset="0"/>
              </a:rPr>
              <a:t>Anger </a:t>
            </a:r>
          </a:p>
          <a:p>
            <a:pPr algn="ctr"/>
            <a:r>
              <a:rPr lang="en-US" sz="1500" dirty="0">
                <a:latin typeface="Georgia" panose="02040502050405020303" pitchFamily="18" charset="0"/>
              </a:rPr>
              <a:t>Fear</a:t>
            </a:r>
          </a:p>
        </p:txBody>
      </p:sp>
      <p:sp>
        <p:nvSpPr>
          <p:cNvPr id="15" name="Flowchart: Connector 14"/>
          <p:cNvSpPr/>
          <p:nvPr/>
        </p:nvSpPr>
        <p:spPr>
          <a:xfrm>
            <a:off x="7526864" y="1929300"/>
            <a:ext cx="1485415" cy="1413162"/>
          </a:xfrm>
          <a:prstGeom prst="flowChartConnector">
            <a:avLst/>
          </a:prstGeom>
          <a:solidFill>
            <a:srgbClr val="00707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a:latin typeface="Georgia" panose="02040502050405020303" pitchFamily="18" charset="0"/>
              </a:rPr>
              <a:t>Bridging</a:t>
            </a:r>
          </a:p>
          <a:p>
            <a:pPr algn="ctr"/>
            <a:r>
              <a:rPr lang="en-US" sz="1300" dirty="0">
                <a:latin typeface="Georgia" panose="02040502050405020303" pitchFamily="18" charset="0"/>
              </a:rPr>
              <a:t>Restorative</a:t>
            </a:r>
          </a:p>
        </p:txBody>
      </p:sp>
    </p:spTree>
    <p:extLst>
      <p:ext uri="{BB962C8B-B14F-4D97-AF65-F5344CB8AC3E}">
        <p14:creationId xmlns:p14="http://schemas.microsoft.com/office/powerpoint/2010/main" val="128957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3" grpId="0" animBg="1"/>
      <p:bldP spid="9" grpId="0" animBg="1"/>
      <p:bldP spid="10" grpId="0" animBg="1"/>
      <p:bldP spid="12" grpId="0" animBg="1"/>
      <p:bldP spid="13"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p:cNvSpPr txBox="1">
            <a:spLocks noChangeArrowheads="1"/>
          </p:cNvSpPr>
          <p:nvPr/>
        </p:nvSpPr>
        <p:spPr bwMode="auto">
          <a:xfrm>
            <a:off x="457200" y="306388"/>
            <a:ext cx="64341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200" dirty="0">
                <a:solidFill>
                  <a:srgbClr val="FFFFFF"/>
                </a:solidFill>
                <a:latin typeface="Georgia" pitchFamily="18" charset="0"/>
              </a:rPr>
              <a:t>Othering &amp; Political Polarization</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088" y="1677640"/>
            <a:ext cx="6636303" cy="434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696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p:cNvSpPr txBox="1">
            <a:spLocks noChangeArrowheads="1"/>
          </p:cNvSpPr>
          <p:nvPr/>
        </p:nvSpPr>
        <p:spPr bwMode="auto">
          <a:xfrm>
            <a:off x="457200" y="306388"/>
            <a:ext cx="64341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200" dirty="0">
                <a:solidFill>
                  <a:srgbClr val="FFFFFF"/>
                </a:solidFill>
                <a:latin typeface="Georgia" pitchFamily="18" charset="0"/>
              </a:rPr>
              <a:t>Othering &amp; Political Polarization</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088" y="1677640"/>
            <a:ext cx="6636304" cy="4275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3464" y="1689515"/>
            <a:ext cx="6636303" cy="4275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812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10-17 at 10.04.5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325" y="1567171"/>
            <a:ext cx="7004050" cy="4984931"/>
          </a:xfrm>
          <a:prstGeom prst="rect">
            <a:avLst/>
          </a:prstGeom>
          <a:ln>
            <a:solidFill>
              <a:srgbClr val="000000"/>
            </a:solidFill>
          </a:ln>
        </p:spPr>
      </p:pic>
      <p:sp>
        <p:nvSpPr>
          <p:cNvPr id="4" name="TextBox 2"/>
          <p:cNvSpPr txBox="1">
            <a:spLocks noChangeArrowheads="1"/>
          </p:cNvSpPr>
          <p:nvPr/>
        </p:nvSpPr>
        <p:spPr bwMode="auto">
          <a:xfrm>
            <a:off x="457200" y="306388"/>
            <a:ext cx="643413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2600" dirty="0">
                <a:solidFill>
                  <a:srgbClr val="FFFFFF"/>
                </a:solidFill>
                <a:latin typeface="Georgia" charset="0"/>
                <a:cs typeface="Georgia" charset="0"/>
              </a:rPr>
              <a:t>New York Times Article: </a:t>
            </a:r>
            <a:r>
              <a:rPr lang="en-US" sz="2600" i="1" dirty="0">
                <a:solidFill>
                  <a:srgbClr val="FFFFFF"/>
                </a:solidFill>
                <a:latin typeface="Georgia" charset="0"/>
                <a:cs typeface="Georgia" charset="0"/>
              </a:rPr>
              <a:t>The Great White Hope</a:t>
            </a:r>
            <a:endParaRPr lang="en-US" sz="2600" dirty="0">
              <a:solidFill>
                <a:srgbClr val="FFFFFF"/>
              </a:solidFill>
              <a:latin typeface="Georgia" charset="0"/>
              <a:cs typeface="Georgia" charset="0"/>
            </a:endParaRPr>
          </a:p>
        </p:txBody>
      </p:sp>
    </p:spTree>
    <p:extLst>
      <p:ext uri="{BB962C8B-B14F-4D97-AF65-F5344CB8AC3E}">
        <p14:creationId xmlns:p14="http://schemas.microsoft.com/office/powerpoint/2010/main" val="19508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extBox 2"/>
          <p:cNvSpPr txBox="1">
            <a:spLocks noChangeArrowheads="1"/>
          </p:cNvSpPr>
          <p:nvPr/>
        </p:nvSpPr>
        <p:spPr bwMode="auto">
          <a:xfrm>
            <a:off x="457200" y="306388"/>
            <a:ext cx="5595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200">
                <a:solidFill>
                  <a:srgbClr val="FFFFFF"/>
                </a:solidFill>
                <a:latin typeface="Georgia" pitchFamily="18" charset="0"/>
              </a:rPr>
              <a:t>Marginalization</a:t>
            </a:r>
          </a:p>
        </p:txBody>
      </p:sp>
      <p:sp>
        <p:nvSpPr>
          <p:cNvPr id="94211" name="Rectangle 1"/>
          <p:cNvSpPr>
            <a:spLocks noChangeArrowheads="1"/>
          </p:cNvSpPr>
          <p:nvPr/>
        </p:nvSpPr>
        <p:spPr bwMode="auto">
          <a:xfrm>
            <a:off x="457200" y="1350241"/>
            <a:ext cx="8026400" cy="3524250"/>
          </a:xfrm>
          <a:prstGeom prst="rect">
            <a:avLst/>
          </a:prstGeom>
          <a:noFill/>
          <a:ln>
            <a:noFill/>
          </a:ln>
          <a:extLst/>
        </p:spPr>
        <p:txBody>
          <a:bodyPr>
            <a:spAutoFit/>
          </a:bodyPr>
          <a:lstStyle/>
          <a:p>
            <a:pPr eaLnBrk="1" hangingPunct="1">
              <a:spcAft>
                <a:spcPts val="0"/>
              </a:spcAft>
              <a:defRPr/>
            </a:pPr>
            <a:r>
              <a:rPr lang="en-US" b="1" dirty="0">
                <a:solidFill>
                  <a:prstClr val="black"/>
                </a:solidFill>
                <a:latin typeface="Lucida Grande" charset="0"/>
                <a:ea typeface="ＭＳ Ｐゴシック" charset="0"/>
                <a:cs typeface="Lucida Grande" charset="0"/>
              </a:rPr>
              <a:t>What are the ways structures can marginalize groups?</a:t>
            </a:r>
          </a:p>
          <a:p>
            <a:pPr eaLnBrk="1" hangingPunct="1">
              <a:spcAft>
                <a:spcPts val="0"/>
              </a:spcAft>
              <a:defRPr/>
            </a:pPr>
            <a:endParaRPr lang="en-US" b="1" dirty="0">
              <a:solidFill>
                <a:srgbClr val="007078"/>
              </a:solidFill>
              <a:latin typeface="Lucida Grande" charset="0"/>
              <a:ea typeface="ＭＳ Ｐゴシック" charset="0"/>
              <a:cs typeface="Lucida Grande" charset="0"/>
            </a:endParaRPr>
          </a:p>
          <a:p>
            <a:pPr marL="285750" indent="-285750" eaLnBrk="1" hangingPunct="1">
              <a:spcAft>
                <a:spcPts val="600"/>
              </a:spcAft>
              <a:buClr>
                <a:srgbClr val="E75204"/>
              </a:buClr>
              <a:buFont typeface="Arial"/>
              <a:buChar char="•"/>
              <a:defRPr/>
            </a:pPr>
            <a:r>
              <a:rPr lang="en-US" dirty="0">
                <a:solidFill>
                  <a:prstClr val="black"/>
                </a:solidFill>
                <a:latin typeface="Lucida Grande"/>
                <a:ea typeface="ＭＳ Ｐゴシック" charset="0"/>
                <a:cs typeface="Lucida Grande"/>
              </a:rPr>
              <a:t>Race, gender, class, sexual orientation, disability, religion, etc.</a:t>
            </a:r>
          </a:p>
          <a:p>
            <a:pPr marL="285750" indent="-285750" eaLnBrk="1" hangingPunct="1">
              <a:spcAft>
                <a:spcPts val="600"/>
              </a:spcAft>
              <a:buClr>
                <a:srgbClr val="E75204"/>
              </a:buClr>
              <a:buFont typeface="Arial"/>
              <a:buChar char="•"/>
              <a:defRPr/>
            </a:pPr>
            <a:r>
              <a:rPr lang="en-US" dirty="0">
                <a:solidFill>
                  <a:prstClr val="black"/>
                </a:solidFill>
                <a:latin typeface="Lucida Grande"/>
                <a:ea typeface="ＭＳ Ｐゴシック" charset="0"/>
                <a:cs typeface="Lucida Grande"/>
              </a:rPr>
              <a:t>Groups are pushed toward the edges or outside of the </a:t>
            </a:r>
            <a:r>
              <a:rPr lang="en-US" b="1" dirty="0">
                <a:solidFill>
                  <a:srgbClr val="007078"/>
                </a:solidFill>
                <a:latin typeface="Lucida Grande"/>
                <a:ea typeface="ＭＳ Ｐゴシック" charset="0"/>
                <a:cs typeface="Lucida Grande"/>
              </a:rPr>
              <a:t>circle of human concern </a:t>
            </a:r>
            <a:r>
              <a:rPr lang="en-US" dirty="0">
                <a:solidFill>
                  <a:prstClr val="black"/>
                </a:solidFill>
                <a:latin typeface="Lucida Grande"/>
                <a:ea typeface="ＭＳ Ｐゴシック" charset="0"/>
                <a:cs typeface="Lucida Grande"/>
              </a:rPr>
              <a:t>through a process of marginalization</a:t>
            </a:r>
          </a:p>
          <a:p>
            <a:pPr marL="285750" indent="-285750" eaLnBrk="1" hangingPunct="1">
              <a:spcAft>
                <a:spcPts val="600"/>
              </a:spcAft>
              <a:buClr>
                <a:srgbClr val="E75204"/>
              </a:buClr>
              <a:buFont typeface="Arial"/>
              <a:buChar char="•"/>
              <a:defRPr/>
            </a:pPr>
            <a:r>
              <a:rPr lang="en-US" dirty="0">
                <a:solidFill>
                  <a:prstClr val="black"/>
                </a:solidFill>
                <a:latin typeface="Lucida Grande"/>
                <a:ea typeface="ＭＳ Ｐゴシック" charset="0"/>
                <a:cs typeface="Lucida Grande"/>
              </a:rPr>
              <a:t>Although these groups may be comprised of individuals, living in vulnerable conditions, that vulnerability is not intrinsic; it is a result of that process</a:t>
            </a:r>
          </a:p>
          <a:p>
            <a:pPr marL="285750" indent="-285750" eaLnBrk="1" hangingPunct="1">
              <a:spcAft>
                <a:spcPts val="600"/>
              </a:spcAft>
              <a:buClr>
                <a:srgbClr val="E75204"/>
              </a:buClr>
              <a:buFont typeface="Arial"/>
              <a:buChar char="•"/>
              <a:defRPr/>
            </a:pPr>
            <a:endParaRPr lang="en-US" dirty="0">
              <a:solidFill>
                <a:prstClr val="black"/>
              </a:solidFill>
              <a:latin typeface="Lucida Grande"/>
              <a:ea typeface="ＭＳ Ｐゴシック" charset="0"/>
              <a:cs typeface="Lucida Grande"/>
            </a:endParaRPr>
          </a:p>
          <a:p>
            <a:pPr eaLnBrk="1" hangingPunct="1">
              <a:spcAft>
                <a:spcPts val="600"/>
              </a:spcAft>
              <a:defRPr/>
            </a:pPr>
            <a:endParaRPr lang="en-US" b="1" dirty="0">
              <a:solidFill>
                <a:srgbClr val="007078"/>
              </a:solidFill>
              <a:latin typeface="Lucida Grande" charset="0"/>
              <a:ea typeface="ＭＳ Ｐゴシック" charset="0"/>
              <a:cs typeface="Lucida Grande" charset="0"/>
            </a:endParaRPr>
          </a:p>
          <a:p>
            <a:pPr eaLnBrk="1" hangingPunct="1">
              <a:spcAft>
                <a:spcPts val="600"/>
              </a:spcAft>
              <a:defRPr/>
            </a:pPr>
            <a:endParaRPr lang="en-US" b="1" dirty="0">
              <a:solidFill>
                <a:srgbClr val="007078"/>
              </a:solidFill>
              <a:latin typeface="Lucida Grande" charset="0"/>
              <a:ea typeface="ＭＳ Ｐゴシック" charset="0"/>
              <a:cs typeface="Lucida Grande"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421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4211">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42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7078"/>
        </a:solidFill>
        <a:effectLst/>
      </p:bgPr>
    </p:bg>
    <p:spTree>
      <p:nvGrpSpPr>
        <p:cNvPr id="1" name=""/>
        <p:cNvGrpSpPr/>
        <p:nvPr/>
      </p:nvGrpSpPr>
      <p:grpSpPr>
        <a:xfrm>
          <a:off x="0" y="0"/>
          <a:ext cx="0" cy="0"/>
          <a:chOff x="0" y="0"/>
          <a:chExt cx="0" cy="0"/>
        </a:xfrm>
      </p:grpSpPr>
      <p:sp>
        <p:nvSpPr>
          <p:cNvPr id="122882" name="Title 1"/>
          <p:cNvSpPr>
            <a:spLocks noGrp="1"/>
          </p:cNvSpPr>
          <p:nvPr>
            <p:ph type="title"/>
          </p:nvPr>
        </p:nvSpPr>
        <p:spPr>
          <a:xfrm>
            <a:off x="0" y="4763"/>
            <a:ext cx="9144000" cy="942975"/>
          </a:xfrm>
        </p:spPr>
        <p:txBody>
          <a:bodyPr/>
          <a:lstStyle/>
          <a:p>
            <a:pPr algn="ctr"/>
            <a:r>
              <a:rPr lang="en-US" altLang="en-US" sz="3200" b="0" cap="none">
                <a:solidFill>
                  <a:schemeClr val="bg1"/>
                </a:solidFill>
                <a:latin typeface="Georgia" pitchFamily="18" charset="0"/>
              </a:rPr>
              <a:t>The Circle of Human Concern</a:t>
            </a:r>
          </a:p>
        </p:txBody>
      </p:sp>
      <p:sp>
        <p:nvSpPr>
          <p:cNvPr id="39" name="Oval 38"/>
          <p:cNvSpPr/>
          <p:nvPr/>
        </p:nvSpPr>
        <p:spPr>
          <a:xfrm>
            <a:off x="2057400" y="947738"/>
            <a:ext cx="4967288" cy="5216525"/>
          </a:xfrm>
          <a:prstGeom prst="ellipse">
            <a:avLst/>
          </a:prstGeom>
          <a:ln w="3175" cmpd="sng">
            <a:solidFill>
              <a:srgbClr val="00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endParaRPr lang="en-US" dirty="0">
              <a:solidFill>
                <a:srgbClr val="E2751D"/>
              </a:solidFill>
            </a:endParaRPr>
          </a:p>
        </p:txBody>
      </p:sp>
      <p:sp>
        <p:nvSpPr>
          <p:cNvPr id="105476" name="TextBox 39"/>
          <p:cNvSpPr txBox="1">
            <a:spLocks noChangeArrowheads="1"/>
          </p:cNvSpPr>
          <p:nvPr/>
        </p:nvSpPr>
        <p:spPr bwMode="auto">
          <a:xfrm>
            <a:off x="3284538" y="2617788"/>
            <a:ext cx="1752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600">
                <a:solidFill>
                  <a:srgbClr val="FFFFFF"/>
                </a:solidFill>
                <a:latin typeface="Lucida Grande" pitchFamily="124" charset="0"/>
              </a:rPr>
              <a:t>Citizens</a:t>
            </a:r>
          </a:p>
        </p:txBody>
      </p:sp>
      <p:sp>
        <p:nvSpPr>
          <p:cNvPr id="105477" name="TextBox 40"/>
          <p:cNvSpPr txBox="1">
            <a:spLocks noChangeArrowheads="1"/>
          </p:cNvSpPr>
          <p:nvPr/>
        </p:nvSpPr>
        <p:spPr bwMode="auto">
          <a:xfrm>
            <a:off x="4621213" y="4797425"/>
            <a:ext cx="1158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600">
                <a:solidFill>
                  <a:srgbClr val="FFFFFF"/>
                </a:solidFill>
                <a:latin typeface="Lucida Grande" pitchFamily="124" charset="0"/>
              </a:rPr>
              <a:t>Elderly</a:t>
            </a:r>
          </a:p>
        </p:txBody>
      </p:sp>
      <p:sp>
        <p:nvSpPr>
          <p:cNvPr id="105478" name="TextBox 41"/>
          <p:cNvSpPr txBox="1">
            <a:spLocks noChangeArrowheads="1"/>
          </p:cNvSpPr>
          <p:nvPr/>
        </p:nvSpPr>
        <p:spPr bwMode="auto">
          <a:xfrm>
            <a:off x="2522538" y="3684588"/>
            <a:ext cx="1752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600">
                <a:solidFill>
                  <a:srgbClr val="FFFFFF"/>
                </a:solidFill>
                <a:latin typeface="Lucida Grande" pitchFamily="124" charset="0"/>
              </a:rPr>
              <a:t>Mothers</a:t>
            </a:r>
          </a:p>
        </p:txBody>
      </p:sp>
      <p:sp>
        <p:nvSpPr>
          <p:cNvPr id="105479" name="TextBox 42"/>
          <p:cNvSpPr txBox="1">
            <a:spLocks noChangeArrowheads="1"/>
          </p:cNvSpPr>
          <p:nvPr/>
        </p:nvSpPr>
        <p:spPr bwMode="auto">
          <a:xfrm>
            <a:off x="5272088" y="3286125"/>
            <a:ext cx="11033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600">
                <a:solidFill>
                  <a:srgbClr val="FFFFFF"/>
                </a:solidFill>
                <a:latin typeface="Lucida Grande" pitchFamily="124" charset="0"/>
              </a:rPr>
              <a:t>Children</a:t>
            </a:r>
          </a:p>
        </p:txBody>
      </p:sp>
      <p:sp>
        <p:nvSpPr>
          <p:cNvPr id="105480" name="TextBox 43"/>
          <p:cNvSpPr txBox="1">
            <a:spLocks noChangeArrowheads="1"/>
          </p:cNvSpPr>
          <p:nvPr/>
        </p:nvSpPr>
        <p:spPr bwMode="auto">
          <a:xfrm>
            <a:off x="6521450" y="1147763"/>
            <a:ext cx="1752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1600">
                <a:solidFill>
                  <a:schemeClr val="bg1"/>
                </a:solidFill>
                <a:latin typeface="Lucida Grande" pitchFamily="124" charset="0"/>
              </a:rPr>
              <a:t>People formerly &amp; currently incarcerated</a:t>
            </a:r>
          </a:p>
        </p:txBody>
      </p:sp>
      <p:sp>
        <p:nvSpPr>
          <p:cNvPr id="105481" name="TextBox 44"/>
          <p:cNvSpPr txBox="1">
            <a:spLocks noChangeArrowheads="1"/>
          </p:cNvSpPr>
          <p:nvPr/>
        </p:nvSpPr>
        <p:spPr bwMode="auto">
          <a:xfrm>
            <a:off x="147638" y="4797425"/>
            <a:ext cx="2476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1600">
                <a:solidFill>
                  <a:srgbClr val="FFFFFF"/>
                </a:solidFill>
                <a:latin typeface="Lucida Grande" pitchFamily="124" charset="0"/>
              </a:rPr>
              <a:t>Undocumented Immigrants  </a:t>
            </a:r>
          </a:p>
        </p:txBody>
      </p:sp>
      <p:sp>
        <p:nvSpPr>
          <p:cNvPr id="105482" name="TextBox 45"/>
          <p:cNvSpPr txBox="1">
            <a:spLocks noChangeArrowheads="1"/>
          </p:cNvSpPr>
          <p:nvPr/>
        </p:nvSpPr>
        <p:spPr bwMode="auto">
          <a:xfrm>
            <a:off x="7024688" y="3116263"/>
            <a:ext cx="19494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1600">
                <a:solidFill>
                  <a:srgbClr val="FFFFFF"/>
                </a:solidFill>
                <a:latin typeface="Lucida Grande" pitchFamily="124" charset="0"/>
              </a:rPr>
              <a:t>Muslims</a:t>
            </a:r>
          </a:p>
        </p:txBody>
      </p:sp>
      <p:sp>
        <p:nvSpPr>
          <p:cNvPr id="105483" name="TextBox 46"/>
          <p:cNvSpPr txBox="1">
            <a:spLocks noChangeArrowheads="1"/>
          </p:cNvSpPr>
          <p:nvPr/>
        </p:nvSpPr>
        <p:spPr bwMode="auto">
          <a:xfrm>
            <a:off x="569913" y="2370138"/>
            <a:ext cx="13747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1600">
                <a:solidFill>
                  <a:srgbClr val="FFFFFF"/>
                </a:solidFill>
                <a:latin typeface="Lucida Grande" pitchFamily="124" charset="0"/>
              </a:rPr>
              <a:t>Sexual Minorities</a:t>
            </a:r>
          </a:p>
        </p:txBody>
      </p:sp>
      <p:sp>
        <p:nvSpPr>
          <p:cNvPr id="2" name="TextBox 1"/>
          <p:cNvSpPr txBox="1">
            <a:spLocks noChangeArrowheads="1"/>
          </p:cNvSpPr>
          <p:nvPr/>
        </p:nvSpPr>
        <p:spPr bwMode="auto">
          <a:xfrm>
            <a:off x="6472238" y="5053013"/>
            <a:ext cx="2671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en-US" altLang="en-US" sz="1800">
                <a:solidFill>
                  <a:srgbClr val="FFFFFF"/>
                </a:solidFill>
              </a:rPr>
              <a:t>African Americans, Latinos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5476"/>
                                        </p:tgtEl>
                                        <p:attrNameLst>
                                          <p:attrName>style.visibility</p:attrName>
                                        </p:attrNameLst>
                                      </p:cBhvr>
                                      <p:to>
                                        <p:strVal val="visible"/>
                                      </p:to>
                                    </p:set>
                                    <p:animEffect transition="in" filter="dissolve">
                                      <p:cBhvr>
                                        <p:cTn id="7" dur="500"/>
                                        <p:tgtEl>
                                          <p:spTgt spid="10547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5477"/>
                                        </p:tgtEl>
                                        <p:attrNameLst>
                                          <p:attrName>style.visibility</p:attrName>
                                        </p:attrNameLst>
                                      </p:cBhvr>
                                      <p:to>
                                        <p:strVal val="visible"/>
                                      </p:to>
                                    </p:set>
                                    <p:animEffect transition="in" filter="dissolve">
                                      <p:cBhvr>
                                        <p:cTn id="10" dur="500"/>
                                        <p:tgtEl>
                                          <p:spTgt spid="10547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5478"/>
                                        </p:tgtEl>
                                        <p:attrNameLst>
                                          <p:attrName>style.visibility</p:attrName>
                                        </p:attrNameLst>
                                      </p:cBhvr>
                                      <p:to>
                                        <p:strVal val="visible"/>
                                      </p:to>
                                    </p:set>
                                    <p:animEffect transition="in" filter="dissolve">
                                      <p:cBhvr>
                                        <p:cTn id="13" dur="500"/>
                                        <p:tgtEl>
                                          <p:spTgt spid="10547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5479"/>
                                        </p:tgtEl>
                                        <p:attrNameLst>
                                          <p:attrName>style.visibility</p:attrName>
                                        </p:attrNameLst>
                                      </p:cBhvr>
                                      <p:to>
                                        <p:strVal val="visible"/>
                                      </p:to>
                                    </p:set>
                                    <p:animEffect transition="in" filter="dissolve">
                                      <p:cBhvr>
                                        <p:cTn id="16" dur="500"/>
                                        <p:tgtEl>
                                          <p:spTgt spid="10547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05481"/>
                                        </p:tgtEl>
                                        <p:attrNameLst>
                                          <p:attrName>style.visibility</p:attrName>
                                        </p:attrNameLst>
                                      </p:cBhvr>
                                      <p:to>
                                        <p:strVal val="visible"/>
                                      </p:to>
                                    </p:set>
                                    <p:animEffect transition="in" filter="blinds(horizontal)">
                                      <p:cBhvr>
                                        <p:cTn id="21" dur="500"/>
                                        <p:tgtEl>
                                          <p:spTgt spid="10548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05483"/>
                                        </p:tgtEl>
                                        <p:attrNameLst>
                                          <p:attrName>style.visibility</p:attrName>
                                        </p:attrNameLst>
                                      </p:cBhvr>
                                      <p:to>
                                        <p:strVal val="visible"/>
                                      </p:to>
                                    </p:set>
                                    <p:animEffect transition="in" filter="blinds(horizontal)">
                                      <p:cBhvr>
                                        <p:cTn id="24" dur="500"/>
                                        <p:tgtEl>
                                          <p:spTgt spid="10548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05480"/>
                                        </p:tgtEl>
                                        <p:attrNameLst>
                                          <p:attrName>style.visibility</p:attrName>
                                        </p:attrNameLst>
                                      </p:cBhvr>
                                      <p:to>
                                        <p:strVal val="visible"/>
                                      </p:to>
                                    </p:set>
                                    <p:animEffect transition="in" filter="checkerboard(across)">
                                      <p:cBhvr>
                                        <p:cTn id="29" dur="500"/>
                                        <p:tgtEl>
                                          <p:spTgt spid="105480"/>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5482"/>
                                        </p:tgtEl>
                                        <p:attrNameLst>
                                          <p:attrName>style.visibility</p:attrName>
                                        </p:attrNameLst>
                                      </p:cBhvr>
                                      <p:to>
                                        <p:strVal val="visible"/>
                                      </p:to>
                                    </p:set>
                                    <p:animEffect transition="in" filter="checkerboard(across)">
                                      <p:cBhvr>
                                        <p:cTn id="32" dur="500"/>
                                        <p:tgtEl>
                                          <p:spTgt spid="105482"/>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checkerboard(across)">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p:bldP spid="105477" grpId="0"/>
      <p:bldP spid="105478" grpId="0"/>
      <p:bldP spid="105479" grpId="0"/>
      <p:bldP spid="105480" grpId="0"/>
      <p:bldP spid="105481" grpId="0"/>
      <p:bldP spid="105482" grpId="0"/>
      <p:bldP spid="105483"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hape 308"/>
          <p:cNvSpPr>
            <a:spLocks noGrp="1"/>
          </p:cNvSpPr>
          <p:nvPr>
            <p:ph type="title"/>
          </p:nvPr>
        </p:nvSpPr>
        <p:spPr bwMode="auto">
          <a:xfrm>
            <a:off x="457200" y="412750"/>
            <a:ext cx="6400800" cy="825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200" b="0" cap="none">
                <a:solidFill>
                  <a:srgbClr val="FFFFFF"/>
                </a:solidFill>
                <a:latin typeface="Georgia" pitchFamily="18" charset="0"/>
              </a:rPr>
              <a:t>Where Does Bias Come From?</a:t>
            </a:r>
          </a:p>
        </p:txBody>
      </p:sp>
      <p:sp>
        <p:nvSpPr>
          <p:cNvPr id="106499" name="Shape 309"/>
          <p:cNvSpPr>
            <a:spLocks noGrp="1"/>
          </p:cNvSpPr>
          <p:nvPr>
            <p:ph type="body" idx="1"/>
          </p:nvPr>
        </p:nvSpPr>
        <p:spPr bwMode="auto">
          <a:xfrm>
            <a:off x="541338" y="1863725"/>
            <a:ext cx="4975225" cy="48672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buFontTx/>
              <a:buNone/>
            </a:pPr>
            <a:r>
              <a:rPr lang="ja-JP" altLang="en-US" sz="1800" dirty="0">
                <a:solidFill>
                  <a:schemeClr val="tx1"/>
                </a:solidFill>
                <a:latin typeface="Lucida Grande" pitchFamily="124" charset="0"/>
              </a:rPr>
              <a:t>“</a:t>
            </a:r>
            <a:r>
              <a:rPr lang="en-US" altLang="ja-JP" sz="1800" dirty="0">
                <a:solidFill>
                  <a:schemeClr val="tx1"/>
                </a:solidFill>
                <a:latin typeface="Lucida Grande" pitchFamily="124" charset="0"/>
              </a:rPr>
              <a:t>Implicit bias is the result of the pervasive stereotypical </a:t>
            </a:r>
            <a:r>
              <a:rPr lang="en-US" altLang="ja-JP" sz="1800" dirty="0">
                <a:solidFill>
                  <a:srgbClr val="000000"/>
                </a:solidFill>
                <a:latin typeface="Lucida Grande" pitchFamily="124" charset="0"/>
              </a:rPr>
              <a:t>images </a:t>
            </a:r>
            <a:r>
              <a:rPr lang="en-US" altLang="ja-JP" sz="1800" dirty="0">
                <a:solidFill>
                  <a:schemeClr val="tx1"/>
                </a:solidFill>
                <a:latin typeface="Lucida Grande" pitchFamily="124" charset="0"/>
              </a:rPr>
              <a:t>in our society—not individual views and ideas.</a:t>
            </a:r>
            <a:r>
              <a:rPr lang="ja-JP" altLang="en-US" sz="1800" dirty="0">
                <a:solidFill>
                  <a:schemeClr val="tx1"/>
                </a:solidFill>
                <a:latin typeface="Lucida Grande" pitchFamily="124" charset="0"/>
              </a:rPr>
              <a:t>”</a:t>
            </a:r>
            <a:endParaRPr lang="en-US" altLang="ja-JP" sz="1800" dirty="0">
              <a:solidFill>
                <a:schemeClr val="tx1"/>
              </a:solidFill>
              <a:latin typeface="Lucida Grande" pitchFamily="124" charset="0"/>
            </a:endParaRPr>
          </a:p>
          <a:p>
            <a:pPr marL="285750" indent="-285750">
              <a:buClr>
                <a:srgbClr val="F47B20"/>
              </a:buClr>
              <a:buFont typeface="Arial" panose="020B0604020202020204" pitchFamily="34" charset="0"/>
              <a:buChar char="•"/>
            </a:pPr>
            <a:r>
              <a:rPr lang="en-US" altLang="en-US" sz="1800" dirty="0">
                <a:solidFill>
                  <a:schemeClr val="tx1"/>
                </a:solidFill>
                <a:latin typeface="Lucida Grande" pitchFamily="124" charset="0"/>
              </a:rPr>
              <a:t>From Society</a:t>
            </a:r>
          </a:p>
          <a:p>
            <a:pPr marL="285750" indent="-285750">
              <a:buClr>
                <a:srgbClr val="F47B20"/>
              </a:buClr>
              <a:buFont typeface="Arial" panose="020B0604020202020204" pitchFamily="34" charset="0"/>
              <a:buChar char="•"/>
            </a:pPr>
            <a:r>
              <a:rPr lang="en-US" altLang="en-US" sz="1800" dirty="0">
                <a:solidFill>
                  <a:schemeClr val="tx1"/>
                </a:solidFill>
                <a:latin typeface="Lucida Grande" pitchFamily="124" charset="0"/>
              </a:rPr>
              <a:t>From Structures </a:t>
            </a:r>
          </a:p>
          <a:p>
            <a:pPr marL="285750" indent="-285750">
              <a:buClr>
                <a:srgbClr val="F47B20"/>
              </a:buClr>
              <a:buFont typeface="Arial" panose="020B0604020202020204" pitchFamily="34" charset="0"/>
              <a:buChar char="•"/>
            </a:pPr>
            <a:r>
              <a:rPr lang="en-US" altLang="en-US" sz="1800" dirty="0">
                <a:solidFill>
                  <a:schemeClr val="tx1"/>
                </a:solidFill>
                <a:latin typeface="Lucida Grande" pitchFamily="124" charset="0"/>
              </a:rPr>
              <a:t>From Stories and Associations present in our larger environment </a:t>
            </a:r>
          </a:p>
          <a:p>
            <a:pPr>
              <a:buFont typeface="Arial" pitchFamily="34" charset="0"/>
              <a:buChar char="•"/>
            </a:pPr>
            <a:endParaRPr lang="en-US" altLang="en-US" sz="1800" dirty="0">
              <a:solidFill>
                <a:schemeClr val="tx1"/>
              </a:solidFill>
              <a:latin typeface="Lucida Grande" pitchFamily="124" charset="0"/>
            </a:endParaRPr>
          </a:p>
          <a:p>
            <a:r>
              <a:rPr lang="en-US" altLang="en-US" sz="1800" dirty="0">
                <a:solidFill>
                  <a:schemeClr val="tx1"/>
                </a:solidFill>
                <a:latin typeface="Lucida Grande" pitchFamily="124" charset="0"/>
              </a:rPr>
              <a:t>Under what conditions is bias most likely to occur?</a:t>
            </a:r>
          </a:p>
          <a:p>
            <a:pPr marL="285750" indent="-285750" eaLnBrk="1" hangingPunct="1">
              <a:buClr>
                <a:srgbClr val="F47B20"/>
              </a:buClr>
              <a:buFont typeface="Arial" panose="020B0604020202020204" pitchFamily="34" charset="0"/>
              <a:buChar char="•"/>
            </a:pPr>
            <a:r>
              <a:rPr lang="en-US" altLang="en-US" sz="1800" dirty="0">
                <a:solidFill>
                  <a:schemeClr val="tx1"/>
                </a:solidFill>
                <a:latin typeface="Lucida Grande" pitchFamily="124" charset="0"/>
              </a:rPr>
              <a:t>Stress</a:t>
            </a:r>
          </a:p>
          <a:p>
            <a:pPr marL="285750" indent="-285750" eaLnBrk="1" hangingPunct="1">
              <a:buClr>
                <a:srgbClr val="F47B20"/>
              </a:buClr>
              <a:buFont typeface="Arial" panose="020B0604020202020204" pitchFamily="34" charset="0"/>
              <a:buChar char="•"/>
            </a:pPr>
            <a:r>
              <a:rPr lang="en-US" altLang="en-US" sz="1800" dirty="0">
                <a:solidFill>
                  <a:schemeClr val="tx1"/>
                </a:solidFill>
                <a:latin typeface="Lucida Grande" pitchFamily="124" charset="0"/>
              </a:rPr>
              <a:t>Cognitive Overload</a:t>
            </a:r>
          </a:p>
          <a:p>
            <a:pPr marL="285750" indent="-285750" eaLnBrk="1" hangingPunct="1">
              <a:buClr>
                <a:srgbClr val="F47B20"/>
              </a:buClr>
              <a:buFont typeface="Arial" panose="020B0604020202020204" pitchFamily="34" charset="0"/>
              <a:buChar char="•"/>
            </a:pPr>
            <a:r>
              <a:rPr lang="en-US" altLang="en-US" sz="1800" dirty="0">
                <a:solidFill>
                  <a:schemeClr val="tx1"/>
                </a:solidFill>
                <a:latin typeface="Lucida Grande" pitchFamily="124" charset="0"/>
              </a:rPr>
              <a:t>Time Pressure</a:t>
            </a:r>
          </a:p>
          <a:p>
            <a:pPr marL="285750" indent="-285750" eaLnBrk="1" hangingPunct="1">
              <a:buClr>
                <a:srgbClr val="F47B20"/>
              </a:buClr>
              <a:buFont typeface="Arial" panose="020B0604020202020204" pitchFamily="34" charset="0"/>
              <a:buChar char="•"/>
            </a:pPr>
            <a:r>
              <a:rPr lang="en-US" altLang="en-US" sz="1800" dirty="0">
                <a:solidFill>
                  <a:schemeClr val="tx1"/>
                </a:solidFill>
                <a:latin typeface="Lucida Grande" pitchFamily="124" charset="0"/>
              </a:rPr>
              <a:t>Competing tasks and priorities </a:t>
            </a:r>
          </a:p>
          <a:p>
            <a:pPr marL="285750" indent="-285750" eaLnBrk="1" hangingPunct="1">
              <a:buClr>
                <a:srgbClr val="F47B20"/>
              </a:buClr>
              <a:buFont typeface="Arial" panose="020B0604020202020204" pitchFamily="34" charset="0"/>
              <a:buChar char="•"/>
            </a:pPr>
            <a:r>
              <a:rPr lang="en-US" altLang="en-US" sz="1800" dirty="0">
                <a:solidFill>
                  <a:schemeClr val="tx1"/>
                </a:solidFill>
                <a:latin typeface="Lucida Grande" pitchFamily="124" charset="0"/>
              </a:rPr>
              <a:t>Competition for resources </a:t>
            </a:r>
          </a:p>
          <a:p>
            <a:endParaRPr lang="en-US" altLang="en-US" sz="1800" dirty="0">
              <a:solidFill>
                <a:srgbClr val="007078"/>
              </a:solidFill>
              <a:latin typeface="Lucida Grande" pitchFamily="124" charset="0"/>
            </a:endParaRPr>
          </a:p>
          <a:p>
            <a:endParaRPr lang="en-US" altLang="en-US" sz="1800" dirty="0">
              <a:solidFill>
                <a:srgbClr val="007078"/>
              </a:solidFill>
              <a:latin typeface="Lucida Grande" pitchFamily="124" charset="0"/>
            </a:endParaRPr>
          </a:p>
        </p:txBody>
      </p:sp>
      <p:pic>
        <p:nvPicPr>
          <p:cNvPr id="123907" name="image41.png"/>
          <p:cNvPicPr>
            <a:picLocks noChangeAspect="1" noChangeArrowheads="1"/>
          </p:cNvPicPr>
          <p:nvPr/>
        </p:nvPicPr>
        <p:blipFill>
          <a:blip r:embed="rId3">
            <a:extLst>
              <a:ext uri="{28A0092B-C50C-407E-A947-70E740481C1C}">
                <a14:useLocalDpi xmlns:a14="http://schemas.microsoft.com/office/drawing/2010/main" val="0"/>
              </a:ext>
            </a:extLst>
          </a:blip>
          <a:srcRect l="23460" r="23460"/>
          <a:stretch>
            <a:fillRect/>
          </a:stretch>
        </p:blipFill>
        <p:spPr bwMode="auto">
          <a:xfrm>
            <a:off x="5516563" y="1639888"/>
            <a:ext cx="3436937" cy="431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106499">
                                            <p:txEl>
                                              <p:pRg st="1" end="1"/>
                                            </p:txEl>
                                          </p:spTgt>
                                        </p:tgtEl>
                                        <p:attrNameLst>
                                          <p:attrName>style.visibility</p:attrName>
                                        </p:attrNameLst>
                                      </p:cBhvr>
                                      <p:to>
                                        <p:strVal val="visible"/>
                                      </p:to>
                                    </p:set>
                                    <p:animEffect transition="in" filter="dissolve">
                                      <p:cBhvr>
                                        <p:cTn id="11" dur="500"/>
                                        <p:tgtEl>
                                          <p:spTgt spid="106499">
                                            <p:txEl>
                                              <p:pRg st="1" end="1"/>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106499">
                                            <p:txEl>
                                              <p:pRg st="2" end="2"/>
                                            </p:txEl>
                                          </p:spTgt>
                                        </p:tgtEl>
                                        <p:attrNameLst>
                                          <p:attrName>style.visibility</p:attrName>
                                        </p:attrNameLst>
                                      </p:cBhvr>
                                      <p:to>
                                        <p:strVal val="visible"/>
                                      </p:to>
                                    </p:set>
                                    <p:animEffect transition="in" filter="dissolve">
                                      <p:cBhvr>
                                        <p:cTn id="14" dur="500"/>
                                        <p:tgtEl>
                                          <p:spTgt spid="106499">
                                            <p:txEl>
                                              <p:pRg st="2" end="2"/>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106499">
                                            <p:txEl>
                                              <p:pRg st="3" end="3"/>
                                            </p:txEl>
                                          </p:spTgt>
                                        </p:tgtEl>
                                        <p:attrNameLst>
                                          <p:attrName>style.visibility</p:attrName>
                                        </p:attrNameLst>
                                      </p:cBhvr>
                                      <p:to>
                                        <p:strVal val="visible"/>
                                      </p:to>
                                    </p:set>
                                    <p:animEffect transition="in" filter="dissolve">
                                      <p:cBhvr>
                                        <p:cTn id="17" dur="500"/>
                                        <p:tgtEl>
                                          <p:spTgt spid="10649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06499">
                                            <p:txEl>
                                              <p:pRg st="5" end="5"/>
                                            </p:txEl>
                                          </p:spTgt>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106499">
                                            <p:txEl>
                                              <p:pRg st="6" end="6"/>
                                            </p:txEl>
                                          </p:spTgt>
                                        </p:tgtEl>
                                        <p:attrNameLst>
                                          <p:attrName>style.visibility</p:attrName>
                                        </p:attrNameLst>
                                      </p:cBhvr>
                                      <p:to>
                                        <p:strVal val="visible"/>
                                      </p:to>
                                    </p:set>
                                    <p:animEffect transition="in" filter="dissolve">
                                      <p:cBhvr>
                                        <p:cTn id="26" dur="500"/>
                                        <p:tgtEl>
                                          <p:spTgt spid="106499">
                                            <p:txEl>
                                              <p:pRg st="6" end="6"/>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106499">
                                            <p:txEl>
                                              <p:pRg st="7" end="7"/>
                                            </p:txEl>
                                          </p:spTgt>
                                        </p:tgtEl>
                                        <p:attrNameLst>
                                          <p:attrName>style.visibility</p:attrName>
                                        </p:attrNameLst>
                                      </p:cBhvr>
                                      <p:to>
                                        <p:strVal val="visible"/>
                                      </p:to>
                                    </p:set>
                                    <p:animEffect transition="in" filter="dissolve">
                                      <p:cBhvr>
                                        <p:cTn id="29" dur="500"/>
                                        <p:tgtEl>
                                          <p:spTgt spid="106499">
                                            <p:txEl>
                                              <p:pRg st="7" end="7"/>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106499">
                                            <p:txEl>
                                              <p:pRg st="8" end="8"/>
                                            </p:txEl>
                                          </p:spTgt>
                                        </p:tgtEl>
                                        <p:attrNameLst>
                                          <p:attrName>style.visibility</p:attrName>
                                        </p:attrNameLst>
                                      </p:cBhvr>
                                      <p:to>
                                        <p:strVal val="visible"/>
                                      </p:to>
                                    </p:set>
                                    <p:animEffect transition="in" filter="dissolve">
                                      <p:cBhvr>
                                        <p:cTn id="32" dur="500"/>
                                        <p:tgtEl>
                                          <p:spTgt spid="106499">
                                            <p:txEl>
                                              <p:pRg st="8" end="8"/>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106499">
                                            <p:txEl>
                                              <p:pRg st="9" end="9"/>
                                            </p:txEl>
                                          </p:spTgt>
                                        </p:tgtEl>
                                        <p:attrNameLst>
                                          <p:attrName>style.visibility</p:attrName>
                                        </p:attrNameLst>
                                      </p:cBhvr>
                                      <p:to>
                                        <p:strVal val="visible"/>
                                      </p:to>
                                    </p:set>
                                    <p:animEffect transition="in" filter="dissolve">
                                      <p:cBhvr>
                                        <p:cTn id="35" dur="500"/>
                                        <p:tgtEl>
                                          <p:spTgt spid="106499">
                                            <p:txEl>
                                              <p:pRg st="9" end="9"/>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106499">
                                            <p:txEl>
                                              <p:pRg st="10" end="10"/>
                                            </p:txEl>
                                          </p:spTgt>
                                        </p:tgtEl>
                                        <p:attrNameLst>
                                          <p:attrName>style.visibility</p:attrName>
                                        </p:attrNameLst>
                                      </p:cBhvr>
                                      <p:to>
                                        <p:strVal val="visible"/>
                                      </p:to>
                                    </p:set>
                                    <p:animEffect transition="in" filter="dissolve">
                                      <p:cBhvr>
                                        <p:cTn id="38" dur="500"/>
                                        <p:tgtEl>
                                          <p:spTgt spid="10649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hape 511"/>
          <p:cNvSpPr>
            <a:spLocks noGrp="1"/>
          </p:cNvSpPr>
          <p:nvPr>
            <p:ph type="title"/>
          </p:nvPr>
        </p:nvSpPr>
        <p:spPr bwMode="auto">
          <a:xfrm>
            <a:off x="406400" y="106363"/>
            <a:ext cx="6472238"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defTabSz="401638"/>
            <a:r>
              <a:rPr lang="en-US" altLang="en-US" sz="3200" b="0" cap="none">
                <a:solidFill>
                  <a:schemeClr val="bg1"/>
                </a:solidFill>
                <a:latin typeface="Georgia" pitchFamily="18" charset="0"/>
              </a:rPr>
              <a:t>Reducing the Negative Impact of Bias</a:t>
            </a:r>
          </a:p>
        </p:txBody>
      </p:sp>
      <p:sp>
        <p:nvSpPr>
          <p:cNvPr id="108547" name="TextBox 1"/>
          <p:cNvSpPr txBox="1">
            <a:spLocks noChangeArrowheads="1"/>
          </p:cNvSpPr>
          <p:nvPr/>
        </p:nvSpPr>
        <p:spPr bwMode="auto">
          <a:xfrm>
            <a:off x="576263" y="1376363"/>
            <a:ext cx="75565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000" b="1" dirty="0">
                <a:solidFill>
                  <a:srgbClr val="007078"/>
                </a:solidFill>
                <a:latin typeface="Lucida Grande" pitchFamily="124" charset="0"/>
              </a:rPr>
              <a:t>Acknowledge your bias: it’s human!</a:t>
            </a:r>
          </a:p>
          <a:p>
            <a:pPr eaLnBrk="1" hangingPunct="1"/>
            <a:endParaRPr lang="en-US" altLang="en-US" sz="1800" dirty="0">
              <a:solidFill>
                <a:srgbClr val="007078"/>
              </a:solidFill>
              <a:latin typeface="Lucida Grande" pitchFamily="124" charset="0"/>
            </a:endParaRPr>
          </a:p>
          <a:p>
            <a:pPr eaLnBrk="1" hangingPunct="1"/>
            <a:r>
              <a:rPr lang="en-US" altLang="en-US" sz="1800" dirty="0">
                <a:latin typeface="Lucida Grande" pitchFamily="124" charset="0"/>
              </a:rPr>
              <a:t>Bias is </a:t>
            </a:r>
            <a:r>
              <a:rPr lang="en-US" altLang="en-US" sz="1800" b="1" dirty="0">
                <a:latin typeface="Lucida Grande" pitchFamily="124" charset="0"/>
              </a:rPr>
              <a:t>not</a:t>
            </a:r>
            <a:r>
              <a:rPr lang="en-US" altLang="en-US" sz="1800" dirty="0">
                <a:latin typeface="Lucida Grande" pitchFamily="124" charset="0"/>
              </a:rPr>
              <a:t> reduced by…</a:t>
            </a:r>
          </a:p>
          <a:p>
            <a:pPr marL="285750" indent="-285750" eaLnBrk="1" hangingPunct="1">
              <a:buClr>
                <a:schemeClr val="accent6">
                  <a:lumMod val="75000"/>
                </a:schemeClr>
              </a:buClr>
              <a:buFont typeface="Arial" panose="020B0604020202020204" pitchFamily="34" charset="0"/>
              <a:buChar char="•"/>
            </a:pPr>
            <a:r>
              <a:rPr lang="en-US" altLang="en-US" sz="1800" dirty="0">
                <a:latin typeface="Lucida Grande" pitchFamily="124" charset="0"/>
              </a:rPr>
              <a:t>Suppression and avoidance</a:t>
            </a:r>
          </a:p>
          <a:p>
            <a:pPr marL="285750" indent="-285750" eaLnBrk="1" hangingPunct="1">
              <a:buClr>
                <a:schemeClr val="accent6">
                  <a:lumMod val="75000"/>
                </a:schemeClr>
              </a:buClr>
              <a:buFont typeface="Arial" panose="020B0604020202020204" pitchFamily="34" charset="0"/>
              <a:buChar char="•"/>
            </a:pPr>
            <a:r>
              <a:rPr lang="en-US" altLang="en-US" sz="1800" dirty="0">
                <a:latin typeface="Lucida Grande" pitchFamily="124" charset="0"/>
              </a:rPr>
              <a:t>Telling people not to be biased</a:t>
            </a:r>
          </a:p>
          <a:p>
            <a:pPr marL="285750" indent="-285750" eaLnBrk="1" hangingPunct="1">
              <a:buClr>
                <a:schemeClr val="accent6">
                  <a:lumMod val="75000"/>
                </a:schemeClr>
              </a:buClr>
              <a:buFont typeface="Arial" panose="020B0604020202020204" pitchFamily="34" charset="0"/>
              <a:buChar char="•"/>
            </a:pPr>
            <a:r>
              <a:rPr lang="en-US" altLang="en-US" sz="1800" dirty="0">
                <a:latin typeface="Lucida Grande" pitchFamily="124" charset="0"/>
              </a:rPr>
              <a:t>Self-perceived objectivity</a:t>
            </a:r>
          </a:p>
          <a:p>
            <a:pPr eaLnBrk="1" hangingPunct="1"/>
            <a:endParaRPr lang="en-US" altLang="en-US" sz="1800" dirty="0">
              <a:latin typeface="Lucida Grande" pitchFamily="124" charset="0"/>
            </a:endParaRPr>
          </a:p>
          <a:p>
            <a:pPr marL="285750" indent="-285750" eaLnBrk="1" hangingPunct="1">
              <a:spcAft>
                <a:spcPts val="600"/>
              </a:spcAft>
              <a:buClr>
                <a:srgbClr val="E75204"/>
              </a:buClr>
              <a:buFont typeface="Arial" panose="020B0604020202020204" pitchFamily="34" charset="0"/>
              <a:buChar char="•"/>
            </a:pPr>
            <a:r>
              <a:rPr lang="en-US" altLang="en-US" sz="1800" dirty="0">
                <a:latin typeface="Lucida Grande" pitchFamily="124" charset="0"/>
              </a:rPr>
              <a:t>Efforts to be colorblind can increase racial anxiety and tension</a:t>
            </a:r>
          </a:p>
          <a:p>
            <a:pPr marL="285750" indent="-285750" eaLnBrk="1" hangingPunct="1">
              <a:spcAft>
                <a:spcPts val="600"/>
              </a:spcAft>
              <a:buClr>
                <a:srgbClr val="E75204"/>
              </a:buClr>
              <a:buFont typeface="Arial" panose="020B0604020202020204" pitchFamily="34" charset="0"/>
              <a:buChar char="•"/>
            </a:pPr>
            <a:r>
              <a:rPr lang="en-US" altLang="en-US" sz="1800" dirty="0">
                <a:latin typeface="Lucida Grande" pitchFamily="124" charset="0"/>
              </a:rPr>
              <a:t>Create positive associations and experiences</a:t>
            </a:r>
          </a:p>
          <a:p>
            <a:pPr marL="285750" indent="-285750" eaLnBrk="1" hangingPunct="1">
              <a:spcAft>
                <a:spcPts val="600"/>
              </a:spcAft>
              <a:buClr>
                <a:srgbClr val="E75204"/>
              </a:buClr>
              <a:buFont typeface="Arial" panose="020B0604020202020204" pitchFamily="34" charset="0"/>
              <a:buChar char="•"/>
            </a:pPr>
            <a:r>
              <a:rPr lang="en-US" altLang="en-US" sz="1800" dirty="0">
                <a:latin typeface="Lucida Grande" pitchFamily="124" charset="0"/>
              </a:rPr>
              <a:t>Constructive to name anxieties</a:t>
            </a:r>
          </a:p>
          <a:p>
            <a:pPr marL="285750" indent="-285750" eaLnBrk="1" hangingPunct="1">
              <a:spcAft>
                <a:spcPts val="600"/>
              </a:spcAft>
              <a:buClr>
                <a:srgbClr val="E75204"/>
              </a:buClr>
              <a:buFont typeface="Arial" panose="020B0604020202020204" pitchFamily="34" charset="0"/>
              <a:buChar char="•"/>
            </a:pPr>
            <a:r>
              <a:rPr lang="en-US" altLang="en-US" sz="1800" dirty="0">
                <a:latin typeface="Lucida Grande" pitchFamily="124" charset="0"/>
              </a:rPr>
              <a:t>Pay attention to structures and the work they are doing; make them work for </a:t>
            </a:r>
            <a:r>
              <a:rPr lang="en-US" altLang="en-US" sz="1800" b="1" dirty="0">
                <a:latin typeface="Lucida Grande" pitchFamily="124" charset="0"/>
              </a:rPr>
              <a:t>us</a:t>
            </a:r>
            <a:endParaRPr lang="en-US" altLang="en-US" sz="1800" dirty="0">
              <a:latin typeface="Lucida Grande" pitchFamily="124" charset="0"/>
            </a:endParaRPr>
          </a:p>
          <a:p>
            <a:pPr marL="285750" indent="-285750" eaLnBrk="1" hangingPunct="1">
              <a:spcAft>
                <a:spcPts val="600"/>
              </a:spcAft>
              <a:buClr>
                <a:srgbClr val="E75204"/>
              </a:buClr>
              <a:buFont typeface="Arial" panose="020B0604020202020204" pitchFamily="34" charset="0"/>
              <a:buChar char="•"/>
            </a:pPr>
            <a:r>
              <a:rPr lang="en-US" altLang="en-US" sz="1800" dirty="0">
                <a:latin typeface="Lucida Grande" pitchFamily="124" charset="0"/>
              </a:rPr>
              <a:t>Research has confirmed that instead of repressing one’s prejudices, if one openly acknowledges one’s biases—and directly challenges or refutes them—one can better manage them (Lama &amp; Cutler 2009)</a:t>
            </a:r>
          </a:p>
          <a:p>
            <a:pPr eaLnBrk="1" hangingPunct="1">
              <a:spcAft>
                <a:spcPts val="600"/>
              </a:spcAft>
              <a:buClr>
                <a:srgbClr val="E75204"/>
              </a:buClr>
            </a:pPr>
            <a:endParaRPr lang="en-US" altLang="en-US" sz="1800" dirty="0">
              <a:latin typeface="Lucida Grande" pitchFamily="124" charset="0"/>
            </a:endParaRPr>
          </a:p>
          <a:p>
            <a:pPr eaLnBrk="1" hangingPunct="1"/>
            <a:endParaRPr lang="en-US" altLang="en-US" sz="1800" dirty="0">
              <a:latin typeface="Lucida Grande" pitchFamily="124" charset="0"/>
            </a:endParaRPr>
          </a:p>
          <a:p>
            <a:pPr eaLnBrk="1" hangingPunct="1"/>
            <a:endParaRPr lang="en-US" altLang="en-US" sz="1800" dirty="0">
              <a:latin typeface="Lucida Grande" pitchFamily="124" charset="0"/>
            </a:endParaRPr>
          </a:p>
          <a:p>
            <a:pPr eaLnBrk="1" hangingPunct="1"/>
            <a:endParaRPr lang="en-US" altLang="en-US" sz="1800" dirty="0">
              <a:latin typeface="Lucida Grande" pitchFamily="124" charset="0"/>
            </a:endParaRPr>
          </a:p>
          <a:p>
            <a:pPr eaLnBrk="1" hangingPunct="1"/>
            <a:endParaRPr lang="en-US" altLang="en-US" sz="1800" dirty="0">
              <a:latin typeface="Lucida Grande" pitchFamily="124" charset="0"/>
            </a:endParaRPr>
          </a:p>
        </p:txBody>
      </p:sp>
    </p:spTree>
  </p:cSld>
  <p:clrMapOvr>
    <a:masterClrMapping/>
  </p:clrMapOvr>
  <p:transition spd="slow"/>
  <p:timing>
    <p:tnLst>
      <p:par>
        <p:cTn id="1" dur="indefinite" restart="never" fill="hold"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854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08547">
                                            <p:txEl>
                                              <p:pRg st="3" end="3"/>
                                            </p:txEl>
                                          </p:spTgt>
                                        </p:tgtEl>
                                        <p:attrNameLst>
                                          <p:attrName>style.visibility</p:attrName>
                                        </p:attrNameLst>
                                      </p:cBhvr>
                                      <p:to>
                                        <p:strVal val="visible"/>
                                      </p:to>
                                    </p:set>
                                    <p:animEffect transition="in" filter="dissolve">
                                      <p:cBhvr>
                                        <p:cTn id="15" dur="500"/>
                                        <p:tgtEl>
                                          <p:spTgt spid="108547">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08547">
                                            <p:txEl>
                                              <p:pRg st="4" end="4"/>
                                            </p:txEl>
                                          </p:spTgt>
                                        </p:tgtEl>
                                        <p:attrNameLst>
                                          <p:attrName>style.visibility</p:attrName>
                                        </p:attrNameLst>
                                      </p:cBhvr>
                                      <p:to>
                                        <p:strVal val="visible"/>
                                      </p:to>
                                    </p:set>
                                    <p:animEffect transition="in" filter="dissolve">
                                      <p:cBhvr>
                                        <p:cTn id="18" dur="500"/>
                                        <p:tgtEl>
                                          <p:spTgt spid="108547">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108547">
                                            <p:txEl>
                                              <p:pRg st="5" end="5"/>
                                            </p:txEl>
                                          </p:spTgt>
                                        </p:tgtEl>
                                        <p:attrNameLst>
                                          <p:attrName>style.visibility</p:attrName>
                                        </p:attrNameLst>
                                      </p:cBhvr>
                                      <p:to>
                                        <p:strVal val="visible"/>
                                      </p:to>
                                    </p:set>
                                    <p:animEffect transition="in" filter="dissolve">
                                      <p:cBhvr>
                                        <p:cTn id="21" dur="500"/>
                                        <p:tgtEl>
                                          <p:spTgt spid="108547">
                                            <p:txEl>
                                              <p:pRg st="5" end="5"/>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08547">
                                            <p:txEl>
                                              <p:pRg st="7" end="7"/>
                                            </p:txEl>
                                          </p:spTgt>
                                        </p:tgtEl>
                                        <p:attrNameLst>
                                          <p:attrName>style.visibility</p:attrName>
                                        </p:attrNameLst>
                                      </p:cBhvr>
                                      <p:to>
                                        <p:strVal val="visible"/>
                                      </p:to>
                                    </p:set>
                                    <p:anim calcmode="lin" valueType="num">
                                      <p:cBhvr additive="base">
                                        <p:cTn id="26" dur="500" fill="hold"/>
                                        <p:tgtEl>
                                          <p:spTgt spid="108547">
                                            <p:txEl>
                                              <p:pRg st="7" end="7"/>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8547">
                                            <p:txEl>
                                              <p:pRg st="7" end="7"/>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08547">
                                            <p:txEl>
                                              <p:pRg st="8" end="8"/>
                                            </p:txEl>
                                          </p:spTgt>
                                        </p:tgtEl>
                                        <p:attrNameLst>
                                          <p:attrName>style.visibility</p:attrName>
                                        </p:attrNameLst>
                                      </p:cBhvr>
                                      <p:to>
                                        <p:strVal val="visible"/>
                                      </p:to>
                                    </p:set>
                                    <p:anim calcmode="lin" valueType="num">
                                      <p:cBhvr additive="base">
                                        <p:cTn id="30" dur="500" fill="hold"/>
                                        <p:tgtEl>
                                          <p:spTgt spid="108547">
                                            <p:txEl>
                                              <p:pRg st="8" end="8"/>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8547">
                                            <p:txEl>
                                              <p:pRg st="8" end="8"/>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08547">
                                            <p:txEl>
                                              <p:pRg st="9" end="9"/>
                                            </p:txEl>
                                          </p:spTgt>
                                        </p:tgtEl>
                                        <p:attrNameLst>
                                          <p:attrName>style.visibility</p:attrName>
                                        </p:attrNameLst>
                                      </p:cBhvr>
                                      <p:to>
                                        <p:strVal val="visible"/>
                                      </p:to>
                                    </p:set>
                                    <p:anim calcmode="lin" valueType="num">
                                      <p:cBhvr additive="base">
                                        <p:cTn id="34" dur="500" fill="hold"/>
                                        <p:tgtEl>
                                          <p:spTgt spid="108547">
                                            <p:txEl>
                                              <p:pRg st="9" end="9"/>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08547">
                                            <p:txEl>
                                              <p:pRg st="9" end="9"/>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08547">
                                            <p:txEl>
                                              <p:pRg st="10" end="10"/>
                                            </p:txEl>
                                          </p:spTgt>
                                        </p:tgtEl>
                                        <p:attrNameLst>
                                          <p:attrName>style.visibility</p:attrName>
                                        </p:attrNameLst>
                                      </p:cBhvr>
                                      <p:to>
                                        <p:strVal val="visible"/>
                                      </p:to>
                                    </p:set>
                                    <p:anim calcmode="lin" valueType="num">
                                      <p:cBhvr additive="base">
                                        <p:cTn id="38" dur="500" fill="hold"/>
                                        <p:tgtEl>
                                          <p:spTgt spid="108547">
                                            <p:txEl>
                                              <p:pRg st="10" end="1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8547">
                                            <p:txEl>
                                              <p:pRg st="10" end="10"/>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08547">
                                            <p:txEl>
                                              <p:pRg st="11" end="11"/>
                                            </p:txEl>
                                          </p:spTgt>
                                        </p:tgtEl>
                                        <p:attrNameLst>
                                          <p:attrName>style.visibility</p:attrName>
                                        </p:attrNameLst>
                                      </p:cBhvr>
                                      <p:to>
                                        <p:strVal val="visible"/>
                                      </p:to>
                                    </p:set>
                                    <p:anim calcmode="lin" valueType="num">
                                      <p:cBhvr additive="base">
                                        <p:cTn id="42" dur="500" fill="hold"/>
                                        <p:tgtEl>
                                          <p:spTgt spid="108547">
                                            <p:txEl>
                                              <p:pRg st="11" end="1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08547">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p:nvPr>
        </p:nvSpPr>
        <p:spPr bwMode="auto">
          <a:xfrm>
            <a:off x="368300" y="354013"/>
            <a:ext cx="6597650" cy="61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sz="3200">
                <a:solidFill>
                  <a:schemeClr val="bg1"/>
                </a:solidFill>
                <a:latin typeface="Georgia" pitchFamily="18" charset="0"/>
              </a:rPr>
              <a:t>Reducing the Bias</a:t>
            </a:r>
          </a:p>
        </p:txBody>
      </p:sp>
      <p:sp>
        <p:nvSpPr>
          <p:cNvPr id="113667" name="Content Placeholder 2"/>
          <p:cNvSpPr>
            <a:spLocks noGrp="1"/>
          </p:cNvSpPr>
          <p:nvPr>
            <p:ph sz="half" idx="1"/>
          </p:nvPr>
        </p:nvSpPr>
        <p:spPr bwMode="auto">
          <a:xfrm>
            <a:off x="609600" y="1470025"/>
            <a:ext cx="4038600" cy="4433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800" u="sng" dirty="0">
                <a:latin typeface="Lucida Grande" pitchFamily="124" charset="0"/>
              </a:rPr>
              <a:t>“</a:t>
            </a:r>
            <a:r>
              <a:rPr lang="en-US" altLang="ja-JP" sz="1800" u="sng" dirty="0" err="1">
                <a:latin typeface="Lucida Grande" pitchFamily="124" charset="0"/>
              </a:rPr>
              <a:t>Debiasing</a:t>
            </a:r>
            <a:r>
              <a:rPr lang="en-US" altLang="en-US" sz="1800" u="sng" dirty="0">
                <a:latin typeface="Lucida Grande" pitchFamily="124" charset="0"/>
              </a:rPr>
              <a:t>”</a:t>
            </a:r>
            <a:endParaRPr lang="en-US" altLang="ja-JP" sz="1800" u="sng" dirty="0">
              <a:latin typeface="Lucida Grande" pitchFamily="124" charset="0"/>
            </a:endParaRPr>
          </a:p>
          <a:p>
            <a:pPr lvl="1"/>
            <a:r>
              <a:rPr lang="en-US" altLang="en-US" sz="1800" dirty="0">
                <a:latin typeface="Lucida Grande" pitchFamily="124" charset="0"/>
              </a:rPr>
              <a:t>Research is fairly new on eliminating implicit biases.</a:t>
            </a:r>
          </a:p>
          <a:p>
            <a:pPr lvl="1"/>
            <a:r>
              <a:rPr lang="en-US" altLang="en-US" sz="1800" dirty="0">
                <a:latin typeface="Lucida Grande" pitchFamily="124" charset="0"/>
              </a:rPr>
              <a:t>Challenging in light of the prevalence of stereotyping in the media and culture.</a:t>
            </a:r>
          </a:p>
          <a:p>
            <a:pPr lvl="1"/>
            <a:r>
              <a:rPr lang="en-US" altLang="en-US" sz="1800" dirty="0">
                <a:latin typeface="Lucida Grande" pitchFamily="124" charset="0"/>
              </a:rPr>
              <a:t>Some promising interventions.</a:t>
            </a:r>
          </a:p>
        </p:txBody>
      </p:sp>
      <p:sp>
        <p:nvSpPr>
          <p:cNvPr id="78852" name="Content Placeholder 3"/>
          <p:cNvSpPr>
            <a:spLocks noGrp="1"/>
          </p:cNvSpPr>
          <p:nvPr>
            <p:ph sz="half" idx="2"/>
          </p:nvPr>
        </p:nvSpPr>
        <p:spPr>
          <a:xfrm>
            <a:off x="4648200" y="1470025"/>
            <a:ext cx="4038600" cy="4433888"/>
          </a:xfrm>
        </p:spPr>
        <p:txBody>
          <a:bodyPr/>
          <a:lstStyle/>
          <a:p>
            <a:pPr>
              <a:defRPr/>
            </a:pPr>
            <a:r>
              <a:rPr lang="en-US" altLang="en-US" sz="1800" u="sng" dirty="0">
                <a:latin typeface="Lucida Grande"/>
                <a:ea typeface="ＭＳ Ｐゴシック" panose="020B0600070205080204" pitchFamily="34" charset="-128"/>
                <a:cs typeface="ＭＳ Ｐゴシック" charset="0"/>
              </a:rPr>
              <a:t>Bias Over-ride</a:t>
            </a:r>
          </a:p>
          <a:p>
            <a:pPr lvl="1">
              <a:defRPr/>
            </a:pPr>
            <a:r>
              <a:rPr lang="en-US" altLang="en-US" sz="1800" dirty="0">
                <a:latin typeface="Lucida Grande"/>
                <a:ea typeface="ＭＳ Ｐゴシック" panose="020B0600070205080204" pitchFamily="34" charset="-128"/>
                <a:cs typeface="ＭＳ Ｐゴシック" charset="0"/>
              </a:rPr>
              <a:t>Research is much more developed that we can use our conscious and explicit intentions to over-ride the behavioral effects of implicit bias.</a:t>
            </a:r>
          </a:p>
          <a:p>
            <a:pPr lvl="1">
              <a:defRPr/>
            </a:pPr>
            <a:r>
              <a:rPr lang="en-US" altLang="en-US" sz="1800" dirty="0">
                <a:latin typeface="Lucida Grande"/>
                <a:ea typeface="ＭＳ Ｐゴシック" panose="020B0600070205080204" pitchFamily="34" charset="-128"/>
                <a:cs typeface="ＭＳ Ｐゴシック" charset="0"/>
              </a:rPr>
              <a:t>Requires effort and thoughtful approaches that are context dependent.</a:t>
            </a:r>
          </a:p>
          <a:p>
            <a:pPr marL="457200" lvl="1" indent="0" algn="r">
              <a:buFont typeface="Arial" pitchFamily="34" charset="0"/>
              <a:buNone/>
              <a:defRPr/>
            </a:pPr>
            <a:endParaRPr lang="en-US" altLang="en-US" sz="2000" i="1" dirty="0">
              <a:latin typeface="Lucida Grande"/>
              <a:ea typeface="ＭＳ Ｐゴシック" panose="020B0600070205080204" pitchFamily="34" charset="-128"/>
              <a:cs typeface="ＭＳ Ｐゴシック" charset="0"/>
            </a:endParaRPr>
          </a:p>
          <a:p>
            <a:pPr marL="457200" lvl="1" indent="0" algn="r">
              <a:buFont typeface="Arial" pitchFamily="34" charset="0"/>
              <a:buNone/>
              <a:defRPr/>
            </a:pPr>
            <a:endParaRPr lang="en-US" altLang="en-US" sz="2000" i="1" dirty="0">
              <a:latin typeface="Lucida Grande"/>
              <a:ea typeface="ＭＳ Ｐゴシック" panose="020B0600070205080204" pitchFamily="34" charset="-128"/>
              <a:cs typeface="ＭＳ Ｐゴシック" charset="0"/>
            </a:endParaRPr>
          </a:p>
        </p:txBody>
      </p:sp>
      <p:pic>
        <p:nvPicPr>
          <p:cNvPr id="11366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4246563"/>
            <a:ext cx="27527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66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366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36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852">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8852">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8852">
                                            <p:txEl>
                                              <p:pRg st="2" end="2"/>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113669"/>
                                        </p:tgtEl>
                                        <p:attrNameLst>
                                          <p:attrName>style.visibility</p:attrName>
                                        </p:attrNameLst>
                                      </p:cBhvr>
                                      <p:to>
                                        <p:strVal val="visible"/>
                                      </p:to>
                                    </p:set>
                                    <p:animEffect transition="in" filter="dissolve">
                                      <p:cBhvr>
                                        <p:cTn id="29" dur="500"/>
                                        <p:tgtEl>
                                          <p:spTgt spid="113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extBox 2"/>
          <p:cNvSpPr txBox="1">
            <a:spLocks noChangeArrowheads="1"/>
          </p:cNvSpPr>
          <p:nvPr/>
        </p:nvSpPr>
        <p:spPr bwMode="auto">
          <a:xfrm>
            <a:off x="457200" y="306388"/>
            <a:ext cx="645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200">
                <a:solidFill>
                  <a:srgbClr val="FFFFFF"/>
                </a:solidFill>
                <a:latin typeface="Georgia" pitchFamily="18" charset="0"/>
              </a:rPr>
              <a:t>Belonging</a:t>
            </a:r>
          </a:p>
        </p:txBody>
      </p:sp>
      <p:sp>
        <p:nvSpPr>
          <p:cNvPr id="140290" name="Rectangle 1"/>
          <p:cNvSpPr>
            <a:spLocks noChangeArrowheads="1"/>
          </p:cNvSpPr>
          <p:nvPr/>
        </p:nvSpPr>
        <p:spPr bwMode="auto">
          <a:xfrm>
            <a:off x="457200" y="2393950"/>
            <a:ext cx="8686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altLang="en-US" sz="2800" dirty="0">
                <a:latin typeface="Lucida Grande" pitchFamily="124" charset="0"/>
              </a:rPr>
              <a:t>To achieve transformative change, we must create an environment in which everyone </a:t>
            </a:r>
            <a:r>
              <a:rPr lang="en-US" altLang="en-US" sz="2800" dirty="0">
                <a:solidFill>
                  <a:srgbClr val="E75204"/>
                </a:solidFill>
                <a:latin typeface="Lucida Grande" pitchFamily="124" charset="0"/>
              </a:rPr>
              <a:t>belongs</a:t>
            </a:r>
            <a:r>
              <a:rPr lang="en-US" altLang="en-US" sz="2800" dirty="0">
                <a:latin typeface="Lucida Grande" pitchFamily="124" charset="0"/>
              </a:rPr>
              <a:t>.</a:t>
            </a:r>
          </a:p>
          <a:p>
            <a:pPr algn="ctr"/>
            <a:r>
              <a:rPr lang="en-US" altLang="en-US" sz="2800" dirty="0">
                <a:solidFill>
                  <a:srgbClr val="E75204"/>
                </a:solidFill>
                <a:latin typeface="Lucida Grande" pitchFamily="124" charset="0"/>
              </a:rPr>
              <a:t>Belonging</a:t>
            </a:r>
            <a:r>
              <a:rPr lang="en-US" altLang="en-US" sz="2800" dirty="0">
                <a:latin typeface="Lucida Grande" pitchFamily="124" charset="0"/>
              </a:rPr>
              <a:t> is the greatest gift society can give us.</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 name="image14.png" descr="EventsAroundTheWorld1.jpeg"/>
          <p:cNvPicPr>
            <a:picLocks noChangeAspect="1"/>
          </p:cNvPicPr>
          <p:nvPr/>
        </p:nvPicPr>
        <p:blipFill>
          <a:blip r:embed="rId2">
            <a:extLst/>
          </a:blip>
          <a:stretch>
            <a:fillRect/>
          </a:stretch>
        </p:blipFill>
        <p:spPr>
          <a:xfrm>
            <a:off x="0" y="-2"/>
            <a:ext cx="9144000" cy="6858001"/>
          </a:xfrm>
          <a:prstGeom prst="rect">
            <a:avLst/>
          </a:prstGeom>
          <a:ln w="12700">
            <a:miter lim="400000"/>
          </a:ln>
        </p:spPr>
      </p:pic>
      <p:sp>
        <p:nvSpPr>
          <p:cNvPr id="418" name="Shape 418"/>
          <p:cNvSpPr/>
          <p:nvPr/>
        </p:nvSpPr>
        <p:spPr>
          <a:xfrm>
            <a:off x="0" y="3957935"/>
            <a:ext cx="9144000" cy="1132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r">
              <a:defRPr sz="3600">
                <a:solidFill>
                  <a:srgbClr val="FFFFFF"/>
                </a:solidFill>
                <a:latin typeface="Georgia"/>
                <a:ea typeface="Georgia"/>
                <a:cs typeface="Georgia"/>
                <a:sym typeface="Georgia"/>
              </a:defRPr>
            </a:lvl1pPr>
          </a:lstStyle>
          <a:p>
            <a:r>
              <a:t>The problem of “Othering” is the problem of the 21st century </a:t>
            </a:r>
          </a:p>
        </p:txBody>
      </p:sp>
    </p:spTree>
    <p:extLst>
      <p:ext uri="{BB962C8B-B14F-4D97-AF65-F5344CB8AC3E}">
        <p14:creationId xmlns:p14="http://schemas.microsoft.com/office/powerpoint/2010/main" val="1023601303"/>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our story</a:t>
            </a:r>
          </a:p>
        </p:txBody>
      </p:sp>
      <p:sp>
        <p:nvSpPr>
          <p:cNvPr id="3" name="Content Placeholder 2"/>
          <p:cNvSpPr>
            <a:spLocks noGrp="1"/>
          </p:cNvSpPr>
          <p:nvPr>
            <p:ph sz="quarter" idx="1"/>
          </p:nvPr>
        </p:nvSpPr>
        <p:spPr/>
        <p:txBody>
          <a:bodyPr/>
          <a:lstStyle/>
          <a:p>
            <a:r>
              <a:rPr lang="en-US" dirty="0"/>
              <a:t>Moving from your story and my story to</a:t>
            </a:r>
          </a:p>
          <a:p>
            <a:r>
              <a:rPr lang="en-US" dirty="0"/>
              <a:t>Our story</a:t>
            </a:r>
          </a:p>
        </p:txBody>
      </p:sp>
      <p:sp>
        <p:nvSpPr>
          <p:cNvPr id="4" name="Slide Number Placeholder 3"/>
          <p:cNvSpPr>
            <a:spLocks noGrp="1"/>
          </p:cNvSpPr>
          <p:nvPr>
            <p:ph type="sldNum" sz="quarter" idx="12"/>
          </p:nvPr>
        </p:nvSpPr>
        <p:spPr/>
        <p:txBody>
          <a:bodyPr/>
          <a:lstStyle/>
          <a:p>
            <a:fld id="{A19B5733-3E0D-4F64-959A-CA1FC31FA7AE}" type="slidenum">
              <a:rPr lang="en-US" altLang="en-US" smtClean="0"/>
              <a:pPr/>
              <a:t>30</a:t>
            </a:fld>
            <a:endParaRPr lang="en-US" altLang="en-US"/>
          </a:p>
        </p:txBody>
      </p:sp>
    </p:spTree>
    <p:extLst>
      <p:ext uri="{BB962C8B-B14F-4D97-AF65-F5344CB8AC3E}">
        <p14:creationId xmlns:p14="http://schemas.microsoft.com/office/powerpoint/2010/main" val="147875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Box 2"/>
          <p:cNvSpPr txBox="1">
            <a:spLocks noChangeArrowheads="1"/>
          </p:cNvSpPr>
          <p:nvPr/>
        </p:nvSpPr>
        <p:spPr bwMode="auto">
          <a:xfrm>
            <a:off x="457200" y="306388"/>
            <a:ext cx="645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200">
                <a:solidFill>
                  <a:srgbClr val="FFFFFF"/>
                </a:solidFill>
                <a:latin typeface="Georgia" pitchFamily="18" charset="0"/>
              </a:rPr>
              <a:t>Belonging</a:t>
            </a:r>
          </a:p>
        </p:txBody>
      </p:sp>
      <p:graphicFrame>
        <p:nvGraphicFramePr>
          <p:cNvPr id="6" name="Diagram 5"/>
          <p:cNvGraphicFramePr/>
          <p:nvPr/>
        </p:nvGraphicFramePr>
        <p:xfrm>
          <a:off x="752843" y="1931821"/>
          <a:ext cx="8221827"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extBox 2"/>
          <p:cNvSpPr txBox="1">
            <a:spLocks noChangeArrowheads="1"/>
          </p:cNvSpPr>
          <p:nvPr/>
        </p:nvSpPr>
        <p:spPr bwMode="auto">
          <a:xfrm>
            <a:off x="457200" y="306388"/>
            <a:ext cx="6418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200">
                <a:solidFill>
                  <a:srgbClr val="FFFFFF"/>
                </a:solidFill>
                <a:latin typeface="Georgia" pitchFamily="18" charset="0"/>
              </a:rPr>
              <a:t>Belonging and Health</a:t>
            </a:r>
          </a:p>
        </p:txBody>
      </p:sp>
      <p:sp>
        <p:nvSpPr>
          <p:cNvPr id="2" name="TextBox 1"/>
          <p:cNvSpPr txBox="1"/>
          <p:nvPr/>
        </p:nvSpPr>
        <p:spPr>
          <a:xfrm>
            <a:off x="457200" y="1370013"/>
            <a:ext cx="8686800" cy="2470150"/>
          </a:xfrm>
          <a:prstGeom prst="rect">
            <a:avLst/>
          </a:prstGeom>
          <a:noFill/>
        </p:spPr>
        <p:txBody>
          <a:bodyPr>
            <a:spAutoFit/>
          </a:bodyPr>
          <a:lstStyle/>
          <a:p>
            <a:pPr>
              <a:buClr>
                <a:srgbClr val="F47B20"/>
              </a:buClr>
              <a:defRPr/>
            </a:pPr>
            <a:r>
              <a:rPr lang="en-US" dirty="0">
                <a:solidFill>
                  <a:srgbClr val="007078"/>
                </a:solidFill>
                <a:latin typeface="Lucida Grande"/>
                <a:ea typeface="MS PGothic" charset="0"/>
                <a:cs typeface="Lucida Grande"/>
              </a:rPr>
              <a:t>Social connection improves health and well-being</a:t>
            </a:r>
          </a:p>
          <a:p>
            <a:pPr>
              <a:buClr>
                <a:srgbClr val="F47B20"/>
              </a:buClr>
              <a:defRPr/>
            </a:pPr>
            <a:endParaRPr lang="en-US" dirty="0">
              <a:latin typeface="Lucida Grande"/>
              <a:ea typeface="MS PGothic" charset="0"/>
              <a:cs typeface="Lucida Grande"/>
            </a:endParaRPr>
          </a:p>
          <a:p>
            <a:pPr marL="285750" indent="-285750">
              <a:lnSpc>
                <a:spcPct val="110000"/>
              </a:lnSpc>
              <a:buClr>
                <a:srgbClr val="F47B20"/>
              </a:buClr>
              <a:buFont typeface="Arial"/>
              <a:buChar char="•"/>
              <a:defRPr/>
            </a:pPr>
            <a:r>
              <a:rPr lang="en-US" dirty="0">
                <a:latin typeface="Lucida Grande"/>
                <a:ea typeface="MS PGothic" charset="0"/>
                <a:cs typeface="Lucida Grande"/>
              </a:rPr>
              <a:t>Social connection improves physical health and psychological well-being</a:t>
            </a:r>
          </a:p>
          <a:p>
            <a:pPr marL="285750" indent="-285750">
              <a:lnSpc>
                <a:spcPct val="110000"/>
              </a:lnSpc>
              <a:buClr>
                <a:srgbClr val="F47B20"/>
              </a:buClr>
              <a:buFont typeface="Arial"/>
              <a:buChar char="•"/>
              <a:defRPr/>
            </a:pPr>
            <a:r>
              <a:rPr lang="en-US" dirty="0">
                <a:latin typeface="Lucida Grande"/>
                <a:ea typeface="MS PGothic" charset="0"/>
                <a:cs typeface="Lucida Grande"/>
              </a:rPr>
              <a:t>The lack of social connection is a greater detriment to health than obesity, smoking, and high blood pressure</a:t>
            </a:r>
          </a:p>
          <a:p>
            <a:pPr marL="285750" indent="-285750">
              <a:lnSpc>
                <a:spcPct val="110000"/>
              </a:lnSpc>
              <a:buClr>
                <a:srgbClr val="F47B20"/>
              </a:buClr>
              <a:buFont typeface="Arial"/>
              <a:buChar char="•"/>
              <a:defRPr/>
            </a:pPr>
            <a:r>
              <a:rPr lang="en-US" dirty="0">
                <a:latin typeface="Lucida Grande"/>
                <a:ea typeface="MS PGothic" charset="0"/>
                <a:cs typeface="Lucida Grande"/>
              </a:rPr>
              <a:t>Strong social connections leads to a 50% increased chance of longevity</a:t>
            </a:r>
          </a:p>
          <a:p>
            <a:pPr marL="285750" indent="-285750">
              <a:lnSpc>
                <a:spcPct val="110000"/>
              </a:lnSpc>
              <a:buClr>
                <a:srgbClr val="F47B20"/>
              </a:buClr>
              <a:buFont typeface="Arial"/>
              <a:buChar char="•"/>
              <a:defRPr/>
            </a:pPr>
            <a:r>
              <a:rPr lang="en-US" dirty="0">
                <a:latin typeface="Lucida Grande"/>
                <a:ea typeface="MS PGothic" charset="0"/>
                <a:cs typeface="Lucida Grande"/>
              </a:rPr>
              <a:t>Those who are not socially </a:t>
            </a:r>
            <a:r>
              <a:rPr lang="en-US" dirty="0" err="1">
                <a:latin typeface="Lucida Grande"/>
                <a:ea typeface="MS PGothic" charset="0"/>
                <a:cs typeface="Lucida Grande"/>
              </a:rPr>
              <a:t>conected</a:t>
            </a:r>
            <a:r>
              <a:rPr lang="en-US" dirty="0">
                <a:latin typeface="Lucida Grande"/>
                <a:ea typeface="MS PGothic" charset="0"/>
                <a:cs typeface="Lucida Grande"/>
              </a:rPr>
              <a:t> are more vulnerable to anxiety, depression, antisocial behavior, and even suicidal behaviors</a:t>
            </a:r>
          </a:p>
        </p:txBody>
      </p:sp>
      <p:pic>
        <p:nvPicPr>
          <p:cNvPr id="14438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07225" y="3840163"/>
            <a:ext cx="1882775"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14725" y="4333875"/>
            <a:ext cx="34925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2750" y="4333875"/>
            <a:ext cx="310197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0" name="TextBox 2"/>
          <p:cNvSpPr txBox="1">
            <a:spLocks noChangeArrowheads="1"/>
          </p:cNvSpPr>
          <p:nvPr/>
        </p:nvSpPr>
        <p:spPr bwMode="auto">
          <a:xfrm>
            <a:off x="3430588" y="3963988"/>
            <a:ext cx="3576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en-US" altLang="en-US" sz="1800"/>
              <a:t>Source: Sheppälä, Connect to Thrive</a:t>
            </a: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extBox 2"/>
          <p:cNvSpPr txBox="1">
            <a:spLocks noChangeArrowheads="1"/>
          </p:cNvSpPr>
          <p:nvPr/>
        </p:nvSpPr>
        <p:spPr bwMode="auto">
          <a:xfrm>
            <a:off x="457200" y="306388"/>
            <a:ext cx="6418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200">
                <a:solidFill>
                  <a:srgbClr val="FFFFFF"/>
                </a:solidFill>
                <a:latin typeface="Georgia" pitchFamily="18" charset="0"/>
              </a:rPr>
              <a:t>Social Network and Health</a:t>
            </a:r>
          </a:p>
        </p:txBody>
      </p:sp>
      <p:sp>
        <p:nvSpPr>
          <p:cNvPr id="2" name="TextBox 1"/>
          <p:cNvSpPr txBox="1"/>
          <p:nvPr/>
        </p:nvSpPr>
        <p:spPr>
          <a:xfrm>
            <a:off x="457200" y="1370013"/>
            <a:ext cx="8686800" cy="2755626"/>
          </a:xfrm>
          <a:prstGeom prst="rect">
            <a:avLst/>
          </a:prstGeom>
          <a:noFill/>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buClr>
                <a:srgbClr val="F47B20"/>
              </a:buClr>
            </a:pPr>
            <a:r>
              <a:rPr lang="en-US" altLang="en-US" sz="1800" b="1" dirty="0">
                <a:solidFill>
                  <a:srgbClr val="007078"/>
                </a:solidFill>
                <a:latin typeface="Lucida Grande" pitchFamily="124" charset="0"/>
              </a:rPr>
              <a:t>Our social network impacts our health and well-being</a:t>
            </a:r>
          </a:p>
          <a:p>
            <a:pPr>
              <a:buClr>
                <a:srgbClr val="F47B20"/>
              </a:buClr>
            </a:pPr>
            <a:endParaRPr lang="en-US" altLang="en-US" sz="1800" dirty="0">
              <a:latin typeface="Lucida Grande" pitchFamily="124" charset="0"/>
            </a:endParaRPr>
          </a:p>
          <a:p>
            <a:pPr marL="285750" indent="-285750">
              <a:lnSpc>
                <a:spcPct val="110000"/>
              </a:lnSpc>
              <a:buClr>
                <a:srgbClr val="F47B20"/>
              </a:buClr>
              <a:buFont typeface="Arial" panose="020B0604020202020204" pitchFamily="34" charset="0"/>
              <a:buChar char="•"/>
            </a:pPr>
            <a:r>
              <a:rPr lang="en-US" altLang="en-US" sz="1800" dirty="0">
                <a:latin typeface="Lucida Grande" pitchFamily="124" charset="0"/>
              </a:rPr>
              <a:t>A person’s social network is a key predictor in whether an individual will become a victim of a gun homicide, even more so than race, age, gender, poverty, or gang affiliation</a:t>
            </a:r>
          </a:p>
          <a:p>
            <a:pPr marL="285750" indent="-285750">
              <a:lnSpc>
                <a:spcPct val="110000"/>
              </a:lnSpc>
              <a:buClr>
                <a:srgbClr val="F47B20"/>
              </a:buClr>
              <a:buFont typeface="Arial" panose="020B0604020202020204" pitchFamily="34" charset="0"/>
              <a:buChar char="•"/>
            </a:pPr>
            <a:r>
              <a:rPr lang="en-US" altLang="en-US" sz="1800" dirty="0">
                <a:latin typeface="Lucida Grande" pitchFamily="124" charset="0"/>
              </a:rPr>
              <a:t>Individuals who lack social networks tend to suffer higher rates of morbidity and mortality, as well as infection, depression and cognitive decline</a:t>
            </a:r>
          </a:p>
          <a:p>
            <a:pPr marL="285750" indent="-285750">
              <a:lnSpc>
                <a:spcPct val="110000"/>
              </a:lnSpc>
              <a:buClr>
                <a:srgbClr val="F47B20"/>
              </a:buClr>
              <a:buFont typeface="Arial" panose="020B0604020202020204" pitchFamily="34" charset="0"/>
              <a:buChar char="•"/>
            </a:pPr>
            <a:r>
              <a:rPr lang="en-US" altLang="en-US" sz="1800" dirty="0">
                <a:latin typeface="Lucida Grande" pitchFamily="124" charset="0"/>
              </a:rPr>
              <a:t>Social disconnectedness is associated with worse physical health, regardless of whether it prompts feelings of </a:t>
            </a:r>
            <a:r>
              <a:rPr lang="en-US" altLang="en-US" sz="1800" dirty="0" err="1">
                <a:latin typeface="Lucida Grande" pitchFamily="124" charset="0"/>
              </a:rPr>
              <a:t>lonelineness</a:t>
            </a:r>
            <a:r>
              <a:rPr lang="en-US" altLang="en-US" sz="1800" dirty="0">
                <a:latin typeface="Lucida Grande" pitchFamily="124" charset="0"/>
              </a:rPr>
              <a:t> or perceived lack of social support</a:t>
            </a:r>
          </a:p>
        </p:txBody>
      </p:sp>
      <p:pic>
        <p:nvPicPr>
          <p:cNvPr id="14643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86463" y="4754563"/>
            <a:ext cx="2801937"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46463" y="4754563"/>
            <a:ext cx="25400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7" name="TextBox 5"/>
          <p:cNvSpPr txBox="1">
            <a:spLocks noChangeArrowheads="1"/>
          </p:cNvSpPr>
          <p:nvPr/>
        </p:nvSpPr>
        <p:spPr bwMode="auto">
          <a:xfrm>
            <a:off x="457200" y="5481638"/>
            <a:ext cx="2828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en-US" altLang="en-US" sz="1200">
                <a:latin typeface="Lucida Grande" pitchFamily="124" charset="0"/>
              </a:rPr>
              <a:t>Source: Cornwell et al, Social Disconnectedness</a:t>
            </a: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TextBox 12"/>
          <p:cNvSpPr txBox="1">
            <a:spLocks noChangeArrowheads="1"/>
          </p:cNvSpPr>
          <p:nvPr/>
        </p:nvSpPr>
        <p:spPr bwMode="auto">
          <a:xfrm>
            <a:off x="8152406" y="6394450"/>
            <a:ext cx="5201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000" dirty="0">
                <a:solidFill>
                  <a:prstClr val="black"/>
                </a:solidFill>
                <a:latin typeface="Lucida Grande" charset="0"/>
                <a:cs typeface="Lucida Grande" charset="0"/>
              </a:rPr>
              <a:t>[ </a:t>
            </a:r>
            <a:r>
              <a:rPr lang="en-US" sz="1000" b="1" dirty="0">
                <a:solidFill>
                  <a:srgbClr val="E75204"/>
                </a:solidFill>
                <a:latin typeface="Lucida Grande" charset="0"/>
                <a:cs typeface="Lucida Grande" charset="0"/>
              </a:rPr>
              <a:t>59 </a:t>
            </a:r>
            <a:r>
              <a:rPr lang="en-US" sz="1000" dirty="0">
                <a:solidFill>
                  <a:prstClr val="black"/>
                </a:solidFill>
                <a:latin typeface="Lucida Grande" charset="0"/>
                <a:cs typeface="Lucida Grande" charset="0"/>
              </a:rPr>
              <a:t>]</a:t>
            </a:r>
          </a:p>
        </p:txBody>
      </p:sp>
      <p:sp>
        <p:nvSpPr>
          <p:cNvPr id="9" name="Content Placeholder 2"/>
          <p:cNvSpPr txBox="1">
            <a:spLocks/>
          </p:cNvSpPr>
          <p:nvPr/>
        </p:nvSpPr>
        <p:spPr>
          <a:xfrm>
            <a:off x="457200" y="1372104"/>
            <a:ext cx="8215313" cy="4111987"/>
          </a:xfrm>
          <a:prstGeom prst="rect">
            <a:avLst/>
          </a:prstGeom>
        </p:spPr>
        <p:txBody>
          <a:bodyPr>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Clr>
                <a:srgbClr val="E75204"/>
              </a:buClr>
              <a:buFont typeface="Arial" charset="0"/>
              <a:buNone/>
            </a:pPr>
            <a:r>
              <a:rPr lang="en-US" sz="1800" b="1" dirty="0">
                <a:solidFill>
                  <a:srgbClr val="007078"/>
                </a:solidFill>
                <a:latin typeface="Lucida Grande"/>
                <a:cs typeface="Lucida Grande"/>
              </a:rPr>
              <a:t>Structural interventions alone do not help change dominant conversations that </a:t>
            </a:r>
            <a:r>
              <a:rPr lang="en-US" sz="1800" b="1" dirty="0" err="1">
                <a:solidFill>
                  <a:srgbClr val="007078"/>
                </a:solidFill>
                <a:latin typeface="Lucida Grande"/>
                <a:cs typeface="Lucida Grande"/>
              </a:rPr>
              <a:t>racialize</a:t>
            </a:r>
            <a:r>
              <a:rPr lang="en-US" sz="1800" b="1" dirty="0">
                <a:solidFill>
                  <a:srgbClr val="007078"/>
                </a:solidFill>
                <a:latin typeface="Lucida Grande"/>
                <a:cs typeface="Lucida Grande"/>
              </a:rPr>
              <a:t>.</a:t>
            </a:r>
          </a:p>
          <a:p>
            <a:pPr marL="0" indent="0">
              <a:spcBef>
                <a:spcPts val="0"/>
              </a:spcBef>
              <a:buClr>
                <a:srgbClr val="E75204"/>
              </a:buClr>
              <a:buFont typeface="Arial" charset="0"/>
              <a:buNone/>
            </a:pPr>
            <a:endParaRPr lang="en-US" sz="1800" dirty="0">
              <a:solidFill>
                <a:prstClr val="black"/>
              </a:solidFill>
              <a:latin typeface="Lucida Grande"/>
              <a:cs typeface="Lucida Grande"/>
            </a:endParaRPr>
          </a:p>
          <a:p>
            <a:pPr marL="0" indent="0">
              <a:spcBef>
                <a:spcPts val="0"/>
              </a:spcBef>
              <a:buClr>
                <a:srgbClr val="E75204"/>
              </a:buClr>
              <a:buFont typeface="Arial" charset="0"/>
              <a:buNone/>
            </a:pPr>
            <a:r>
              <a:rPr lang="en-US" sz="1800" dirty="0">
                <a:solidFill>
                  <a:prstClr val="black"/>
                </a:solidFill>
                <a:latin typeface="Lucida Grande"/>
                <a:cs typeface="Lucida Grande"/>
              </a:rPr>
              <a:t>How we </a:t>
            </a:r>
            <a:r>
              <a:rPr lang="en-US" sz="1800" i="1" dirty="0">
                <a:solidFill>
                  <a:prstClr val="black"/>
                </a:solidFill>
                <a:latin typeface="Lucida Grande"/>
                <a:cs typeface="Lucida Grande"/>
              </a:rPr>
              <a:t>talk</a:t>
            </a:r>
            <a:r>
              <a:rPr lang="en-US" sz="1800" dirty="0">
                <a:solidFill>
                  <a:prstClr val="black"/>
                </a:solidFill>
                <a:latin typeface="Lucida Grande"/>
                <a:cs typeface="Lucida Grande"/>
              </a:rPr>
              <a:t> about race matters</a:t>
            </a:r>
          </a:p>
          <a:p>
            <a:pPr marL="0" indent="0">
              <a:spcBef>
                <a:spcPts val="0"/>
              </a:spcBef>
              <a:buClr>
                <a:srgbClr val="E75204"/>
              </a:buClr>
              <a:buFont typeface="Arial" charset="0"/>
              <a:buNone/>
            </a:pPr>
            <a:endParaRPr lang="en-US" sz="1800" dirty="0">
              <a:solidFill>
                <a:prstClr val="black"/>
              </a:solidFill>
              <a:latin typeface="Lucida Grande"/>
              <a:cs typeface="Lucida Grande"/>
            </a:endParaRPr>
          </a:p>
          <a:p>
            <a:pPr>
              <a:spcBef>
                <a:spcPts val="0"/>
              </a:spcBef>
              <a:buClr>
                <a:srgbClr val="E75204"/>
              </a:buClr>
            </a:pPr>
            <a:r>
              <a:rPr lang="en-US" sz="1800" dirty="0">
                <a:solidFill>
                  <a:prstClr val="black"/>
                </a:solidFill>
                <a:latin typeface="Lucida Grande"/>
                <a:cs typeface="Lucida Grande"/>
              </a:rPr>
              <a:t>Need to create an </a:t>
            </a:r>
            <a:r>
              <a:rPr lang="en-US" sz="1800" b="1" dirty="0">
                <a:solidFill>
                  <a:srgbClr val="007078"/>
                </a:solidFill>
                <a:latin typeface="Lucida Grande"/>
                <a:cs typeface="Lucida Grande"/>
              </a:rPr>
              <a:t>empathetic space</a:t>
            </a:r>
            <a:endParaRPr lang="en-US" sz="1800" dirty="0">
              <a:solidFill>
                <a:srgbClr val="007078"/>
              </a:solidFill>
              <a:latin typeface="Lucida Grande"/>
              <a:cs typeface="Lucida Grande"/>
            </a:endParaRPr>
          </a:p>
          <a:p>
            <a:pPr marL="0" indent="0">
              <a:spcBef>
                <a:spcPts val="0"/>
              </a:spcBef>
              <a:buClr>
                <a:srgbClr val="E75204"/>
              </a:buClr>
              <a:buFont typeface="Arial" charset="0"/>
              <a:buNone/>
            </a:pPr>
            <a:endParaRPr lang="en-US" sz="1800" dirty="0">
              <a:solidFill>
                <a:prstClr val="black"/>
              </a:solidFill>
              <a:latin typeface="Lucida Grande"/>
              <a:cs typeface="Lucida Grande"/>
            </a:endParaRPr>
          </a:p>
          <a:p>
            <a:pPr marL="0" indent="0">
              <a:spcBef>
                <a:spcPts val="0"/>
              </a:spcBef>
              <a:buClr>
                <a:srgbClr val="E75204"/>
              </a:buClr>
              <a:buFont typeface="Arial" charset="0"/>
              <a:buNone/>
            </a:pPr>
            <a:r>
              <a:rPr lang="en-US" sz="1800" dirty="0">
                <a:solidFill>
                  <a:prstClr val="black"/>
                </a:solidFill>
                <a:latin typeface="Lucida Grande"/>
                <a:cs typeface="Lucida Grande"/>
              </a:rPr>
              <a:t>What work are the structures </a:t>
            </a:r>
            <a:r>
              <a:rPr lang="en-US" sz="1800" i="1" dirty="0">
                <a:solidFill>
                  <a:prstClr val="black"/>
                </a:solidFill>
                <a:latin typeface="Lucida Grande"/>
                <a:cs typeface="Lucida Grande"/>
              </a:rPr>
              <a:t>doing?</a:t>
            </a:r>
          </a:p>
          <a:p>
            <a:pPr marL="0" indent="0">
              <a:spcBef>
                <a:spcPts val="0"/>
              </a:spcBef>
              <a:buClr>
                <a:srgbClr val="E75204"/>
              </a:buClr>
              <a:buFont typeface="Arial" charset="0"/>
              <a:buNone/>
            </a:pPr>
            <a:endParaRPr lang="en-US" sz="1800" dirty="0">
              <a:solidFill>
                <a:prstClr val="black"/>
              </a:solidFill>
              <a:latin typeface="Lucida Grande"/>
              <a:cs typeface="Lucida Grande"/>
            </a:endParaRPr>
          </a:p>
          <a:p>
            <a:pPr>
              <a:spcBef>
                <a:spcPts val="0"/>
              </a:spcBef>
              <a:spcAft>
                <a:spcPts val="600"/>
              </a:spcAft>
              <a:buClr>
                <a:srgbClr val="E75204"/>
              </a:buClr>
            </a:pPr>
            <a:r>
              <a:rPr lang="en-US" sz="1800" dirty="0">
                <a:solidFill>
                  <a:prstClr val="black"/>
                </a:solidFill>
                <a:latin typeface="Lucida Grande"/>
                <a:cs typeface="Lucida Grande"/>
              </a:rPr>
              <a:t>Importance of understanding at the </a:t>
            </a:r>
            <a:r>
              <a:rPr lang="en-US" sz="1800" b="1" dirty="0">
                <a:solidFill>
                  <a:srgbClr val="007078"/>
                </a:solidFill>
                <a:latin typeface="Lucida Grande"/>
                <a:cs typeface="Lucida Grande"/>
              </a:rPr>
              <a:t>macro-level</a:t>
            </a:r>
          </a:p>
          <a:p>
            <a:pPr>
              <a:spcBef>
                <a:spcPts val="0"/>
              </a:spcBef>
              <a:spcAft>
                <a:spcPts val="600"/>
              </a:spcAft>
              <a:buClr>
                <a:srgbClr val="E75204"/>
              </a:buClr>
            </a:pPr>
            <a:r>
              <a:rPr lang="en-US" sz="1800" dirty="0">
                <a:solidFill>
                  <a:prstClr val="black"/>
                </a:solidFill>
                <a:latin typeface="Lucida Grande"/>
                <a:cs typeface="Lucida Grande"/>
              </a:rPr>
              <a:t>Importance of understanding </a:t>
            </a:r>
            <a:r>
              <a:rPr lang="en-US" sz="1800" b="1" dirty="0">
                <a:solidFill>
                  <a:srgbClr val="007078"/>
                </a:solidFill>
                <a:latin typeface="Lucida Grande"/>
                <a:cs typeface="Lucida Grande"/>
              </a:rPr>
              <a:t>relationality</a:t>
            </a:r>
            <a:r>
              <a:rPr lang="en-US" sz="1800" dirty="0">
                <a:solidFill>
                  <a:srgbClr val="007078"/>
                </a:solidFill>
                <a:latin typeface="Lucida Grande"/>
                <a:cs typeface="Lucida Grande"/>
              </a:rPr>
              <a:t> </a:t>
            </a:r>
            <a:r>
              <a:rPr lang="en-US" sz="1800" dirty="0">
                <a:solidFill>
                  <a:prstClr val="black"/>
                </a:solidFill>
                <a:latin typeface="Lucida Grande"/>
                <a:cs typeface="Lucida Grande"/>
              </a:rPr>
              <a:t>within systems: density and thickness</a:t>
            </a:r>
          </a:p>
          <a:p>
            <a:pPr>
              <a:spcBef>
                <a:spcPts val="0"/>
              </a:spcBef>
              <a:spcAft>
                <a:spcPts val="600"/>
              </a:spcAft>
              <a:buClr>
                <a:srgbClr val="E75204"/>
              </a:buClr>
            </a:pPr>
            <a:r>
              <a:rPr lang="en-US" sz="1800" dirty="0">
                <a:solidFill>
                  <a:prstClr val="black"/>
                </a:solidFill>
                <a:latin typeface="Lucida Grande"/>
                <a:cs typeface="Lucida Grande"/>
              </a:rPr>
              <a:t>Importance of </a:t>
            </a:r>
            <a:r>
              <a:rPr lang="en-US" sz="1800" b="1" dirty="0">
                <a:solidFill>
                  <a:srgbClr val="007078"/>
                </a:solidFill>
                <a:latin typeface="Lucida Grande"/>
                <a:cs typeface="Lucida Grande"/>
              </a:rPr>
              <a:t>leverage points</a:t>
            </a:r>
            <a:endParaRPr lang="en-US" sz="1800" dirty="0">
              <a:solidFill>
                <a:srgbClr val="007078"/>
              </a:solidFill>
              <a:latin typeface="Lucida Grande"/>
              <a:cs typeface="Lucida Grande"/>
            </a:endParaRPr>
          </a:p>
        </p:txBody>
      </p:sp>
      <p:sp>
        <p:nvSpPr>
          <p:cNvPr id="5" name="TextBox 2"/>
          <p:cNvSpPr txBox="1">
            <a:spLocks noChangeArrowheads="1"/>
          </p:cNvSpPr>
          <p:nvPr/>
        </p:nvSpPr>
        <p:spPr bwMode="auto">
          <a:xfrm>
            <a:off x="457200" y="306388"/>
            <a:ext cx="6418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200" dirty="0">
                <a:solidFill>
                  <a:srgbClr val="FFFFFF"/>
                </a:solidFill>
                <a:latin typeface="Georgia" pitchFamily="18" charset="0"/>
              </a:rPr>
              <a:t>Belonging</a:t>
            </a:r>
          </a:p>
        </p:txBody>
      </p:sp>
    </p:spTree>
    <p:extLst>
      <p:ext uri="{BB962C8B-B14F-4D97-AF65-F5344CB8AC3E}">
        <p14:creationId xmlns:p14="http://schemas.microsoft.com/office/powerpoint/2010/main" val="276427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Content Placeholder 2"/>
          <p:cNvSpPr txBox="1">
            <a:spLocks/>
          </p:cNvSpPr>
          <p:nvPr/>
        </p:nvSpPr>
        <p:spPr bwMode="auto">
          <a:xfrm>
            <a:off x="457200" y="1366878"/>
            <a:ext cx="8196263" cy="405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nSpc>
                <a:spcPct val="90000"/>
              </a:lnSpc>
              <a:buClr>
                <a:srgbClr val="E75204"/>
              </a:buClr>
              <a:buFont typeface="Arial" pitchFamily="34" charset="0"/>
              <a:buNone/>
            </a:pPr>
            <a:r>
              <a:rPr lang="en-US" altLang="en-US" sz="1800" b="1" dirty="0">
                <a:solidFill>
                  <a:srgbClr val="007078"/>
                </a:solidFill>
                <a:latin typeface="Lucida Grande" pitchFamily="124" charset="0"/>
              </a:rPr>
              <a:t>Thinking of spirituality through the creation of Martin Luther King, Jr.’s beloved community</a:t>
            </a:r>
          </a:p>
          <a:p>
            <a:pPr>
              <a:lnSpc>
                <a:spcPct val="90000"/>
              </a:lnSpc>
              <a:buClr>
                <a:srgbClr val="E75204"/>
              </a:buClr>
              <a:buFont typeface="Arial" pitchFamily="34" charset="0"/>
              <a:buNone/>
            </a:pPr>
            <a:endParaRPr lang="en-US" altLang="en-US" sz="1800" b="1" dirty="0">
              <a:solidFill>
                <a:srgbClr val="007078"/>
              </a:solidFill>
              <a:latin typeface="Lucida Grande" pitchFamily="124" charset="0"/>
            </a:endParaRPr>
          </a:p>
          <a:p>
            <a:pPr marL="285750" indent="-285750">
              <a:lnSpc>
                <a:spcPct val="90000"/>
              </a:lnSpc>
              <a:spcAft>
                <a:spcPts val="600"/>
              </a:spcAft>
              <a:buClr>
                <a:srgbClr val="E75204"/>
              </a:buClr>
              <a:buSzPct val="100000"/>
              <a:buFont typeface="Arial" panose="020B0604020202020204" pitchFamily="34" charset="0"/>
              <a:buChar char="•"/>
            </a:pPr>
            <a:r>
              <a:rPr lang="en-US" altLang="en-US" sz="1800" dirty="0">
                <a:latin typeface="Lucida Grande" pitchFamily="124" charset="0"/>
              </a:rPr>
              <a:t>Global vision in which all people can share the wealth of the earth. It is a community where all the ills that currently exist in our society will no longer be tolerated</a:t>
            </a:r>
          </a:p>
          <a:p>
            <a:pPr marL="285750" indent="-285750">
              <a:lnSpc>
                <a:spcPct val="90000"/>
              </a:lnSpc>
              <a:spcAft>
                <a:spcPts val="600"/>
              </a:spcAft>
              <a:buClr>
                <a:srgbClr val="E75204"/>
              </a:buClr>
              <a:buSzPct val="100000"/>
              <a:buFont typeface="Arial" panose="020B0604020202020204" pitchFamily="34" charset="0"/>
              <a:buChar char="•"/>
            </a:pPr>
            <a:r>
              <a:rPr lang="en-US" altLang="en-US" sz="1800" dirty="0">
                <a:latin typeface="Lucida Grande" pitchFamily="124" charset="0"/>
              </a:rPr>
              <a:t>Hatred and prejudice will be replaced with a willingness to transcend differences and work together in the spirit of cooperation and compassion</a:t>
            </a:r>
          </a:p>
          <a:p>
            <a:pPr marL="285750" indent="-285750">
              <a:lnSpc>
                <a:spcPct val="90000"/>
              </a:lnSpc>
              <a:spcAft>
                <a:spcPts val="600"/>
              </a:spcAft>
              <a:buClr>
                <a:srgbClr val="E75204"/>
              </a:buClr>
              <a:buSzPct val="100000"/>
              <a:buFont typeface="Arial" panose="020B0604020202020204" pitchFamily="34" charset="0"/>
              <a:buChar char="•"/>
            </a:pPr>
            <a:r>
              <a:rPr lang="en-US" altLang="en-US" sz="1800" dirty="0">
                <a:latin typeface="Lucida Grande" pitchFamily="124" charset="0"/>
              </a:rPr>
              <a:t>Justice as the public face of love: recognizing our shared humanity/inner being. We are profoundly related</a:t>
            </a:r>
          </a:p>
          <a:p>
            <a:pPr marL="285750" indent="-285750">
              <a:lnSpc>
                <a:spcPct val="90000"/>
              </a:lnSpc>
              <a:spcAft>
                <a:spcPts val="600"/>
              </a:spcAft>
              <a:buClr>
                <a:srgbClr val="E75204"/>
              </a:buClr>
              <a:buSzPct val="100000"/>
              <a:buFont typeface="Arial" panose="020B0604020202020204" pitchFamily="34" charset="0"/>
              <a:buChar char="•"/>
            </a:pPr>
            <a:r>
              <a:rPr lang="en-US" altLang="en-US" sz="1800" dirty="0">
                <a:latin typeface="Lucida Grande" pitchFamily="124" charset="0"/>
              </a:rPr>
              <a:t>If we are to have any kind of peace or happiness on a sustainable and collective level, we must recognize the connections that exist among us and then organize around it</a:t>
            </a:r>
          </a:p>
        </p:txBody>
      </p:sp>
      <p:sp>
        <p:nvSpPr>
          <p:cNvPr id="148482" name="TextBox 2"/>
          <p:cNvSpPr txBox="1">
            <a:spLocks noChangeArrowheads="1"/>
          </p:cNvSpPr>
          <p:nvPr/>
        </p:nvSpPr>
        <p:spPr bwMode="auto">
          <a:xfrm>
            <a:off x="457200" y="306388"/>
            <a:ext cx="6418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200" dirty="0">
                <a:solidFill>
                  <a:srgbClr val="FFFFFF"/>
                </a:solidFill>
                <a:latin typeface="Georgia" pitchFamily="18" charset="0"/>
              </a:rPr>
              <a:t>Belonging</a:t>
            </a: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a:spLocks noGrp="1"/>
          </p:cNvSpPr>
          <p:nvPr>
            <p:ph sz="quarter" idx="1"/>
          </p:nvPr>
        </p:nvSpPr>
        <p:spPr bwMode="auto">
          <a:xfrm>
            <a:off x="158750" y="3035300"/>
            <a:ext cx="8896350" cy="3813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Font typeface="Arial" pitchFamily="34" charset="0"/>
              <a:buNone/>
            </a:pPr>
            <a:r>
              <a:rPr lang="en-US" altLang="en-US" sz="2000" dirty="0">
                <a:solidFill>
                  <a:srgbClr val="F47B20"/>
                </a:solidFill>
                <a:latin typeface="Lucida Grande" pitchFamily="124" charset="0"/>
                <a:sym typeface="Wingdings" pitchFamily="2" charset="2"/>
              </a:rPr>
              <a:t> </a:t>
            </a:r>
            <a:r>
              <a:rPr lang="en-US" altLang="en-US" sz="2000" dirty="0">
                <a:latin typeface="Lucida Grande" pitchFamily="124" charset="0"/>
              </a:rPr>
              <a:t>We all live in systems/structures </a:t>
            </a:r>
          </a:p>
          <a:p>
            <a:pPr marL="0" indent="0">
              <a:buFont typeface="Arial" pitchFamily="34" charset="0"/>
              <a:buNone/>
            </a:pPr>
            <a:endParaRPr lang="en-US" altLang="en-US" sz="2000" dirty="0">
              <a:latin typeface="Lucida Grande" pitchFamily="124" charset="0"/>
            </a:endParaRPr>
          </a:p>
          <a:p>
            <a:pPr marL="0" indent="0">
              <a:buFont typeface="Arial" pitchFamily="34" charset="0"/>
              <a:buNone/>
            </a:pPr>
            <a:r>
              <a:rPr lang="en-US" altLang="en-US" sz="2000" dirty="0">
                <a:solidFill>
                  <a:srgbClr val="F47B20"/>
                </a:solidFill>
                <a:latin typeface="Lucida Grande" pitchFamily="124" charset="0"/>
                <a:sym typeface="Wingdings" pitchFamily="2" charset="2"/>
              </a:rPr>
              <a:t> </a:t>
            </a:r>
            <a:r>
              <a:rPr lang="en-US" altLang="en-US" sz="2000" dirty="0">
                <a:latin typeface="Lucida Grande" pitchFamily="124" charset="0"/>
              </a:rPr>
              <a:t>These structures are not neutral </a:t>
            </a:r>
          </a:p>
          <a:p>
            <a:pPr marL="0" indent="0">
              <a:buFont typeface="Arial" pitchFamily="34" charset="0"/>
              <a:buNone/>
            </a:pPr>
            <a:endParaRPr lang="en-US" altLang="en-US" sz="2000" dirty="0">
              <a:latin typeface="Lucida Grande" pitchFamily="124" charset="0"/>
            </a:endParaRPr>
          </a:p>
          <a:p>
            <a:pPr marL="0" indent="0">
              <a:buFont typeface="Arial" pitchFamily="34" charset="0"/>
              <a:buNone/>
            </a:pPr>
            <a:r>
              <a:rPr lang="en-US" altLang="en-US" sz="2000" dirty="0">
                <a:solidFill>
                  <a:srgbClr val="F47B20"/>
                </a:solidFill>
                <a:latin typeface="Lucida Grande" pitchFamily="124" charset="0"/>
                <a:sym typeface="Wingdings" pitchFamily="2" charset="2"/>
              </a:rPr>
              <a:t> </a:t>
            </a:r>
            <a:r>
              <a:rPr lang="en-US" altLang="en-US" sz="2000" dirty="0">
                <a:latin typeface="Lucida Grande" pitchFamily="124" charset="0"/>
              </a:rPr>
              <a:t>They enhance or retard life outcomes</a:t>
            </a:r>
          </a:p>
          <a:p>
            <a:pPr marL="0" indent="0">
              <a:buFont typeface="Arial" pitchFamily="34" charset="0"/>
              <a:buNone/>
            </a:pPr>
            <a:endParaRPr lang="en-US" altLang="en-US" sz="2000" dirty="0">
              <a:latin typeface="Lucida Grande" pitchFamily="124" charset="0"/>
            </a:endParaRPr>
          </a:p>
          <a:p>
            <a:pPr marL="0" indent="0">
              <a:buFont typeface="Arial" pitchFamily="34" charset="0"/>
              <a:buNone/>
            </a:pPr>
            <a:r>
              <a:rPr lang="en-US" altLang="en-US" sz="2000" dirty="0">
                <a:solidFill>
                  <a:srgbClr val="F47B20"/>
                </a:solidFill>
                <a:latin typeface="Lucida Grande" pitchFamily="124" charset="0"/>
                <a:sym typeface="Wingdings" pitchFamily="2" charset="2"/>
              </a:rPr>
              <a:t> </a:t>
            </a:r>
            <a:r>
              <a:rPr lang="en-US" altLang="en-US" sz="2000" dirty="0">
                <a:latin typeface="Lucida Grande" pitchFamily="124" charset="0"/>
              </a:rPr>
              <a:t>We live in Structures and structures live in us</a:t>
            </a:r>
          </a:p>
        </p:txBody>
      </p:sp>
      <p:grpSp>
        <p:nvGrpSpPr>
          <p:cNvPr id="71683" name="Group 6"/>
          <p:cNvGrpSpPr>
            <a:grpSpLocks/>
          </p:cNvGrpSpPr>
          <p:nvPr/>
        </p:nvGrpSpPr>
        <p:grpSpPr bwMode="auto">
          <a:xfrm>
            <a:off x="120649" y="1377972"/>
            <a:ext cx="8896351" cy="1508103"/>
            <a:chOff x="-1" y="-4648"/>
            <a:chExt cx="9144001" cy="226337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5543" y="4876"/>
              <a:ext cx="2998457" cy="2249084"/>
            </a:xfrm>
            <a:prstGeom prst="rect">
              <a:avLst/>
            </a:prstGeom>
            <a:noFill/>
            <a:ln w="127000" cap="sq">
              <a:solidFill>
                <a:srgbClr val="000000"/>
              </a:solidFill>
              <a:miter lim="800000"/>
              <a:headEnd/>
              <a:tailEnd/>
            </a:ln>
            <a:effectLst>
              <a:outerShdw blurRad="57150" dist="508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39009" y="-4648"/>
              <a:ext cx="3006534" cy="2253846"/>
            </a:xfrm>
            <a:prstGeom prst="rect">
              <a:avLst/>
            </a:prstGeom>
            <a:noFill/>
            <a:ln w="127000" cap="sq">
              <a:solidFill>
                <a:srgbClr val="000000"/>
              </a:solidFill>
              <a:miter lim="800000"/>
              <a:headEnd/>
              <a:tailEnd/>
            </a:ln>
            <a:effectLst>
              <a:outerShdw blurRad="57150" dist="508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l="10268"/>
            <a:stretch>
              <a:fillRect/>
            </a:stretch>
          </p:blipFill>
          <p:spPr bwMode="auto">
            <a:xfrm>
              <a:off x="-1" y="4876"/>
              <a:ext cx="3139010" cy="2253846"/>
            </a:xfrm>
            <a:prstGeom prst="rect">
              <a:avLst/>
            </a:prstGeom>
            <a:noFill/>
            <a:ln w="127000" cap="sq">
              <a:solidFill>
                <a:srgbClr val="000000"/>
              </a:solidFill>
              <a:miter lim="800000"/>
              <a:headEnd/>
              <a:tailEnd/>
            </a:ln>
            <a:effectLst>
              <a:outerShdw blurRad="57150" dist="508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grpSp>
      <p:sp>
        <p:nvSpPr>
          <p:cNvPr id="8" name="Title 1"/>
          <p:cNvSpPr>
            <a:spLocks noGrp="1"/>
          </p:cNvSpPr>
          <p:nvPr>
            <p:ph type="title"/>
          </p:nvPr>
        </p:nvSpPr>
        <p:spPr bwMode="auto">
          <a:xfrm>
            <a:off x="434975" y="274638"/>
            <a:ext cx="6423025" cy="95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sz="3600" dirty="0">
                <a:solidFill>
                  <a:schemeClr val="bg1"/>
                </a:solidFill>
                <a:latin typeface="Georgia" pitchFamily="18" charset="0"/>
              </a:rPr>
              <a:t>Structural Racialization</a:t>
            </a:r>
            <a:br>
              <a:rPr lang="en-US" altLang="en-US" sz="3600" dirty="0">
                <a:solidFill>
                  <a:schemeClr val="bg1"/>
                </a:solidFill>
                <a:latin typeface="Georgia" pitchFamily="18" charset="0"/>
              </a:rPr>
            </a:br>
            <a:endParaRPr lang="en-US" altLang="en-US" sz="3600" dirty="0">
              <a:latin typeface="Georgia" pitchFamily="18" charset="0"/>
            </a:endParaRPr>
          </a:p>
        </p:txBody>
      </p:sp>
    </p:spTree>
    <p:extLst>
      <p:ext uri="{BB962C8B-B14F-4D97-AF65-F5344CB8AC3E}">
        <p14:creationId xmlns:p14="http://schemas.microsoft.com/office/powerpoint/2010/main" val="1544872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529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5298">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529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434975" y="1417638"/>
            <a:ext cx="8623300" cy="355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Calibri" pitchFamily="34" charset="0"/>
                <a:ea typeface="MS PGothic" pitchFamily="34" charset="-128"/>
              </a:defRPr>
            </a:lvl1pPr>
            <a:lvl2pPr marL="1073150" indent="-34290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buClr>
                <a:srgbClr val="F47B20"/>
              </a:buClr>
              <a:buFont typeface="Arial" pitchFamily="34" charset="0"/>
              <a:buChar char="•"/>
            </a:pPr>
            <a:r>
              <a:rPr lang="en-US" altLang="en-US" sz="2200" dirty="0">
                <a:latin typeface="Lucida Grande" pitchFamily="124" charset="0"/>
              </a:rPr>
              <a:t>Modern forms of racial inequity are caused by systems and structures more than individual “bad apples.” </a:t>
            </a:r>
          </a:p>
          <a:p>
            <a:pPr eaLnBrk="1" hangingPunct="1">
              <a:buClr>
                <a:srgbClr val="F47B20"/>
              </a:buClr>
              <a:buFont typeface="Arial" pitchFamily="34" charset="0"/>
              <a:buChar char="•"/>
            </a:pPr>
            <a:endParaRPr lang="en-US" altLang="en-US" sz="2200" dirty="0">
              <a:latin typeface="Lucida Grande" pitchFamily="124" charset="0"/>
            </a:endParaRPr>
          </a:p>
          <a:p>
            <a:pPr eaLnBrk="1" hangingPunct="1">
              <a:buClr>
                <a:srgbClr val="F47B20"/>
              </a:buClr>
              <a:buFont typeface="Arial" pitchFamily="34" charset="0"/>
              <a:buChar char="•"/>
            </a:pPr>
            <a:r>
              <a:rPr lang="en-US" altLang="en-US" sz="2200" dirty="0">
                <a:solidFill>
                  <a:srgbClr val="000000"/>
                </a:solidFill>
                <a:latin typeface="Lucida Grande" pitchFamily="124" charset="0"/>
              </a:rPr>
              <a:t>These practices, cultural norms and institutional arrangements help create and maintain (disparate) </a:t>
            </a:r>
            <a:r>
              <a:rPr lang="en-US" altLang="en-US" sz="2200" dirty="0" err="1">
                <a:solidFill>
                  <a:srgbClr val="000000"/>
                </a:solidFill>
                <a:latin typeface="Lucida Grande" pitchFamily="124" charset="0"/>
              </a:rPr>
              <a:t>racialized</a:t>
            </a:r>
            <a:r>
              <a:rPr lang="en-US" altLang="en-US" sz="2200" dirty="0">
                <a:solidFill>
                  <a:srgbClr val="000000"/>
                </a:solidFill>
                <a:latin typeface="Lucida Grande" pitchFamily="124" charset="0"/>
              </a:rPr>
              <a:t> outcomes</a:t>
            </a:r>
          </a:p>
          <a:p>
            <a:pPr eaLnBrk="1" hangingPunct="1">
              <a:buClr>
                <a:srgbClr val="F47B20"/>
              </a:buClr>
              <a:buFont typeface="Arial" pitchFamily="34" charset="0"/>
              <a:buChar char="•"/>
            </a:pPr>
            <a:endParaRPr lang="en-US" altLang="en-US" sz="2200" dirty="0">
              <a:solidFill>
                <a:srgbClr val="000000"/>
              </a:solidFill>
              <a:latin typeface="Lucida Grande" pitchFamily="124" charset="0"/>
            </a:endParaRPr>
          </a:p>
          <a:p>
            <a:pPr eaLnBrk="1" hangingPunct="1">
              <a:buClr>
                <a:srgbClr val="F47B20"/>
              </a:buClr>
              <a:buFont typeface="Arial" pitchFamily="34" charset="0"/>
              <a:buChar char="•"/>
            </a:pPr>
            <a:r>
              <a:rPr lang="en-US" altLang="en-US" sz="2200" dirty="0">
                <a:solidFill>
                  <a:srgbClr val="000000"/>
                </a:solidFill>
                <a:latin typeface="Lucida Grande" pitchFamily="124" charset="0"/>
              </a:rPr>
              <a:t>Structural racialization refers to the ways in which the joint operation of institutions </a:t>
            </a:r>
            <a:r>
              <a:rPr lang="en-US" altLang="en-US" sz="2200" b="1" dirty="0">
                <a:solidFill>
                  <a:srgbClr val="000000"/>
                </a:solidFill>
                <a:latin typeface="Lucida Grande" pitchFamily="124" charset="0"/>
              </a:rPr>
              <a:t>produce</a:t>
            </a:r>
            <a:r>
              <a:rPr lang="en-US" altLang="en-US" sz="2200" dirty="0">
                <a:solidFill>
                  <a:srgbClr val="000000"/>
                </a:solidFill>
                <a:latin typeface="Lucida Grande" pitchFamily="124" charset="0"/>
              </a:rPr>
              <a:t> </a:t>
            </a:r>
            <a:r>
              <a:rPr lang="en-US" altLang="en-US" sz="2200" dirty="0" err="1">
                <a:solidFill>
                  <a:srgbClr val="000000"/>
                </a:solidFill>
                <a:latin typeface="Lucida Grande" pitchFamily="124" charset="0"/>
              </a:rPr>
              <a:t>racialized</a:t>
            </a:r>
            <a:r>
              <a:rPr lang="en-US" altLang="en-US" sz="2200" dirty="0">
                <a:solidFill>
                  <a:srgbClr val="000000"/>
                </a:solidFill>
                <a:latin typeface="Lucida Grande" pitchFamily="124" charset="0"/>
              </a:rPr>
              <a:t> outcomes</a:t>
            </a:r>
          </a:p>
          <a:p>
            <a:pPr lvl="1" eaLnBrk="1" hangingPunct="1">
              <a:spcBef>
                <a:spcPts val="600"/>
              </a:spcBef>
              <a:spcAft>
                <a:spcPts val="600"/>
              </a:spcAft>
              <a:buClr>
                <a:srgbClr val="F47B20"/>
              </a:buClr>
              <a:buFont typeface="Arial" pitchFamily="34" charset="0"/>
              <a:buChar char="•"/>
            </a:pPr>
            <a:r>
              <a:rPr lang="en-US" altLang="en-US" sz="2200" dirty="0">
                <a:solidFill>
                  <a:srgbClr val="000000"/>
                </a:solidFill>
                <a:latin typeface="Lucida Grande" pitchFamily="124" charset="0"/>
              </a:rPr>
              <a:t>In this analysis, </a:t>
            </a:r>
            <a:r>
              <a:rPr lang="en-US" altLang="en-US" sz="2200" b="1" dirty="0">
                <a:solidFill>
                  <a:srgbClr val="000000"/>
                </a:solidFill>
                <a:latin typeface="Lucida Grande" pitchFamily="124" charset="0"/>
              </a:rPr>
              <a:t>outcomes</a:t>
            </a:r>
            <a:r>
              <a:rPr lang="en-US" altLang="en-US" sz="2200" dirty="0">
                <a:solidFill>
                  <a:srgbClr val="000000"/>
                </a:solidFill>
                <a:latin typeface="Lucida Grande" pitchFamily="124" charset="0"/>
              </a:rPr>
              <a:t> matter more than </a:t>
            </a:r>
            <a:r>
              <a:rPr lang="en-US" altLang="en-US" sz="2200" b="1" dirty="0">
                <a:solidFill>
                  <a:srgbClr val="000000"/>
                </a:solidFill>
                <a:latin typeface="Lucida Grande" pitchFamily="124" charset="0"/>
              </a:rPr>
              <a:t>intent</a:t>
            </a:r>
          </a:p>
        </p:txBody>
      </p:sp>
      <p:sp>
        <p:nvSpPr>
          <p:cNvPr id="73730" name="Title 1"/>
          <p:cNvSpPr>
            <a:spLocks noGrp="1"/>
          </p:cNvSpPr>
          <p:nvPr>
            <p:ph type="title"/>
          </p:nvPr>
        </p:nvSpPr>
        <p:spPr bwMode="auto">
          <a:xfrm>
            <a:off x="434975" y="274638"/>
            <a:ext cx="6423025" cy="95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sz="3600" dirty="0">
                <a:solidFill>
                  <a:schemeClr val="bg1"/>
                </a:solidFill>
                <a:latin typeface="Georgia" pitchFamily="18" charset="0"/>
              </a:rPr>
              <a:t>Structural Racialization</a:t>
            </a:r>
            <a:br>
              <a:rPr lang="en-US" altLang="en-US" sz="3600" dirty="0">
                <a:solidFill>
                  <a:schemeClr val="bg1"/>
                </a:solidFill>
                <a:latin typeface="Georgia" pitchFamily="18" charset="0"/>
              </a:rPr>
            </a:br>
            <a:endParaRPr lang="en-US" altLang="en-US" sz="3600" dirty="0">
              <a:latin typeface="Georgia" pitchFamily="18" charset="0"/>
            </a:endParaRPr>
          </a:p>
        </p:txBody>
      </p:sp>
    </p:spTree>
    <p:extLst>
      <p:ext uri="{BB962C8B-B14F-4D97-AF65-F5344CB8AC3E}">
        <p14:creationId xmlns:p14="http://schemas.microsoft.com/office/powerpoint/2010/main" val="141658360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43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43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3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ultiply 7"/>
          <p:cNvSpPr>
            <a:spLocks/>
          </p:cNvSpPr>
          <p:nvPr/>
        </p:nvSpPr>
        <p:spPr bwMode="auto">
          <a:xfrm>
            <a:off x="1881188" y="803275"/>
            <a:ext cx="1422400" cy="1727200"/>
          </a:xfrm>
          <a:custGeom>
            <a:avLst/>
            <a:gdLst>
              <a:gd name="T0" fmla="*/ 212501 w 1422400"/>
              <a:gd name="T1" fmla="*/ 521168 h 1727200"/>
              <a:gd name="T2" fmla="*/ 470749 w 1422400"/>
              <a:gd name="T3" fmla="*/ 308493 h 1727200"/>
              <a:gd name="T4" fmla="*/ 711200 w 1422400"/>
              <a:gd name="T5" fmla="*/ 600469 h 1727200"/>
              <a:gd name="T6" fmla="*/ 951651 w 1422400"/>
              <a:gd name="T7" fmla="*/ 308493 h 1727200"/>
              <a:gd name="T8" fmla="*/ 1209899 w 1422400"/>
              <a:gd name="T9" fmla="*/ 521168 h 1727200"/>
              <a:gd name="T10" fmla="*/ 927896 w 1422400"/>
              <a:gd name="T11" fmla="*/ 863600 h 1727200"/>
              <a:gd name="T12" fmla="*/ 1209899 w 1422400"/>
              <a:gd name="T13" fmla="*/ 1206032 h 1727200"/>
              <a:gd name="T14" fmla="*/ 951651 w 1422400"/>
              <a:gd name="T15" fmla="*/ 1418707 h 1727200"/>
              <a:gd name="T16" fmla="*/ 711200 w 1422400"/>
              <a:gd name="T17" fmla="*/ 1126731 h 1727200"/>
              <a:gd name="T18" fmla="*/ 470749 w 1422400"/>
              <a:gd name="T19" fmla="*/ 1418707 h 1727200"/>
              <a:gd name="T20" fmla="*/ 212501 w 1422400"/>
              <a:gd name="T21" fmla="*/ 1206032 h 1727200"/>
              <a:gd name="T22" fmla="*/ 494504 w 1422400"/>
              <a:gd name="T23" fmla="*/ 863600 h 1727200"/>
              <a:gd name="T24" fmla="*/ 212501 w 1422400"/>
              <a:gd name="T25" fmla="*/ 521168 h 1727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2400" h="1727200">
                <a:moveTo>
                  <a:pt x="212501" y="521168"/>
                </a:moveTo>
                <a:lnTo>
                  <a:pt x="470749" y="308493"/>
                </a:lnTo>
                <a:lnTo>
                  <a:pt x="711200" y="600469"/>
                </a:lnTo>
                <a:lnTo>
                  <a:pt x="951651" y="308493"/>
                </a:lnTo>
                <a:lnTo>
                  <a:pt x="1209899" y="521168"/>
                </a:lnTo>
                <a:lnTo>
                  <a:pt x="927896" y="863600"/>
                </a:lnTo>
                <a:lnTo>
                  <a:pt x="1209899" y="1206032"/>
                </a:lnTo>
                <a:lnTo>
                  <a:pt x="951651" y="1418707"/>
                </a:lnTo>
                <a:lnTo>
                  <a:pt x="711200" y="1126731"/>
                </a:lnTo>
                <a:lnTo>
                  <a:pt x="470749" y="1418707"/>
                </a:lnTo>
                <a:lnTo>
                  <a:pt x="212501" y="1206032"/>
                </a:lnTo>
                <a:lnTo>
                  <a:pt x="494504" y="863600"/>
                </a:lnTo>
                <a:lnTo>
                  <a:pt x="212501" y="521168"/>
                </a:lnTo>
                <a:close/>
              </a:path>
            </a:pathLst>
          </a:custGeom>
          <a:gradFill rotWithShape="1">
            <a:gsLst>
              <a:gs pos="0">
                <a:srgbClr val="FF9A99"/>
              </a:gs>
              <a:gs pos="100000">
                <a:srgbClr val="D1403C"/>
              </a:gs>
            </a:gsLst>
            <a:lin ang="5400000"/>
          </a:gradFill>
          <a:ln w="9525" cap="flat" cmpd="sng">
            <a:solidFill>
              <a:srgbClr val="BE4B48"/>
            </a:solidFill>
            <a:prstDash val="solid"/>
            <a:round/>
            <a:headEnd/>
            <a:tailEnd/>
          </a:ln>
          <a:effectLst>
            <a:outerShdw blurRad="40000" dist="23000" dir="5400000" rotWithShape="0">
              <a:srgbClr val="000000">
                <a:alpha val="34998"/>
              </a:srgbClr>
            </a:outerShdw>
          </a:effectLst>
        </p:spPr>
        <p:txBody>
          <a:bodyPr anchor="ctr"/>
          <a:lstStyle/>
          <a:p>
            <a:endParaRPr lang="en-US"/>
          </a:p>
        </p:txBody>
      </p:sp>
      <p:sp>
        <p:nvSpPr>
          <p:cNvPr id="18434" name="Rectangle 3"/>
          <p:cNvSpPr>
            <a:spLocks noChangeArrowheads="1"/>
          </p:cNvSpPr>
          <p:nvPr/>
        </p:nvSpPr>
        <p:spPr bwMode="auto">
          <a:xfrm>
            <a:off x="434975" y="1417638"/>
            <a:ext cx="86233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Calibri" pitchFamily="34" charset="0"/>
                <a:ea typeface="MS PGothic" pitchFamily="34" charset="-128"/>
              </a:defRPr>
            </a:lvl1pPr>
            <a:lvl2pPr marL="800100" indent="-34290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buClr>
                <a:srgbClr val="F47B20"/>
              </a:buClr>
              <a:buFont typeface="Arial" pitchFamily="34" charset="0"/>
              <a:buChar char="•"/>
            </a:pPr>
            <a:r>
              <a:rPr lang="en-US" altLang="en-US" sz="2200" dirty="0">
                <a:latin typeface="Lucida Grande" pitchFamily="124" charset="0"/>
              </a:rPr>
              <a:t>Structural Racism</a:t>
            </a:r>
          </a:p>
          <a:p>
            <a:pPr eaLnBrk="1" hangingPunct="1">
              <a:buClr>
                <a:srgbClr val="F47B20"/>
              </a:buClr>
              <a:buFont typeface="Arial" pitchFamily="34" charset="0"/>
              <a:buChar char="•"/>
            </a:pPr>
            <a:endParaRPr lang="en-US" altLang="en-US" sz="2200" dirty="0">
              <a:latin typeface="Lucida Grande" pitchFamily="124" charset="0"/>
            </a:endParaRPr>
          </a:p>
          <a:p>
            <a:pPr eaLnBrk="1" hangingPunct="1">
              <a:buClr>
                <a:srgbClr val="F47B20"/>
              </a:buClr>
              <a:buFont typeface="Arial" pitchFamily="34" charset="0"/>
              <a:buChar char="•"/>
            </a:pPr>
            <a:r>
              <a:rPr lang="en-US" altLang="en-US" sz="2200" dirty="0">
                <a:latin typeface="Lucida Grande" pitchFamily="124" charset="0"/>
              </a:rPr>
              <a:t>Structural Racialization</a:t>
            </a:r>
          </a:p>
          <a:p>
            <a:pPr lvl="1" eaLnBrk="1" hangingPunct="1">
              <a:buClr>
                <a:srgbClr val="F47B20"/>
              </a:buClr>
              <a:buFont typeface="Arial" pitchFamily="34" charset="0"/>
              <a:buChar char="•"/>
            </a:pPr>
            <a:r>
              <a:rPr lang="en-US" altLang="en-US" sz="2200" dirty="0">
                <a:latin typeface="Lucida Grande" pitchFamily="124" charset="0"/>
              </a:rPr>
              <a:t>Race is a process</a:t>
            </a:r>
          </a:p>
          <a:p>
            <a:pPr lvl="1" eaLnBrk="1" hangingPunct="1">
              <a:buClr>
                <a:srgbClr val="F47B20"/>
              </a:buClr>
              <a:buFont typeface="Arial" pitchFamily="34" charset="0"/>
              <a:buChar char="•"/>
            </a:pPr>
            <a:endParaRPr lang="en-US" altLang="en-US" sz="2200" dirty="0">
              <a:latin typeface="Lucida Grande" pitchFamily="124" charset="0"/>
            </a:endParaRPr>
          </a:p>
          <a:p>
            <a:pPr eaLnBrk="1" hangingPunct="1">
              <a:buClr>
                <a:srgbClr val="F47B20"/>
              </a:buClr>
              <a:buFont typeface="Arial" pitchFamily="34" charset="0"/>
              <a:buChar char="•"/>
            </a:pPr>
            <a:r>
              <a:rPr lang="en-US" altLang="en-US" sz="2200" dirty="0">
                <a:latin typeface="Lucida Grande" pitchFamily="124" charset="0"/>
              </a:rPr>
              <a:t>Structural racialization leads to marginalization (race, gender, ability, etc.) and blocked access to opportunity</a:t>
            </a:r>
          </a:p>
          <a:p>
            <a:pPr eaLnBrk="1" hangingPunct="1">
              <a:buClr>
                <a:srgbClr val="F47B20"/>
              </a:buClr>
              <a:buFont typeface="Arial" pitchFamily="34" charset="0"/>
              <a:buChar char="•"/>
            </a:pPr>
            <a:endParaRPr lang="en-US" altLang="en-US" sz="2200" dirty="0">
              <a:latin typeface="Lucida Grande" pitchFamily="124" charset="0"/>
            </a:endParaRPr>
          </a:p>
          <a:p>
            <a:pPr eaLnBrk="1" hangingPunct="1">
              <a:buClr>
                <a:srgbClr val="F47B20"/>
              </a:buClr>
              <a:buFont typeface="Arial" pitchFamily="34" charset="0"/>
              <a:buChar char="•"/>
            </a:pPr>
            <a:r>
              <a:rPr lang="en-US" altLang="en-US" sz="2200" dirty="0">
                <a:latin typeface="Lucida Grande" pitchFamily="124" charset="0"/>
              </a:rPr>
              <a:t>Although invidious discrimination persists, structural exclusion is the underlying problem </a:t>
            </a:r>
          </a:p>
          <a:p>
            <a:pPr lvl="1" eaLnBrk="1" hangingPunct="1">
              <a:buClr>
                <a:srgbClr val="F47B20"/>
              </a:buClr>
              <a:buFont typeface="Arial" pitchFamily="34" charset="0"/>
              <a:buChar char="•"/>
            </a:pPr>
            <a:r>
              <a:rPr lang="en-US" altLang="en-US" sz="2200" dirty="0">
                <a:latin typeface="Lucida Grande" pitchFamily="124" charset="0"/>
              </a:rPr>
              <a:t>E.g. not enough</a:t>
            </a:r>
            <a:r>
              <a:rPr lang="en-US" altLang="en-US" sz="2200" dirty="0">
                <a:solidFill>
                  <a:srgbClr val="FF0000"/>
                </a:solidFill>
                <a:latin typeface="Lucida Grande" pitchFamily="124" charset="0"/>
              </a:rPr>
              <a:t> </a:t>
            </a:r>
            <a:r>
              <a:rPr lang="en-US" altLang="en-US" sz="2200" dirty="0">
                <a:latin typeface="Lucida Grande" pitchFamily="124" charset="0"/>
              </a:rPr>
              <a:t>teachers of color in the “pipeline” or enough workers of </a:t>
            </a:r>
            <a:r>
              <a:rPr lang="ja-JP" altLang="en-US" sz="2200" dirty="0">
                <a:latin typeface="Lucida Grande" pitchFamily="124" charset="0"/>
              </a:rPr>
              <a:t>“</a:t>
            </a:r>
            <a:r>
              <a:rPr lang="en-US" altLang="ja-JP" sz="2200" dirty="0">
                <a:latin typeface="Lucida Grande" pitchFamily="124" charset="0"/>
              </a:rPr>
              <a:t>color</a:t>
            </a:r>
            <a:r>
              <a:rPr lang="ja-JP" altLang="en-US" sz="2200" dirty="0">
                <a:latin typeface="Lucida Grande" pitchFamily="124" charset="0"/>
              </a:rPr>
              <a:t>”</a:t>
            </a:r>
            <a:r>
              <a:rPr lang="en-US" altLang="ja-JP" sz="2200" dirty="0">
                <a:latin typeface="Lucida Grande" pitchFamily="124" charset="0"/>
              </a:rPr>
              <a:t> in the labor market.</a:t>
            </a:r>
            <a:endParaRPr lang="en-US" altLang="en-US" sz="2200" dirty="0">
              <a:latin typeface="Lucida Grande" pitchFamily="124" charset="0"/>
            </a:endParaRPr>
          </a:p>
        </p:txBody>
      </p:sp>
      <p:sp>
        <p:nvSpPr>
          <p:cNvPr id="74755" name="Title 1"/>
          <p:cNvSpPr>
            <a:spLocks noGrp="1"/>
          </p:cNvSpPr>
          <p:nvPr>
            <p:ph type="title"/>
          </p:nvPr>
        </p:nvSpPr>
        <p:spPr bwMode="auto">
          <a:xfrm>
            <a:off x="434975" y="274638"/>
            <a:ext cx="6423025" cy="95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sz="3600">
                <a:solidFill>
                  <a:schemeClr val="bg1"/>
                </a:solidFill>
                <a:latin typeface="Georgia" pitchFamily="18" charset="0"/>
              </a:rPr>
              <a:t>Structural Racialization</a:t>
            </a:r>
            <a:br>
              <a:rPr lang="en-US" altLang="en-US" sz="3600">
                <a:solidFill>
                  <a:schemeClr val="bg1"/>
                </a:solidFill>
                <a:latin typeface="Georgia" pitchFamily="18" charset="0"/>
              </a:rPr>
            </a:br>
            <a:endParaRPr lang="en-US" altLang="en-US" sz="3600">
              <a:latin typeface="Georgia" pitchFamily="18" charset="0"/>
            </a:endParaRPr>
          </a:p>
        </p:txBody>
      </p:sp>
    </p:spTree>
    <p:extLst>
      <p:ext uri="{BB962C8B-B14F-4D97-AF65-F5344CB8AC3E}">
        <p14:creationId xmlns:p14="http://schemas.microsoft.com/office/powerpoint/2010/main" val="119607289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43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43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434">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8434">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43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128588" y="1460500"/>
            <a:ext cx="8623300" cy="3157538"/>
          </a:xfrm>
          <a:prstGeom prst="rect">
            <a:avLst/>
          </a:prstGeom>
          <a:noFill/>
          <a:ln>
            <a:noFill/>
          </a:ln>
          <a:extLst/>
        </p:spPr>
        <p:txBody>
          <a:bodyPr>
            <a:spAutoFit/>
          </a:bodyPr>
          <a:lstStyle/>
          <a:p>
            <a:pPr marL="411163" eaLnBrk="1" hangingPunct="1">
              <a:lnSpc>
                <a:spcPct val="80000"/>
              </a:lnSpc>
              <a:spcBef>
                <a:spcPts val="600"/>
              </a:spcBef>
              <a:spcAft>
                <a:spcPts val="600"/>
              </a:spcAft>
              <a:buClr>
                <a:srgbClr val="F47B20"/>
              </a:buClr>
              <a:defRPr/>
            </a:pPr>
            <a:r>
              <a:rPr lang="en-US" sz="2200" dirty="0">
                <a:solidFill>
                  <a:srgbClr val="007078"/>
                </a:solidFill>
                <a:latin typeface="Lucida Grande"/>
                <a:ea typeface="ＭＳ Ｐゴシック" charset="0"/>
                <a:cs typeface="Lucida Grande"/>
              </a:rPr>
              <a:t>How race works today</a:t>
            </a:r>
          </a:p>
          <a:p>
            <a:pPr marL="754063" indent="-342900" eaLnBrk="1" hangingPunct="1">
              <a:lnSpc>
                <a:spcPct val="80000"/>
              </a:lnSpc>
              <a:spcBef>
                <a:spcPts val="600"/>
              </a:spcBef>
              <a:spcAft>
                <a:spcPts val="600"/>
              </a:spcAft>
              <a:buClr>
                <a:srgbClr val="F47B20"/>
              </a:buClr>
              <a:buFont typeface="Arial"/>
              <a:buChar char="•"/>
              <a:defRPr/>
            </a:pPr>
            <a:r>
              <a:rPr lang="en-US" sz="2200" dirty="0">
                <a:latin typeface="Lucida Grande"/>
                <a:ea typeface="ＭＳ Ｐゴシック" charset="0"/>
                <a:cs typeface="Lucida Grande"/>
              </a:rPr>
              <a:t>There are still practices, cultural norms and institutional arrangements that help create and maintain (disparate) </a:t>
            </a:r>
            <a:r>
              <a:rPr lang="en-US" sz="2200" dirty="0" err="1">
                <a:latin typeface="Lucida Grande"/>
                <a:ea typeface="ＭＳ Ｐゴシック" charset="0"/>
                <a:cs typeface="Lucida Grande"/>
              </a:rPr>
              <a:t>racialized</a:t>
            </a:r>
            <a:r>
              <a:rPr lang="en-US" sz="2200" dirty="0">
                <a:latin typeface="Lucida Grande"/>
                <a:ea typeface="ＭＳ Ｐゴシック" charset="0"/>
                <a:cs typeface="Lucida Grande"/>
              </a:rPr>
              <a:t> outcomes</a:t>
            </a:r>
          </a:p>
          <a:p>
            <a:pPr marL="754063" indent="-342900" eaLnBrk="1" hangingPunct="1">
              <a:lnSpc>
                <a:spcPct val="80000"/>
              </a:lnSpc>
              <a:spcBef>
                <a:spcPts val="600"/>
              </a:spcBef>
              <a:spcAft>
                <a:spcPts val="600"/>
              </a:spcAft>
              <a:buClr>
                <a:srgbClr val="F47B20"/>
              </a:buClr>
              <a:buFont typeface="Arial"/>
              <a:buChar char="•"/>
              <a:defRPr/>
            </a:pPr>
            <a:r>
              <a:rPr lang="en-US" sz="2200" dirty="0">
                <a:latin typeface="Lucida Grande"/>
                <a:ea typeface="ＭＳ Ｐゴシック" charset="0"/>
                <a:cs typeface="Lucida Grande"/>
              </a:rPr>
              <a:t>Structural racialization addresses inter-institutional arrangements and interactions </a:t>
            </a:r>
          </a:p>
          <a:p>
            <a:pPr marL="1073150" lvl="1" indent="-342900" eaLnBrk="1" hangingPunct="1">
              <a:lnSpc>
                <a:spcPct val="80000"/>
              </a:lnSpc>
              <a:spcBef>
                <a:spcPts val="600"/>
              </a:spcBef>
              <a:spcAft>
                <a:spcPts val="600"/>
              </a:spcAft>
              <a:buClr>
                <a:srgbClr val="F47B20"/>
              </a:buClr>
              <a:buFont typeface="Arial"/>
              <a:buChar char="•"/>
              <a:defRPr/>
            </a:pPr>
            <a:r>
              <a:rPr lang="en-US" sz="2200" dirty="0">
                <a:latin typeface="Lucida Grande"/>
                <a:ea typeface="ＭＳ Ｐゴシック" charset="0"/>
                <a:cs typeface="Lucida Grande"/>
              </a:rPr>
              <a:t>It refers to the ways in which the joint operation of institutions produce </a:t>
            </a:r>
            <a:r>
              <a:rPr lang="en-US" sz="2200" dirty="0" err="1">
                <a:latin typeface="Lucida Grande"/>
                <a:ea typeface="ＭＳ Ｐゴシック" charset="0"/>
                <a:cs typeface="Lucida Grande"/>
              </a:rPr>
              <a:t>racialized</a:t>
            </a:r>
            <a:r>
              <a:rPr lang="en-US" sz="2200" dirty="0">
                <a:latin typeface="Lucida Grande"/>
                <a:ea typeface="ＭＳ Ｐゴシック" charset="0"/>
                <a:cs typeface="Lucida Grande"/>
              </a:rPr>
              <a:t> outcomes</a:t>
            </a:r>
          </a:p>
          <a:p>
            <a:pPr marL="1347788" lvl="2" indent="-342900" eaLnBrk="1" hangingPunct="1">
              <a:lnSpc>
                <a:spcPct val="80000"/>
              </a:lnSpc>
              <a:spcBef>
                <a:spcPts val="600"/>
              </a:spcBef>
              <a:spcAft>
                <a:spcPts val="600"/>
              </a:spcAft>
              <a:buClr>
                <a:srgbClr val="F47B20"/>
              </a:buClr>
              <a:buFont typeface="Arial"/>
              <a:buChar char="•"/>
              <a:defRPr/>
            </a:pPr>
            <a:r>
              <a:rPr lang="en-US" sz="2200" dirty="0">
                <a:latin typeface="Lucida Grande"/>
                <a:ea typeface="ＭＳ Ｐゴシック" charset="0"/>
                <a:cs typeface="Lucida Grande"/>
              </a:rPr>
              <a:t>In this analysis, outcomes matter more than intent</a:t>
            </a:r>
          </a:p>
        </p:txBody>
      </p:sp>
      <p:sp>
        <p:nvSpPr>
          <p:cNvPr id="75778" name="Title 1"/>
          <p:cNvSpPr>
            <a:spLocks noGrp="1"/>
          </p:cNvSpPr>
          <p:nvPr>
            <p:ph type="title"/>
          </p:nvPr>
        </p:nvSpPr>
        <p:spPr bwMode="auto">
          <a:xfrm>
            <a:off x="434975" y="274638"/>
            <a:ext cx="6423025" cy="95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sz="3600">
                <a:solidFill>
                  <a:schemeClr val="bg1"/>
                </a:solidFill>
                <a:latin typeface="Georgia" pitchFamily="18" charset="0"/>
              </a:rPr>
              <a:t>Structural Racialization</a:t>
            </a:r>
            <a:br>
              <a:rPr lang="en-US" altLang="en-US" sz="3600">
                <a:solidFill>
                  <a:schemeClr val="bg1"/>
                </a:solidFill>
                <a:latin typeface="Georgia" pitchFamily="18" charset="0"/>
              </a:rPr>
            </a:br>
            <a:endParaRPr lang="en-US" altLang="en-US" sz="3600">
              <a:latin typeface="Georgia" pitchFamily="18" charset="0"/>
            </a:endParaRPr>
          </a:p>
        </p:txBody>
      </p:sp>
    </p:spTree>
    <p:extLst>
      <p:ext uri="{BB962C8B-B14F-4D97-AF65-F5344CB8AC3E}">
        <p14:creationId xmlns:p14="http://schemas.microsoft.com/office/powerpoint/2010/main" val="31985011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43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43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4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 name="image15.jpg" descr="51C6mT304VL._SX258_BO1,204,203,200_.jpg"/>
          <p:cNvPicPr>
            <a:picLocks noChangeAspect="1"/>
          </p:cNvPicPr>
          <p:nvPr/>
        </p:nvPicPr>
        <p:blipFill>
          <a:blip r:embed="rId2">
            <a:extLst/>
          </a:blip>
          <a:stretch>
            <a:fillRect/>
          </a:stretch>
        </p:blipFill>
        <p:spPr>
          <a:xfrm>
            <a:off x="5229276" y="1237105"/>
            <a:ext cx="3838524" cy="4680049"/>
          </a:xfrm>
          <a:prstGeom prst="rect">
            <a:avLst/>
          </a:prstGeom>
          <a:ln>
            <a:solidFill>
              <a:srgbClr val="000000"/>
            </a:solidFill>
          </a:ln>
        </p:spPr>
      </p:pic>
      <p:pic>
        <p:nvPicPr>
          <p:cNvPr id="421" name="image16.jpg" descr="$T2eC16d,!ysE9sy0jKf0BP7L(v3nBg--_35.JPG"/>
          <p:cNvPicPr>
            <a:picLocks noChangeAspect="1"/>
          </p:cNvPicPr>
          <p:nvPr/>
        </p:nvPicPr>
        <p:blipFill>
          <a:blip r:embed="rId3">
            <a:extLst/>
          </a:blip>
          <a:stretch>
            <a:fillRect/>
          </a:stretch>
        </p:blipFill>
        <p:spPr>
          <a:xfrm>
            <a:off x="76200" y="1237104"/>
            <a:ext cx="3016892" cy="4665298"/>
          </a:xfrm>
          <a:prstGeom prst="rect">
            <a:avLst/>
          </a:prstGeom>
          <a:ln>
            <a:solidFill>
              <a:srgbClr val="000000"/>
            </a:solidFill>
          </a:ln>
        </p:spPr>
      </p:pic>
      <p:pic>
        <p:nvPicPr>
          <p:cNvPr id="422" name="image17.png" descr="pluralism-clipart-what-do-you-think.png"/>
          <p:cNvPicPr>
            <a:picLocks noChangeAspect="1"/>
          </p:cNvPicPr>
          <p:nvPr/>
        </p:nvPicPr>
        <p:blipFill>
          <a:blip r:embed="rId4">
            <a:extLst/>
          </a:blip>
          <a:stretch>
            <a:fillRect/>
          </a:stretch>
        </p:blipFill>
        <p:spPr>
          <a:xfrm>
            <a:off x="3181991" y="1543957"/>
            <a:ext cx="1865364" cy="4005944"/>
          </a:xfrm>
          <a:prstGeom prst="rect">
            <a:avLst/>
          </a:prstGeom>
          <a:ln w="12700">
            <a:miter lim="400000"/>
          </a:ln>
        </p:spPr>
      </p:pic>
      <p:sp>
        <p:nvSpPr>
          <p:cNvPr id="423" name="Shape 423"/>
          <p:cNvSpPr/>
          <p:nvPr/>
        </p:nvSpPr>
        <p:spPr>
          <a:xfrm>
            <a:off x="-63500" y="306388"/>
            <a:ext cx="9207500" cy="6121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3600">
                <a:solidFill>
                  <a:srgbClr val="FFFFFF"/>
                </a:solidFill>
                <a:latin typeface="Georgia"/>
                <a:ea typeface="Georgia"/>
                <a:cs typeface="Georgia"/>
                <a:sym typeface="Georgia"/>
              </a:defRPr>
            </a:lvl1pPr>
          </a:lstStyle>
          <a:p>
            <a:r>
              <a:t>In the United States…</a:t>
            </a:r>
          </a:p>
        </p:txBody>
      </p:sp>
    </p:spTree>
    <p:extLst>
      <p:ext uri="{BB962C8B-B14F-4D97-AF65-F5344CB8AC3E}">
        <p14:creationId xmlns:p14="http://schemas.microsoft.com/office/powerpoint/2010/main" val="175603404"/>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Structural Inclusion</a:t>
            </a:r>
          </a:p>
        </p:txBody>
      </p:sp>
      <p:sp>
        <p:nvSpPr>
          <p:cNvPr id="3" name="Content Placeholder 2"/>
          <p:cNvSpPr>
            <a:spLocks noGrp="1"/>
          </p:cNvSpPr>
          <p:nvPr>
            <p:ph sz="quarter" idx="1"/>
          </p:nvPr>
        </p:nvSpPr>
        <p:spPr/>
        <p:txBody>
          <a:bodyPr/>
          <a:lstStyle/>
          <a:p>
            <a:r>
              <a:rPr lang="en-US" dirty="0"/>
              <a:t>Design structures to promote the outcome you want</a:t>
            </a:r>
          </a:p>
          <a:p>
            <a:r>
              <a:rPr lang="en-US" dirty="0"/>
              <a:t>Not just ending structural marginalization</a:t>
            </a:r>
          </a:p>
          <a:p>
            <a:r>
              <a:rPr lang="en-US" dirty="0"/>
              <a:t>Bridge</a:t>
            </a:r>
          </a:p>
        </p:txBody>
      </p:sp>
      <p:sp>
        <p:nvSpPr>
          <p:cNvPr id="4" name="Slide Number Placeholder 3"/>
          <p:cNvSpPr>
            <a:spLocks noGrp="1"/>
          </p:cNvSpPr>
          <p:nvPr>
            <p:ph type="sldNum" sz="quarter" idx="12"/>
          </p:nvPr>
        </p:nvSpPr>
        <p:spPr/>
        <p:txBody>
          <a:bodyPr/>
          <a:lstStyle/>
          <a:p>
            <a:fld id="{A19B5733-3E0D-4F64-959A-CA1FC31FA7AE}" type="slidenum">
              <a:rPr lang="en-US" altLang="en-US" smtClean="0"/>
              <a:pPr/>
              <a:t>40</a:t>
            </a:fld>
            <a:endParaRPr lang="en-US" altLang="en-US"/>
          </a:p>
        </p:txBody>
      </p:sp>
    </p:spTree>
    <p:extLst>
      <p:ext uri="{BB962C8B-B14F-4D97-AF65-F5344CB8AC3E}">
        <p14:creationId xmlns:p14="http://schemas.microsoft.com/office/powerpoint/2010/main" val="1689179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txBox="1">
            <a:spLocks noChangeArrowheads="1"/>
          </p:cNvSpPr>
          <p:nvPr/>
        </p:nvSpPr>
        <p:spPr bwMode="auto">
          <a:xfrm>
            <a:off x="0" y="1354138"/>
            <a:ext cx="9144000" cy="550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spcBef>
                <a:spcPts val="2000"/>
              </a:spcBef>
              <a:buClr>
                <a:srgbClr val="4F81BD"/>
              </a:buClr>
              <a:buSzPct val="75000"/>
              <a:buFont typeface="Wingdings" pitchFamily="2" charset="2"/>
              <a:buNone/>
            </a:pPr>
            <a:r>
              <a:rPr lang="en-US" altLang="en-US" sz="2200">
                <a:solidFill>
                  <a:srgbClr val="000000"/>
                </a:solidFill>
                <a:latin typeface="Georgia" pitchFamily="18" charset="0"/>
              </a:rPr>
              <a:t>We are all situated </a:t>
            </a:r>
            <a:br>
              <a:rPr lang="en-US" altLang="en-US" sz="2200">
                <a:solidFill>
                  <a:srgbClr val="000000"/>
                </a:solidFill>
                <a:latin typeface="Georgia" pitchFamily="18" charset="0"/>
              </a:rPr>
            </a:br>
            <a:r>
              <a:rPr lang="en-US" altLang="en-US" sz="2200">
                <a:solidFill>
                  <a:srgbClr val="000000"/>
                </a:solidFill>
                <a:latin typeface="Georgia" pitchFamily="18" charset="0"/>
              </a:rPr>
              <a:t>within structures </a:t>
            </a:r>
            <a:br>
              <a:rPr lang="en-US" altLang="en-US" sz="2200">
                <a:solidFill>
                  <a:srgbClr val="000000"/>
                </a:solidFill>
                <a:latin typeface="Georgia" pitchFamily="18" charset="0"/>
              </a:rPr>
            </a:br>
            <a:r>
              <a:rPr lang="en-US" altLang="en-US" sz="2200">
                <a:solidFill>
                  <a:srgbClr val="000000"/>
                </a:solidFill>
                <a:latin typeface="Georgia" pitchFamily="18" charset="0"/>
              </a:rPr>
              <a:t>but not evenly</a:t>
            </a:r>
          </a:p>
          <a:p>
            <a:pPr eaLnBrk="1" hangingPunct="1">
              <a:spcBef>
                <a:spcPts val="2000"/>
              </a:spcBef>
              <a:buClr>
                <a:srgbClr val="4F81BD"/>
              </a:buClr>
              <a:buSzPct val="75000"/>
              <a:buFont typeface="Wingdings" pitchFamily="2" charset="2"/>
              <a:buNone/>
            </a:pPr>
            <a:endParaRPr lang="en-US" altLang="en-US" sz="1800" b="1">
              <a:solidFill>
                <a:srgbClr val="007078"/>
              </a:solidFill>
              <a:latin typeface="Lucida Grande" pitchFamily="124" charset="0"/>
            </a:endParaRPr>
          </a:p>
          <a:p>
            <a:pPr eaLnBrk="1" hangingPunct="1">
              <a:spcBef>
                <a:spcPts val="2000"/>
              </a:spcBef>
              <a:buClr>
                <a:srgbClr val="4F81BD"/>
              </a:buClr>
              <a:buSzPct val="75000"/>
              <a:buFont typeface="Wingdings" pitchFamily="2" charset="2"/>
              <a:buNone/>
            </a:pPr>
            <a:endParaRPr lang="en-US" altLang="en-US" sz="1800" b="1">
              <a:solidFill>
                <a:srgbClr val="007078"/>
              </a:solidFill>
              <a:latin typeface="Lucida Grande" pitchFamily="124" charset="0"/>
            </a:endParaRPr>
          </a:p>
          <a:p>
            <a:pPr eaLnBrk="1" hangingPunct="1">
              <a:spcBef>
                <a:spcPts val="2000"/>
              </a:spcBef>
              <a:buClr>
                <a:srgbClr val="4F81BD"/>
              </a:buClr>
              <a:buSzPct val="75000"/>
              <a:buFont typeface="Wingdings" pitchFamily="2" charset="2"/>
              <a:buNone/>
            </a:pPr>
            <a:endParaRPr lang="en-US" altLang="en-US" sz="1800" b="1">
              <a:solidFill>
                <a:srgbClr val="007078"/>
              </a:solidFill>
              <a:latin typeface="Lucida Grande" pitchFamily="124" charset="0"/>
            </a:endParaRPr>
          </a:p>
          <a:p>
            <a:pPr eaLnBrk="1" hangingPunct="1">
              <a:spcBef>
                <a:spcPts val="2000"/>
              </a:spcBef>
              <a:buClr>
                <a:srgbClr val="4F81BD"/>
              </a:buClr>
              <a:buSzPct val="75000"/>
              <a:buFont typeface="Wingdings" pitchFamily="2" charset="2"/>
              <a:buNone/>
            </a:pPr>
            <a:endParaRPr lang="en-US" altLang="en-US" sz="1800" b="1">
              <a:solidFill>
                <a:srgbClr val="007078"/>
              </a:solidFill>
              <a:latin typeface="Lucida Grande" pitchFamily="124" charset="0"/>
            </a:endParaRPr>
          </a:p>
          <a:p>
            <a:pPr algn="r" eaLnBrk="1" hangingPunct="1">
              <a:spcBef>
                <a:spcPts val="2000"/>
              </a:spcBef>
              <a:buClr>
                <a:srgbClr val="4F81BD"/>
              </a:buClr>
              <a:buSzPct val="75000"/>
              <a:buFont typeface="Wingdings" pitchFamily="2" charset="2"/>
              <a:buNone/>
            </a:pPr>
            <a:br>
              <a:rPr lang="en-US" altLang="en-US" sz="2200">
                <a:solidFill>
                  <a:srgbClr val="000000"/>
                </a:solidFill>
                <a:latin typeface="Georgia" pitchFamily="18" charset="0"/>
              </a:rPr>
            </a:br>
            <a:br>
              <a:rPr lang="en-US" altLang="en-US" sz="2200">
                <a:solidFill>
                  <a:srgbClr val="000000"/>
                </a:solidFill>
                <a:latin typeface="Georgia" pitchFamily="18" charset="0"/>
              </a:rPr>
            </a:br>
            <a:br>
              <a:rPr lang="en-US" altLang="en-US" sz="2200">
                <a:solidFill>
                  <a:srgbClr val="000000"/>
                </a:solidFill>
                <a:latin typeface="Georgia" pitchFamily="18" charset="0"/>
              </a:rPr>
            </a:br>
            <a:r>
              <a:rPr lang="en-US" altLang="en-US" sz="2200">
                <a:solidFill>
                  <a:srgbClr val="000000"/>
                </a:solidFill>
                <a:latin typeface="Georgia" pitchFamily="18" charset="0"/>
              </a:rPr>
              <a:t>These structures interact in</a:t>
            </a:r>
            <a:br>
              <a:rPr lang="en-US" altLang="en-US" sz="2200">
                <a:solidFill>
                  <a:srgbClr val="000000"/>
                </a:solidFill>
                <a:latin typeface="Georgia" pitchFamily="18" charset="0"/>
              </a:rPr>
            </a:br>
            <a:r>
              <a:rPr lang="en-US" altLang="en-US" sz="2200">
                <a:solidFill>
                  <a:srgbClr val="000000"/>
                </a:solidFill>
                <a:latin typeface="Georgia" pitchFamily="18" charset="0"/>
              </a:rPr>
              <a:t> ways that produce a differential in outcomes in opportunity</a:t>
            </a:r>
          </a:p>
        </p:txBody>
      </p:sp>
      <p:sp>
        <p:nvSpPr>
          <p:cNvPr id="76803" name="TextBox 2"/>
          <p:cNvSpPr txBox="1">
            <a:spLocks noChangeArrowheads="1"/>
          </p:cNvSpPr>
          <p:nvPr/>
        </p:nvSpPr>
        <p:spPr bwMode="auto">
          <a:xfrm>
            <a:off x="385763" y="73025"/>
            <a:ext cx="6451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200">
                <a:solidFill>
                  <a:schemeClr val="bg1"/>
                </a:solidFill>
                <a:latin typeface="Georgia" pitchFamily="18" charset="0"/>
              </a:rPr>
              <a:t>Understanding Systems as Structures</a:t>
            </a:r>
            <a:endParaRPr lang="en-US" altLang="en-US" sz="3200">
              <a:solidFill>
                <a:srgbClr val="FFFFFF"/>
              </a:solidFill>
              <a:latin typeface="Georgia" pitchFamily="18" charset="0"/>
            </a:endParaRPr>
          </a:p>
        </p:txBody>
      </p:sp>
      <p:grpSp>
        <p:nvGrpSpPr>
          <p:cNvPr id="76804" name="Group 23"/>
          <p:cNvGrpSpPr>
            <a:grpSpLocks/>
          </p:cNvGrpSpPr>
          <p:nvPr/>
        </p:nvGrpSpPr>
        <p:grpSpPr bwMode="auto">
          <a:xfrm>
            <a:off x="2405063" y="1543050"/>
            <a:ext cx="4165600" cy="4011613"/>
            <a:chOff x="2428631" y="1542325"/>
            <a:chExt cx="3815433" cy="3815433"/>
          </a:xfrm>
        </p:grpSpPr>
        <p:grpSp>
          <p:nvGrpSpPr>
            <p:cNvPr id="76806" name="Group 22"/>
            <p:cNvGrpSpPr>
              <a:grpSpLocks/>
            </p:cNvGrpSpPr>
            <p:nvPr/>
          </p:nvGrpSpPr>
          <p:grpSpPr bwMode="auto">
            <a:xfrm>
              <a:off x="2428631" y="1542325"/>
              <a:ext cx="3815433" cy="3815433"/>
              <a:chOff x="773501" y="2028823"/>
              <a:chExt cx="2775468" cy="2775468"/>
            </a:xfrm>
          </p:grpSpPr>
          <p:sp>
            <p:nvSpPr>
              <p:cNvPr id="36" name="Pie 35"/>
              <p:cNvSpPr/>
              <p:nvPr/>
            </p:nvSpPr>
            <p:spPr>
              <a:xfrm flipH="1">
                <a:off x="773501" y="2028823"/>
                <a:ext cx="2775468" cy="2775468"/>
              </a:xfrm>
              <a:prstGeom prst="pie">
                <a:avLst>
                  <a:gd name="adj1" fmla="val 9051563"/>
                  <a:gd name="adj2" fmla="val 1620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black"/>
                  </a:solidFill>
                </a:endParaRPr>
              </a:p>
            </p:txBody>
          </p:sp>
          <p:sp>
            <p:nvSpPr>
              <p:cNvPr id="37" name="Pie 36"/>
              <p:cNvSpPr/>
              <p:nvPr/>
            </p:nvSpPr>
            <p:spPr>
              <a:xfrm rot="16200000">
                <a:off x="773501" y="2028823"/>
                <a:ext cx="2775468" cy="2775468"/>
              </a:xfrm>
              <a:prstGeom prst="pie">
                <a:avLst>
                  <a:gd name="adj1" fmla="val 7126727"/>
                  <a:gd name="adj2" fmla="val 1620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black"/>
                  </a:solidFill>
                </a:endParaRPr>
              </a:p>
            </p:txBody>
          </p:sp>
          <p:sp>
            <p:nvSpPr>
              <p:cNvPr id="38" name="Pie 37"/>
              <p:cNvSpPr/>
              <p:nvPr/>
            </p:nvSpPr>
            <p:spPr>
              <a:xfrm>
                <a:off x="773501" y="2028823"/>
                <a:ext cx="2775468" cy="2775468"/>
              </a:xfrm>
              <a:prstGeom prst="pie">
                <a:avLst>
                  <a:gd name="adj1" fmla="val 9068084"/>
                  <a:gd name="adj2" fmla="val 1620000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prstClr val="black"/>
                  </a:solidFill>
                </a:endParaRPr>
              </a:p>
            </p:txBody>
          </p:sp>
          <p:sp>
            <p:nvSpPr>
              <p:cNvPr id="76811" name="TextBox 17"/>
              <p:cNvSpPr txBox="1">
                <a:spLocks noChangeArrowheads="1"/>
              </p:cNvSpPr>
              <p:nvPr/>
            </p:nvSpPr>
            <p:spPr bwMode="auto">
              <a:xfrm>
                <a:off x="896561" y="2711998"/>
                <a:ext cx="919881" cy="44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1800">
                    <a:solidFill>
                      <a:srgbClr val="FFFFFF"/>
                    </a:solidFill>
                  </a:rPr>
                  <a:t>Cultural Structures</a:t>
                </a:r>
              </a:p>
            </p:txBody>
          </p:sp>
          <p:sp>
            <p:nvSpPr>
              <p:cNvPr id="76812" name="TextBox 19"/>
              <p:cNvSpPr txBox="1">
                <a:spLocks noChangeArrowheads="1"/>
              </p:cNvSpPr>
              <p:nvPr/>
            </p:nvSpPr>
            <p:spPr bwMode="auto">
              <a:xfrm>
                <a:off x="2530149" y="2711998"/>
                <a:ext cx="925742" cy="44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1800">
                    <a:solidFill>
                      <a:srgbClr val="FFFFFF"/>
                    </a:solidFill>
                  </a:rPr>
                  <a:t>Physical Structures</a:t>
                </a:r>
              </a:p>
            </p:txBody>
          </p:sp>
          <p:sp>
            <p:nvSpPr>
              <p:cNvPr id="76813" name="TextBox 21"/>
              <p:cNvSpPr txBox="1">
                <a:spLocks noChangeArrowheads="1"/>
              </p:cNvSpPr>
              <p:nvPr/>
            </p:nvSpPr>
            <p:spPr bwMode="auto">
              <a:xfrm>
                <a:off x="1816894" y="4130231"/>
                <a:ext cx="897172" cy="44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1800">
                    <a:solidFill>
                      <a:srgbClr val="FFFFFF"/>
                    </a:solidFill>
                  </a:rPr>
                  <a:t>Social Structures</a:t>
                </a:r>
              </a:p>
            </p:txBody>
          </p:sp>
        </p:grpSp>
        <p:sp>
          <p:nvSpPr>
            <p:cNvPr id="21" name="Isosceles Triangle 20"/>
            <p:cNvSpPr/>
            <p:nvPr/>
          </p:nvSpPr>
          <p:spPr>
            <a:xfrm>
              <a:off x="3165835" y="2328966"/>
              <a:ext cx="2313398" cy="1763524"/>
            </a:xfrm>
            <a:prstGeom prst="triangle">
              <a:avLst/>
            </a:prstGeom>
            <a:solidFill>
              <a:schemeClr val="accent2">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prstClr val="white"/>
                </a:solidFill>
              </a:endParaRPr>
            </a:p>
            <a:p>
              <a:pPr algn="ctr" eaLnBrk="1" hangingPunct="1">
                <a:defRPr/>
              </a:pPr>
              <a:endParaRPr lang="en-US" dirty="0">
                <a:solidFill>
                  <a:prstClr val="white"/>
                </a:solidFill>
              </a:endParaRPr>
            </a:p>
          </p:txBody>
        </p:sp>
      </p:grpSp>
      <p:sp>
        <p:nvSpPr>
          <p:cNvPr id="76805" name="TextBox 24"/>
          <p:cNvSpPr txBox="1">
            <a:spLocks noChangeArrowheads="1"/>
          </p:cNvSpPr>
          <p:nvPr/>
        </p:nvSpPr>
        <p:spPr bwMode="auto">
          <a:xfrm>
            <a:off x="3794125" y="3475038"/>
            <a:ext cx="1296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b="1">
                <a:solidFill>
                  <a:schemeClr val="bg1"/>
                </a:solidFill>
              </a:rPr>
              <a:t>OUTCOMES</a:t>
            </a:r>
          </a:p>
        </p:txBody>
      </p:sp>
    </p:spTree>
    <p:extLst>
      <p:ext uri="{BB962C8B-B14F-4D97-AF65-F5344CB8AC3E}">
        <p14:creationId xmlns:p14="http://schemas.microsoft.com/office/powerpoint/2010/main" val="138716841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Box 2"/>
          <p:cNvSpPr txBox="1">
            <a:spLocks noChangeArrowheads="1"/>
          </p:cNvSpPr>
          <p:nvPr/>
        </p:nvSpPr>
        <p:spPr bwMode="auto">
          <a:xfrm>
            <a:off x="457200" y="306388"/>
            <a:ext cx="6451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600" dirty="0">
                <a:solidFill>
                  <a:srgbClr val="FFFFFF"/>
                </a:solidFill>
                <a:latin typeface="Georgia" pitchFamily="18" charset="0"/>
              </a:rPr>
              <a:t>         Engage the System</a:t>
            </a:r>
          </a:p>
        </p:txBody>
      </p:sp>
      <p:sp>
        <p:nvSpPr>
          <p:cNvPr id="61443" name="Content Placeholder 2"/>
          <p:cNvSpPr txBox="1">
            <a:spLocks/>
          </p:cNvSpPr>
          <p:nvPr/>
        </p:nvSpPr>
        <p:spPr bwMode="auto">
          <a:xfrm>
            <a:off x="457200" y="1363663"/>
            <a:ext cx="8445500" cy="405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buClr>
                <a:srgbClr val="E75204"/>
              </a:buClr>
              <a:buFont typeface="Arial" pitchFamily="34" charset="0"/>
              <a:buNone/>
            </a:pPr>
            <a:r>
              <a:rPr lang="en-US" altLang="en-US" sz="2000" b="1" dirty="0">
                <a:solidFill>
                  <a:srgbClr val="007078"/>
                </a:solidFill>
                <a:latin typeface="Lucida Grande" pitchFamily="124" charset="0"/>
              </a:rPr>
              <a:t>There is wide agreement that to challenge the elites and the system, we need more unity with marginalized groups</a:t>
            </a:r>
          </a:p>
          <a:p>
            <a:pPr>
              <a:buClr>
                <a:srgbClr val="E75204"/>
              </a:buClr>
              <a:buFont typeface="Arial" pitchFamily="34" charset="0"/>
              <a:buNone/>
            </a:pPr>
            <a:endParaRPr lang="en-US" altLang="en-US" sz="2000" b="1" dirty="0">
              <a:solidFill>
                <a:srgbClr val="007078"/>
              </a:solidFill>
              <a:latin typeface="Lucida Grande" pitchFamily="124" charset="0"/>
            </a:endParaRPr>
          </a:p>
          <a:p>
            <a:pPr marL="342900" indent="-342900">
              <a:spcAft>
                <a:spcPts val="600"/>
              </a:spcAft>
              <a:buClr>
                <a:srgbClr val="E75204"/>
              </a:buClr>
              <a:buFont typeface="Arial" panose="020B0604020202020204" pitchFamily="34" charset="0"/>
              <a:buChar char="•"/>
            </a:pPr>
            <a:r>
              <a:rPr lang="en-US" altLang="en-US" sz="2000" dirty="0">
                <a:solidFill>
                  <a:srgbClr val="000000"/>
                </a:solidFill>
                <a:latin typeface="Lucida Grande" pitchFamily="124" charset="0"/>
              </a:rPr>
              <a:t>In the United States, this means common strategies and organizing among different race and ethnic groups</a:t>
            </a:r>
          </a:p>
          <a:p>
            <a:pPr marL="800100" lvl="1" indent="-342900">
              <a:spcAft>
                <a:spcPts val="600"/>
              </a:spcAft>
              <a:buClr>
                <a:srgbClr val="E75204"/>
              </a:buClr>
              <a:buFont typeface="Arial" panose="020B0604020202020204" pitchFamily="34" charset="0"/>
              <a:buChar char="•"/>
            </a:pPr>
            <a:r>
              <a:rPr lang="en-US" altLang="en-US" sz="2000" dirty="0">
                <a:solidFill>
                  <a:srgbClr val="000000"/>
                </a:solidFill>
                <a:latin typeface="Lucida Grande" pitchFamily="124" charset="0"/>
              </a:rPr>
              <a:t>However, there is little consensus on how you might achieve that unity</a:t>
            </a:r>
          </a:p>
          <a:p>
            <a:pPr marL="342900" indent="-342900">
              <a:spcAft>
                <a:spcPts val="600"/>
              </a:spcAft>
              <a:buClr>
                <a:srgbClr val="E75204"/>
              </a:buClr>
              <a:buFont typeface="Arial" panose="020B0604020202020204" pitchFamily="34" charset="0"/>
              <a:buChar char="•"/>
            </a:pPr>
            <a:r>
              <a:rPr lang="en-US" altLang="en-US" sz="2000" dirty="0">
                <a:solidFill>
                  <a:srgbClr val="000000"/>
                </a:solidFill>
                <a:latin typeface="Lucida Grande" pitchFamily="124" charset="0"/>
              </a:rPr>
              <a:t>Consensus difficult to achieve with dominant colorblind ideology</a:t>
            </a:r>
          </a:p>
          <a:p>
            <a:pPr marL="800100" lvl="1" indent="-342900">
              <a:spcAft>
                <a:spcPts val="600"/>
              </a:spcAft>
              <a:buClr>
                <a:srgbClr val="E75204"/>
              </a:buClr>
              <a:buFont typeface="Arial" panose="020B0604020202020204" pitchFamily="34" charset="0"/>
              <a:buChar char="•"/>
            </a:pPr>
            <a:r>
              <a:rPr lang="en-US" altLang="en-US" sz="2000" dirty="0">
                <a:solidFill>
                  <a:srgbClr val="000000"/>
                </a:solidFill>
                <a:latin typeface="Lucida Grande" pitchFamily="124" charset="0"/>
              </a:rPr>
              <a:t>What’s an alternative narrative? Do we even have one?</a:t>
            </a:r>
          </a:p>
          <a:p>
            <a:pPr algn="just">
              <a:spcBef>
                <a:spcPct val="20000"/>
              </a:spcBef>
              <a:buClr>
                <a:srgbClr val="E75204"/>
              </a:buClr>
              <a:buFont typeface="Arial" pitchFamily="34" charset="0"/>
              <a:buChar char="•"/>
            </a:pPr>
            <a:endParaRPr lang="en-US" altLang="en-US" sz="2000" dirty="0">
              <a:solidFill>
                <a:srgbClr val="000000"/>
              </a:solidFill>
              <a:latin typeface="Lucida Grande" pitchFamily="124" charset="0"/>
            </a:endParaRPr>
          </a:p>
        </p:txBody>
      </p:sp>
    </p:spTree>
    <p:extLst>
      <p:ext uri="{BB962C8B-B14F-4D97-AF65-F5344CB8AC3E}">
        <p14:creationId xmlns:p14="http://schemas.microsoft.com/office/powerpoint/2010/main" val="7707213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4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61443">
                                            <p:txEl>
                                              <p:pRg st="3" end="3"/>
                                            </p:txEl>
                                          </p:spTgt>
                                        </p:tgtEl>
                                        <p:attrNameLst>
                                          <p:attrName>style.visibility</p:attrName>
                                        </p:attrNameLst>
                                      </p:cBhvr>
                                      <p:to>
                                        <p:strVal val="visible"/>
                                      </p:to>
                                    </p:set>
                                    <p:animEffect transition="in" filter="blinds(horizontal)">
                                      <p:cBhvr>
                                        <p:cTn id="11" dur="500"/>
                                        <p:tgtEl>
                                          <p:spTgt spid="61443">
                                            <p:txEl>
                                              <p:pRg st="3" end="3"/>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61443">
                                            <p:txEl>
                                              <p:pRg st="4" end="4"/>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61443">
                                            <p:txEl>
                                              <p:pRg st="5" end="5"/>
                                            </p:txEl>
                                          </p:spTgt>
                                        </p:tgtEl>
                                        <p:attrNameLst>
                                          <p:attrName>style.visibility</p:attrName>
                                        </p:attrNameLst>
                                      </p:cBhvr>
                                      <p:to>
                                        <p:strVal val="visible"/>
                                      </p:to>
                                    </p:set>
                                    <p:animEffect transition="in" filter="blinds(horizontal)">
                                      <p:cBhvr>
                                        <p:cTn id="20" dur="500"/>
                                        <p:tgtEl>
                                          <p:spTgt spid="614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ontent Placeholder 4"/>
          <p:cNvSpPr txBox="1">
            <a:spLocks/>
          </p:cNvSpPr>
          <p:nvPr/>
        </p:nvSpPr>
        <p:spPr bwMode="auto">
          <a:xfrm>
            <a:off x="812800" y="1687513"/>
            <a:ext cx="7975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Calibri" pitchFamily="34" charset="0"/>
                <a:ea typeface="MS PGothic" pitchFamily="34" charset="-128"/>
              </a:defRPr>
            </a:lvl1pPr>
            <a:lvl2pPr marL="800100" indent="-34290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spcAft>
                <a:spcPts val="600"/>
              </a:spcAft>
              <a:buClr>
                <a:srgbClr val="E75204"/>
              </a:buClr>
              <a:buFont typeface="Calibri" pitchFamily="34" charset="0"/>
              <a:buAutoNum type="arabicPeriod"/>
            </a:pPr>
            <a:r>
              <a:rPr lang="en-US" altLang="en-US" sz="1800">
                <a:latin typeface="Lucida Grande" pitchFamily="124" charset="0"/>
              </a:rPr>
              <a:t>Shift in focus from people to structures and institutions</a:t>
            </a:r>
          </a:p>
          <a:p>
            <a:pPr eaLnBrk="1" hangingPunct="1">
              <a:spcAft>
                <a:spcPts val="600"/>
              </a:spcAft>
              <a:buClr>
                <a:srgbClr val="E75204"/>
              </a:buClr>
              <a:buFont typeface="Calibri" pitchFamily="34" charset="0"/>
              <a:buAutoNum type="arabicPeriod"/>
            </a:pPr>
            <a:r>
              <a:rPr lang="en-US" altLang="en-US" sz="1800">
                <a:latin typeface="Lucida Grande" pitchFamily="124" charset="0"/>
              </a:rPr>
              <a:t>Structures are not neutral; they require intervention and monitoring if they are to serve justice and promote inclusion</a:t>
            </a:r>
          </a:p>
          <a:p>
            <a:pPr eaLnBrk="1" hangingPunct="1">
              <a:spcAft>
                <a:spcPts val="600"/>
              </a:spcAft>
              <a:buClr>
                <a:srgbClr val="E75204"/>
              </a:buClr>
              <a:buFont typeface="Calibri" pitchFamily="34" charset="0"/>
              <a:buAutoNum type="arabicPeriod"/>
            </a:pPr>
            <a:r>
              <a:rPr lang="en-US" altLang="en-US" sz="1800">
                <a:latin typeface="Lucida Grande" pitchFamily="124" charset="0"/>
              </a:rPr>
              <a:t>Marginalized/racialized groups are not situated in the same structures and their structures/systems are not the same.</a:t>
            </a:r>
          </a:p>
          <a:p>
            <a:pPr eaLnBrk="1" hangingPunct="1">
              <a:spcAft>
                <a:spcPts val="600"/>
              </a:spcAft>
              <a:buClr>
                <a:srgbClr val="E75204"/>
              </a:buClr>
              <a:buFont typeface="Calibri" pitchFamily="34" charset="0"/>
              <a:buAutoNum type="arabicPeriod"/>
            </a:pPr>
            <a:r>
              <a:rPr lang="en-US" altLang="en-US" sz="1800" b="1">
                <a:latin typeface="Lucida Grande" pitchFamily="124" charset="0"/>
              </a:rPr>
              <a:t>Race plays a direct and indirect role in the development of these structures</a:t>
            </a:r>
          </a:p>
          <a:p>
            <a:pPr lvl="1" eaLnBrk="1" hangingPunct="1">
              <a:spcAft>
                <a:spcPts val="600"/>
              </a:spcAft>
              <a:buClr>
                <a:srgbClr val="E75204"/>
              </a:buClr>
              <a:buFont typeface="Arial" pitchFamily="34" charset="0"/>
              <a:buChar char="•"/>
            </a:pPr>
            <a:r>
              <a:rPr lang="en-US" altLang="en-US" sz="1800">
                <a:latin typeface="Lucida Grande" pitchFamily="124" charset="0"/>
              </a:rPr>
              <a:t>Not dependent on individual racialization</a:t>
            </a:r>
          </a:p>
          <a:p>
            <a:pPr lvl="1" eaLnBrk="1" hangingPunct="1">
              <a:spcAft>
                <a:spcPts val="600"/>
              </a:spcAft>
              <a:buClr>
                <a:srgbClr val="E75204"/>
              </a:buClr>
              <a:buFont typeface="Arial" pitchFamily="34" charset="0"/>
              <a:buChar char="•"/>
            </a:pPr>
            <a:r>
              <a:rPr lang="en-US" altLang="en-US" sz="1800">
                <a:latin typeface="Lucida Grande" pitchFamily="124" charset="0"/>
              </a:rPr>
              <a:t>Beyond the practices and procedures with any one institution</a:t>
            </a:r>
          </a:p>
          <a:p>
            <a:pPr lvl="1" eaLnBrk="1" hangingPunct="1">
              <a:spcAft>
                <a:spcPts val="600"/>
              </a:spcAft>
              <a:buClr>
                <a:srgbClr val="E75204"/>
              </a:buClr>
              <a:buFont typeface="Arial" pitchFamily="34" charset="0"/>
              <a:buChar char="•"/>
            </a:pPr>
            <a:r>
              <a:rPr lang="en-US" altLang="en-US" sz="1800">
                <a:latin typeface="Lucida Grande" pitchFamily="124" charset="0"/>
              </a:rPr>
              <a:t>Ways in which various institutions interact and arrange themselves</a:t>
            </a:r>
          </a:p>
          <a:p>
            <a:pPr lvl="1" eaLnBrk="1" hangingPunct="1">
              <a:spcAft>
                <a:spcPts val="600"/>
              </a:spcAft>
              <a:buClr>
                <a:srgbClr val="E75204"/>
              </a:buClr>
              <a:buFont typeface="Arial" pitchFamily="34" charset="0"/>
              <a:buChar char="•"/>
            </a:pPr>
            <a:r>
              <a:rPr lang="en-US" altLang="en-US" sz="1800">
                <a:latin typeface="Lucida Grande" pitchFamily="124" charset="0"/>
              </a:rPr>
              <a:t>Produces predictable unjust outcomes that are cumulative</a:t>
            </a:r>
          </a:p>
          <a:p>
            <a:pPr eaLnBrk="1" hangingPunct="1">
              <a:spcAft>
                <a:spcPts val="600"/>
              </a:spcAft>
              <a:buClr>
                <a:srgbClr val="E75204"/>
              </a:buClr>
              <a:buFont typeface="Calibri" pitchFamily="34" charset="0"/>
              <a:buAutoNum type="arabicPeriod"/>
            </a:pPr>
            <a:endParaRPr lang="en-US" altLang="en-US" sz="2200">
              <a:latin typeface="Lucida Grande" pitchFamily="124" charset="0"/>
            </a:endParaRPr>
          </a:p>
        </p:txBody>
      </p:sp>
      <p:sp>
        <p:nvSpPr>
          <p:cNvPr id="81922" name="TextBox 2"/>
          <p:cNvSpPr txBox="1">
            <a:spLocks noChangeArrowheads="1"/>
          </p:cNvSpPr>
          <p:nvPr/>
        </p:nvSpPr>
        <p:spPr bwMode="auto">
          <a:xfrm>
            <a:off x="457200" y="306388"/>
            <a:ext cx="6451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800">
                <a:solidFill>
                  <a:srgbClr val="FFFFFF"/>
                </a:solidFill>
                <a:latin typeface="Georgia" pitchFamily="18" charset="0"/>
              </a:rPr>
              <a:t>Structural Marginalization &amp; Racialization</a:t>
            </a:r>
          </a:p>
        </p:txBody>
      </p:sp>
    </p:spTree>
    <p:extLst>
      <p:ext uri="{BB962C8B-B14F-4D97-AF65-F5344CB8AC3E}">
        <p14:creationId xmlns:p14="http://schemas.microsoft.com/office/powerpoint/2010/main" val="16313568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553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553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553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553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65538">
                                            <p:txEl>
                                              <p:pRg st="4" end="4"/>
                                            </p:txEl>
                                          </p:spTgt>
                                        </p:tgtEl>
                                        <p:attrNameLst>
                                          <p:attrName>style.visibility</p:attrName>
                                        </p:attrNameLst>
                                      </p:cBhvr>
                                      <p:to>
                                        <p:strVal val="visible"/>
                                      </p:to>
                                    </p:set>
                                    <p:animEffect transition="in" filter="blinds(horizontal)">
                                      <p:cBhvr>
                                        <p:cTn id="23" dur="500"/>
                                        <p:tgtEl>
                                          <p:spTgt spid="65538">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65538">
                                            <p:txEl>
                                              <p:pRg st="5" end="5"/>
                                            </p:txEl>
                                          </p:spTgt>
                                        </p:tgtEl>
                                        <p:attrNameLst>
                                          <p:attrName>style.visibility</p:attrName>
                                        </p:attrNameLst>
                                      </p:cBhvr>
                                      <p:to>
                                        <p:strVal val="visible"/>
                                      </p:to>
                                    </p:set>
                                    <p:animEffect transition="in" filter="blinds(horizontal)">
                                      <p:cBhvr>
                                        <p:cTn id="28" dur="500"/>
                                        <p:tgtEl>
                                          <p:spTgt spid="65538">
                                            <p:txEl>
                                              <p:pRg st="5" end="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nodeType="clickEffect">
                                  <p:stCondLst>
                                    <p:cond delay="0"/>
                                  </p:stCondLst>
                                  <p:childTnLst>
                                    <p:set>
                                      <p:cBhvr>
                                        <p:cTn id="32" dur="1" fill="hold">
                                          <p:stCondLst>
                                            <p:cond delay="0"/>
                                          </p:stCondLst>
                                        </p:cTn>
                                        <p:tgtEl>
                                          <p:spTgt spid="65538">
                                            <p:txEl>
                                              <p:pRg st="6" end="6"/>
                                            </p:txEl>
                                          </p:spTgt>
                                        </p:tgtEl>
                                        <p:attrNameLst>
                                          <p:attrName>style.visibility</p:attrName>
                                        </p:attrNameLst>
                                      </p:cBhvr>
                                      <p:to>
                                        <p:strVal val="visible"/>
                                      </p:to>
                                    </p:set>
                                    <p:animEffect transition="in" filter="blinds(horizontal)">
                                      <p:cBhvr>
                                        <p:cTn id="33" dur="500"/>
                                        <p:tgtEl>
                                          <p:spTgt spid="65538">
                                            <p:txEl>
                                              <p:pRg st="6" end="6"/>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65538">
                                            <p:txEl>
                                              <p:pRg st="7" end="7"/>
                                            </p:txEl>
                                          </p:spTgt>
                                        </p:tgtEl>
                                        <p:attrNameLst>
                                          <p:attrName>style.visibility</p:attrName>
                                        </p:attrNameLst>
                                      </p:cBhvr>
                                      <p:to>
                                        <p:strVal val="visible"/>
                                      </p:to>
                                    </p:set>
                                    <p:animEffect transition="in" filter="blinds(horizontal)">
                                      <p:cBhvr>
                                        <p:cTn id="38" dur="500"/>
                                        <p:tgtEl>
                                          <p:spTgt spid="655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Box 2"/>
          <p:cNvSpPr txBox="1">
            <a:spLocks noChangeArrowheads="1"/>
          </p:cNvSpPr>
          <p:nvPr/>
        </p:nvSpPr>
        <p:spPr bwMode="auto">
          <a:xfrm>
            <a:off x="457200" y="306388"/>
            <a:ext cx="55959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600">
                <a:solidFill>
                  <a:srgbClr val="FFFFFF"/>
                </a:solidFill>
                <a:latin typeface="Georgia" pitchFamily="18" charset="0"/>
              </a:rPr>
              <a:t>Defining Opportunity</a:t>
            </a:r>
          </a:p>
        </p:txBody>
      </p:sp>
      <p:sp>
        <p:nvSpPr>
          <p:cNvPr id="83970" name="TextBox 3"/>
          <p:cNvSpPr txBox="1">
            <a:spLocks noChangeArrowheads="1"/>
          </p:cNvSpPr>
          <p:nvPr/>
        </p:nvSpPr>
        <p:spPr bwMode="auto">
          <a:xfrm>
            <a:off x="812800" y="1687513"/>
            <a:ext cx="742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a:solidFill>
                  <a:srgbClr val="000000"/>
                </a:solidFill>
                <a:latin typeface="Lucida Grande" pitchFamily="124" charset="0"/>
              </a:rPr>
              <a:t>We can define opportunity through </a:t>
            </a:r>
            <a:r>
              <a:rPr lang="en-US" altLang="en-US" sz="1800" b="1">
                <a:solidFill>
                  <a:srgbClr val="007078"/>
                </a:solidFill>
                <a:latin typeface="Lucida Grande" pitchFamily="124" charset="0"/>
              </a:rPr>
              <a:t>access</a:t>
            </a:r>
            <a:r>
              <a:rPr lang="en-US" altLang="en-US" sz="1800">
                <a:solidFill>
                  <a:srgbClr val="007078"/>
                </a:solidFill>
                <a:latin typeface="Lucida Grande" pitchFamily="124" charset="0"/>
              </a:rPr>
              <a:t> </a:t>
            </a:r>
            <a:r>
              <a:rPr lang="en-US" altLang="en-US" sz="1800">
                <a:solidFill>
                  <a:srgbClr val="000000"/>
                </a:solidFill>
                <a:latin typeface="Lucida Grande" pitchFamily="124" charset="0"/>
              </a:rPr>
              <a:t>to… </a:t>
            </a:r>
          </a:p>
        </p:txBody>
      </p:sp>
      <p:pic>
        <p:nvPicPr>
          <p:cNvPr id="6758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8013" y="2373313"/>
            <a:ext cx="1423987" cy="1450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59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95438" y="4184650"/>
            <a:ext cx="1423987" cy="1450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591"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05350" y="2371725"/>
            <a:ext cx="1419225" cy="1450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592"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05350" y="4184650"/>
            <a:ext cx="1419225" cy="1450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593"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95438" y="2384425"/>
            <a:ext cx="1423987" cy="1450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374775" y="3824288"/>
            <a:ext cx="1849438" cy="307975"/>
          </a:xfrm>
          <a:prstGeom prst="rect">
            <a:avLst/>
          </a:prstGeom>
          <a:noFill/>
        </p:spPr>
        <p:txBody>
          <a:bodyPr>
            <a:spAutoFit/>
          </a:bodyPr>
          <a:lstStyle/>
          <a:p>
            <a:pPr algn="ctr" defTabSz="914400" eaLnBrk="1" hangingPunct="1">
              <a:defRPr/>
            </a:pPr>
            <a:r>
              <a:rPr lang="en-US" sz="1400" cap="small" dirty="0">
                <a:latin typeface="Lucida Grande"/>
                <a:ea typeface="ＭＳ Ｐゴシック" charset="0"/>
                <a:cs typeface="Lucida Grande"/>
              </a:rPr>
              <a:t>education </a:t>
            </a:r>
          </a:p>
        </p:txBody>
      </p:sp>
      <p:sp>
        <p:nvSpPr>
          <p:cNvPr id="16" name="TextBox 15"/>
          <p:cNvSpPr txBox="1"/>
          <p:nvPr/>
        </p:nvSpPr>
        <p:spPr>
          <a:xfrm>
            <a:off x="2632075" y="3825875"/>
            <a:ext cx="2397125" cy="307975"/>
          </a:xfrm>
          <a:prstGeom prst="rect">
            <a:avLst/>
          </a:prstGeom>
          <a:noFill/>
        </p:spPr>
        <p:txBody>
          <a:bodyPr>
            <a:spAutoFit/>
          </a:bodyPr>
          <a:lstStyle/>
          <a:p>
            <a:pPr algn="ctr" defTabSz="914400" eaLnBrk="1" hangingPunct="1">
              <a:defRPr/>
            </a:pPr>
            <a:r>
              <a:rPr lang="en-US" sz="1400" cap="small" dirty="0">
                <a:solidFill>
                  <a:srgbClr val="000000"/>
                </a:solidFill>
                <a:latin typeface="Lucida Grande"/>
                <a:ea typeface="ＭＳ Ｐゴシック" charset="0"/>
                <a:cs typeface="Lucida Grande"/>
              </a:rPr>
              <a:t>economic </a:t>
            </a:r>
          </a:p>
        </p:txBody>
      </p:sp>
      <p:sp>
        <p:nvSpPr>
          <p:cNvPr id="17" name="TextBox 16"/>
          <p:cNvSpPr txBox="1"/>
          <p:nvPr/>
        </p:nvSpPr>
        <p:spPr>
          <a:xfrm>
            <a:off x="1492250" y="5686425"/>
            <a:ext cx="1655763" cy="265113"/>
          </a:xfrm>
          <a:prstGeom prst="rect">
            <a:avLst/>
          </a:prstGeom>
          <a:noFill/>
        </p:spPr>
        <p:txBody>
          <a:bodyPr>
            <a:spAutoFit/>
          </a:bodyPr>
          <a:lstStyle/>
          <a:p>
            <a:pPr algn="ctr" defTabSz="914400" eaLnBrk="1" hangingPunct="1">
              <a:defRPr/>
            </a:pPr>
            <a:r>
              <a:rPr lang="en-US" sz="1400" cap="small" dirty="0">
                <a:solidFill>
                  <a:srgbClr val="000000"/>
                </a:solidFill>
                <a:latin typeface="Lucida Grande"/>
                <a:ea typeface="ＭＳ Ｐゴシック" charset="0"/>
                <a:cs typeface="Lucida Grande"/>
              </a:rPr>
              <a:t>housing</a:t>
            </a:r>
          </a:p>
        </p:txBody>
      </p:sp>
      <p:sp>
        <p:nvSpPr>
          <p:cNvPr id="18" name="TextBox 17"/>
          <p:cNvSpPr txBox="1"/>
          <p:nvPr/>
        </p:nvSpPr>
        <p:spPr>
          <a:xfrm>
            <a:off x="4337050" y="3843338"/>
            <a:ext cx="2122488" cy="265112"/>
          </a:xfrm>
          <a:prstGeom prst="rect">
            <a:avLst/>
          </a:prstGeom>
          <a:noFill/>
        </p:spPr>
        <p:txBody>
          <a:bodyPr>
            <a:spAutoFit/>
          </a:bodyPr>
          <a:lstStyle/>
          <a:p>
            <a:pPr algn="ctr" defTabSz="914400" eaLnBrk="1" hangingPunct="1">
              <a:defRPr/>
            </a:pPr>
            <a:r>
              <a:rPr lang="en-US" sz="1400" cap="small" dirty="0">
                <a:solidFill>
                  <a:srgbClr val="000000"/>
                </a:solidFill>
                <a:latin typeface="Lucida Grande"/>
                <a:ea typeface="ＭＳ Ｐゴシック" charset="0"/>
                <a:cs typeface="Lucida Grande"/>
              </a:rPr>
              <a:t>transportation</a:t>
            </a:r>
          </a:p>
        </p:txBody>
      </p:sp>
      <p:sp>
        <p:nvSpPr>
          <p:cNvPr id="19" name="TextBox 18"/>
          <p:cNvSpPr txBox="1"/>
          <p:nvPr/>
        </p:nvSpPr>
        <p:spPr>
          <a:xfrm>
            <a:off x="4298950" y="5686425"/>
            <a:ext cx="2122488" cy="265113"/>
          </a:xfrm>
          <a:prstGeom prst="rect">
            <a:avLst/>
          </a:prstGeom>
          <a:noFill/>
        </p:spPr>
        <p:txBody>
          <a:bodyPr>
            <a:spAutoFit/>
          </a:bodyPr>
          <a:lstStyle/>
          <a:p>
            <a:pPr algn="ctr" defTabSz="914400" eaLnBrk="1" hangingPunct="1">
              <a:defRPr/>
            </a:pPr>
            <a:r>
              <a:rPr lang="en-US" sz="1400" b="1" cap="small" dirty="0">
                <a:solidFill>
                  <a:srgbClr val="000000"/>
                </a:solidFill>
                <a:latin typeface="Lucida Grande"/>
                <a:ea typeface="ＭＳ Ｐゴシック" charset="0"/>
                <a:cs typeface="Lucida Grande"/>
              </a:rPr>
              <a:t>healthcare</a:t>
            </a:r>
          </a:p>
        </p:txBody>
      </p:sp>
      <p:pic>
        <p:nvPicPr>
          <p:cNvPr id="67599"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48013" y="4184650"/>
            <a:ext cx="1423987" cy="1450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479675" y="5643563"/>
            <a:ext cx="2395538" cy="307975"/>
          </a:xfrm>
          <a:prstGeom prst="rect">
            <a:avLst/>
          </a:prstGeom>
          <a:noFill/>
        </p:spPr>
        <p:txBody>
          <a:bodyPr>
            <a:spAutoFit/>
          </a:bodyPr>
          <a:lstStyle/>
          <a:p>
            <a:pPr algn="ctr" defTabSz="914400" eaLnBrk="1" hangingPunct="1">
              <a:defRPr/>
            </a:pPr>
            <a:r>
              <a:rPr lang="en-US" sz="1400" cap="small" dirty="0">
                <a:solidFill>
                  <a:srgbClr val="000000"/>
                </a:solidFill>
                <a:latin typeface="Lucida Grande"/>
                <a:ea typeface="ＭＳ Ｐゴシック" charset="0"/>
                <a:cs typeface="Lucida Grande"/>
              </a:rPr>
              <a:t>     justice</a:t>
            </a:r>
          </a:p>
        </p:txBody>
      </p:sp>
      <p:pic>
        <p:nvPicPr>
          <p:cNvPr id="67601"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5225" y="2371725"/>
            <a:ext cx="1419225" cy="1450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5873750" y="3835400"/>
            <a:ext cx="2122488" cy="265113"/>
          </a:xfrm>
          <a:prstGeom prst="rect">
            <a:avLst/>
          </a:prstGeom>
          <a:noFill/>
        </p:spPr>
        <p:txBody>
          <a:bodyPr>
            <a:spAutoFit/>
          </a:bodyPr>
          <a:lstStyle/>
          <a:p>
            <a:pPr algn="ctr" defTabSz="914400" eaLnBrk="1" hangingPunct="1">
              <a:defRPr/>
            </a:pPr>
            <a:r>
              <a:rPr lang="en-US" sz="1400" cap="small" dirty="0">
                <a:solidFill>
                  <a:srgbClr val="000000"/>
                </a:solidFill>
                <a:latin typeface="Lucida Grande"/>
                <a:ea typeface="ＭＳ Ｐゴシック" charset="0"/>
                <a:cs typeface="Lucida Grande"/>
              </a:rPr>
              <a:t>food</a:t>
            </a:r>
          </a:p>
        </p:txBody>
      </p:sp>
      <p:pic>
        <p:nvPicPr>
          <p:cNvPr id="67603" name="Picture 1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245225" y="4192588"/>
            <a:ext cx="1419225" cy="1450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5892800" y="5686425"/>
            <a:ext cx="2124075" cy="265113"/>
          </a:xfrm>
          <a:prstGeom prst="rect">
            <a:avLst/>
          </a:prstGeom>
          <a:noFill/>
        </p:spPr>
        <p:txBody>
          <a:bodyPr>
            <a:spAutoFit/>
          </a:bodyPr>
          <a:lstStyle/>
          <a:p>
            <a:pPr algn="ctr" defTabSz="914400" eaLnBrk="1" hangingPunct="1">
              <a:defRPr/>
            </a:pPr>
            <a:r>
              <a:rPr lang="en-US" sz="1400" cap="small" dirty="0">
                <a:solidFill>
                  <a:srgbClr val="000000"/>
                </a:solidFill>
                <a:latin typeface="Lucida Grande"/>
                <a:ea typeface="ＭＳ Ｐゴシック" charset="0"/>
                <a:cs typeface="Lucida Grande"/>
              </a:rPr>
              <a:t>communications</a:t>
            </a:r>
          </a:p>
        </p:txBody>
      </p:sp>
    </p:spTree>
    <p:extLst>
      <p:ext uri="{BB962C8B-B14F-4D97-AF65-F5344CB8AC3E}">
        <p14:creationId xmlns:p14="http://schemas.microsoft.com/office/powerpoint/2010/main" val="29376685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67593"/>
                                        </p:tgtEl>
                                        <p:attrNameLst>
                                          <p:attrName>style.visibility</p:attrName>
                                        </p:attrNameLst>
                                      </p:cBhvr>
                                      <p:to>
                                        <p:strVal val="visible"/>
                                      </p:to>
                                    </p:set>
                                    <p:animEffect transition="in" filter="dissolve">
                                      <p:cBhvr>
                                        <p:cTn id="10" dur="500"/>
                                        <p:tgtEl>
                                          <p:spTgt spid="6759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9" presetClass="entr" presetSubtype="0" fill="hold" nodeType="withEffect">
                                  <p:stCondLst>
                                    <p:cond delay="0"/>
                                  </p:stCondLst>
                                  <p:childTnLst>
                                    <p:set>
                                      <p:cBhvr>
                                        <p:cTn id="17" dur="1" fill="hold">
                                          <p:stCondLst>
                                            <p:cond delay="0"/>
                                          </p:stCondLst>
                                        </p:cTn>
                                        <p:tgtEl>
                                          <p:spTgt spid="67589"/>
                                        </p:tgtEl>
                                        <p:attrNameLst>
                                          <p:attrName>style.visibility</p:attrName>
                                        </p:attrNameLst>
                                      </p:cBhvr>
                                      <p:to>
                                        <p:strVal val="visible"/>
                                      </p:to>
                                    </p:set>
                                    <p:animEffect transition="in" filter="dissolve">
                                      <p:cBhvr>
                                        <p:cTn id="18" dur="500"/>
                                        <p:tgtEl>
                                          <p:spTgt spid="6758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par>
                                <p:cTn id="24" presetID="9" presetClass="entr" presetSubtype="0" fill="hold" nodeType="withEffect">
                                  <p:stCondLst>
                                    <p:cond delay="0"/>
                                  </p:stCondLst>
                                  <p:childTnLst>
                                    <p:set>
                                      <p:cBhvr>
                                        <p:cTn id="25" dur="1" fill="hold">
                                          <p:stCondLst>
                                            <p:cond delay="0"/>
                                          </p:stCondLst>
                                        </p:cTn>
                                        <p:tgtEl>
                                          <p:spTgt spid="67591"/>
                                        </p:tgtEl>
                                        <p:attrNameLst>
                                          <p:attrName>style.visibility</p:attrName>
                                        </p:attrNameLst>
                                      </p:cBhvr>
                                      <p:to>
                                        <p:strVal val="visible"/>
                                      </p:to>
                                    </p:set>
                                    <p:animEffect transition="in" filter="dissolve">
                                      <p:cBhvr>
                                        <p:cTn id="26" dur="500"/>
                                        <p:tgtEl>
                                          <p:spTgt spid="6759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dissolve">
                                      <p:cBhvr>
                                        <p:cTn id="31" dur="500"/>
                                        <p:tgtEl>
                                          <p:spTgt spid="23"/>
                                        </p:tgtEl>
                                      </p:cBhvr>
                                    </p:animEffect>
                                  </p:childTnLst>
                                </p:cTn>
                              </p:par>
                              <p:par>
                                <p:cTn id="32" presetID="9" presetClass="entr" presetSubtype="0" fill="hold" nodeType="withEffect">
                                  <p:stCondLst>
                                    <p:cond delay="0"/>
                                  </p:stCondLst>
                                  <p:childTnLst>
                                    <p:set>
                                      <p:cBhvr>
                                        <p:cTn id="33" dur="1" fill="hold">
                                          <p:stCondLst>
                                            <p:cond delay="0"/>
                                          </p:stCondLst>
                                        </p:cTn>
                                        <p:tgtEl>
                                          <p:spTgt spid="67601"/>
                                        </p:tgtEl>
                                        <p:attrNameLst>
                                          <p:attrName>style.visibility</p:attrName>
                                        </p:attrNameLst>
                                      </p:cBhvr>
                                      <p:to>
                                        <p:strVal val="visible"/>
                                      </p:to>
                                    </p:set>
                                    <p:animEffect transition="in" filter="dissolve">
                                      <p:cBhvr>
                                        <p:cTn id="34" dur="500"/>
                                        <p:tgtEl>
                                          <p:spTgt spid="6760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dissolve">
                                      <p:cBhvr>
                                        <p:cTn id="39" dur="500"/>
                                        <p:tgtEl>
                                          <p:spTgt spid="17"/>
                                        </p:tgtEl>
                                      </p:cBhvr>
                                    </p:animEffect>
                                  </p:childTnLst>
                                </p:cTn>
                              </p:par>
                              <p:par>
                                <p:cTn id="40" presetID="9" presetClass="entr" presetSubtype="0" fill="hold" nodeType="withEffect">
                                  <p:stCondLst>
                                    <p:cond delay="0"/>
                                  </p:stCondLst>
                                  <p:childTnLst>
                                    <p:set>
                                      <p:cBhvr>
                                        <p:cTn id="41" dur="1" fill="hold">
                                          <p:stCondLst>
                                            <p:cond delay="0"/>
                                          </p:stCondLst>
                                        </p:cTn>
                                        <p:tgtEl>
                                          <p:spTgt spid="67590"/>
                                        </p:tgtEl>
                                        <p:attrNameLst>
                                          <p:attrName>style.visibility</p:attrName>
                                        </p:attrNameLst>
                                      </p:cBhvr>
                                      <p:to>
                                        <p:strVal val="visible"/>
                                      </p:to>
                                    </p:set>
                                    <p:animEffect transition="in" filter="dissolve">
                                      <p:cBhvr>
                                        <p:cTn id="42" dur="500"/>
                                        <p:tgtEl>
                                          <p:spTgt spid="6759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dissolve">
                                      <p:cBhvr>
                                        <p:cTn id="47" dur="500"/>
                                        <p:tgtEl>
                                          <p:spTgt spid="21"/>
                                        </p:tgtEl>
                                      </p:cBhvr>
                                    </p:animEffect>
                                  </p:childTnLst>
                                </p:cTn>
                              </p:par>
                              <p:par>
                                <p:cTn id="48" presetID="9" presetClass="entr" presetSubtype="0" fill="hold" nodeType="withEffect">
                                  <p:stCondLst>
                                    <p:cond delay="0"/>
                                  </p:stCondLst>
                                  <p:childTnLst>
                                    <p:set>
                                      <p:cBhvr>
                                        <p:cTn id="49" dur="1" fill="hold">
                                          <p:stCondLst>
                                            <p:cond delay="0"/>
                                          </p:stCondLst>
                                        </p:cTn>
                                        <p:tgtEl>
                                          <p:spTgt spid="67599"/>
                                        </p:tgtEl>
                                        <p:attrNameLst>
                                          <p:attrName>style.visibility</p:attrName>
                                        </p:attrNameLst>
                                      </p:cBhvr>
                                      <p:to>
                                        <p:strVal val="visible"/>
                                      </p:to>
                                    </p:set>
                                    <p:animEffect transition="in" filter="dissolve">
                                      <p:cBhvr>
                                        <p:cTn id="50" dur="500"/>
                                        <p:tgtEl>
                                          <p:spTgt spid="6759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dissolve">
                                      <p:cBhvr>
                                        <p:cTn id="55" dur="500"/>
                                        <p:tgtEl>
                                          <p:spTgt spid="19"/>
                                        </p:tgtEl>
                                      </p:cBhvr>
                                    </p:animEffect>
                                  </p:childTnLst>
                                </p:cTn>
                              </p:par>
                              <p:par>
                                <p:cTn id="56" presetID="9" presetClass="entr" presetSubtype="0" fill="hold" nodeType="withEffect">
                                  <p:stCondLst>
                                    <p:cond delay="0"/>
                                  </p:stCondLst>
                                  <p:childTnLst>
                                    <p:set>
                                      <p:cBhvr>
                                        <p:cTn id="57" dur="1" fill="hold">
                                          <p:stCondLst>
                                            <p:cond delay="0"/>
                                          </p:stCondLst>
                                        </p:cTn>
                                        <p:tgtEl>
                                          <p:spTgt spid="67592"/>
                                        </p:tgtEl>
                                        <p:attrNameLst>
                                          <p:attrName>style.visibility</p:attrName>
                                        </p:attrNameLst>
                                      </p:cBhvr>
                                      <p:to>
                                        <p:strVal val="visible"/>
                                      </p:to>
                                    </p:set>
                                    <p:animEffect transition="in" filter="dissolve">
                                      <p:cBhvr>
                                        <p:cTn id="58" dur="500"/>
                                        <p:tgtEl>
                                          <p:spTgt spid="6759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dissolve">
                                      <p:cBhvr>
                                        <p:cTn id="63" dur="500"/>
                                        <p:tgtEl>
                                          <p:spTgt spid="25"/>
                                        </p:tgtEl>
                                      </p:cBhvr>
                                    </p:animEffect>
                                  </p:childTnLst>
                                </p:cTn>
                              </p:par>
                              <p:par>
                                <p:cTn id="64" presetID="9" presetClass="entr" presetSubtype="0" fill="hold" nodeType="withEffect">
                                  <p:stCondLst>
                                    <p:cond delay="0"/>
                                  </p:stCondLst>
                                  <p:childTnLst>
                                    <p:set>
                                      <p:cBhvr>
                                        <p:cTn id="65" dur="1" fill="hold">
                                          <p:stCondLst>
                                            <p:cond delay="0"/>
                                          </p:stCondLst>
                                        </p:cTn>
                                        <p:tgtEl>
                                          <p:spTgt spid="67603"/>
                                        </p:tgtEl>
                                        <p:attrNameLst>
                                          <p:attrName>style.visibility</p:attrName>
                                        </p:attrNameLst>
                                      </p:cBhvr>
                                      <p:to>
                                        <p:strVal val="visible"/>
                                      </p:to>
                                    </p:set>
                                    <p:animEffect transition="in" filter="dissolve">
                                      <p:cBhvr>
                                        <p:cTn id="66" dur="500"/>
                                        <p:tgtEl>
                                          <p:spTgt spid="67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1" grpId="0"/>
      <p:bldP spid="23" grpId="0"/>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Box 2"/>
          <p:cNvSpPr txBox="1">
            <a:spLocks noChangeArrowheads="1"/>
          </p:cNvSpPr>
          <p:nvPr/>
        </p:nvSpPr>
        <p:spPr bwMode="auto">
          <a:xfrm>
            <a:off x="306388" y="112713"/>
            <a:ext cx="559593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200">
                <a:solidFill>
                  <a:srgbClr val="FFFFFF"/>
                </a:solidFill>
                <a:latin typeface="Georgia" pitchFamily="18" charset="0"/>
              </a:rPr>
              <a:t>Opportunity Structures: </a:t>
            </a:r>
          </a:p>
          <a:p>
            <a:pPr eaLnBrk="1" hangingPunct="1"/>
            <a:r>
              <a:rPr lang="en-US" altLang="en-US" sz="3200">
                <a:solidFill>
                  <a:srgbClr val="FFFFFF"/>
                </a:solidFill>
                <a:latin typeface="Georgia" pitchFamily="18" charset="0"/>
              </a:rPr>
              <a:t>Space, Place, &amp; Life Outcomes</a:t>
            </a:r>
          </a:p>
        </p:txBody>
      </p:sp>
      <p:sp>
        <p:nvSpPr>
          <p:cNvPr id="4" name="TextBox 3"/>
          <p:cNvSpPr txBox="1"/>
          <p:nvPr/>
        </p:nvSpPr>
        <p:spPr>
          <a:xfrm>
            <a:off x="812800" y="3990975"/>
            <a:ext cx="7859713" cy="2108200"/>
          </a:xfrm>
          <a:prstGeom prst="rect">
            <a:avLst/>
          </a:prstGeom>
          <a:noFill/>
        </p:spPr>
        <p:txBody>
          <a:bodyPr>
            <a:spAutoFit/>
          </a:bodyPr>
          <a:lstStyle/>
          <a:p>
            <a:pPr marL="285750" indent="-285750" eaLnBrk="1" hangingPunct="1">
              <a:spcAft>
                <a:spcPts val="600"/>
              </a:spcAft>
              <a:buClr>
                <a:srgbClr val="E75204"/>
              </a:buClr>
              <a:buFont typeface="Arial"/>
              <a:buChar char="•"/>
              <a:defRPr/>
            </a:pPr>
            <a:r>
              <a:rPr lang="en-US" b="1" dirty="0">
                <a:solidFill>
                  <a:srgbClr val="007078"/>
                </a:solidFill>
                <a:latin typeface="Lucida Grande"/>
                <a:ea typeface="ＭＳ Ｐゴシック" charset="0"/>
                <a:cs typeface="Lucida Grande"/>
              </a:rPr>
              <a:t>Opportunity structures</a:t>
            </a:r>
            <a:r>
              <a:rPr lang="en-US" dirty="0">
                <a:solidFill>
                  <a:srgbClr val="007078"/>
                </a:solidFill>
                <a:latin typeface="Lucida Grande"/>
                <a:ea typeface="ＭＳ Ｐゴシック" charset="0"/>
                <a:cs typeface="Lucida Grande"/>
              </a:rPr>
              <a:t> </a:t>
            </a:r>
            <a:r>
              <a:rPr lang="en-US" dirty="0">
                <a:solidFill>
                  <a:srgbClr val="000000"/>
                </a:solidFill>
                <a:latin typeface="Lucida Grande"/>
                <a:ea typeface="ＭＳ Ｐゴシック" charset="0"/>
                <a:cs typeface="Lucida Grande"/>
              </a:rPr>
              <a:t>are the web of influences beyond our individual control that enhance and constrain our ability to succeed and excel</a:t>
            </a:r>
          </a:p>
          <a:p>
            <a:pPr marL="285750" indent="-285750" eaLnBrk="1" hangingPunct="1">
              <a:buClr>
                <a:srgbClr val="E75204"/>
              </a:buClr>
              <a:buFont typeface="Arial"/>
              <a:buChar char="•"/>
              <a:defRPr/>
            </a:pPr>
            <a:r>
              <a:rPr lang="en-US" dirty="0">
                <a:solidFill>
                  <a:srgbClr val="000000"/>
                </a:solidFill>
                <a:latin typeface="Lucida Grande"/>
                <a:ea typeface="ＭＳ Ｐゴシック" charset="0"/>
                <a:cs typeface="Lucida Grande"/>
              </a:rPr>
              <a:t>Life chances are shaped by opportunity structures, and those structures are just as important, if not more so, than the choices that individuals make</a:t>
            </a:r>
          </a:p>
          <a:p>
            <a:pPr eaLnBrk="1" hangingPunct="1">
              <a:spcAft>
                <a:spcPts val="600"/>
              </a:spcAft>
              <a:buClr>
                <a:srgbClr val="E75204"/>
              </a:buClr>
              <a:defRPr/>
            </a:pPr>
            <a:endParaRPr lang="en-US" dirty="0">
              <a:latin typeface="Lucida Grande"/>
              <a:ea typeface="ＭＳ Ｐゴシック" charset="0"/>
              <a:cs typeface="Lucida Grande"/>
            </a:endParaRPr>
          </a:p>
        </p:txBody>
      </p:sp>
      <p:pic>
        <p:nvPicPr>
          <p:cNvPr id="86019" name="Picture 11" descr="602173_779880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063" y="1808163"/>
            <a:ext cx="2895600" cy="19288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6020" name="Picture 12" descr="neighborhood"/>
          <p:cNvPicPr>
            <a:picLocks noChangeAspect="1" noChangeArrowheads="1"/>
          </p:cNvPicPr>
          <p:nvPr/>
        </p:nvPicPr>
        <p:blipFill>
          <a:blip r:embed="rId4">
            <a:extLst>
              <a:ext uri="{28A0092B-C50C-407E-A947-70E740481C1C}">
                <a14:useLocalDpi xmlns:a14="http://schemas.microsoft.com/office/drawing/2010/main" val="0"/>
              </a:ext>
            </a:extLst>
          </a:blip>
          <a:srcRect l="2139" t="2847" r="1604" b="3203"/>
          <a:stretch>
            <a:fillRect/>
          </a:stretch>
        </p:blipFill>
        <p:spPr bwMode="auto">
          <a:xfrm>
            <a:off x="3776663" y="1808163"/>
            <a:ext cx="4800600" cy="19288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69706"/>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4"/>
          <p:cNvSpPr>
            <a:spLocks noGrp="1"/>
          </p:cNvSpPr>
          <p:nvPr>
            <p:ph type="title"/>
          </p:nvPr>
        </p:nvSpPr>
        <p:spPr bwMode="auto">
          <a:xfrm>
            <a:off x="457200" y="223838"/>
            <a:ext cx="6532563" cy="995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sz="3200">
                <a:solidFill>
                  <a:srgbClr val="FFFFFF"/>
                </a:solidFill>
                <a:latin typeface="Georgia" pitchFamily="18" charset="0"/>
              </a:rPr>
              <a:t>Opportunity is...</a:t>
            </a:r>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203855887"/>
              </p:ext>
            </p:extLst>
          </p:nvPr>
        </p:nvGraphicFramePr>
        <p:xfrm>
          <a:off x="457200" y="1430867"/>
          <a:ext cx="8305800"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81257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812800" y="4176713"/>
            <a:ext cx="7556500" cy="1731962"/>
          </a:xfrm>
        </p:spPr>
        <p:txBody>
          <a:bodyPr>
            <a:normAutofit/>
          </a:bodyPr>
          <a:lstStyle/>
          <a:p>
            <a:pPr marL="0" indent="0">
              <a:spcBef>
                <a:spcPts val="0"/>
              </a:spcBef>
              <a:buClr>
                <a:srgbClr val="E75204"/>
              </a:buClr>
              <a:buFont typeface="Arial" charset="0"/>
              <a:buNone/>
              <a:defRPr/>
            </a:pPr>
            <a:r>
              <a:rPr lang="en-US" sz="1800" b="1" dirty="0">
                <a:solidFill>
                  <a:srgbClr val="007078"/>
                </a:solidFill>
                <a:latin typeface="Lucida Grande"/>
                <a:ea typeface="ＭＳ Ｐゴシック" panose="020B0600070205080204" pitchFamily="34" charset="-128"/>
                <a:cs typeface="Lucida Grande"/>
              </a:rPr>
              <a:t>Racial ideology: best way to end discrimination is by treating individuals as equally as possible</a:t>
            </a:r>
          </a:p>
          <a:p>
            <a:pPr marL="0" indent="0">
              <a:spcBef>
                <a:spcPts val="0"/>
              </a:spcBef>
              <a:buClr>
                <a:srgbClr val="E75204"/>
              </a:buClr>
              <a:buFont typeface="Arial" charset="0"/>
              <a:buNone/>
              <a:defRPr/>
            </a:pPr>
            <a:endParaRPr lang="en-US" sz="1800" b="1" dirty="0">
              <a:solidFill>
                <a:srgbClr val="007078"/>
              </a:solidFill>
              <a:latin typeface="Lucida Grande"/>
              <a:ea typeface="ＭＳ Ｐゴシック" panose="020B0600070205080204" pitchFamily="34" charset="-128"/>
              <a:cs typeface="Lucida Grande"/>
            </a:endParaRPr>
          </a:p>
          <a:p>
            <a:pPr marL="0" indent="0">
              <a:spcBef>
                <a:spcPts val="0"/>
              </a:spcBef>
              <a:buClr>
                <a:srgbClr val="E75204"/>
              </a:buClr>
              <a:buFont typeface="Arial" charset="0"/>
              <a:buNone/>
              <a:defRPr/>
            </a:pPr>
            <a:r>
              <a:rPr lang="en-US" sz="1800" dirty="0">
                <a:solidFill>
                  <a:srgbClr val="000000"/>
                </a:solidFill>
                <a:latin typeface="Lucida Grande"/>
                <a:ea typeface="ＭＳ Ｐゴシック" panose="020B0600070205080204" pitchFamily="34" charset="-128"/>
                <a:cs typeface="Lucida Grande"/>
              </a:rPr>
              <a:t>Focuses on </a:t>
            </a:r>
            <a:r>
              <a:rPr lang="en-US" sz="1800" dirty="0">
                <a:solidFill>
                  <a:srgbClr val="000000"/>
                </a:solidFill>
                <a:latin typeface="Lucida Grande"/>
                <a:ea typeface="+mj-ea"/>
                <a:cs typeface="Lucida Grande"/>
              </a:rPr>
              <a:t>commonalities between individuals</a:t>
            </a:r>
            <a:r>
              <a:rPr lang="en-US" sz="1800" dirty="0">
                <a:solidFill>
                  <a:srgbClr val="000000"/>
                </a:solidFill>
                <a:latin typeface="Lucida Grande"/>
                <a:ea typeface="ＭＳ Ｐゴシック" panose="020B0600070205080204" pitchFamily="34" charset="-128"/>
                <a:cs typeface="Lucida Grande"/>
              </a:rPr>
              <a:t>, such as their shared humanity: no regard to race, culture, or ethnicity</a:t>
            </a:r>
          </a:p>
        </p:txBody>
      </p:sp>
      <p:pic>
        <p:nvPicPr>
          <p:cNvPr id="7987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27488" y="1692275"/>
            <a:ext cx="3408362" cy="2266950"/>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pic>
        <p:nvPicPr>
          <p:cNvPr id="7987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58963" y="1687513"/>
            <a:ext cx="2168525" cy="2271712"/>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sp>
        <p:nvSpPr>
          <p:cNvPr id="79876" name="TextBox 2"/>
          <p:cNvSpPr txBox="1">
            <a:spLocks noChangeArrowheads="1"/>
          </p:cNvSpPr>
          <p:nvPr/>
        </p:nvSpPr>
        <p:spPr bwMode="auto">
          <a:xfrm>
            <a:off x="457200" y="306388"/>
            <a:ext cx="645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200" dirty="0">
                <a:solidFill>
                  <a:srgbClr val="FFFFFF"/>
                </a:solidFill>
                <a:latin typeface="Georgia" pitchFamily="18" charset="0"/>
              </a:rPr>
              <a:t>Color Blindness/Not</a:t>
            </a:r>
          </a:p>
        </p:txBody>
      </p:sp>
    </p:spTree>
    <p:extLst>
      <p:ext uri="{BB962C8B-B14F-4D97-AF65-F5344CB8AC3E}">
        <p14:creationId xmlns:p14="http://schemas.microsoft.com/office/powerpoint/2010/main" val="4438153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304800" y="1323975"/>
            <a:ext cx="1752600" cy="5078413"/>
          </a:xfrm>
          <a:prstGeom prst="rect">
            <a:avLst/>
          </a:prstGeom>
          <a:solidFill>
            <a:schemeClr val="accent2"/>
          </a:solidFill>
          <a:ln w="38100">
            <a:solidFill>
              <a:schemeClr val="bg1"/>
            </a:solidFill>
            <a:miter lim="800000"/>
            <a:headEnd/>
            <a:tailEnd/>
          </a:ln>
          <a:effectLst>
            <a:outerShdw blurRad="40000" dist="20000" dir="5400000" rotWithShape="0">
              <a:srgbClr val="808080">
                <a:alpha val="37999"/>
              </a:srgbClr>
            </a:outerShdw>
          </a:effectLst>
        </p:spPr>
        <p:txBody>
          <a:bodyPr>
            <a:spAutoFit/>
          </a:bodyPr>
          <a:lstStyle/>
          <a:p>
            <a:pPr eaLnBrk="1" hangingPunct="1">
              <a:defRPr/>
            </a:pPr>
            <a:r>
              <a:rPr lang="en-US" dirty="0">
                <a:solidFill>
                  <a:prstClr val="white"/>
                </a:solidFill>
                <a:latin typeface="Lucida Grande"/>
                <a:ea typeface="+mn-ea"/>
                <a:cs typeface="Lucida Grande"/>
              </a:rPr>
              <a:t>Not only are people situated differently with regard to institutions, people are situated differently with regard to infrastructure</a:t>
            </a:r>
          </a:p>
          <a:p>
            <a:pPr eaLnBrk="1" hangingPunct="1">
              <a:defRPr/>
            </a:pPr>
            <a:endParaRPr lang="en-US" dirty="0">
              <a:solidFill>
                <a:prstClr val="white"/>
              </a:solidFill>
              <a:latin typeface="+mn-lt"/>
              <a:ea typeface="+mn-ea"/>
            </a:endParaRPr>
          </a:p>
          <a:p>
            <a:pPr eaLnBrk="1" hangingPunct="1">
              <a:defRPr/>
            </a:pPr>
            <a:endParaRPr lang="en-US" dirty="0">
              <a:solidFill>
                <a:prstClr val="white"/>
              </a:solidFill>
              <a:latin typeface="+mn-lt"/>
              <a:ea typeface="+mn-ea"/>
            </a:endParaRPr>
          </a:p>
          <a:p>
            <a:pPr eaLnBrk="1" hangingPunct="1">
              <a:defRPr/>
            </a:pPr>
            <a:endParaRPr lang="en-US" dirty="0">
              <a:solidFill>
                <a:prstClr val="white"/>
              </a:solidFill>
              <a:latin typeface="+mn-lt"/>
              <a:ea typeface="+mn-ea"/>
            </a:endParaRPr>
          </a:p>
          <a:p>
            <a:pPr eaLnBrk="1" hangingPunct="1">
              <a:defRPr/>
            </a:pPr>
            <a:endParaRPr lang="en-US" dirty="0">
              <a:solidFill>
                <a:prstClr val="white"/>
              </a:solidFill>
              <a:latin typeface="+mn-lt"/>
              <a:ea typeface="+mn-ea"/>
            </a:endParaRPr>
          </a:p>
          <a:p>
            <a:pPr eaLnBrk="1" hangingPunct="1">
              <a:defRPr/>
            </a:pPr>
            <a:endParaRPr lang="en-US" dirty="0">
              <a:solidFill>
                <a:prstClr val="white"/>
              </a:solidFill>
              <a:latin typeface="+mn-lt"/>
              <a:ea typeface="+mn-ea"/>
            </a:endParaRPr>
          </a:p>
          <a:p>
            <a:pPr eaLnBrk="1" hangingPunct="1">
              <a:defRPr/>
            </a:pPr>
            <a:endParaRPr lang="en-US" dirty="0">
              <a:solidFill>
                <a:prstClr val="white"/>
              </a:solidFill>
              <a:latin typeface="+mn-lt"/>
              <a:ea typeface="+mn-ea"/>
            </a:endParaRPr>
          </a:p>
          <a:p>
            <a:pPr eaLnBrk="1" hangingPunct="1">
              <a:defRPr/>
            </a:pPr>
            <a:endParaRPr lang="en-US" dirty="0">
              <a:solidFill>
                <a:prstClr val="white"/>
              </a:solidFill>
              <a:latin typeface="+mn-lt"/>
              <a:ea typeface="+mn-ea"/>
            </a:endParaRPr>
          </a:p>
        </p:txBody>
      </p:sp>
      <p:sp>
        <p:nvSpPr>
          <p:cNvPr id="16" name="TextBox 15"/>
          <p:cNvSpPr txBox="1">
            <a:spLocks noChangeArrowheads="1"/>
          </p:cNvSpPr>
          <p:nvPr/>
        </p:nvSpPr>
        <p:spPr bwMode="auto">
          <a:xfrm>
            <a:off x="7188200" y="1323975"/>
            <a:ext cx="1752600" cy="5078413"/>
          </a:xfrm>
          <a:prstGeom prst="rect">
            <a:avLst/>
          </a:prstGeom>
          <a:solidFill>
            <a:schemeClr val="accent2"/>
          </a:solidFill>
          <a:ln w="38100">
            <a:solidFill>
              <a:schemeClr val="bg1"/>
            </a:solidFill>
            <a:miter lim="800000"/>
            <a:headEnd/>
            <a:tailEnd/>
          </a:ln>
          <a:effectLst>
            <a:outerShdw blurRad="40000" dist="20000" dir="5400000" rotWithShape="0">
              <a:srgbClr val="808080">
                <a:alpha val="37999"/>
              </a:srgbClr>
            </a:outerShdw>
          </a:effec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a:solidFill>
                  <a:srgbClr val="FFFFFF"/>
                </a:solidFill>
                <a:latin typeface="Lucida Grande" pitchFamily="124" charset="0"/>
              </a:rPr>
              <a:t>People are impacted by the relationships between institutions and systems…</a:t>
            </a:r>
          </a:p>
          <a:p>
            <a:pPr eaLnBrk="1" hangingPunct="1"/>
            <a:endParaRPr lang="en-US" altLang="en-US" sz="1800">
              <a:solidFill>
                <a:srgbClr val="FFFFFF"/>
              </a:solidFill>
              <a:latin typeface="Lucida Grande" pitchFamily="124" charset="0"/>
            </a:endParaRPr>
          </a:p>
          <a:p>
            <a:pPr eaLnBrk="1" hangingPunct="1"/>
            <a:r>
              <a:rPr lang="en-US" altLang="en-US" sz="1800">
                <a:solidFill>
                  <a:srgbClr val="FFFFFF"/>
                </a:solidFill>
                <a:latin typeface="Lucida Grande" pitchFamily="124" charset="0"/>
              </a:rPr>
              <a:t>…but people also impact these relationships and can change the structure of the system.</a:t>
            </a:r>
            <a:endParaRPr lang="en-US" altLang="en-US" sz="1800">
              <a:solidFill>
                <a:srgbClr val="FFFFFF"/>
              </a:solidFill>
            </a:endParaRPr>
          </a:p>
          <a:p>
            <a:pPr eaLnBrk="1" hangingPunct="1"/>
            <a:endParaRPr lang="en-US" altLang="en-US" sz="1800">
              <a:solidFill>
                <a:srgbClr val="FFFFFF"/>
              </a:solidFill>
            </a:endParaRPr>
          </a:p>
        </p:txBody>
      </p:sp>
      <p:pic>
        <p:nvPicPr>
          <p:cNvPr id="108546" name="Picture 2" descr="http://cache2.asset-cache.net/xc/sb10068513u-001.jpg?v=1&amp;c=IWSAsset&amp;k=2&amp;d=31D8FB54DE31AA509407BC6E340A6C891C8B733DE2CC97947B07E4ECD834874BD4B40B3E875A785D"/>
          <p:cNvPicPr>
            <a:picLocks noChangeAspect="1" noChangeArrowheads="1"/>
          </p:cNvPicPr>
          <p:nvPr/>
        </p:nvPicPr>
        <p:blipFill>
          <a:blip r:embed="rId2" cstate="print"/>
          <a:srcRect/>
          <a:stretch>
            <a:fillRect/>
          </a:stretch>
        </p:blipFill>
        <p:spPr bwMode="auto">
          <a:xfrm>
            <a:off x="2404944" y="1323184"/>
            <a:ext cx="1978686" cy="2786082"/>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a:sp3d>
        </p:spPr>
      </p:pic>
      <p:pic>
        <p:nvPicPr>
          <p:cNvPr id="108548" name="Picture 4" descr="http://www.payvand.com/news/07/apr/Hearing-Impaired-Tehran-ISIHI1.jpg"/>
          <p:cNvPicPr>
            <a:picLocks noChangeAspect="1" noChangeArrowheads="1"/>
          </p:cNvPicPr>
          <p:nvPr/>
        </p:nvPicPr>
        <p:blipFill>
          <a:blip r:embed="rId3" cstate="print"/>
          <a:srcRect/>
          <a:stretch>
            <a:fillRect/>
          </a:stretch>
        </p:blipFill>
        <p:spPr bwMode="auto">
          <a:xfrm>
            <a:off x="4857752" y="1323184"/>
            <a:ext cx="2154630" cy="1772183"/>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a:sp3d>
        </p:spPr>
      </p:pic>
      <p:pic>
        <p:nvPicPr>
          <p:cNvPr id="108550" name="Picture 6" descr="http://www.babble.com/CS/blogs/strollerderby/visually_impaired.jpg"/>
          <p:cNvPicPr>
            <a:picLocks noChangeAspect="1" noChangeArrowheads="1"/>
          </p:cNvPicPr>
          <p:nvPr/>
        </p:nvPicPr>
        <p:blipFill>
          <a:blip r:embed="rId4" cstate="print"/>
          <a:srcRect/>
          <a:stretch>
            <a:fillRect/>
          </a:stretch>
        </p:blipFill>
        <p:spPr bwMode="auto">
          <a:xfrm>
            <a:off x="2404944" y="4257676"/>
            <a:ext cx="1952742" cy="2100282"/>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a:sp3d>
        </p:spPr>
      </p:pic>
      <p:pic>
        <p:nvPicPr>
          <p:cNvPr id="108552" name="Picture 8" descr="http://4.bp.blogspot.com/_5P5c2_DyvqE/SwiNQzk2HPI/AAAAAAAAAJE/oJN0PY6b1rs/s1600/Responding+to+bias+in+school.jpg"/>
          <p:cNvPicPr>
            <a:picLocks noChangeAspect="1" noChangeArrowheads="1"/>
          </p:cNvPicPr>
          <p:nvPr/>
        </p:nvPicPr>
        <p:blipFill>
          <a:blip r:embed="rId5" cstate="print"/>
          <a:srcRect/>
          <a:stretch>
            <a:fillRect/>
          </a:stretch>
        </p:blipFill>
        <p:spPr bwMode="auto">
          <a:xfrm>
            <a:off x="4643454" y="3214707"/>
            <a:ext cx="2357438" cy="3143251"/>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a:sp3d>
        </p:spPr>
      </p:pic>
      <p:sp>
        <p:nvSpPr>
          <p:cNvPr id="90119" name="Rectangle 3"/>
          <p:cNvSpPr txBox="1">
            <a:spLocks/>
          </p:cNvSpPr>
          <p:nvPr/>
        </p:nvSpPr>
        <p:spPr bwMode="auto">
          <a:xfrm>
            <a:off x="304800" y="325438"/>
            <a:ext cx="66960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914400" eaLnBrk="1" hangingPunct="1"/>
            <a:r>
              <a:rPr lang="en-US" altLang="en-US" sz="3200">
                <a:solidFill>
                  <a:srgbClr val="FFFFFF"/>
                </a:solidFill>
                <a:latin typeface="Georgia" pitchFamily="18" charset="0"/>
              </a:rPr>
              <a:t>People are “differentially situated”</a:t>
            </a:r>
          </a:p>
        </p:txBody>
      </p:sp>
    </p:spTree>
    <p:extLst>
      <p:ext uri="{BB962C8B-B14F-4D97-AF65-F5344CB8AC3E}">
        <p14:creationId xmlns:p14="http://schemas.microsoft.com/office/powerpoint/2010/main" val="2447025879"/>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Targeted Universal</a:t>
            </a:r>
          </a:p>
        </p:txBody>
      </p:sp>
      <p:sp>
        <p:nvSpPr>
          <p:cNvPr id="3" name="Content Placeholder 2"/>
          <p:cNvSpPr>
            <a:spLocks noGrp="1"/>
          </p:cNvSpPr>
          <p:nvPr>
            <p:ph sz="quarter" idx="1"/>
          </p:nvPr>
        </p:nvSpPr>
        <p:spPr/>
        <p:txBody>
          <a:bodyPr/>
          <a:lstStyle/>
          <a:p>
            <a:r>
              <a:rPr lang="en-US" dirty="0"/>
              <a:t>Universal  goals</a:t>
            </a:r>
          </a:p>
          <a:p>
            <a:r>
              <a:rPr lang="en-US" dirty="0"/>
              <a:t>Targeted strategies</a:t>
            </a:r>
          </a:p>
          <a:p>
            <a:r>
              <a:rPr lang="en-US" dirty="0"/>
              <a:t>Based on our </a:t>
            </a:r>
            <a:r>
              <a:rPr lang="en-US" dirty="0" err="1"/>
              <a:t>situatedness</a:t>
            </a:r>
            <a:r>
              <a:rPr lang="en-US" dirty="0"/>
              <a:t> in </a:t>
            </a:r>
          </a:p>
          <a:p>
            <a:pPr lvl="1"/>
            <a:r>
              <a:rPr lang="en-US" dirty="0"/>
              <a:t>Structures </a:t>
            </a:r>
          </a:p>
          <a:p>
            <a:pPr lvl="1"/>
            <a:r>
              <a:rPr lang="en-US"/>
              <a:t>Culture</a:t>
            </a:r>
          </a:p>
        </p:txBody>
      </p:sp>
      <p:sp>
        <p:nvSpPr>
          <p:cNvPr id="4" name="Slide Number Placeholder 3"/>
          <p:cNvSpPr>
            <a:spLocks noGrp="1"/>
          </p:cNvSpPr>
          <p:nvPr>
            <p:ph type="sldNum" sz="quarter" idx="12"/>
          </p:nvPr>
        </p:nvSpPr>
        <p:spPr/>
        <p:txBody>
          <a:bodyPr/>
          <a:lstStyle/>
          <a:p>
            <a:fld id="{A19B5733-3E0D-4F64-959A-CA1FC31FA7AE}" type="slidenum">
              <a:rPr lang="en-US" altLang="en-US" smtClean="0"/>
              <a:pPr/>
              <a:t>49</a:t>
            </a:fld>
            <a:endParaRPr lang="en-US" altLang="en-US"/>
          </a:p>
        </p:txBody>
      </p:sp>
    </p:spTree>
    <p:extLst>
      <p:ext uri="{BB962C8B-B14F-4D97-AF65-F5344CB8AC3E}">
        <p14:creationId xmlns:p14="http://schemas.microsoft.com/office/powerpoint/2010/main" val="892188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idx="4294967295"/>
          </p:nvPr>
        </p:nvSpPr>
        <p:spPr bwMode="auto">
          <a:xfrm>
            <a:off x="465138" y="274638"/>
            <a:ext cx="6413500" cy="974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altLang="en-US" sz="3200" dirty="0">
                <a:solidFill>
                  <a:srgbClr val="FFFFFF"/>
                </a:solidFill>
                <a:latin typeface="Georgia" pitchFamily="18" charset="0"/>
              </a:rPr>
              <a:t>Implicit Bias</a:t>
            </a:r>
          </a:p>
        </p:txBody>
      </p:sp>
      <p:sp>
        <p:nvSpPr>
          <p:cNvPr id="3" name="Content Placeholder 2"/>
          <p:cNvSpPr>
            <a:spLocks noGrp="1"/>
          </p:cNvSpPr>
          <p:nvPr>
            <p:ph sz="half" idx="4294967295"/>
          </p:nvPr>
        </p:nvSpPr>
        <p:spPr>
          <a:xfrm>
            <a:off x="465138" y="1417638"/>
            <a:ext cx="4335462" cy="4589463"/>
          </a:xfrm>
          <a:prstGeom prst="rect">
            <a:avLst/>
          </a:prstGeom>
        </p:spPr>
        <p:txBody>
          <a:bodyPr>
            <a:normAutofit/>
          </a:bodyPr>
          <a:lstStyle/>
          <a:p>
            <a:pPr marL="0" indent="0">
              <a:buFont typeface="Arial" charset="0"/>
              <a:buNone/>
              <a:defRPr/>
            </a:pPr>
            <a:r>
              <a:rPr lang="en-US" sz="1800" dirty="0">
                <a:solidFill>
                  <a:srgbClr val="007078"/>
                </a:solidFill>
                <a:latin typeface="Lucida Grande"/>
                <a:ea typeface="ＭＳ Ｐゴシック" panose="020B0600070205080204" pitchFamily="34" charset="-128"/>
                <a:cs typeface="Lucida Grande"/>
              </a:rPr>
              <a:t>Today, explicit bias has largely been condemned in American society</a:t>
            </a:r>
          </a:p>
          <a:p>
            <a:pPr marL="0" indent="0">
              <a:buClr>
                <a:srgbClr val="F47B20"/>
              </a:buClr>
              <a:buFont typeface="Arial" charset="0"/>
              <a:buNone/>
              <a:defRPr/>
            </a:pPr>
            <a:endParaRPr lang="en-US" sz="1800" dirty="0">
              <a:solidFill>
                <a:srgbClr val="007078"/>
              </a:solidFill>
              <a:latin typeface="Lucida Grande"/>
              <a:ea typeface="ＭＳ Ｐゴシック" panose="020B0600070205080204" pitchFamily="34" charset="-128"/>
              <a:cs typeface="Lucida Grande"/>
            </a:endParaRPr>
          </a:p>
          <a:p>
            <a:pPr>
              <a:buClr>
                <a:srgbClr val="F47B20"/>
              </a:buClr>
              <a:buFont typeface="Arial" charset="0"/>
              <a:buChar char="•"/>
              <a:defRPr/>
            </a:pPr>
            <a:r>
              <a:rPr lang="en-US" sz="1800" dirty="0">
                <a:latin typeface="Lucida Grande"/>
                <a:ea typeface="ＭＳ Ｐゴシック" panose="020B0600070205080204" pitchFamily="34" charset="-128"/>
                <a:cs typeface="Lucida Grande"/>
              </a:rPr>
              <a:t>Does not mean that bias does not exist. It can exist implicitly:</a:t>
            </a:r>
          </a:p>
          <a:p>
            <a:pPr marL="0" indent="0">
              <a:buClr>
                <a:srgbClr val="F47B20"/>
              </a:buClr>
              <a:buFont typeface="Arial" charset="0"/>
              <a:buNone/>
              <a:defRPr/>
            </a:pPr>
            <a:endParaRPr lang="en-US" sz="1800" dirty="0">
              <a:latin typeface="Lucida Grande"/>
              <a:ea typeface="ＭＳ Ｐゴシック" panose="020B0600070205080204" pitchFamily="34" charset="-128"/>
              <a:cs typeface="Lucida Grande"/>
            </a:endParaRPr>
          </a:p>
          <a:p>
            <a:pPr>
              <a:buClr>
                <a:srgbClr val="F47B20"/>
              </a:buClr>
              <a:buFont typeface="Arial" charset="0"/>
              <a:buChar char="•"/>
              <a:defRPr/>
            </a:pPr>
            <a:r>
              <a:rPr lang="en-US" sz="1800" dirty="0">
                <a:latin typeface="Lucida Grande"/>
                <a:ea typeface="ＭＳ Ｐゴシック" panose="020B0600070205080204" pitchFamily="34" charset="-128"/>
                <a:cs typeface="Lucida Grande"/>
              </a:rPr>
              <a:t>Unconsciously and unintentionally</a:t>
            </a:r>
          </a:p>
          <a:p>
            <a:pPr marL="0" indent="0">
              <a:buClr>
                <a:srgbClr val="F47B20"/>
              </a:buClr>
              <a:buFont typeface="Arial" charset="0"/>
              <a:buNone/>
              <a:defRPr/>
            </a:pPr>
            <a:endParaRPr lang="en-US" sz="1800" dirty="0">
              <a:latin typeface="Lucida Grande"/>
              <a:ea typeface="ＭＳ Ｐゴシック" panose="020B0600070205080204" pitchFamily="34" charset="-128"/>
              <a:cs typeface="Lucida Grande"/>
            </a:endParaRPr>
          </a:p>
          <a:p>
            <a:pPr>
              <a:buClr>
                <a:srgbClr val="F47B20"/>
              </a:buClr>
              <a:buFont typeface="Arial" charset="0"/>
              <a:buChar char="•"/>
              <a:defRPr/>
            </a:pPr>
            <a:r>
              <a:rPr lang="en-US" sz="1800" dirty="0">
                <a:latin typeface="Lucida Grande"/>
                <a:ea typeface="ＭＳ Ｐゴシック" panose="020B0600070205080204" pitchFamily="34" charset="-128"/>
                <a:cs typeface="Lucida Grande"/>
              </a:rPr>
              <a:t>Explaining the mismatch of our values and our behaviors </a:t>
            </a:r>
          </a:p>
        </p:txBody>
      </p:sp>
      <p:pic>
        <p:nvPicPr>
          <p:cNvPr id="108547" name="Content Placeholder 6"/>
          <p:cNvPicPr>
            <a:picLocks noChangeAspect="1"/>
          </p:cNvPicPr>
          <p:nvPr/>
        </p:nvPicPr>
        <p:blipFill>
          <a:blip r:embed="rId3">
            <a:extLst>
              <a:ext uri="{28A0092B-C50C-407E-A947-70E740481C1C}">
                <a14:useLocalDpi xmlns:a14="http://schemas.microsoft.com/office/drawing/2010/main" val="0"/>
              </a:ext>
            </a:extLst>
          </a:blip>
          <a:srcRect t="1883" b="1883"/>
          <a:stretch>
            <a:fillRect/>
          </a:stretch>
        </p:blipFill>
        <p:spPr bwMode="auto">
          <a:xfrm>
            <a:off x="5308270" y="1417638"/>
            <a:ext cx="36576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Box 2"/>
          <p:cNvSpPr txBox="1">
            <a:spLocks noChangeArrowheads="1"/>
          </p:cNvSpPr>
          <p:nvPr/>
        </p:nvSpPr>
        <p:spPr bwMode="auto">
          <a:xfrm>
            <a:off x="306388" y="112713"/>
            <a:ext cx="559593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200">
                <a:solidFill>
                  <a:srgbClr val="FFFFFF"/>
                </a:solidFill>
                <a:latin typeface="Georgia" pitchFamily="18" charset="0"/>
              </a:rPr>
              <a:t>Opportunity Structures: </a:t>
            </a:r>
          </a:p>
          <a:p>
            <a:pPr eaLnBrk="1" hangingPunct="1"/>
            <a:r>
              <a:rPr lang="en-US" altLang="en-US" sz="3200">
                <a:solidFill>
                  <a:srgbClr val="FFFFFF"/>
                </a:solidFill>
                <a:latin typeface="Georgia" pitchFamily="18" charset="0"/>
              </a:rPr>
              <a:t>Space, Place, &amp; Life Outcomes</a:t>
            </a:r>
          </a:p>
        </p:txBody>
      </p:sp>
      <p:sp>
        <p:nvSpPr>
          <p:cNvPr id="91138" name="TextBox 12"/>
          <p:cNvSpPr txBox="1">
            <a:spLocks noChangeArrowheads="1"/>
          </p:cNvSpPr>
          <p:nvPr/>
        </p:nvSpPr>
        <p:spPr bwMode="auto">
          <a:xfrm>
            <a:off x="8239125" y="6394450"/>
            <a:ext cx="4333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r>
              <a:rPr lang="en-US" altLang="en-US" sz="1000">
                <a:latin typeface="Lucida Grande" pitchFamily="124" charset="0"/>
              </a:rPr>
              <a:t>[ </a:t>
            </a:r>
            <a:r>
              <a:rPr lang="en-US" altLang="en-US" sz="1000" b="1">
                <a:solidFill>
                  <a:srgbClr val="E75204"/>
                </a:solidFill>
                <a:latin typeface="Lucida Grande" pitchFamily="124" charset="0"/>
              </a:rPr>
              <a:t>5</a:t>
            </a:r>
            <a:r>
              <a:rPr lang="en-US" altLang="en-US" sz="1000">
                <a:latin typeface="Lucida Grande" pitchFamily="124" charset="0"/>
              </a:rPr>
              <a:t> ]</a:t>
            </a:r>
          </a:p>
        </p:txBody>
      </p:sp>
      <p:sp>
        <p:nvSpPr>
          <p:cNvPr id="74756" name="Rectangle 1"/>
          <p:cNvSpPr>
            <a:spLocks noChangeArrowheads="1"/>
          </p:cNvSpPr>
          <p:nvPr/>
        </p:nvSpPr>
        <p:spPr bwMode="auto">
          <a:xfrm>
            <a:off x="487363" y="1506538"/>
            <a:ext cx="4572000" cy="430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eaLnBrk="1" hangingPunct="1">
              <a:lnSpc>
                <a:spcPct val="80000"/>
              </a:lnSpc>
              <a:buClr>
                <a:schemeClr val="accent6">
                  <a:lumMod val="75000"/>
                </a:schemeClr>
              </a:buClr>
              <a:buFont typeface="Arial"/>
              <a:buChar char="•"/>
              <a:defRPr/>
            </a:pPr>
            <a:r>
              <a:rPr lang="en-US" dirty="0">
                <a:latin typeface="Lucida Grande" charset="0"/>
                <a:ea typeface="MS PGothic" charset="0"/>
                <a:cs typeface="MS PGothic" charset="0"/>
              </a:rPr>
              <a:t>Five decades of research indicate that your environment has a profound impact on your access to opportunity and likelihood of success</a:t>
            </a:r>
          </a:p>
          <a:p>
            <a:pPr marL="285750" indent="-285750" eaLnBrk="1" hangingPunct="1">
              <a:lnSpc>
                <a:spcPct val="80000"/>
              </a:lnSpc>
              <a:buClr>
                <a:schemeClr val="accent6">
                  <a:lumMod val="75000"/>
                </a:schemeClr>
              </a:buClr>
              <a:buFont typeface="Arial"/>
              <a:buChar char="•"/>
              <a:defRPr/>
            </a:pPr>
            <a:endParaRPr lang="en-US" dirty="0">
              <a:latin typeface="Lucida Grande" charset="0"/>
              <a:ea typeface="MS PGothic" charset="0"/>
              <a:cs typeface="MS PGothic" charset="0"/>
            </a:endParaRPr>
          </a:p>
          <a:p>
            <a:pPr marL="285750" indent="-285750" eaLnBrk="1" hangingPunct="1">
              <a:lnSpc>
                <a:spcPct val="80000"/>
              </a:lnSpc>
              <a:buClr>
                <a:schemeClr val="accent6">
                  <a:lumMod val="75000"/>
                </a:schemeClr>
              </a:buClr>
              <a:buFont typeface="Arial"/>
              <a:buChar char="•"/>
              <a:defRPr/>
            </a:pPr>
            <a:r>
              <a:rPr lang="en-US" dirty="0">
                <a:latin typeface="Lucida Grande" charset="0"/>
                <a:ea typeface="MS PGothic" charset="0"/>
                <a:cs typeface="MS PGothic" charset="0"/>
              </a:rPr>
              <a:t>High poverty areas with poor employment, underperforming schools, distressed housing and public health/safety risks depress life outcomes</a:t>
            </a:r>
          </a:p>
          <a:p>
            <a:pPr marL="742950" lvl="1" indent="-285750" eaLnBrk="1" hangingPunct="1">
              <a:lnSpc>
                <a:spcPct val="80000"/>
              </a:lnSpc>
              <a:buClr>
                <a:schemeClr val="accent6">
                  <a:lumMod val="75000"/>
                </a:schemeClr>
              </a:buClr>
              <a:buFont typeface="Arial"/>
              <a:buChar char="•"/>
              <a:defRPr/>
            </a:pPr>
            <a:r>
              <a:rPr lang="en-US" dirty="0">
                <a:latin typeface="Lucida Grande" charset="0"/>
                <a:ea typeface="MS PGothic" charset="0"/>
                <a:cs typeface="MS PGothic" charset="0"/>
              </a:rPr>
              <a:t>A system of disadvantage</a:t>
            </a:r>
          </a:p>
          <a:p>
            <a:pPr marL="742950" lvl="1" indent="-285750" eaLnBrk="1" hangingPunct="1">
              <a:lnSpc>
                <a:spcPct val="80000"/>
              </a:lnSpc>
              <a:buClr>
                <a:schemeClr val="accent6">
                  <a:lumMod val="75000"/>
                </a:schemeClr>
              </a:buClr>
              <a:buFont typeface="Arial"/>
              <a:buChar char="•"/>
              <a:defRPr/>
            </a:pPr>
            <a:r>
              <a:rPr lang="en-US" dirty="0">
                <a:latin typeface="Lucida Grande" charset="0"/>
                <a:ea typeface="MS PGothic" charset="0"/>
                <a:cs typeface="MS PGothic" charset="0"/>
              </a:rPr>
              <a:t>Many manifestations</a:t>
            </a:r>
          </a:p>
          <a:p>
            <a:pPr marL="1200150" lvl="2" indent="-285750" eaLnBrk="1" hangingPunct="1">
              <a:lnSpc>
                <a:spcPct val="80000"/>
              </a:lnSpc>
              <a:buClr>
                <a:schemeClr val="accent6">
                  <a:lumMod val="75000"/>
                </a:schemeClr>
              </a:buClr>
              <a:buFont typeface="Arial"/>
              <a:buChar char="•"/>
              <a:defRPr/>
            </a:pPr>
            <a:r>
              <a:rPr lang="en-US" dirty="0">
                <a:latin typeface="Lucida Grande" charset="0"/>
                <a:ea typeface="MS PGothic" charset="0"/>
                <a:cs typeface="MS PGothic" charset="0"/>
              </a:rPr>
              <a:t>Urban, rural, suburban</a:t>
            </a:r>
          </a:p>
          <a:p>
            <a:pPr marL="285750" indent="-285750" eaLnBrk="1" hangingPunct="1">
              <a:lnSpc>
                <a:spcPct val="80000"/>
              </a:lnSpc>
              <a:buClr>
                <a:schemeClr val="accent6">
                  <a:lumMod val="75000"/>
                </a:schemeClr>
              </a:buClr>
              <a:buFont typeface="Arial"/>
              <a:buChar char="•"/>
              <a:defRPr/>
            </a:pPr>
            <a:endParaRPr lang="en-US" dirty="0">
              <a:latin typeface="Lucida Grande" charset="0"/>
              <a:ea typeface="MS PGothic" charset="0"/>
              <a:cs typeface="MS PGothic" charset="0"/>
            </a:endParaRPr>
          </a:p>
          <a:p>
            <a:pPr marL="285750" indent="-285750" eaLnBrk="1" hangingPunct="1">
              <a:lnSpc>
                <a:spcPct val="80000"/>
              </a:lnSpc>
              <a:buClr>
                <a:schemeClr val="accent6">
                  <a:lumMod val="75000"/>
                </a:schemeClr>
              </a:buClr>
              <a:buFont typeface="Arial"/>
              <a:buChar char="•"/>
              <a:defRPr/>
            </a:pPr>
            <a:r>
              <a:rPr lang="en-US" dirty="0">
                <a:latin typeface="Lucida Grande" charset="0"/>
                <a:ea typeface="MS PGothic" charset="0"/>
                <a:cs typeface="MS PGothic" charset="0"/>
              </a:rPr>
              <a:t>People of color are far more likely to live in opportunity deprived neighborhoods and communities</a:t>
            </a:r>
          </a:p>
          <a:p>
            <a:pPr lvl="1" eaLnBrk="1" hangingPunct="1">
              <a:lnSpc>
                <a:spcPct val="80000"/>
              </a:lnSpc>
              <a:defRPr/>
            </a:pPr>
            <a:endParaRPr lang="en-US" dirty="0">
              <a:latin typeface="Lucida Grande" charset="0"/>
              <a:ea typeface="MS PGothic" charset="0"/>
              <a:cs typeface="MS PGothic" charset="0"/>
            </a:endParaRPr>
          </a:p>
          <a:p>
            <a:pPr lvl="1" eaLnBrk="1" hangingPunct="1">
              <a:lnSpc>
                <a:spcPct val="80000"/>
              </a:lnSpc>
              <a:defRPr/>
            </a:pPr>
            <a:endParaRPr lang="en-US" dirty="0">
              <a:latin typeface="Lucida Grande" charset="0"/>
              <a:ea typeface="MS PGothic" charset="0"/>
              <a:cs typeface="MS PGothic" charset="0"/>
            </a:endParaRPr>
          </a:p>
        </p:txBody>
      </p:sp>
      <p:pic>
        <p:nvPicPr>
          <p:cNvPr id="8" name="Picture 1" descr="F:\CT Rollout\Pictures\Aug 2009- Opp Map Pictures 1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4288" y="1506538"/>
            <a:ext cx="4049712" cy="2566987"/>
          </a:xfrm>
          <a:prstGeom prst="rect">
            <a:avLst/>
          </a:prstGeom>
          <a:noFill/>
          <a:ln w="38100" cap="sq">
            <a:solidFill>
              <a:srgbClr val="000000"/>
            </a:solidFill>
            <a:miter lim="800000"/>
            <a:headEnd/>
            <a:tailEnd/>
          </a:ln>
          <a:effectLst>
            <a:outerShdw blurRad="50800"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pic>
        <p:nvPicPr>
          <p:cNvPr id="9" name="Picture 2" descr="F:\CT Rollout\Pictures\Aug 2009- Opp Map Pictures 21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4288" y="4089400"/>
            <a:ext cx="1295400" cy="1927225"/>
          </a:xfrm>
          <a:prstGeom prst="rect">
            <a:avLst/>
          </a:prstGeom>
          <a:noFill/>
          <a:ln w="38100" cap="sq">
            <a:solidFill>
              <a:srgbClr val="000000"/>
            </a:solidFill>
            <a:miter lim="800000"/>
            <a:headEnd/>
            <a:tailEnd/>
          </a:ln>
          <a:effectLst>
            <a:outerShdw blurRad="50800"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pic>
        <p:nvPicPr>
          <p:cNvPr id="10" name="Picture 3" descr="F:\CT Rollout\Pictures\Aug 2009- Opp Map Pictures 14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089400"/>
            <a:ext cx="2743200" cy="1927225"/>
          </a:xfrm>
          <a:prstGeom prst="rect">
            <a:avLst/>
          </a:prstGeom>
          <a:noFill/>
          <a:ln w="38100" cap="sq">
            <a:solidFill>
              <a:srgbClr val="000000"/>
            </a:solidFill>
            <a:miter lim="800000"/>
            <a:headEnd/>
            <a:tailEnd/>
          </a:ln>
          <a:effectLst>
            <a:outerShdw blurRad="50800"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182185"/>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457200" y="1354138"/>
            <a:ext cx="8686800" cy="4953000"/>
          </a:xfrm>
          <a:prstGeom prst="rect">
            <a:avLst/>
          </a:prstGeom>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spcAft>
                <a:spcPts val="600"/>
              </a:spcAft>
              <a:buClr>
                <a:srgbClr val="E75204"/>
              </a:buClr>
            </a:pPr>
            <a:r>
              <a:rPr lang="en-US" altLang="en-US" sz="1800" b="1" dirty="0">
                <a:solidFill>
                  <a:srgbClr val="007078"/>
                </a:solidFill>
                <a:latin typeface="Lucida Grande" pitchFamily="124" charset="0"/>
              </a:rPr>
              <a:t>We carry our histories in our bodies</a:t>
            </a:r>
          </a:p>
          <a:p>
            <a:pPr eaLnBrk="1" hangingPunct="1">
              <a:spcAft>
                <a:spcPts val="600"/>
              </a:spcAft>
              <a:buClr>
                <a:srgbClr val="E75204"/>
              </a:buClr>
            </a:pPr>
            <a:r>
              <a:rPr lang="en-US" altLang="en-US" sz="1800" dirty="0">
                <a:solidFill>
                  <a:srgbClr val="000000"/>
                </a:solidFill>
                <a:latin typeface="Lucida Grande" pitchFamily="124" charset="0"/>
              </a:rPr>
              <a:t>Example:</a:t>
            </a:r>
          </a:p>
          <a:p>
            <a:pPr marL="285750" indent="-285750" eaLnBrk="1" hangingPunct="1">
              <a:spcAft>
                <a:spcPts val="600"/>
              </a:spcAft>
              <a:buClr>
                <a:srgbClr val="E75204"/>
              </a:buClr>
              <a:buFont typeface="Arial" panose="020B0604020202020204" pitchFamily="34" charset="0"/>
              <a:buChar char="•"/>
            </a:pPr>
            <a:r>
              <a:rPr lang="en-US" altLang="en-US" sz="1800" dirty="0">
                <a:latin typeface="Lucida Grande" pitchFamily="124" charset="0"/>
              </a:rPr>
              <a:t>Children exposed to racial and other traumas early on versus those who are not are more likely to engage in risky behaviors, including violence </a:t>
            </a:r>
          </a:p>
          <a:p>
            <a:pPr eaLnBrk="1" hangingPunct="1">
              <a:spcAft>
                <a:spcPts val="600"/>
              </a:spcAft>
              <a:buClr>
                <a:srgbClr val="E75204"/>
              </a:buClr>
            </a:pPr>
            <a:r>
              <a:rPr lang="en-US" altLang="en-US" sz="1800" dirty="0">
                <a:solidFill>
                  <a:srgbClr val="000000"/>
                </a:solidFill>
                <a:latin typeface="Lucida Grande" pitchFamily="124" charset="0"/>
                <a:sym typeface="Wingdings" pitchFamily="2" charset="2"/>
              </a:rPr>
              <a:t>Example: </a:t>
            </a:r>
          </a:p>
          <a:p>
            <a:pPr marL="285750" indent="-285750" eaLnBrk="1" hangingPunct="1">
              <a:spcAft>
                <a:spcPts val="600"/>
              </a:spcAft>
              <a:buClr>
                <a:srgbClr val="E75204"/>
              </a:buClr>
              <a:buFont typeface="Arial" panose="020B0604020202020204" pitchFamily="34" charset="0"/>
              <a:buChar char="•"/>
            </a:pPr>
            <a:r>
              <a:rPr lang="en-US" altLang="en-US" sz="1800" dirty="0">
                <a:solidFill>
                  <a:srgbClr val="000000"/>
                </a:solidFill>
                <a:latin typeface="Lucida Grande" pitchFamily="124" charset="0"/>
                <a:sym typeface="Wingdings" pitchFamily="2" charset="2"/>
              </a:rPr>
              <a:t>College educated Black women more likely to have premature babies than white women without high school diploma</a:t>
            </a:r>
          </a:p>
          <a:p>
            <a:pPr marL="1028700" lvl="1" eaLnBrk="1" hangingPunct="1">
              <a:spcAft>
                <a:spcPts val="600"/>
              </a:spcAft>
              <a:buClr>
                <a:srgbClr val="E75204"/>
              </a:buClr>
              <a:buFont typeface="Arial" panose="020B0604020202020204" pitchFamily="34" charset="0"/>
              <a:buChar char="•"/>
            </a:pPr>
            <a:r>
              <a:rPr lang="en-US" altLang="en-US" sz="1800" dirty="0">
                <a:solidFill>
                  <a:srgbClr val="000000"/>
                </a:solidFill>
                <a:latin typeface="Lucida Grande" pitchFamily="124" charset="0"/>
                <a:sym typeface="Wingdings" pitchFamily="2" charset="2"/>
              </a:rPr>
              <a:t>Due to stress caused by racialization </a:t>
            </a:r>
          </a:p>
          <a:p>
            <a:pPr eaLnBrk="1" hangingPunct="1"/>
            <a:r>
              <a:rPr lang="en-US" altLang="en-US" sz="1800" dirty="0">
                <a:solidFill>
                  <a:srgbClr val="000000"/>
                </a:solidFill>
                <a:latin typeface="Lucida Grande" pitchFamily="124" charset="0"/>
                <a:sym typeface="Wingdings" pitchFamily="2" charset="2"/>
              </a:rPr>
              <a:t>Example:</a:t>
            </a:r>
          </a:p>
          <a:p>
            <a:pPr marL="285750" indent="-285750" eaLnBrk="1" hangingPunct="1">
              <a:spcAft>
                <a:spcPts val="500"/>
              </a:spcAft>
              <a:buClr>
                <a:srgbClr val="FF6600"/>
              </a:buClr>
              <a:buFont typeface="Arial" panose="020B0604020202020204" pitchFamily="34" charset="0"/>
              <a:buChar char="•"/>
            </a:pPr>
            <a:r>
              <a:rPr lang="en-US" altLang="en-US" sz="1800" dirty="0">
                <a:solidFill>
                  <a:srgbClr val="000000"/>
                </a:solidFill>
                <a:latin typeface="Lucida Grande" pitchFamily="124" charset="0"/>
                <a:sym typeface="Wingdings" pitchFamily="2" charset="2"/>
              </a:rPr>
              <a:t>Twins who grow up in different environments of opportunities have dramatically different health outcomes</a:t>
            </a:r>
          </a:p>
          <a:p>
            <a:pPr marL="1028700" lvl="1" eaLnBrk="1" hangingPunct="1">
              <a:spcAft>
                <a:spcPts val="500"/>
              </a:spcAft>
              <a:buClr>
                <a:srgbClr val="FF6600"/>
              </a:buClr>
              <a:buFont typeface="Arial" panose="020B0604020202020204" pitchFamily="34" charset="0"/>
              <a:buChar char="•"/>
            </a:pPr>
            <a:r>
              <a:rPr lang="en-US" altLang="en-US" sz="1800" dirty="0">
                <a:solidFill>
                  <a:srgbClr val="000000"/>
                </a:solidFill>
                <a:latin typeface="Lucida Grande" pitchFamily="124" charset="0"/>
                <a:sym typeface="Wingdings" pitchFamily="2" charset="2"/>
              </a:rPr>
              <a:t>Recommended: “Unnatural Causes…Is Inequality Making Us Sick?” on PBS</a:t>
            </a:r>
          </a:p>
          <a:p>
            <a:pPr marL="285750" indent="-285750" eaLnBrk="1" hangingPunct="1">
              <a:buFont typeface="Arial" panose="020B0604020202020204" pitchFamily="34" charset="0"/>
              <a:buChar char="•"/>
            </a:pPr>
            <a:endParaRPr lang="en-US" altLang="en-US" sz="1800" dirty="0">
              <a:latin typeface="Lucida Grande" pitchFamily="124" charset="0"/>
              <a:sym typeface="Wingdings" pitchFamily="2" charset="2"/>
            </a:endParaRPr>
          </a:p>
        </p:txBody>
      </p:sp>
      <p:sp>
        <p:nvSpPr>
          <p:cNvPr id="119810" name="TextBox 2"/>
          <p:cNvSpPr txBox="1">
            <a:spLocks noChangeArrowheads="1"/>
          </p:cNvSpPr>
          <p:nvPr/>
        </p:nvSpPr>
        <p:spPr bwMode="auto">
          <a:xfrm>
            <a:off x="457200" y="306388"/>
            <a:ext cx="645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defRPr/>
            </a:pPr>
            <a:r>
              <a:rPr lang="en-US" altLang="en-US" sz="3200" dirty="0" err="1">
                <a:solidFill>
                  <a:schemeClr val="bg1"/>
                </a:solidFill>
                <a:latin typeface="Georgia" panose="02040502050405020303" pitchFamily="18" charset="0"/>
              </a:rPr>
              <a:t>Situatedness</a:t>
            </a:r>
            <a:r>
              <a:rPr lang="en-US" altLang="en-US" sz="3200" dirty="0">
                <a:solidFill>
                  <a:schemeClr val="bg1"/>
                </a:solidFill>
                <a:latin typeface="Georgia" panose="02040502050405020303" pitchFamily="18" charset="0"/>
              </a:rPr>
              <a:t>, Trauma and Race</a:t>
            </a:r>
          </a:p>
        </p:txBody>
      </p:sp>
    </p:spTree>
    <p:extLst>
      <p:ext uri="{BB962C8B-B14F-4D97-AF65-F5344CB8AC3E}">
        <p14:creationId xmlns:p14="http://schemas.microsoft.com/office/powerpoint/2010/main" val="18984121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Content Placeholder 4"/>
          <p:cNvSpPr txBox="1">
            <a:spLocks/>
          </p:cNvSpPr>
          <p:nvPr/>
        </p:nvSpPr>
        <p:spPr bwMode="auto">
          <a:xfrm>
            <a:off x="401638" y="1390650"/>
            <a:ext cx="7975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Calibri" pitchFamily="34" charset="0"/>
                <a:ea typeface="MS PGothic" pitchFamily="34" charset="-128"/>
              </a:defRPr>
            </a:lvl1pPr>
            <a:lvl2pPr marL="800100" indent="-34290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spcAft>
                <a:spcPts val="600"/>
              </a:spcAft>
              <a:buClr>
                <a:srgbClr val="E75204"/>
              </a:buClr>
              <a:buFont typeface="Arial" pitchFamily="34" charset="0"/>
              <a:buChar char="•"/>
            </a:pPr>
            <a:r>
              <a:rPr lang="en-US" altLang="en-US" sz="1800" dirty="0">
                <a:solidFill>
                  <a:srgbClr val="000000"/>
                </a:solidFill>
                <a:latin typeface="Lucida Grande" pitchFamily="124" charset="0"/>
              </a:rPr>
              <a:t>Children growing up in very poor families with low social status can also experience unhealthy levels of stress hormones, which impair neural development. The biggest negative effects were found on language and memory (Cookson, 2008)</a:t>
            </a:r>
          </a:p>
          <a:p>
            <a:pPr eaLnBrk="1" hangingPunct="1">
              <a:spcAft>
                <a:spcPts val="600"/>
              </a:spcAft>
              <a:buClr>
                <a:srgbClr val="E75204"/>
              </a:buClr>
              <a:buFont typeface="Arial" pitchFamily="34" charset="0"/>
              <a:buChar char="•"/>
            </a:pPr>
            <a:r>
              <a:rPr lang="en-US" altLang="en-US" sz="1800" dirty="0">
                <a:solidFill>
                  <a:srgbClr val="000000"/>
                </a:solidFill>
                <a:latin typeface="Lucida Grande" pitchFamily="124" charset="0"/>
              </a:rPr>
              <a:t>The impact of health status on school achievement is so important that an estimated 25% of the achievement gap in education is attributable to differences in child and maternal health. (Currie 2005)</a:t>
            </a:r>
          </a:p>
        </p:txBody>
      </p:sp>
      <p:pic>
        <p:nvPicPr>
          <p:cNvPr id="7" name="Picture 4" descr="http://blogs.vidaenelvalle.com/health/files/2010/11/pestic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4138" y="3587750"/>
            <a:ext cx="2435225" cy="290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0" descr="http://www.windycitizen.com/files/mural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8550" y="4621213"/>
            <a:ext cx="2498725" cy="1876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6" descr="http://ts2.mm.bing.net/images/thumbnail.aspx?q=1056891610565&amp;id=01f681edb4f43bf186232d31ee8502ae&amp;url=http%3a%2f%2fwww.minorityreporter.net%2farticle_img%2flead_black_bo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938" y="4433888"/>
            <a:ext cx="2063750" cy="2063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1"/>
          <p:cNvSpPr>
            <a:spLocks noChangeArrowheads="1"/>
          </p:cNvSpPr>
          <p:nvPr/>
        </p:nvSpPr>
        <p:spPr bwMode="auto">
          <a:xfrm>
            <a:off x="457200" y="195263"/>
            <a:ext cx="67706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800" dirty="0">
                <a:solidFill>
                  <a:srgbClr val="FFFFFF"/>
                </a:solidFill>
                <a:latin typeface="Georgia" pitchFamily="18" charset="0"/>
              </a:rPr>
              <a:t>Other health effects of living in low opportunity</a:t>
            </a:r>
          </a:p>
        </p:txBody>
      </p:sp>
    </p:spTree>
    <p:extLst>
      <p:ext uri="{BB962C8B-B14F-4D97-AF65-F5344CB8AC3E}">
        <p14:creationId xmlns:p14="http://schemas.microsoft.com/office/powerpoint/2010/main" val="26121278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397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39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Box 2"/>
          <p:cNvSpPr txBox="1">
            <a:spLocks noChangeArrowheads="1"/>
          </p:cNvSpPr>
          <p:nvPr/>
        </p:nvSpPr>
        <p:spPr bwMode="auto">
          <a:xfrm>
            <a:off x="457200" y="1354138"/>
            <a:ext cx="6451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800" dirty="0">
                <a:solidFill>
                  <a:srgbClr val="007078"/>
                </a:solidFill>
                <a:latin typeface="Georgia" pitchFamily="18" charset="0"/>
              </a:rPr>
              <a:t>Race in America: </a:t>
            </a:r>
          </a:p>
          <a:p>
            <a:pPr eaLnBrk="1" hangingPunct="1"/>
            <a:r>
              <a:rPr lang="en-US" altLang="en-US" sz="2800" dirty="0">
                <a:solidFill>
                  <a:srgbClr val="007078"/>
                </a:solidFill>
                <a:latin typeface="Georgia" pitchFamily="18" charset="0"/>
              </a:rPr>
              <a:t>Implicit &amp; Explicit Bias</a:t>
            </a:r>
          </a:p>
        </p:txBody>
      </p:sp>
      <p:sp>
        <p:nvSpPr>
          <p:cNvPr id="89091" name="Content Placeholder 2"/>
          <p:cNvSpPr txBox="1">
            <a:spLocks/>
          </p:cNvSpPr>
          <p:nvPr/>
        </p:nvSpPr>
        <p:spPr bwMode="auto">
          <a:xfrm>
            <a:off x="989013" y="2689225"/>
            <a:ext cx="75565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just" eaLnBrk="1" hangingPunct="1">
              <a:spcAft>
                <a:spcPts val="600"/>
              </a:spcAft>
              <a:buFont typeface="Wingdings" pitchFamily="2" charset="2"/>
              <a:buNone/>
            </a:pPr>
            <a:r>
              <a:rPr lang="en-US" altLang="en-US" sz="1800" dirty="0">
                <a:solidFill>
                  <a:srgbClr val="000000"/>
                </a:solidFill>
                <a:latin typeface="Lucida Grande" pitchFamily="124" charset="0"/>
              </a:rPr>
              <a:t>“More Americans have attitudes that are both implicit and explicitly racist than when the same survey was conducted four years ago…</a:t>
            </a:r>
          </a:p>
          <a:p>
            <a:pPr algn="just" eaLnBrk="1" hangingPunct="1">
              <a:buFont typeface="Wingdings" pitchFamily="2" charset="2"/>
              <a:buNone/>
            </a:pPr>
            <a:r>
              <a:rPr lang="en-US" altLang="en-US" sz="1800" dirty="0">
                <a:solidFill>
                  <a:srgbClr val="000000"/>
                </a:solidFill>
                <a:latin typeface="Lucida Grande" pitchFamily="124" charset="0"/>
              </a:rPr>
              <a:t>When measured by an implicit racial attitudes test, the number of Americans with anti-black sentiments jumped to 56%, up from 49% during the last presidential election.”</a:t>
            </a:r>
          </a:p>
          <a:p>
            <a:pPr algn="just" eaLnBrk="1" hangingPunct="1">
              <a:buFont typeface="Wingdings" pitchFamily="2" charset="2"/>
              <a:buNone/>
            </a:pPr>
            <a:endParaRPr lang="en-US" altLang="en-US" sz="1800" dirty="0">
              <a:solidFill>
                <a:srgbClr val="000000"/>
              </a:solidFill>
              <a:latin typeface="Lucida Grande" pitchFamily="124" charset="0"/>
            </a:endParaRPr>
          </a:p>
          <a:p>
            <a:pPr algn="r" eaLnBrk="1" hangingPunct="1">
              <a:spcAft>
                <a:spcPts val="600"/>
              </a:spcAft>
              <a:buFont typeface="Wingdings" pitchFamily="2" charset="2"/>
              <a:buNone/>
            </a:pPr>
            <a:r>
              <a:rPr lang="en-US" altLang="en-US" sz="1800" b="1" dirty="0">
                <a:solidFill>
                  <a:srgbClr val="000000"/>
                </a:solidFill>
                <a:latin typeface="Lucida Grande" pitchFamily="124" charset="0"/>
              </a:rPr>
              <a:t>— Paul Harris, </a:t>
            </a:r>
            <a:r>
              <a:rPr lang="en-US" altLang="en-US" sz="1800" b="1" i="1" dirty="0">
                <a:solidFill>
                  <a:srgbClr val="000000"/>
                </a:solidFill>
                <a:latin typeface="Lucida Grande" pitchFamily="124" charset="0"/>
              </a:rPr>
              <a:t>The Huffington Post</a:t>
            </a:r>
            <a:r>
              <a:rPr lang="en-US" altLang="en-US" sz="1800" b="1" dirty="0">
                <a:solidFill>
                  <a:srgbClr val="000000"/>
                </a:solidFill>
                <a:latin typeface="Lucida Grande" pitchFamily="124" charset="0"/>
              </a:rPr>
              <a:t> (2012)</a:t>
            </a:r>
          </a:p>
        </p:txBody>
      </p:sp>
      <p:sp>
        <p:nvSpPr>
          <p:cNvPr id="124931" name="Rectangle 1"/>
          <p:cNvSpPr>
            <a:spLocks noChangeArrowheads="1"/>
          </p:cNvSpPr>
          <p:nvPr/>
        </p:nvSpPr>
        <p:spPr bwMode="auto">
          <a:xfrm>
            <a:off x="457200" y="195263"/>
            <a:ext cx="67706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defRPr/>
            </a:pPr>
            <a:r>
              <a:rPr lang="en-US" altLang="en-US" sz="2800" dirty="0">
                <a:solidFill>
                  <a:schemeClr val="bg1"/>
                </a:solidFill>
                <a:latin typeface="Georgia" panose="02040502050405020303" pitchFamily="18" charset="0"/>
              </a:rPr>
              <a:t>Why do structures have such persistent </a:t>
            </a:r>
            <a:r>
              <a:rPr lang="en-US" altLang="en-US" sz="2800" dirty="0" err="1">
                <a:solidFill>
                  <a:schemeClr val="bg1"/>
                </a:solidFill>
                <a:latin typeface="Georgia" panose="02040502050405020303" pitchFamily="18" charset="0"/>
              </a:rPr>
              <a:t>racialized</a:t>
            </a:r>
            <a:r>
              <a:rPr lang="en-US" altLang="en-US" sz="2800" dirty="0">
                <a:solidFill>
                  <a:schemeClr val="bg1"/>
                </a:solidFill>
                <a:latin typeface="Georgia" panose="02040502050405020303" pitchFamily="18" charset="0"/>
              </a:rPr>
              <a:t> inequities?</a:t>
            </a:r>
          </a:p>
        </p:txBody>
      </p:sp>
    </p:spTree>
    <p:extLst>
      <p:ext uri="{BB962C8B-B14F-4D97-AF65-F5344CB8AC3E}">
        <p14:creationId xmlns:p14="http://schemas.microsoft.com/office/powerpoint/2010/main" val="25630085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Effect transition="in" filter="dissolve">
                                      <p:cBhvr>
                                        <p:cTn id="7" dur="500"/>
                                        <p:tgtEl>
                                          <p:spTgt spid="89091">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9091">
                                            <p:txEl>
                                              <p:pRg st="1" end="1"/>
                                            </p:txEl>
                                          </p:spTgt>
                                        </p:tgtEl>
                                        <p:attrNameLst>
                                          <p:attrName>style.visibility</p:attrName>
                                        </p:attrNameLst>
                                      </p:cBhvr>
                                      <p:to>
                                        <p:strVal val="visible"/>
                                      </p:to>
                                    </p:set>
                                    <p:animEffect transition="in" filter="dissolve">
                                      <p:cBhvr>
                                        <p:cTn id="10" dur="500"/>
                                        <p:tgtEl>
                                          <p:spTgt spid="89091">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89091">
                                            <p:txEl>
                                              <p:pRg st="3" end="3"/>
                                            </p:txEl>
                                          </p:spTgt>
                                        </p:tgtEl>
                                        <p:attrNameLst>
                                          <p:attrName>style.visibility</p:attrName>
                                        </p:attrNameLst>
                                      </p:cBhvr>
                                      <p:to>
                                        <p:strVal val="visible"/>
                                      </p:to>
                                    </p:set>
                                    <p:animEffect transition="in" filter="dissolve">
                                      <p:cBhvr>
                                        <p:cTn id="13" dur="500"/>
                                        <p:tgtEl>
                                          <p:spTgt spid="890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extBox 1"/>
          <p:cNvSpPr txBox="1">
            <a:spLocks noChangeArrowheads="1"/>
          </p:cNvSpPr>
          <p:nvPr/>
        </p:nvSpPr>
        <p:spPr bwMode="auto">
          <a:xfrm>
            <a:off x="352425" y="239713"/>
            <a:ext cx="48148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600">
                <a:solidFill>
                  <a:srgbClr val="FFFFFF"/>
                </a:solidFill>
                <a:latin typeface="Georgia" pitchFamily="18" charset="0"/>
              </a:rPr>
              <a:t>Targeted Universalism</a:t>
            </a:r>
            <a:endParaRPr lang="en-US" altLang="en-US" sz="3600"/>
          </a:p>
        </p:txBody>
      </p:sp>
      <p:sp>
        <p:nvSpPr>
          <p:cNvPr id="3" name="TextBox 2"/>
          <p:cNvSpPr txBox="1"/>
          <p:nvPr/>
        </p:nvSpPr>
        <p:spPr>
          <a:xfrm>
            <a:off x="501650" y="1400175"/>
            <a:ext cx="7421563" cy="3692525"/>
          </a:xfrm>
          <a:prstGeom prst="rect">
            <a:avLst/>
          </a:prstGeom>
          <a:noFill/>
        </p:spPr>
        <p:txBody>
          <a:bodyPr>
            <a:spAutoFit/>
          </a:bodyPr>
          <a:lstStyle/>
          <a:p>
            <a:pPr marL="285750" indent="-285750" eaLnBrk="1" hangingPunct="1">
              <a:buClr>
                <a:srgbClr val="E75204"/>
              </a:buClr>
              <a:buFont typeface="Arial"/>
              <a:buChar char="•"/>
              <a:defRPr/>
            </a:pPr>
            <a:r>
              <a:rPr lang="en-US" dirty="0">
                <a:solidFill>
                  <a:srgbClr val="000000"/>
                </a:solidFill>
                <a:latin typeface="Lucida Grande"/>
                <a:ea typeface="ＭＳ Ｐゴシック" charset="0"/>
                <a:cs typeface="Lucida Grande"/>
              </a:rPr>
              <a:t>Recognizes that structural inequities produces consistently different outcomes for different communities </a:t>
            </a:r>
          </a:p>
          <a:p>
            <a:pPr marL="285750" indent="-285750" eaLnBrk="1" hangingPunct="1">
              <a:buClr>
                <a:srgbClr val="E75204"/>
              </a:buClr>
              <a:buFont typeface="Arial"/>
              <a:buChar char="•"/>
              <a:defRPr/>
            </a:pPr>
            <a:endParaRPr lang="en-US" dirty="0">
              <a:solidFill>
                <a:srgbClr val="000000"/>
              </a:solidFill>
              <a:latin typeface="Lucida Grande"/>
              <a:ea typeface="ＭＳ Ｐゴシック" charset="0"/>
              <a:cs typeface="Lucida Grande"/>
            </a:endParaRPr>
          </a:p>
          <a:p>
            <a:pPr marL="285750" indent="-285750" eaLnBrk="1" hangingPunct="1">
              <a:buClr>
                <a:srgbClr val="E75204"/>
              </a:buClr>
              <a:buFont typeface="Arial"/>
              <a:buChar char="•"/>
              <a:defRPr/>
            </a:pPr>
            <a:r>
              <a:rPr lang="en-US" dirty="0">
                <a:solidFill>
                  <a:srgbClr val="000000"/>
                </a:solidFill>
                <a:latin typeface="Lucida Grande"/>
                <a:ea typeface="ＭＳ Ｐゴシック" charset="0"/>
                <a:cs typeface="Lucida Grande"/>
              </a:rPr>
              <a:t>Targeted universalism responds with universal goals and targeted solutions. </a:t>
            </a:r>
          </a:p>
          <a:p>
            <a:pPr marL="285750" indent="-285750" eaLnBrk="1" hangingPunct="1">
              <a:buClr>
                <a:srgbClr val="E75204"/>
              </a:buClr>
              <a:buFont typeface="Arial"/>
              <a:buChar char="•"/>
              <a:defRPr/>
            </a:pPr>
            <a:endParaRPr lang="en-US" dirty="0">
              <a:solidFill>
                <a:srgbClr val="000000"/>
              </a:solidFill>
              <a:latin typeface="Lucida Grande"/>
              <a:ea typeface="ＭＳ Ｐゴシック" charset="0"/>
              <a:cs typeface="Lucida Grande"/>
            </a:endParaRPr>
          </a:p>
          <a:p>
            <a:pPr marL="285750" indent="-285750" eaLnBrk="1" hangingPunct="1">
              <a:buClr>
                <a:srgbClr val="E75204"/>
              </a:buClr>
              <a:buFont typeface="Arial"/>
              <a:buChar char="•"/>
              <a:defRPr/>
            </a:pPr>
            <a:r>
              <a:rPr lang="en-US" dirty="0">
                <a:solidFill>
                  <a:srgbClr val="000000"/>
                </a:solidFill>
                <a:latin typeface="Lucida Grande"/>
                <a:ea typeface="ＭＳ Ｐゴシック" charset="0"/>
                <a:cs typeface="Lucida Grande"/>
              </a:rPr>
              <a:t>Recognizes racial disparities while acknowledging their presence in a larger inequitable, institutional framework. </a:t>
            </a:r>
          </a:p>
          <a:p>
            <a:pPr marL="285750" indent="-285750" eaLnBrk="1" hangingPunct="1">
              <a:buFont typeface="Arial"/>
              <a:buChar char="•"/>
              <a:defRPr/>
            </a:pPr>
            <a:endParaRPr lang="en-US" dirty="0">
              <a:solidFill>
                <a:srgbClr val="000000"/>
              </a:solidFill>
              <a:latin typeface="Lucida Grande"/>
              <a:ea typeface="ＭＳ Ｐゴシック" charset="0"/>
              <a:cs typeface="Lucida Grande"/>
            </a:endParaRPr>
          </a:p>
          <a:p>
            <a:pPr marL="285750" indent="-285750" eaLnBrk="1" hangingPunct="1">
              <a:buFont typeface="Arial"/>
              <a:buChar char="•"/>
              <a:defRPr/>
            </a:pPr>
            <a:endParaRPr lang="en-US" dirty="0">
              <a:solidFill>
                <a:srgbClr val="000000"/>
              </a:solidFill>
              <a:latin typeface="Lucida Grande"/>
              <a:ea typeface="ＭＳ Ｐゴシック" charset="0"/>
              <a:cs typeface="Lucida Grande"/>
            </a:endParaRPr>
          </a:p>
          <a:p>
            <a:pPr marL="285750" indent="-285750" eaLnBrk="1" hangingPunct="1">
              <a:buFont typeface="Arial"/>
              <a:buChar char="•"/>
              <a:defRPr/>
            </a:pPr>
            <a:endParaRPr lang="en-US" dirty="0">
              <a:solidFill>
                <a:srgbClr val="000000"/>
              </a:solidFill>
              <a:latin typeface="Lucida Grande"/>
              <a:ea typeface="ＭＳ Ｐゴシック" charset="0"/>
              <a:cs typeface="Lucida Grande"/>
            </a:endParaRPr>
          </a:p>
          <a:p>
            <a:pPr marL="285750" indent="-285750" eaLnBrk="1" hangingPunct="1">
              <a:buFont typeface="Arial"/>
              <a:buChar char="•"/>
              <a:defRPr/>
            </a:pPr>
            <a:endParaRPr lang="en-US" dirty="0">
              <a:solidFill>
                <a:srgbClr val="000000"/>
              </a:solidFill>
              <a:latin typeface="Lucida Grande"/>
              <a:ea typeface="ＭＳ Ｐゴシック" charset="0"/>
              <a:cs typeface="Lucida Grande"/>
            </a:endParaRPr>
          </a:p>
          <a:p>
            <a:pPr eaLnBrk="1" hangingPunct="1">
              <a:defRPr/>
            </a:pPr>
            <a:endParaRPr lang="en-US" dirty="0">
              <a:solidFill>
                <a:srgbClr val="000000"/>
              </a:solidFill>
              <a:latin typeface="Lucida Grande"/>
              <a:ea typeface="ＭＳ Ｐゴシック" charset="0"/>
              <a:cs typeface="Lucida Grande"/>
            </a:endParaRPr>
          </a:p>
        </p:txBody>
      </p:sp>
    </p:spTree>
    <p:extLst>
      <p:ext uri="{BB962C8B-B14F-4D97-AF65-F5344CB8AC3E}">
        <p14:creationId xmlns:p14="http://schemas.microsoft.com/office/powerpoint/2010/main" val="33895652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extBox 1"/>
          <p:cNvSpPr txBox="1">
            <a:spLocks noChangeArrowheads="1"/>
          </p:cNvSpPr>
          <p:nvPr/>
        </p:nvSpPr>
        <p:spPr bwMode="auto">
          <a:xfrm>
            <a:off x="352425" y="239713"/>
            <a:ext cx="48148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600">
                <a:solidFill>
                  <a:srgbClr val="FFFFFF"/>
                </a:solidFill>
                <a:latin typeface="Georgia" pitchFamily="18" charset="0"/>
              </a:rPr>
              <a:t>Targeted Universalism</a:t>
            </a:r>
            <a:endParaRPr lang="en-US" altLang="en-US" sz="3600"/>
          </a:p>
        </p:txBody>
      </p:sp>
      <p:grpSp>
        <p:nvGrpSpPr>
          <p:cNvPr id="131074" name="Shape 318"/>
          <p:cNvGrpSpPr>
            <a:grpSpLocks/>
          </p:cNvGrpSpPr>
          <p:nvPr/>
        </p:nvGrpSpPr>
        <p:grpSpPr bwMode="auto">
          <a:xfrm>
            <a:off x="920750" y="1563688"/>
            <a:ext cx="7278688" cy="3502025"/>
            <a:chOff x="383" y="1693"/>
            <a:chExt cx="2879" cy="2134"/>
          </a:xfrm>
        </p:grpSpPr>
        <p:sp>
          <p:nvSpPr>
            <p:cNvPr id="131077" name="Shape 319"/>
            <p:cNvSpPr>
              <a:spLocks noChangeArrowheads="1"/>
            </p:cNvSpPr>
            <p:nvPr/>
          </p:nvSpPr>
          <p:spPr bwMode="auto">
            <a:xfrm>
              <a:off x="383" y="1693"/>
              <a:ext cx="2879" cy="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1800">
                <a:solidFill>
                  <a:srgbClr val="000000"/>
                </a:solidFill>
              </a:endParaRPr>
            </a:p>
          </p:txBody>
        </p:sp>
        <p:sp>
          <p:nvSpPr>
            <p:cNvPr id="131078" name="Shape 320"/>
            <p:cNvSpPr>
              <a:spLocks/>
            </p:cNvSpPr>
            <p:nvPr/>
          </p:nvSpPr>
          <p:spPr bwMode="auto">
            <a:xfrm>
              <a:off x="383" y="1737"/>
              <a:ext cx="403" cy="533"/>
            </a:xfrm>
            <a:custGeom>
              <a:avLst/>
              <a:gdLst>
                <a:gd name="T0" fmla="*/ 397 w 404"/>
                <a:gd name="T1" fmla="*/ 0 h 534"/>
                <a:gd name="T2" fmla="*/ 0 w 404"/>
                <a:gd name="T3" fmla="*/ 8 h 534"/>
                <a:gd name="T4" fmla="*/ 8 w 404"/>
                <a:gd name="T5" fmla="*/ 527 h 534"/>
                <a:gd name="T6" fmla="*/ 397 w 404"/>
                <a:gd name="T7" fmla="*/ 0 h 534"/>
                <a:gd name="T8" fmla="*/ 397 w 404"/>
                <a:gd name="T9" fmla="*/ 0 h 534"/>
                <a:gd name="T10" fmla="*/ 0 60000 65536"/>
                <a:gd name="T11" fmla="*/ 0 60000 65536"/>
                <a:gd name="T12" fmla="*/ 0 60000 65536"/>
                <a:gd name="T13" fmla="*/ 0 60000 65536"/>
                <a:gd name="T14" fmla="*/ 0 60000 65536"/>
                <a:gd name="T15" fmla="*/ 0 w 404"/>
                <a:gd name="T16" fmla="*/ 0 h 534"/>
                <a:gd name="T17" fmla="*/ 404 w 404"/>
                <a:gd name="T18" fmla="*/ 534 h 534"/>
              </a:gdLst>
              <a:ahLst/>
              <a:cxnLst>
                <a:cxn ang="T10">
                  <a:pos x="T0" y="T1"/>
                </a:cxn>
                <a:cxn ang="T11">
                  <a:pos x="T2" y="T3"/>
                </a:cxn>
                <a:cxn ang="T12">
                  <a:pos x="T4" y="T5"/>
                </a:cxn>
                <a:cxn ang="T13">
                  <a:pos x="T6" y="T7"/>
                </a:cxn>
                <a:cxn ang="T14">
                  <a:pos x="T8" y="T9"/>
                </a:cxn>
              </a:cxnLst>
              <a:rect l="T15" t="T16" r="T17" b="T18"/>
              <a:pathLst>
                <a:path w="404" h="534" extrusionOk="0">
                  <a:moveTo>
                    <a:pt x="404" y="0"/>
                  </a:moveTo>
                  <a:lnTo>
                    <a:pt x="0" y="8"/>
                  </a:lnTo>
                  <a:lnTo>
                    <a:pt x="8" y="534"/>
                  </a:lnTo>
                  <a:lnTo>
                    <a:pt x="404" y="0"/>
                  </a:lnTo>
                  <a:close/>
                </a:path>
              </a:pathLst>
            </a:custGeom>
            <a:solidFill>
              <a:srgbClr val="7A94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079" name="Shape 321"/>
            <p:cNvSpPr>
              <a:spLocks/>
            </p:cNvSpPr>
            <p:nvPr/>
          </p:nvSpPr>
          <p:spPr bwMode="auto">
            <a:xfrm>
              <a:off x="389" y="1729"/>
              <a:ext cx="928" cy="1672"/>
            </a:xfrm>
            <a:custGeom>
              <a:avLst/>
              <a:gdLst>
                <a:gd name="T0" fmla="*/ 922 w 929"/>
                <a:gd name="T1" fmla="*/ 0 h 1673"/>
                <a:gd name="T2" fmla="*/ 0 w 929"/>
                <a:gd name="T3" fmla="*/ 1666 h 1673"/>
                <a:gd name="T4" fmla="*/ 0 w 929"/>
                <a:gd name="T5" fmla="*/ 482 h 1673"/>
                <a:gd name="T6" fmla="*/ 319 w 929"/>
                <a:gd name="T7" fmla="*/ 8 h 1673"/>
                <a:gd name="T8" fmla="*/ 922 w 929"/>
                <a:gd name="T9" fmla="*/ 0 h 1673"/>
                <a:gd name="T10" fmla="*/ 922 w 929"/>
                <a:gd name="T11" fmla="*/ 0 h 1673"/>
                <a:gd name="T12" fmla="*/ 0 60000 65536"/>
                <a:gd name="T13" fmla="*/ 0 60000 65536"/>
                <a:gd name="T14" fmla="*/ 0 60000 65536"/>
                <a:gd name="T15" fmla="*/ 0 60000 65536"/>
                <a:gd name="T16" fmla="*/ 0 60000 65536"/>
                <a:gd name="T17" fmla="*/ 0 60000 65536"/>
                <a:gd name="T18" fmla="*/ 0 w 929"/>
                <a:gd name="T19" fmla="*/ 0 h 1673"/>
                <a:gd name="T20" fmla="*/ 929 w 929"/>
                <a:gd name="T21" fmla="*/ 1673 h 1673"/>
              </a:gdLst>
              <a:ahLst/>
              <a:cxnLst>
                <a:cxn ang="T12">
                  <a:pos x="T0" y="T1"/>
                </a:cxn>
                <a:cxn ang="T13">
                  <a:pos x="T2" y="T3"/>
                </a:cxn>
                <a:cxn ang="T14">
                  <a:pos x="T4" y="T5"/>
                </a:cxn>
                <a:cxn ang="T15">
                  <a:pos x="T6" y="T7"/>
                </a:cxn>
                <a:cxn ang="T16">
                  <a:pos x="T8" y="T9"/>
                </a:cxn>
                <a:cxn ang="T17">
                  <a:pos x="T10" y="T11"/>
                </a:cxn>
              </a:cxnLst>
              <a:rect l="T18" t="T19" r="T20" b="T21"/>
              <a:pathLst>
                <a:path w="929" h="1673" extrusionOk="0">
                  <a:moveTo>
                    <a:pt x="929" y="0"/>
                  </a:moveTo>
                  <a:lnTo>
                    <a:pt x="0" y="1673"/>
                  </a:lnTo>
                  <a:lnTo>
                    <a:pt x="0" y="482"/>
                  </a:lnTo>
                  <a:lnTo>
                    <a:pt x="319" y="8"/>
                  </a:lnTo>
                  <a:lnTo>
                    <a:pt x="929" y="0"/>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080" name="Shape 322"/>
            <p:cNvSpPr>
              <a:spLocks/>
            </p:cNvSpPr>
            <p:nvPr/>
          </p:nvSpPr>
          <p:spPr bwMode="auto">
            <a:xfrm>
              <a:off x="393" y="1720"/>
              <a:ext cx="1217" cy="1969"/>
            </a:xfrm>
            <a:custGeom>
              <a:avLst/>
              <a:gdLst>
                <a:gd name="T0" fmla="*/ 0 w 1218"/>
                <a:gd name="T1" fmla="*/ 1386 h 1970"/>
                <a:gd name="T2" fmla="*/ 835 w 1218"/>
                <a:gd name="T3" fmla="*/ 9 h 1970"/>
                <a:gd name="T4" fmla="*/ 1049 w 1218"/>
                <a:gd name="T5" fmla="*/ 3 h 1970"/>
                <a:gd name="T6" fmla="*/ 1211 w 1218"/>
                <a:gd name="T7" fmla="*/ 0 h 1970"/>
                <a:gd name="T8" fmla="*/ 0 w 1218"/>
                <a:gd name="T9" fmla="*/ 1963 h 1970"/>
                <a:gd name="T10" fmla="*/ 0 w 1218"/>
                <a:gd name="T11" fmla="*/ 1386 h 1970"/>
                <a:gd name="T12" fmla="*/ 0 w 1218"/>
                <a:gd name="T13" fmla="*/ 1386 h 1970"/>
                <a:gd name="T14" fmla="*/ 0 60000 65536"/>
                <a:gd name="T15" fmla="*/ 0 60000 65536"/>
                <a:gd name="T16" fmla="*/ 0 60000 65536"/>
                <a:gd name="T17" fmla="*/ 0 60000 65536"/>
                <a:gd name="T18" fmla="*/ 0 60000 65536"/>
                <a:gd name="T19" fmla="*/ 0 60000 65536"/>
                <a:gd name="T20" fmla="*/ 0 60000 65536"/>
                <a:gd name="T21" fmla="*/ 0 w 1218"/>
                <a:gd name="T22" fmla="*/ 0 h 1970"/>
                <a:gd name="T23" fmla="*/ 1218 w 1218"/>
                <a:gd name="T24" fmla="*/ 1970 h 19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8" h="1970" extrusionOk="0">
                  <a:moveTo>
                    <a:pt x="0" y="1393"/>
                  </a:moveTo>
                  <a:lnTo>
                    <a:pt x="842" y="9"/>
                  </a:lnTo>
                  <a:lnTo>
                    <a:pt x="1056" y="3"/>
                  </a:lnTo>
                  <a:lnTo>
                    <a:pt x="1218" y="0"/>
                  </a:lnTo>
                  <a:lnTo>
                    <a:pt x="0" y="1970"/>
                  </a:lnTo>
                  <a:lnTo>
                    <a:pt x="0" y="1393"/>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081" name="Shape 323"/>
            <p:cNvSpPr>
              <a:spLocks/>
            </p:cNvSpPr>
            <p:nvPr/>
          </p:nvSpPr>
          <p:spPr bwMode="auto">
            <a:xfrm>
              <a:off x="419" y="1727"/>
              <a:ext cx="1799" cy="2047"/>
            </a:xfrm>
            <a:custGeom>
              <a:avLst/>
              <a:gdLst>
                <a:gd name="T0" fmla="*/ 1065 w 1800"/>
                <a:gd name="T1" fmla="*/ 0 h 2048"/>
                <a:gd name="T2" fmla="*/ 985 w 1800"/>
                <a:gd name="T3" fmla="*/ 69 h 2048"/>
                <a:gd name="T4" fmla="*/ 1026 w 1800"/>
                <a:gd name="T5" fmla="*/ 161 h 2048"/>
                <a:gd name="T6" fmla="*/ 877 w 1800"/>
                <a:gd name="T7" fmla="*/ 282 h 2048"/>
                <a:gd name="T8" fmla="*/ 919 w 1800"/>
                <a:gd name="T9" fmla="*/ 375 h 2048"/>
                <a:gd name="T10" fmla="*/ 685 w 1800"/>
                <a:gd name="T11" fmla="*/ 595 h 2048"/>
                <a:gd name="T12" fmla="*/ 698 w 1800"/>
                <a:gd name="T13" fmla="*/ 708 h 2048"/>
                <a:gd name="T14" fmla="*/ 586 w 1800"/>
                <a:gd name="T15" fmla="*/ 762 h 2048"/>
                <a:gd name="T16" fmla="*/ 632 w 1800"/>
                <a:gd name="T17" fmla="*/ 861 h 2048"/>
                <a:gd name="T18" fmla="*/ 0 w 1800"/>
                <a:gd name="T19" fmla="*/ 1941 h 2048"/>
                <a:gd name="T20" fmla="*/ 926 w 1800"/>
                <a:gd name="T21" fmla="*/ 2041 h 2048"/>
                <a:gd name="T22" fmla="*/ 1793 w 1800"/>
                <a:gd name="T23" fmla="*/ 3 h 2048"/>
                <a:gd name="T24" fmla="*/ 1065 w 1800"/>
                <a:gd name="T25" fmla="*/ 0 h 2048"/>
                <a:gd name="T26" fmla="*/ 1065 w 1800"/>
                <a:gd name="T27" fmla="*/ 0 h 20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00"/>
                <a:gd name="T43" fmla="*/ 0 h 2048"/>
                <a:gd name="T44" fmla="*/ 1800 w 1800"/>
                <a:gd name="T45" fmla="*/ 2048 h 20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00" h="2048" extrusionOk="0">
                  <a:moveTo>
                    <a:pt x="1072" y="0"/>
                  </a:moveTo>
                  <a:lnTo>
                    <a:pt x="992" y="69"/>
                  </a:lnTo>
                  <a:lnTo>
                    <a:pt x="1033" y="161"/>
                  </a:lnTo>
                  <a:lnTo>
                    <a:pt x="877" y="282"/>
                  </a:lnTo>
                  <a:lnTo>
                    <a:pt x="926" y="375"/>
                  </a:lnTo>
                  <a:lnTo>
                    <a:pt x="685" y="595"/>
                  </a:lnTo>
                  <a:lnTo>
                    <a:pt x="698" y="708"/>
                  </a:lnTo>
                  <a:lnTo>
                    <a:pt x="586" y="762"/>
                  </a:lnTo>
                  <a:lnTo>
                    <a:pt x="632" y="861"/>
                  </a:lnTo>
                  <a:lnTo>
                    <a:pt x="0" y="1948"/>
                  </a:lnTo>
                  <a:lnTo>
                    <a:pt x="933" y="2048"/>
                  </a:lnTo>
                  <a:lnTo>
                    <a:pt x="1800" y="3"/>
                  </a:lnTo>
                  <a:lnTo>
                    <a:pt x="1072" y="0"/>
                  </a:lnTo>
                  <a:close/>
                </a:path>
              </a:pathLst>
            </a:custGeom>
            <a:solidFill>
              <a:srgbClr val="63809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082" name="Shape 324"/>
            <p:cNvSpPr>
              <a:spLocks/>
            </p:cNvSpPr>
            <p:nvPr/>
          </p:nvSpPr>
          <p:spPr bwMode="auto">
            <a:xfrm>
              <a:off x="1231" y="1720"/>
              <a:ext cx="1226" cy="2064"/>
            </a:xfrm>
            <a:custGeom>
              <a:avLst/>
              <a:gdLst>
                <a:gd name="T0" fmla="*/ 345 w 1227"/>
                <a:gd name="T1" fmla="*/ 2054 h 2065"/>
                <a:gd name="T2" fmla="*/ 1220 w 1227"/>
                <a:gd name="T3" fmla="*/ 8 h 2065"/>
                <a:gd name="T4" fmla="*/ 960 w 1227"/>
                <a:gd name="T5" fmla="*/ 0 h 2065"/>
                <a:gd name="T6" fmla="*/ 0 w 1227"/>
                <a:gd name="T7" fmla="*/ 2058 h 2065"/>
                <a:gd name="T8" fmla="*/ 345 w 1227"/>
                <a:gd name="T9" fmla="*/ 2054 h 2065"/>
                <a:gd name="T10" fmla="*/ 345 w 1227"/>
                <a:gd name="T11" fmla="*/ 2054 h 2065"/>
                <a:gd name="T12" fmla="*/ 0 60000 65536"/>
                <a:gd name="T13" fmla="*/ 0 60000 65536"/>
                <a:gd name="T14" fmla="*/ 0 60000 65536"/>
                <a:gd name="T15" fmla="*/ 0 60000 65536"/>
                <a:gd name="T16" fmla="*/ 0 60000 65536"/>
                <a:gd name="T17" fmla="*/ 0 60000 65536"/>
                <a:gd name="T18" fmla="*/ 0 w 1227"/>
                <a:gd name="T19" fmla="*/ 0 h 2065"/>
                <a:gd name="T20" fmla="*/ 1227 w 1227"/>
                <a:gd name="T21" fmla="*/ 2065 h 2065"/>
              </a:gdLst>
              <a:ahLst/>
              <a:cxnLst>
                <a:cxn ang="T12">
                  <a:pos x="T0" y="T1"/>
                </a:cxn>
                <a:cxn ang="T13">
                  <a:pos x="T2" y="T3"/>
                </a:cxn>
                <a:cxn ang="T14">
                  <a:pos x="T4" y="T5"/>
                </a:cxn>
                <a:cxn ang="T15">
                  <a:pos x="T6" y="T7"/>
                </a:cxn>
                <a:cxn ang="T16">
                  <a:pos x="T8" y="T9"/>
                </a:cxn>
                <a:cxn ang="T17">
                  <a:pos x="T10" y="T11"/>
                </a:cxn>
              </a:cxnLst>
              <a:rect l="T18" t="T19" r="T20" b="T21"/>
              <a:pathLst>
                <a:path w="1227" h="2065" extrusionOk="0">
                  <a:moveTo>
                    <a:pt x="345" y="2061"/>
                  </a:moveTo>
                  <a:lnTo>
                    <a:pt x="1227" y="8"/>
                  </a:lnTo>
                  <a:lnTo>
                    <a:pt x="967" y="0"/>
                  </a:lnTo>
                  <a:lnTo>
                    <a:pt x="0" y="2065"/>
                  </a:lnTo>
                  <a:lnTo>
                    <a:pt x="345" y="2061"/>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083" name="Shape 325"/>
            <p:cNvSpPr>
              <a:spLocks/>
            </p:cNvSpPr>
            <p:nvPr/>
          </p:nvSpPr>
          <p:spPr bwMode="auto">
            <a:xfrm>
              <a:off x="1775" y="2192"/>
              <a:ext cx="321" cy="433"/>
            </a:xfrm>
            <a:custGeom>
              <a:avLst/>
              <a:gdLst>
                <a:gd name="T0" fmla="*/ 254 w 322"/>
                <a:gd name="T1" fmla="*/ 4 h 434"/>
                <a:gd name="T2" fmla="*/ 315 w 322"/>
                <a:gd name="T3" fmla="*/ 0 h 434"/>
                <a:gd name="T4" fmla="*/ 315 w 322"/>
                <a:gd name="T5" fmla="*/ 73 h 434"/>
                <a:gd name="T6" fmla="*/ 258 w 322"/>
                <a:gd name="T7" fmla="*/ 150 h 434"/>
                <a:gd name="T8" fmla="*/ 178 w 322"/>
                <a:gd name="T9" fmla="*/ 201 h 434"/>
                <a:gd name="T10" fmla="*/ 82 w 322"/>
                <a:gd name="T11" fmla="*/ 373 h 434"/>
                <a:gd name="T12" fmla="*/ 0 w 322"/>
                <a:gd name="T13" fmla="*/ 427 h 434"/>
                <a:gd name="T14" fmla="*/ 145 w 322"/>
                <a:gd name="T15" fmla="*/ 98 h 434"/>
                <a:gd name="T16" fmla="*/ 254 w 322"/>
                <a:gd name="T17" fmla="*/ 4 h 434"/>
                <a:gd name="T18" fmla="*/ 254 w 322"/>
                <a:gd name="T19" fmla="*/ 4 h 4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2"/>
                <a:gd name="T31" fmla="*/ 0 h 434"/>
                <a:gd name="T32" fmla="*/ 322 w 322"/>
                <a:gd name="T33" fmla="*/ 434 h 4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2" h="434" extrusionOk="0">
                  <a:moveTo>
                    <a:pt x="261" y="4"/>
                  </a:moveTo>
                  <a:lnTo>
                    <a:pt x="322" y="0"/>
                  </a:lnTo>
                  <a:lnTo>
                    <a:pt x="322" y="73"/>
                  </a:lnTo>
                  <a:lnTo>
                    <a:pt x="265" y="150"/>
                  </a:lnTo>
                  <a:lnTo>
                    <a:pt x="185" y="201"/>
                  </a:lnTo>
                  <a:lnTo>
                    <a:pt x="82" y="380"/>
                  </a:lnTo>
                  <a:lnTo>
                    <a:pt x="0" y="434"/>
                  </a:lnTo>
                  <a:lnTo>
                    <a:pt x="145" y="98"/>
                  </a:lnTo>
                  <a:lnTo>
                    <a:pt x="261" y="4"/>
                  </a:lnTo>
                  <a:close/>
                </a:path>
              </a:pathLst>
            </a:custGeom>
            <a:solidFill>
              <a:srgbClr val="8A8A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084" name="Shape 326"/>
            <p:cNvSpPr>
              <a:spLocks/>
            </p:cNvSpPr>
            <p:nvPr/>
          </p:nvSpPr>
          <p:spPr bwMode="auto">
            <a:xfrm>
              <a:off x="1384" y="3186"/>
              <a:ext cx="208" cy="293"/>
            </a:xfrm>
            <a:custGeom>
              <a:avLst/>
              <a:gdLst>
                <a:gd name="T0" fmla="*/ 202 w 209"/>
                <a:gd name="T1" fmla="*/ 40 h 294"/>
                <a:gd name="T2" fmla="*/ 163 w 209"/>
                <a:gd name="T3" fmla="*/ 91 h 294"/>
                <a:gd name="T4" fmla="*/ 7 w 209"/>
                <a:gd name="T5" fmla="*/ 287 h 294"/>
                <a:gd name="T6" fmla="*/ 0 w 209"/>
                <a:gd name="T7" fmla="*/ 256 h 294"/>
                <a:gd name="T8" fmla="*/ 107 w 209"/>
                <a:gd name="T9" fmla="*/ 0 h 294"/>
                <a:gd name="T10" fmla="*/ 202 w 209"/>
                <a:gd name="T11" fmla="*/ 40 h 294"/>
                <a:gd name="T12" fmla="*/ 202 w 209"/>
                <a:gd name="T13" fmla="*/ 40 h 294"/>
                <a:gd name="T14" fmla="*/ 0 60000 65536"/>
                <a:gd name="T15" fmla="*/ 0 60000 65536"/>
                <a:gd name="T16" fmla="*/ 0 60000 65536"/>
                <a:gd name="T17" fmla="*/ 0 60000 65536"/>
                <a:gd name="T18" fmla="*/ 0 60000 65536"/>
                <a:gd name="T19" fmla="*/ 0 60000 65536"/>
                <a:gd name="T20" fmla="*/ 0 60000 65536"/>
                <a:gd name="T21" fmla="*/ 0 w 209"/>
                <a:gd name="T22" fmla="*/ 0 h 294"/>
                <a:gd name="T23" fmla="*/ 209 w 20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9" h="294" extrusionOk="0">
                  <a:moveTo>
                    <a:pt x="209" y="40"/>
                  </a:moveTo>
                  <a:lnTo>
                    <a:pt x="170" y="91"/>
                  </a:lnTo>
                  <a:lnTo>
                    <a:pt x="7" y="294"/>
                  </a:lnTo>
                  <a:lnTo>
                    <a:pt x="0" y="263"/>
                  </a:lnTo>
                  <a:lnTo>
                    <a:pt x="114" y="0"/>
                  </a:lnTo>
                  <a:lnTo>
                    <a:pt x="209" y="40"/>
                  </a:lnTo>
                  <a:close/>
                </a:path>
              </a:pathLst>
            </a:custGeom>
            <a:solidFill>
              <a:srgbClr val="8A8A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085" name="Shape 327"/>
            <p:cNvSpPr>
              <a:spLocks/>
            </p:cNvSpPr>
            <p:nvPr/>
          </p:nvSpPr>
          <p:spPr bwMode="auto">
            <a:xfrm>
              <a:off x="544" y="1729"/>
              <a:ext cx="777" cy="1268"/>
            </a:xfrm>
            <a:custGeom>
              <a:avLst/>
              <a:gdLst>
                <a:gd name="T0" fmla="*/ 713 w 778"/>
                <a:gd name="T1" fmla="*/ 0 h 1269"/>
                <a:gd name="T2" fmla="*/ 771 w 778"/>
                <a:gd name="T3" fmla="*/ 0 h 1269"/>
                <a:gd name="T4" fmla="*/ 27 w 778"/>
                <a:gd name="T5" fmla="*/ 1262 h 1269"/>
                <a:gd name="T6" fmla="*/ 0 w 778"/>
                <a:gd name="T7" fmla="*/ 1252 h 1269"/>
                <a:gd name="T8" fmla="*/ 713 w 778"/>
                <a:gd name="T9" fmla="*/ 0 h 1269"/>
                <a:gd name="T10" fmla="*/ 713 w 778"/>
                <a:gd name="T11" fmla="*/ 0 h 1269"/>
                <a:gd name="T12" fmla="*/ 0 60000 65536"/>
                <a:gd name="T13" fmla="*/ 0 60000 65536"/>
                <a:gd name="T14" fmla="*/ 0 60000 65536"/>
                <a:gd name="T15" fmla="*/ 0 60000 65536"/>
                <a:gd name="T16" fmla="*/ 0 60000 65536"/>
                <a:gd name="T17" fmla="*/ 0 60000 65536"/>
                <a:gd name="T18" fmla="*/ 0 w 778"/>
                <a:gd name="T19" fmla="*/ 0 h 1269"/>
                <a:gd name="T20" fmla="*/ 778 w 778"/>
                <a:gd name="T21" fmla="*/ 1269 h 1269"/>
              </a:gdLst>
              <a:ahLst/>
              <a:cxnLst>
                <a:cxn ang="T12">
                  <a:pos x="T0" y="T1"/>
                </a:cxn>
                <a:cxn ang="T13">
                  <a:pos x="T2" y="T3"/>
                </a:cxn>
                <a:cxn ang="T14">
                  <a:pos x="T4" y="T5"/>
                </a:cxn>
                <a:cxn ang="T15">
                  <a:pos x="T6" y="T7"/>
                </a:cxn>
                <a:cxn ang="T16">
                  <a:pos x="T8" y="T9"/>
                </a:cxn>
                <a:cxn ang="T17">
                  <a:pos x="T10" y="T11"/>
                </a:cxn>
              </a:cxnLst>
              <a:rect l="T18" t="T19" r="T20" b="T21"/>
              <a:pathLst>
                <a:path w="778" h="1269" extrusionOk="0">
                  <a:moveTo>
                    <a:pt x="720" y="0"/>
                  </a:moveTo>
                  <a:lnTo>
                    <a:pt x="778" y="0"/>
                  </a:lnTo>
                  <a:lnTo>
                    <a:pt x="27" y="1269"/>
                  </a:lnTo>
                  <a:lnTo>
                    <a:pt x="0" y="1259"/>
                  </a:lnTo>
                  <a:lnTo>
                    <a:pt x="720" y="0"/>
                  </a:lnTo>
                  <a:close/>
                </a:path>
              </a:pathLst>
            </a:custGeom>
            <a:solidFill>
              <a:srgbClr val="8A8A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086" name="Shape 328"/>
            <p:cNvSpPr>
              <a:spLocks/>
            </p:cNvSpPr>
            <p:nvPr/>
          </p:nvSpPr>
          <p:spPr bwMode="auto">
            <a:xfrm>
              <a:off x="1523" y="1729"/>
              <a:ext cx="1319" cy="2065"/>
            </a:xfrm>
            <a:custGeom>
              <a:avLst/>
              <a:gdLst>
                <a:gd name="T0" fmla="*/ 0 w 1320"/>
                <a:gd name="T1" fmla="*/ 2038 h 2066"/>
                <a:gd name="T2" fmla="*/ 925 w 1320"/>
                <a:gd name="T3" fmla="*/ 0 h 2066"/>
                <a:gd name="T4" fmla="*/ 1313 w 1320"/>
                <a:gd name="T5" fmla="*/ 10 h 2066"/>
                <a:gd name="T6" fmla="*/ 718 w 1320"/>
                <a:gd name="T7" fmla="*/ 2059 h 2066"/>
                <a:gd name="T8" fmla="*/ 0 w 1320"/>
                <a:gd name="T9" fmla="*/ 2038 h 2066"/>
                <a:gd name="T10" fmla="*/ 0 w 1320"/>
                <a:gd name="T11" fmla="*/ 2038 h 2066"/>
                <a:gd name="T12" fmla="*/ 0 60000 65536"/>
                <a:gd name="T13" fmla="*/ 0 60000 65536"/>
                <a:gd name="T14" fmla="*/ 0 60000 65536"/>
                <a:gd name="T15" fmla="*/ 0 60000 65536"/>
                <a:gd name="T16" fmla="*/ 0 60000 65536"/>
                <a:gd name="T17" fmla="*/ 0 60000 65536"/>
                <a:gd name="T18" fmla="*/ 0 w 1320"/>
                <a:gd name="T19" fmla="*/ 0 h 2066"/>
                <a:gd name="T20" fmla="*/ 1320 w 1320"/>
                <a:gd name="T21" fmla="*/ 2066 h 2066"/>
              </a:gdLst>
              <a:ahLst/>
              <a:cxnLst>
                <a:cxn ang="T12">
                  <a:pos x="T0" y="T1"/>
                </a:cxn>
                <a:cxn ang="T13">
                  <a:pos x="T2" y="T3"/>
                </a:cxn>
                <a:cxn ang="T14">
                  <a:pos x="T4" y="T5"/>
                </a:cxn>
                <a:cxn ang="T15">
                  <a:pos x="T6" y="T7"/>
                </a:cxn>
                <a:cxn ang="T16">
                  <a:pos x="T8" y="T9"/>
                </a:cxn>
                <a:cxn ang="T17">
                  <a:pos x="T10" y="T11"/>
                </a:cxn>
              </a:cxnLst>
              <a:rect l="T18" t="T19" r="T20" b="T21"/>
              <a:pathLst>
                <a:path w="1320" h="2066" extrusionOk="0">
                  <a:moveTo>
                    <a:pt x="0" y="2045"/>
                  </a:moveTo>
                  <a:lnTo>
                    <a:pt x="932" y="0"/>
                  </a:lnTo>
                  <a:lnTo>
                    <a:pt x="1320" y="10"/>
                  </a:lnTo>
                  <a:lnTo>
                    <a:pt x="725" y="2066"/>
                  </a:lnTo>
                  <a:lnTo>
                    <a:pt x="0" y="2045"/>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087" name="Shape 329"/>
            <p:cNvSpPr>
              <a:spLocks/>
            </p:cNvSpPr>
            <p:nvPr/>
          </p:nvSpPr>
          <p:spPr bwMode="auto">
            <a:xfrm>
              <a:off x="386" y="1727"/>
              <a:ext cx="787" cy="1300"/>
            </a:xfrm>
            <a:custGeom>
              <a:avLst/>
              <a:gdLst>
                <a:gd name="T0" fmla="*/ 691 w 788"/>
                <a:gd name="T1" fmla="*/ 3 h 1301"/>
                <a:gd name="T2" fmla="*/ 781 w 788"/>
                <a:gd name="T3" fmla="*/ 0 h 1301"/>
                <a:gd name="T4" fmla="*/ 5 w 788"/>
                <a:gd name="T5" fmla="*/ 1294 h 1301"/>
                <a:gd name="T6" fmla="*/ 0 w 788"/>
                <a:gd name="T7" fmla="*/ 1136 h 1301"/>
                <a:gd name="T8" fmla="*/ 691 w 788"/>
                <a:gd name="T9" fmla="*/ 3 h 1301"/>
                <a:gd name="T10" fmla="*/ 691 w 788"/>
                <a:gd name="T11" fmla="*/ 3 h 1301"/>
                <a:gd name="T12" fmla="*/ 0 60000 65536"/>
                <a:gd name="T13" fmla="*/ 0 60000 65536"/>
                <a:gd name="T14" fmla="*/ 0 60000 65536"/>
                <a:gd name="T15" fmla="*/ 0 60000 65536"/>
                <a:gd name="T16" fmla="*/ 0 60000 65536"/>
                <a:gd name="T17" fmla="*/ 0 60000 65536"/>
                <a:gd name="T18" fmla="*/ 0 w 788"/>
                <a:gd name="T19" fmla="*/ 0 h 1301"/>
                <a:gd name="T20" fmla="*/ 788 w 788"/>
                <a:gd name="T21" fmla="*/ 1301 h 1301"/>
              </a:gdLst>
              <a:ahLst/>
              <a:cxnLst>
                <a:cxn ang="T12">
                  <a:pos x="T0" y="T1"/>
                </a:cxn>
                <a:cxn ang="T13">
                  <a:pos x="T2" y="T3"/>
                </a:cxn>
                <a:cxn ang="T14">
                  <a:pos x="T4" y="T5"/>
                </a:cxn>
                <a:cxn ang="T15">
                  <a:pos x="T6" y="T7"/>
                </a:cxn>
                <a:cxn ang="T16">
                  <a:pos x="T8" y="T9"/>
                </a:cxn>
                <a:cxn ang="T17">
                  <a:pos x="T10" y="T11"/>
                </a:cxn>
              </a:cxnLst>
              <a:rect l="T18" t="T19" r="T20" b="T21"/>
              <a:pathLst>
                <a:path w="788" h="1301" extrusionOk="0">
                  <a:moveTo>
                    <a:pt x="698" y="3"/>
                  </a:moveTo>
                  <a:lnTo>
                    <a:pt x="788" y="0"/>
                  </a:lnTo>
                  <a:lnTo>
                    <a:pt x="5" y="1301"/>
                  </a:lnTo>
                  <a:lnTo>
                    <a:pt x="0" y="1143"/>
                  </a:lnTo>
                  <a:lnTo>
                    <a:pt x="698" y="3"/>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088" name="Shape 330"/>
            <p:cNvSpPr>
              <a:spLocks/>
            </p:cNvSpPr>
            <p:nvPr/>
          </p:nvSpPr>
          <p:spPr bwMode="auto">
            <a:xfrm>
              <a:off x="383" y="1727"/>
              <a:ext cx="763" cy="1248"/>
            </a:xfrm>
            <a:custGeom>
              <a:avLst/>
              <a:gdLst>
                <a:gd name="T0" fmla="*/ 680 w 764"/>
                <a:gd name="T1" fmla="*/ 3 h 1249"/>
                <a:gd name="T2" fmla="*/ 757 w 764"/>
                <a:gd name="T3" fmla="*/ 0 h 1249"/>
                <a:gd name="T4" fmla="*/ 3 w 764"/>
                <a:gd name="T5" fmla="*/ 1242 h 1249"/>
                <a:gd name="T6" fmla="*/ 0 w 764"/>
                <a:gd name="T7" fmla="*/ 1115 h 1249"/>
                <a:gd name="T8" fmla="*/ 680 w 764"/>
                <a:gd name="T9" fmla="*/ 3 h 1249"/>
                <a:gd name="T10" fmla="*/ 680 w 764"/>
                <a:gd name="T11" fmla="*/ 3 h 1249"/>
                <a:gd name="T12" fmla="*/ 0 60000 65536"/>
                <a:gd name="T13" fmla="*/ 0 60000 65536"/>
                <a:gd name="T14" fmla="*/ 0 60000 65536"/>
                <a:gd name="T15" fmla="*/ 0 60000 65536"/>
                <a:gd name="T16" fmla="*/ 0 60000 65536"/>
                <a:gd name="T17" fmla="*/ 0 60000 65536"/>
                <a:gd name="T18" fmla="*/ 0 w 764"/>
                <a:gd name="T19" fmla="*/ 0 h 1249"/>
                <a:gd name="T20" fmla="*/ 764 w 764"/>
                <a:gd name="T21" fmla="*/ 1249 h 1249"/>
              </a:gdLst>
              <a:ahLst/>
              <a:cxnLst>
                <a:cxn ang="T12">
                  <a:pos x="T0" y="T1"/>
                </a:cxn>
                <a:cxn ang="T13">
                  <a:pos x="T2" y="T3"/>
                </a:cxn>
                <a:cxn ang="T14">
                  <a:pos x="T4" y="T5"/>
                </a:cxn>
                <a:cxn ang="T15">
                  <a:pos x="T6" y="T7"/>
                </a:cxn>
                <a:cxn ang="T16">
                  <a:pos x="T8" y="T9"/>
                </a:cxn>
                <a:cxn ang="T17">
                  <a:pos x="T10" y="T11"/>
                </a:cxn>
              </a:cxnLst>
              <a:rect l="T18" t="T19" r="T20" b="T21"/>
              <a:pathLst>
                <a:path w="764" h="1249" extrusionOk="0">
                  <a:moveTo>
                    <a:pt x="687" y="3"/>
                  </a:moveTo>
                  <a:lnTo>
                    <a:pt x="764" y="0"/>
                  </a:lnTo>
                  <a:lnTo>
                    <a:pt x="3" y="1249"/>
                  </a:lnTo>
                  <a:lnTo>
                    <a:pt x="0" y="1122"/>
                  </a:lnTo>
                  <a:lnTo>
                    <a:pt x="687" y="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089" name="Shape 331"/>
            <p:cNvSpPr>
              <a:spLocks/>
            </p:cNvSpPr>
            <p:nvPr/>
          </p:nvSpPr>
          <p:spPr bwMode="auto">
            <a:xfrm>
              <a:off x="1281" y="2159"/>
              <a:ext cx="548" cy="196"/>
            </a:xfrm>
            <a:custGeom>
              <a:avLst/>
              <a:gdLst>
                <a:gd name="T0" fmla="*/ 56 w 549"/>
                <a:gd name="T1" fmla="*/ 0 h 197"/>
                <a:gd name="T2" fmla="*/ 542 w 549"/>
                <a:gd name="T3" fmla="*/ 67 h 197"/>
                <a:gd name="T4" fmla="*/ 436 w 549"/>
                <a:gd name="T5" fmla="*/ 190 h 197"/>
                <a:gd name="T6" fmla="*/ 246 w 549"/>
                <a:gd name="T7" fmla="*/ 156 h 197"/>
                <a:gd name="T8" fmla="*/ 289 w 549"/>
                <a:gd name="T9" fmla="*/ 78 h 197"/>
                <a:gd name="T10" fmla="*/ 217 w 549"/>
                <a:gd name="T11" fmla="*/ 149 h 197"/>
                <a:gd name="T12" fmla="*/ 185 w 549"/>
                <a:gd name="T13" fmla="*/ 137 h 197"/>
                <a:gd name="T14" fmla="*/ 227 w 549"/>
                <a:gd name="T15" fmla="*/ 67 h 197"/>
                <a:gd name="T16" fmla="*/ 144 w 549"/>
                <a:gd name="T17" fmla="*/ 133 h 197"/>
                <a:gd name="T18" fmla="*/ 103 w 549"/>
                <a:gd name="T19" fmla="*/ 126 h 197"/>
                <a:gd name="T20" fmla="*/ 144 w 549"/>
                <a:gd name="T21" fmla="*/ 51 h 197"/>
                <a:gd name="T22" fmla="*/ 64 w 549"/>
                <a:gd name="T23" fmla="*/ 110 h 197"/>
                <a:gd name="T24" fmla="*/ 0 w 549"/>
                <a:gd name="T25" fmla="*/ 94 h 197"/>
                <a:gd name="T26" fmla="*/ 56 w 549"/>
                <a:gd name="T27" fmla="*/ 0 h 197"/>
                <a:gd name="T28" fmla="*/ 56 w 549"/>
                <a:gd name="T29" fmla="*/ 0 h 1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9"/>
                <a:gd name="T46" fmla="*/ 0 h 197"/>
                <a:gd name="T47" fmla="*/ 549 w 549"/>
                <a:gd name="T48" fmla="*/ 197 h 19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9" h="197" extrusionOk="0">
                  <a:moveTo>
                    <a:pt x="56" y="0"/>
                  </a:moveTo>
                  <a:lnTo>
                    <a:pt x="549" y="67"/>
                  </a:lnTo>
                  <a:lnTo>
                    <a:pt x="443" y="197"/>
                  </a:lnTo>
                  <a:lnTo>
                    <a:pt x="246" y="163"/>
                  </a:lnTo>
                  <a:lnTo>
                    <a:pt x="296" y="78"/>
                  </a:lnTo>
                  <a:lnTo>
                    <a:pt x="217" y="156"/>
                  </a:lnTo>
                  <a:lnTo>
                    <a:pt x="185" y="144"/>
                  </a:lnTo>
                  <a:lnTo>
                    <a:pt x="227" y="67"/>
                  </a:lnTo>
                  <a:lnTo>
                    <a:pt x="144" y="140"/>
                  </a:lnTo>
                  <a:lnTo>
                    <a:pt x="103" y="133"/>
                  </a:lnTo>
                  <a:lnTo>
                    <a:pt x="144" y="51"/>
                  </a:lnTo>
                  <a:lnTo>
                    <a:pt x="64" y="117"/>
                  </a:lnTo>
                  <a:lnTo>
                    <a:pt x="0" y="94"/>
                  </a:lnTo>
                  <a:lnTo>
                    <a:pt x="56" y="0"/>
                  </a:lnTo>
                  <a:close/>
                </a:path>
              </a:pathLst>
            </a:custGeom>
            <a:solidFill>
              <a:srgbClr val="BDC9D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090" name="Shape 332"/>
            <p:cNvSpPr>
              <a:spLocks/>
            </p:cNvSpPr>
            <p:nvPr/>
          </p:nvSpPr>
          <p:spPr bwMode="auto">
            <a:xfrm>
              <a:off x="1036" y="2445"/>
              <a:ext cx="184" cy="104"/>
            </a:xfrm>
            <a:custGeom>
              <a:avLst/>
              <a:gdLst>
                <a:gd name="T0" fmla="*/ 80 w 185"/>
                <a:gd name="T1" fmla="*/ 0 h 105"/>
                <a:gd name="T2" fmla="*/ 0 w 185"/>
                <a:gd name="T3" fmla="*/ 57 h 105"/>
                <a:gd name="T4" fmla="*/ 45 w 185"/>
                <a:gd name="T5" fmla="*/ 67 h 105"/>
                <a:gd name="T6" fmla="*/ 104 w 185"/>
                <a:gd name="T7" fmla="*/ 37 h 105"/>
                <a:gd name="T8" fmla="*/ 72 w 185"/>
                <a:gd name="T9" fmla="*/ 78 h 105"/>
                <a:gd name="T10" fmla="*/ 137 w 185"/>
                <a:gd name="T11" fmla="*/ 98 h 105"/>
                <a:gd name="T12" fmla="*/ 178 w 185"/>
                <a:gd name="T13" fmla="*/ 17 h 105"/>
                <a:gd name="T14" fmla="*/ 80 w 185"/>
                <a:gd name="T15" fmla="*/ 0 h 105"/>
                <a:gd name="T16" fmla="*/ 80 w 185"/>
                <a:gd name="T17" fmla="*/ 0 h 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5"/>
                <a:gd name="T28" fmla="*/ 0 h 105"/>
                <a:gd name="T29" fmla="*/ 185 w 185"/>
                <a:gd name="T30" fmla="*/ 105 h 1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 h="105" extrusionOk="0">
                  <a:moveTo>
                    <a:pt x="80" y="0"/>
                  </a:moveTo>
                  <a:lnTo>
                    <a:pt x="0" y="64"/>
                  </a:lnTo>
                  <a:lnTo>
                    <a:pt x="45" y="74"/>
                  </a:lnTo>
                  <a:lnTo>
                    <a:pt x="111" y="37"/>
                  </a:lnTo>
                  <a:lnTo>
                    <a:pt x="72" y="85"/>
                  </a:lnTo>
                  <a:lnTo>
                    <a:pt x="144" y="105"/>
                  </a:lnTo>
                  <a:lnTo>
                    <a:pt x="185" y="17"/>
                  </a:lnTo>
                  <a:lnTo>
                    <a:pt x="80" y="0"/>
                  </a:lnTo>
                  <a:close/>
                </a:path>
              </a:pathLst>
            </a:custGeom>
            <a:solidFill>
              <a:srgbClr val="BDC9D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091" name="Shape 333"/>
            <p:cNvSpPr>
              <a:spLocks/>
            </p:cNvSpPr>
            <p:nvPr/>
          </p:nvSpPr>
          <p:spPr bwMode="auto">
            <a:xfrm>
              <a:off x="1321" y="3003"/>
              <a:ext cx="202" cy="117"/>
            </a:xfrm>
            <a:custGeom>
              <a:avLst/>
              <a:gdLst>
                <a:gd name="T0" fmla="*/ 0 w 203"/>
                <a:gd name="T1" fmla="*/ 66 h 118"/>
                <a:gd name="T2" fmla="*/ 146 w 203"/>
                <a:gd name="T3" fmla="*/ 111 h 118"/>
                <a:gd name="T4" fmla="*/ 196 w 203"/>
                <a:gd name="T5" fmla="*/ 23 h 118"/>
                <a:gd name="T6" fmla="*/ 174 w 203"/>
                <a:gd name="T7" fmla="*/ 12 h 118"/>
                <a:gd name="T8" fmla="*/ 124 w 203"/>
                <a:gd name="T9" fmla="*/ 77 h 118"/>
                <a:gd name="T10" fmla="*/ 146 w 203"/>
                <a:gd name="T11" fmla="*/ 16 h 118"/>
                <a:gd name="T12" fmla="*/ 124 w 203"/>
                <a:gd name="T13" fmla="*/ 16 h 118"/>
                <a:gd name="T14" fmla="*/ 79 w 203"/>
                <a:gd name="T15" fmla="*/ 59 h 118"/>
                <a:gd name="T16" fmla="*/ 101 w 203"/>
                <a:gd name="T17" fmla="*/ 0 h 118"/>
                <a:gd name="T18" fmla="*/ 36 w 203"/>
                <a:gd name="T19" fmla="*/ 19 h 118"/>
                <a:gd name="T20" fmla="*/ 0 w 203"/>
                <a:gd name="T21" fmla="*/ 66 h 118"/>
                <a:gd name="T22" fmla="*/ 0 w 203"/>
                <a:gd name="T23" fmla="*/ 66 h 1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3"/>
                <a:gd name="T37" fmla="*/ 0 h 118"/>
                <a:gd name="T38" fmla="*/ 203 w 203"/>
                <a:gd name="T39" fmla="*/ 118 h 1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3" h="118" extrusionOk="0">
                  <a:moveTo>
                    <a:pt x="0" y="73"/>
                  </a:moveTo>
                  <a:lnTo>
                    <a:pt x="153" y="118"/>
                  </a:lnTo>
                  <a:lnTo>
                    <a:pt x="203" y="23"/>
                  </a:lnTo>
                  <a:lnTo>
                    <a:pt x="181" y="12"/>
                  </a:lnTo>
                  <a:lnTo>
                    <a:pt x="131" y="84"/>
                  </a:lnTo>
                  <a:lnTo>
                    <a:pt x="153" y="16"/>
                  </a:lnTo>
                  <a:lnTo>
                    <a:pt x="131" y="16"/>
                  </a:lnTo>
                  <a:lnTo>
                    <a:pt x="79" y="62"/>
                  </a:lnTo>
                  <a:lnTo>
                    <a:pt x="107" y="0"/>
                  </a:lnTo>
                  <a:lnTo>
                    <a:pt x="36" y="19"/>
                  </a:lnTo>
                  <a:lnTo>
                    <a:pt x="0" y="73"/>
                  </a:lnTo>
                  <a:close/>
                </a:path>
              </a:pathLst>
            </a:custGeom>
            <a:solidFill>
              <a:srgbClr val="BDC9D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092" name="Shape 334"/>
            <p:cNvSpPr>
              <a:spLocks/>
            </p:cNvSpPr>
            <p:nvPr/>
          </p:nvSpPr>
          <p:spPr bwMode="auto">
            <a:xfrm>
              <a:off x="1093" y="2950"/>
              <a:ext cx="130" cy="84"/>
            </a:xfrm>
            <a:custGeom>
              <a:avLst/>
              <a:gdLst>
                <a:gd name="T0" fmla="*/ 34 w 131"/>
                <a:gd name="T1" fmla="*/ 0 h 85"/>
                <a:gd name="T2" fmla="*/ 111 w 131"/>
                <a:gd name="T3" fmla="*/ 8 h 85"/>
                <a:gd name="T4" fmla="*/ 124 w 131"/>
                <a:gd name="T5" fmla="*/ 26 h 85"/>
                <a:gd name="T6" fmla="*/ 59 w 131"/>
                <a:gd name="T7" fmla="*/ 65 h 85"/>
                <a:gd name="T8" fmla="*/ 0 w 131"/>
                <a:gd name="T9" fmla="*/ 78 h 85"/>
                <a:gd name="T10" fmla="*/ 34 w 131"/>
                <a:gd name="T11" fmla="*/ 0 h 85"/>
                <a:gd name="T12" fmla="*/ 34 w 131"/>
                <a:gd name="T13" fmla="*/ 0 h 85"/>
                <a:gd name="T14" fmla="*/ 0 60000 65536"/>
                <a:gd name="T15" fmla="*/ 0 60000 65536"/>
                <a:gd name="T16" fmla="*/ 0 60000 65536"/>
                <a:gd name="T17" fmla="*/ 0 60000 65536"/>
                <a:gd name="T18" fmla="*/ 0 60000 65536"/>
                <a:gd name="T19" fmla="*/ 0 60000 65536"/>
                <a:gd name="T20" fmla="*/ 0 60000 65536"/>
                <a:gd name="T21" fmla="*/ 0 w 131"/>
                <a:gd name="T22" fmla="*/ 0 h 85"/>
                <a:gd name="T23" fmla="*/ 131 w 131"/>
                <a:gd name="T24" fmla="*/ 85 h 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1" h="85" extrusionOk="0">
                  <a:moveTo>
                    <a:pt x="34" y="0"/>
                  </a:moveTo>
                  <a:lnTo>
                    <a:pt x="118" y="8"/>
                  </a:lnTo>
                  <a:lnTo>
                    <a:pt x="131" y="26"/>
                  </a:lnTo>
                  <a:lnTo>
                    <a:pt x="59" y="72"/>
                  </a:lnTo>
                  <a:lnTo>
                    <a:pt x="0" y="85"/>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093" name="Shape 335"/>
            <p:cNvSpPr>
              <a:spLocks/>
            </p:cNvSpPr>
            <p:nvPr/>
          </p:nvSpPr>
          <p:spPr bwMode="auto">
            <a:xfrm>
              <a:off x="1410" y="2755"/>
              <a:ext cx="211" cy="215"/>
            </a:xfrm>
            <a:custGeom>
              <a:avLst/>
              <a:gdLst>
                <a:gd name="T0" fmla="*/ 105 w 212"/>
                <a:gd name="T1" fmla="*/ 1 h 216"/>
                <a:gd name="T2" fmla="*/ 103 w 212"/>
                <a:gd name="T3" fmla="*/ 11 h 216"/>
                <a:gd name="T4" fmla="*/ 102 w 212"/>
                <a:gd name="T5" fmla="*/ 26 h 216"/>
                <a:gd name="T6" fmla="*/ 99 w 212"/>
                <a:gd name="T7" fmla="*/ 37 h 216"/>
                <a:gd name="T8" fmla="*/ 98 w 212"/>
                <a:gd name="T9" fmla="*/ 49 h 216"/>
                <a:gd name="T10" fmla="*/ 98 w 212"/>
                <a:gd name="T11" fmla="*/ 60 h 216"/>
                <a:gd name="T12" fmla="*/ 97 w 212"/>
                <a:gd name="T13" fmla="*/ 72 h 216"/>
                <a:gd name="T14" fmla="*/ 95 w 212"/>
                <a:gd name="T15" fmla="*/ 83 h 216"/>
                <a:gd name="T16" fmla="*/ 95 w 212"/>
                <a:gd name="T17" fmla="*/ 99 h 216"/>
                <a:gd name="T18" fmla="*/ 95 w 212"/>
                <a:gd name="T19" fmla="*/ 108 h 216"/>
                <a:gd name="T20" fmla="*/ 95 w 212"/>
                <a:gd name="T21" fmla="*/ 118 h 216"/>
                <a:gd name="T22" fmla="*/ 106 w 212"/>
                <a:gd name="T23" fmla="*/ 111 h 216"/>
                <a:gd name="T24" fmla="*/ 111 w 212"/>
                <a:gd name="T25" fmla="*/ 119 h 216"/>
                <a:gd name="T26" fmla="*/ 119 w 212"/>
                <a:gd name="T27" fmla="*/ 126 h 216"/>
                <a:gd name="T28" fmla="*/ 134 w 212"/>
                <a:gd name="T29" fmla="*/ 134 h 216"/>
                <a:gd name="T30" fmla="*/ 153 w 212"/>
                <a:gd name="T31" fmla="*/ 137 h 216"/>
                <a:gd name="T32" fmla="*/ 174 w 212"/>
                <a:gd name="T33" fmla="*/ 141 h 216"/>
                <a:gd name="T34" fmla="*/ 188 w 212"/>
                <a:gd name="T35" fmla="*/ 141 h 216"/>
                <a:gd name="T36" fmla="*/ 195 w 212"/>
                <a:gd name="T37" fmla="*/ 141 h 216"/>
                <a:gd name="T38" fmla="*/ 202 w 212"/>
                <a:gd name="T39" fmla="*/ 168 h 216"/>
                <a:gd name="T40" fmla="*/ 188 w 212"/>
                <a:gd name="T41" fmla="*/ 172 h 216"/>
                <a:gd name="T42" fmla="*/ 174 w 212"/>
                <a:gd name="T43" fmla="*/ 177 h 216"/>
                <a:gd name="T44" fmla="*/ 161 w 212"/>
                <a:gd name="T45" fmla="*/ 181 h 216"/>
                <a:gd name="T46" fmla="*/ 149 w 212"/>
                <a:gd name="T47" fmla="*/ 184 h 216"/>
                <a:gd name="T48" fmla="*/ 138 w 212"/>
                <a:gd name="T49" fmla="*/ 188 h 216"/>
                <a:gd name="T50" fmla="*/ 125 w 212"/>
                <a:gd name="T51" fmla="*/ 190 h 216"/>
                <a:gd name="T52" fmla="*/ 114 w 212"/>
                <a:gd name="T53" fmla="*/ 190 h 216"/>
                <a:gd name="T54" fmla="*/ 106 w 212"/>
                <a:gd name="T55" fmla="*/ 191 h 216"/>
                <a:gd name="T56" fmla="*/ 92 w 212"/>
                <a:gd name="T57" fmla="*/ 190 h 216"/>
                <a:gd name="T58" fmla="*/ 84 w 212"/>
                <a:gd name="T59" fmla="*/ 190 h 216"/>
                <a:gd name="T60" fmla="*/ 0 w 212"/>
                <a:gd name="T61" fmla="*/ 206 h 216"/>
                <a:gd name="T62" fmla="*/ 38 w 212"/>
                <a:gd name="T63" fmla="*/ 68 h 216"/>
                <a:gd name="T64" fmla="*/ 105 w 212"/>
                <a:gd name="T65" fmla="*/ 0 h 2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2"/>
                <a:gd name="T100" fmla="*/ 0 h 216"/>
                <a:gd name="T101" fmla="*/ 212 w 212"/>
                <a:gd name="T102" fmla="*/ 216 h 2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2" h="216" extrusionOk="0">
                  <a:moveTo>
                    <a:pt x="105" y="0"/>
                  </a:moveTo>
                  <a:lnTo>
                    <a:pt x="105" y="1"/>
                  </a:lnTo>
                  <a:lnTo>
                    <a:pt x="105" y="5"/>
                  </a:lnTo>
                  <a:lnTo>
                    <a:pt x="103" y="11"/>
                  </a:lnTo>
                  <a:lnTo>
                    <a:pt x="102" y="22"/>
                  </a:lnTo>
                  <a:lnTo>
                    <a:pt x="102" y="26"/>
                  </a:lnTo>
                  <a:lnTo>
                    <a:pt x="101" y="31"/>
                  </a:lnTo>
                  <a:lnTo>
                    <a:pt x="99" y="37"/>
                  </a:lnTo>
                  <a:lnTo>
                    <a:pt x="99" y="42"/>
                  </a:lnTo>
                  <a:lnTo>
                    <a:pt x="98" y="49"/>
                  </a:lnTo>
                  <a:lnTo>
                    <a:pt x="98" y="54"/>
                  </a:lnTo>
                  <a:lnTo>
                    <a:pt x="98" y="60"/>
                  </a:lnTo>
                  <a:lnTo>
                    <a:pt x="98" y="66"/>
                  </a:lnTo>
                  <a:lnTo>
                    <a:pt x="97" y="72"/>
                  </a:lnTo>
                  <a:lnTo>
                    <a:pt x="95" y="77"/>
                  </a:lnTo>
                  <a:lnTo>
                    <a:pt x="95" y="83"/>
                  </a:lnTo>
                  <a:lnTo>
                    <a:pt x="95" y="89"/>
                  </a:lnTo>
                  <a:lnTo>
                    <a:pt x="95" y="99"/>
                  </a:lnTo>
                  <a:lnTo>
                    <a:pt x="95" y="108"/>
                  </a:lnTo>
                  <a:lnTo>
                    <a:pt x="95" y="115"/>
                  </a:lnTo>
                  <a:lnTo>
                    <a:pt x="95" y="121"/>
                  </a:lnTo>
                  <a:lnTo>
                    <a:pt x="95" y="125"/>
                  </a:lnTo>
                  <a:lnTo>
                    <a:pt x="95" y="127"/>
                  </a:lnTo>
                  <a:lnTo>
                    <a:pt x="111" y="118"/>
                  </a:lnTo>
                  <a:lnTo>
                    <a:pt x="113" y="121"/>
                  </a:lnTo>
                  <a:lnTo>
                    <a:pt x="118" y="126"/>
                  </a:lnTo>
                  <a:lnTo>
                    <a:pt x="121" y="129"/>
                  </a:lnTo>
                  <a:lnTo>
                    <a:pt x="126" y="133"/>
                  </a:lnTo>
                  <a:lnTo>
                    <a:pt x="133" y="137"/>
                  </a:lnTo>
                  <a:lnTo>
                    <a:pt x="141" y="141"/>
                  </a:lnTo>
                  <a:lnTo>
                    <a:pt x="149" y="142"/>
                  </a:lnTo>
                  <a:lnTo>
                    <a:pt x="160" y="144"/>
                  </a:lnTo>
                  <a:lnTo>
                    <a:pt x="170" y="145"/>
                  </a:lnTo>
                  <a:lnTo>
                    <a:pt x="181" y="148"/>
                  </a:lnTo>
                  <a:lnTo>
                    <a:pt x="189" y="148"/>
                  </a:lnTo>
                  <a:lnTo>
                    <a:pt x="195" y="148"/>
                  </a:lnTo>
                  <a:lnTo>
                    <a:pt x="201" y="148"/>
                  </a:lnTo>
                  <a:lnTo>
                    <a:pt x="202" y="148"/>
                  </a:lnTo>
                  <a:lnTo>
                    <a:pt x="212" y="175"/>
                  </a:lnTo>
                  <a:lnTo>
                    <a:pt x="209" y="175"/>
                  </a:lnTo>
                  <a:lnTo>
                    <a:pt x="204" y="176"/>
                  </a:lnTo>
                  <a:lnTo>
                    <a:pt x="195" y="179"/>
                  </a:lnTo>
                  <a:lnTo>
                    <a:pt x="186" y="183"/>
                  </a:lnTo>
                  <a:lnTo>
                    <a:pt x="181" y="184"/>
                  </a:lnTo>
                  <a:lnTo>
                    <a:pt x="175" y="186"/>
                  </a:lnTo>
                  <a:lnTo>
                    <a:pt x="168" y="188"/>
                  </a:lnTo>
                  <a:lnTo>
                    <a:pt x="163" y="190"/>
                  </a:lnTo>
                  <a:lnTo>
                    <a:pt x="156" y="191"/>
                  </a:lnTo>
                  <a:lnTo>
                    <a:pt x="151" y="192"/>
                  </a:lnTo>
                  <a:lnTo>
                    <a:pt x="145" y="195"/>
                  </a:lnTo>
                  <a:lnTo>
                    <a:pt x="139" y="197"/>
                  </a:lnTo>
                  <a:lnTo>
                    <a:pt x="132" y="197"/>
                  </a:lnTo>
                  <a:lnTo>
                    <a:pt x="126" y="197"/>
                  </a:lnTo>
                  <a:lnTo>
                    <a:pt x="121" y="197"/>
                  </a:lnTo>
                  <a:lnTo>
                    <a:pt x="116" y="198"/>
                  </a:lnTo>
                  <a:lnTo>
                    <a:pt x="107" y="198"/>
                  </a:lnTo>
                  <a:lnTo>
                    <a:pt x="99" y="198"/>
                  </a:lnTo>
                  <a:lnTo>
                    <a:pt x="92" y="197"/>
                  </a:lnTo>
                  <a:lnTo>
                    <a:pt x="88" y="197"/>
                  </a:lnTo>
                  <a:lnTo>
                    <a:pt x="84" y="197"/>
                  </a:lnTo>
                  <a:lnTo>
                    <a:pt x="75" y="216"/>
                  </a:lnTo>
                  <a:lnTo>
                    <a:pt x="0" y="213"/>
                  </a:lnTo>
                  <a:lnTo>
                    <a:pt x="14" y="148"/>
                  </a:lnTo>
                  <a:lnTo>
                    <a:pt x="38" y="68"/>
                  </a:lnTo>
                  <a:lnTo>
                    <a:pt x="105"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094" name="Shape 336"/>
            <p:cNvSpPr>
              <a:spLocks/>
            </p:cNvSpPr>
            <p:nvPr/>
          </p:nvSpPr>
          <p:spPr bwMode="auto">
            <a:xfrm>
              <a:off x="1150" y="1792"/>
              <a:ext cx="172" cy="284"/>
            </a:xfrm>
            <a:custGeom>
              <a:avLst/>
              <a:gdLst>
                <a:gd name="T0" fmla="*/ 121 w 173"/>
                <a:gd name="T1" fmla="*/ 0 h 285"/>
                <a:gd name="T2" fmla="*/ 146 w 173"/>
                <a:gd name="T3" fmla="*/ 34 h 285"/>
                <a:gd name="T4" fmla="*/ 145 w 173"/>
                <a:gd name="T5" fmla="*/ 54 h 285"/>
                <a:gd name="T6" fmla="*/ 166 w 173"/>
                <a:gd name="T7" fmla="*/ 99 h 285"/>
                <a:gd name="T8" fmla="*/ 162 w 173"/>
                <a:gd name="T9" fmla="*/ 113 h 285"/>
                <a:gd name="T10" fmla="*/ 147 w 173"/>
                <a:gd name="T11" fmla="*/ 121 h 285"/>
                <a:gd name="T12" fmla="*/ 146 w 173"/>
                <a:gd name="T13" fmla="*/ 164 h 285"/>
                <a:gd name="T14" fmla="*/ 131 w 173"/>
                <a:gd name="T15" fmla="*/ 184 h 285"/>
                <a:gd name="T16" fmla="*/ 88 w 173"/>
                <a:gd name="T17" fmla="*/ 204 h 285"/>
                <a:gd name="T18" fmla="*/ 94 w 173"/>
                <a:gd name="T19" fmla="*/ 249 h 285"/>
                <a:gd name="T20" fmla="*/ 104 w 173"/>
                <a:gd name="T21" fmla="*/ 278 h 285"/>
                <a:gd name="T22" fmla="*/ 0 w 173"/>
                <a:gd name="T23" fmla="*/ 215 h 285"/>
                <a:gd name="T24" fmla="*/ 12 w 173"/>
                <a:gd name="T25" fmla="*/ 172 h 285"/>
                <a:gd name="T26" fmla="*/ 13 w 173"/>
                <a:gd name="T27" fmla="*/ 56 h 285"/>
                <a:gd name="T28" fmla="*/ 121 w 173"/>
                <a:gd name="T29" fmla="*/ 0 h 285"/>
                <a:gd name="T30" fmla="*/ 121 w 173"/>
                <a:gd name="T31" fmla="*/ 0 h 2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3"/>
                <a:gd name="T49" fmla="*/ 0 h 285"/>
                <a:gd name="T50" fmla="*/ 173 w 173"/>
                <a:gd name="T51" fmla="*/ 285 h 28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3" h="285" extrusionOk="0">
                  <a:moveTo>
                    <a:pt x="128" y="0"/>
                  </a:moveTo>
                  <a:lnTo>
                    <a:pt x="153" y="34"/>
                  </a:lnTo>
                  <a:lnTo>
                    <a:pt x="152" y="54"/>
                  </a:lnTo>
                  <a:lnTo>
                    <a:pt x="173" y="99"/>
                  </a:lnTo>
                  <a:lnTo>
                    <a:pt x="169" y="113"/>
                  </a:lnTo>
                  <a:lnTo>
                    <a:pt x="154" y="121"/>
                  </a:lnTo>
                  <a:lnTo>
                    <a:pt x="153" y="171"/>
                  </a:lnTo>
                  <a:lnTo>
                    <a:pt x="138" y="191"/>
                  </a:lnTo>
                  <a:lnTo>
                    <a:pt x="95" y="211"/>
                  </a:lnTo>
                  <a:lnTo>
                    <a:pt x="101" y="256"/>
                  </a:lnTo>
                  <a:lnTo>
                    <a:pt x="111" y="285"/>
                  </a:lnTo>
                  <a:lnTo>
                    <a:pt x="0" y="222"/>
                  </a:lnTo>
                  <a:lnTo>
                    <a:pt x="12" y="179"/>
                  </a:lnTo>
                  <a:lnTo>
                    <a:pt x="13" y="56"/>
                  </a:lnTo>
                  <a:lnTo>
                    <a:pt x="128" y="0"/>
                  </a:lnTo>
                  <a:close/>
                </a:path>
              </a:pathLst>
            </a:custGeom>
            <a:solidFill>
              <a:srgbClr val="FCD07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095" name="Shape 337"/>
            <p:cNvSpPr>
              <a:spLocks/>
            </p:cNvSpPr>
            <p:nvPr/>
          </p:nvSpPr>
          <p:spPr bwMode="auto">
            <a:xfrm>
              <a:off x="1143" y="1792"/>
              <a:ext cx="143" cy="265"/>
            </a:xfrm>
            <a:custGeom>
              <a:avLst/>
              <a:gdLst>
                <a:gd name="T0" fmla="*/ 79 w 144"/>
                <a:gd name="T1" fmla="*/ 259 h 266"/>
                <a:gd name="T2" fmla="*/ 79 w 144"/>
                <a:gd name="T3" fmla="*/ 255 h 266"/>
                <a:gd name="T4" fmla="*/ 80 w 144"/>
                <a:gd name="T5" fmla="*/ 249 h 266"/>
                <a:gd name="T6" fmla="*/ 80 w 144"/>
                <a:gd name="T7" fmla="*/ 244 h 266"/>
                <a:gd name="T8" fmla="*/ 80 w 144"/>
                <a:gd name="T9" fmla="*/ 238 h 266"/>
                <a:gd name="T10" fmla="*/ 79 w 144"/>
                <a:gd name="T11" fmla="*/ 232 h 266"/>
                <a:gd name="T12" fmla="*/ 77 w 144"/>
                <a:gd name="T13" fmla="*/ 223 h 266"/>
                <a:gd name="T14" fmla="*/ 75 w 144"/>
                <a:gd name="T15" fmla="*/ 213 h 266"/>
                <a:gd name="T16" fmla="*/ 72 w 144"/>
                <a:gd name="T17" fmla="*/ 203 h 266"/>
                <a:gd name="T18" fmla="*/ 72 w 144"/>
                <a:gd name="T19" fmla="*/ 192 h 266"/>
                <a:gd name="T20" fmla="*/ 68 w 144"/>
                <a:gd name="T21" fmla="*/ 184 h 266"/>
                <a:gd name="T22" fmla="*/ 64 w 144"/>
                <a:gd name="T23" fmla="*/ 173 h 266"/>
                <a:gd name="T24" fmla="*/ 61 w 144"/>
                <a:gd name="T25" fmla="*/ 168 h 266"/>
                <a:gd name="T26" fmla="*/ 59 w 144"/>
                <a:gd name="T27" fmla="*/ 164 h 266"/>
                <a:gd name="T28" fmla="*/ 59 w 144"/>
                <a:gd name="T29" fmla="*/ 162 h 266"/>
                <a:gd name="T30" fmla="*/ 95 w 144"/>
                <a:gd name="T31" fmla="*/ 199 h 266"/>
                <a:gd name="T32" fmla="*/ 134 w 144"/>
                <a:gd name="T33" fmla="*/ 187 h 266"/>
                <a:gd name="T34" fmla="*/ 104 w 144"/>
                <a:gd name="T35" fmla="*/ 156 h 266"/>
                <a:gd name="T36" fmla="*/ 104 w 144"/>
                <a:gd name="T37" fmla="*/ 153 h 266"/>
                <a:gd name="T38" fmla="*/ 109 w 144"/>
                <a:gd name="T39" fmla="*/ 149 h 266"/>
                <a:gd name="T40" fmla="*/ 113 w 144"/>
                <a:gd name="T41" fmla="*/ 142 h 266"/>
                <a:gd name="T42" fmla="*/ 118 w 144"/>
                <a:gd name="T43" fmla="*/ 135 h 266"/>
                <a:gd name="T44" fmla="*/ 123 w 144"/>
                <a:gd name="T45" fmla="*/ 133 h 266"/>
                <a:gd name="T46" fmla="*/ 129 w 144"/>
                <a:gd name="T47" fmla="*/ 126 h 266"/>
                <a:gd name="T48" fmla="*/ 133 w 144"/>
                <a:gd name="T49" fmla="*/ 117 h 266"/>
                <a:gd name="T50" fmla="*/ 137 w 144"/>
                <a:gd name="T51" fmla="*/ 110 h 266"/>
                <a:gd name="T52" fmla="*/ 137 w 144"/>
                <a:gd name="T53" fmla="*/ 102 h 266"/>
                <a:gd name="T54" fmla="*/ 137 w 144"/>
                <a:gd name="T55" fmla="*/ 96 h 266"/>
                <a:gd name="T56" fmla="*/ 134 w 144"/>
                <a:gd name="T57" fmla="*/ 89 h 266"/>
                <a:gd name="T58" fmla="*/ 133 w 144"/>
                <a:gd name="T59" fmla="*/ 87 h 266"/>
                <a:gd name="T60" fmla="*/ 127 w 144"/>
                <a:gd name="T61" fmla="*/ 81 h 266"/>
                <a:gd name="T62" fmla="*/ 126 w 144"/>
                <a:gd name="T63" fmla="*/ 81 h 266"/>
                <a:gd name="T64" fmla="*/ 100 w 144"/>
                <a:gd name="T65" fmla="*/ 72 h 266"/>
                <a:gd name="T66" fmla="*/ 127 w 144"/>
                <a:gd name="T67" fmla="*/ 47 h 266"/>
                <a:gd name="T68" fmla="*/ 107 w 144"/>
                <a:gd name="T69" fmla="*/ 0 h 266"/>
                <a:gd name="T70" fmla="*/ 64 w 144"/>
                <a:gd name="T71" fmla="*/ 51 h 266"/>
                <a:gd name="T72" fmla="*/ 76 w 144"/>
                <a:gd name="T73" fmla="*/ 68 h 266"/>
                <a:gd name="T74" fmla="*/ 77 w 144"/>
                <a:gd name="T75" fmla="*/ 88 h 266"/>
                <a:gd name="T76" fmla="*/ 64 w 144"/>
                <a:gd name="T77" fmla="*/ 80 h 266"/>
                <a:gd name="T78" fmla="*/ 61 w 144"/>
                <a:gd name="T79" fmla="*/ 110 h 266"/>
                <a:gd name="T80" fmla="*/ 42 w 144"/>
                <a:gd name="T81" fmla="*/ 110 h 266"/>
                <a:gd name="T82" fmla="*/ 18 w 144"/>
                <a:gd name="T83" fmla="*/ 150 h 266"/>
                <a:gd name="T84" fmla="*/ 0 w 144"/>
                <a:gd name="T85" fmla="*/ 225 h 266"/>
                <a:gd name="T86" fmla="*/ 79 w 144"/>
                <a:gd name="T87" fmla="*/ 259 h 266"/>
                <a:gd name="T88" fmla="*/ 79 w 144"/>
                <a:gd name="T89" fmla="*/ 259 h 2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66"/>
                <a:gd name="T137" fmla="*/ 144 w 144"/>
                <a:gd name="T138" fmla="*/ 266 h 2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66" extrusionOk="0">
                  <a:moveTo>
                    <a:pt x="86" y="266"/>
                  </a:moveTo>
                  <a:lnTo>
                    <a:pt x="86" y="262"/>
                  </a:lnTo>
                  <a:lnTo>
                    <a:pt x="87" y="256"/>
                  </a:lnTo>
                  <a:lnTo>
                    <a:pt x="87" y="251"/>
                  </a:lnTo>
                  <a:lnTo>
                    <a:pt x="87" y="245"/>
                  </a:lnTo>
                  <a:lnTo>
                    <a:pt x="86" y="239"/>
                  </a:lnTo>
                  <a:lnTo>
                    <a:pt x="84" y="230"/>
                  </a:lnTo>
                  <a:lnTo>
                    <a:pt x="82" y="220"/>
                  </a:lnTo>
                  <a:lnTo>
                    <a:pt x="78" y="210"/>
                  </a:lnTo>
                  <a:lnTo>
                    <a:pt x="72" y="199"/>
                  </a:lnTo>
                  <a:lnTo>
                    <a:pt x="68" y="191"/>
                  </a:lnTo>
                  <a:lnTo>
                    <a:pt x="64" y="180"/>
                  </a:lnTo>
                  <a:lnTo>
                    <a:pt x="61" y="175"/>
                  </a:lnTo>
                  <a:lnTo>
                    <a:pt x="59" y="171"/>
                  </a:lnTo>
                  <a:lnTo>
                    <a:pt x="59" y="169"/>
                  </a:lnTo>
                  <a:lnTo>
                    <a:pt x="102" y="206"/>
                  </a:lnTo>
                  <a:lnTo>
                    <a:pt x="141" y="194"/>
                  </a:lnTo>
                  <a:lnTo>
                    <a:pt x="111" y="163"/>
                  </a:lnTo>
                  <a:lnTo>
                    <a:pt x="111" y="160"/>
                  </a:lnTo>
                  <a:lnTo>
                    <a:pt x="116" y="156"/>
                  </a:lnTo>
                  <a:lnTo>
                    <a:pt x="120" y="149"/>
                  </a:lnTo>
                  <a:lnTo>
                    <a:pt x="125" y="142"/>
                  </a:lnTo>
                  <a:lnTo>
                    <a:pt x="130" y="134"/>
                  </a:lnTo>
                  <a:lnTo>
                    <a:pt x="136" y="126"/>
                  </a:lnTo>
                  <a:lnTo>
                    <a:pt x="140" y="117"/>
                  </a:lnTo>
                  <a:lnTo>
                    <a:pt x="144" y="110"/>
                  </a:lnTo>
                  <a:lnTo>
                    <a:pt x="144" y="102"/>
                  </a:lnTo>
                  <a:lnTo>
                    <a:pt x="144" y="96"/>
                  </a:lnTo>
                  <a:lnTo>
                    <a:pt x="141" y="89"/>
                  </a:lnTo>
                  <a:lnTo>
                    <a:pt x="140" y="87"/>
                  </a:lnTo>
                  <a:lnTo>
                    <a:pt x="134" y="81"/>
                  </a:lnTo>
                  <a:lnTo>
                    <a:pt x="133" y="81"/>
                  </a:lnTo>
                  <a:lnTo>
                    <a:pt x="107" y="72"/>
                  </a:lnTo>
                  <a:lnTo>
                    <a:pt x="134" y="47"/>
                  </a:lnTo>
                  <a:lnTo>
                    <a:pt x="114" y="0"/>
                  </a:lnTo>
                  <a:lnTo>
                    <a:pt x="64" y="51"/>
                  </a:lnTo>
                  <a:lnTo>
                    <a:pt x="83" y="68"/>
                  </a:lnTo>
                  <a:lnTo>
                    <a:pt x="84" y="88"/>
                  </a:lnTo>
                  <a:lnTo>
                    <a:pt x="64" y="80"/>
                  </a:lnTo>
                  <a:lnTo>
                    <a:pt x="61" y="110"/>
                  </a:lnTo>
                  <a:lnTo>
                    <a:pt x="42" y="110"/>
                  </a:lnTo>
                  <a:lnTo>
                    <a:pt x="18" y="157"/>
                  </a:lnTo>
                  <a:lnTo>
                    <a:pt x="0" y="232"/>
                  </a:lnTo>
                  <a:lnTo>
                    <a:pt x="86" y="266"/>
                  </a:lnTo>
                  <a:close/>
                </a:path>
              </a:pathLst>
            </a:custGeom>
            <a:solidFill>
              <a:srgbClr val="FDE2A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096" name="Shape 338"/>
            <p:cNvSpPr>
              <a:spLocks/>
            </p:cNvSpPr>
            <p:nvPr/>
          </p:nvSpPr>
          <p:spPr bwMode="auto">
            <a:xfrm>
              <a:off x="1189" y="2462"/>
              <a:ext cx="395" cy="362"/>
            </a:xfrm>
            <a:custGeom>
              <a:avLst/>
              <a:gdLst>
                <a:gd name="T0" fmla="*/ 110 w 396"/>
                <a:gd name="T1" fmla="*/ 0 h 363"/>
                <a:gd name="T2" fmla="*/ 120 w 396"/>
                <a:gd name="T3" fmla="*/ 1 h 363"/>
                <a:gd name="T4" fmla="*/ 132 w 396"/>
                <a:gd name="T5" fmla="*/ 4 h 363"/>
                <a:gd name="T6" fmla="*/ 143 w 396"/>
                <a:gd name="T7" fmla="*/ 7 h 363"/>
                <a:gd name="T8" fmla="*/ 155 w 396"/>
                <a:gd name="T9" fmla="*/ 11 h 363"/>
                <a:gd name="T10" fmla="*/ 168 w 396"/>
                <a:gd name="T11" fmla="*/ 15 h 363"/>
                <a:gd name="T12" fmla="*/ 182 w 396"/>
                <a:gd name="T13" fmla="*/ 19 h 363"/>
                <a:gd name="T14" fmla="*/ 197 w 396"/>
                <a:gd name="T15" fmla="*/ 23 h 363"/>
                <a:gd name="T16" fmla="*/ 205 w 396"/>
                <a:gd name="T17" fmla="*/ 27 h 363"/>
                <a:gd name="T18" fmla="*/ 221 w 396"/>
                <a:gd name="T19" fmla="*/ 34 h 363"/>
                <a:gd name="T20" fmla="*/ 236 w 396"/>
                <a:gd name="T21" fmla="*/ 38 h 363"/>
                <a:gd name="T22" fmla="*/ 251 w 396"/>
                <a:gd name="T23" fmla="*/ 44 h 363"/>
                <a:gd name="T24" fmla="*/ 266 w 396"/>
                <a:gd name="T25" fmla="*/ 50 h 363"/>
                <a:gd name="T26" fmla="*/ 279 w 396"/>
                <a:gd name="T27" fmla="*/ 55 h 363"/>
                <a:gd name="T28" fmla="*/ 292 w 396"/>
                <a:gd name="T29" fmla="*/ 61 h 363"/>
                <a:gd name="T30" fmla="*/ 304 w 396"/>
                <a:gd name="T31" fmla="*/ 65 h 363"/>
                <a:gd name="T32" fmla="*/ 315 w 396"/>
                <a:gd name="T33" fmla="*/ 70 h 363"/>
                <a:gd name="T34" fmla="*/ 324 w 396"/>
                <a:gd name="T35" fmla="*/ 74 h 363"/>
                <a:gd name="T36" fmla="*/ 336 w 396"/>
                <a:gd name="T37" fmla="*/ 81 h 363"/>
                <a:gd name="T38" fmla="*/ 348 w 396"/>
                <a:gd name="T39" fmla="*/ 91 h 363"/>
                <a:gd name="T40" fmla="*/ 363 w 396"/>
                <a:gd name="T41" fmla="*/ 101 h 363"/>
                <a:gd name="T42" fmla="*/ 373 w 396"/>
                <a:gd name="T43" fmla="*/ 110 h 363"/>
                <a:gd name="T44" fmla="*/ 373 w 396"/>
                <a:gd name="T45" fmla="*/ 114 h 363"/>
                <a:gd name="T46" fmla="*/ 373 w 396"/>
                <a:gd name="T47" fmla="*/ 127 h 363"/>
                <a:gd name="T48" fmla="*/ 373 w 396"/>
                <a:gd name="T49" fmla="*/ 142 h 363"/>
                <a:gd name="T50" fmla="*/ 373 w 396"/>
                <a:gd name="T51" fmla="*/ 160 h 363"/>
                <a:gd name="T52" fmla="*/ 373 w 396"/>
                <a:gd name="T53" fmla="*/ 180 h 363"/>
                <a:gd name="T54" fmla="*/ 373 w 396"/>
                <a:gd name="T55" fmla="*/ 188 h 363"/>
                <a:gd name="T56" fmla="*/ 373 w 396"/>
                <a:gd name="T57" fmla="*/ 199 h 363"/>
                <a:gd name="T58" fmla="*/ 373 w 396"/>
                <a:gd name="T59" fmla="*/ 210 h 363"/>
                <a:gd name="T60" fmla="*/ 373 w 396"/>
                <a:gd name="T61" fmla="*/ 220 h 363"/>
                <a:gd name="T62" fmla="*/ 374 w 396"/>
                <a:gd name="T63" fmla="*/ 235 h 363"/>
                <a:gd name="T64" fmla="*/ 376 w 396"/>
                <a:gd name="T65" fmla="*/ 254 h 363"/>
                <a:gd name="T66" fmla="*/ 377 w 396"/>
                <a:gd name="T67" fmla="*/ 272 h 363"/>
                <a:gd name="T68" fmla="*/ 380 w 396"/>
                <a:gd name="T69" fmla="*/ 288 h 363"/>
                <a:gd name="T70" fmla="*/ 382 w 396"/>
                <a:gd name="T71" fmla="*/ 302 h 363"/>
                <a:gd name="T72" fmla="*/ 385 w 396"/>
                <a:gd name="T73" fmla="*/ 313 h 363"/>
                <a:gd name="T74" fmla="*/ 388 w 396"/>
                <a:gd name="T75" fmla="*/ 322 h 363"/>
                <a:gd name="T76" fmla="*/ 282 w 396"/>
                <a:gd name="T77" fmla="*/ 356 h 363"/>
                <a:gd name="T78" fmla="*/ 0 w 396"/>
                <a:gd name="T79" fmla="*/ 42 h 363"/>
                <a:gd name="T80" fmla="*/ 109 w 396"/>
                <a:gd name="T81" fmla="*/ 0 h 3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96"/>
                <a:gd name="T124" fmla="*/ 0 h 363"/>
                <a:gd name="T125" fmla="*/ 396 w 396"/>
                <a:gd name="T126" fmla="*/ 363 h 3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96" h="363" extrusionOk="0">
                  <a:moveTo>
                    <a:pt x="109" y="0"/>
                  </a:moveTo>
                  <a:lnTo>
                    <a:pt x="110" y="0"/>
                  </a:lnTo>
                  <a:lnTo>
                    <a:pt x="114" y="0"/>
                  </a:lnTo>
                  <a:lnTo>
                    <a:pt x="120" y="1"/>
                  </a:lnTo>
                  <a:lnTo>
                    <a:pt x="128" y="4"/>
                  </a:lnTo>
                  <a:lnTo>
                    <a:pt x="132" y="4"/>
                  </a:lnTo>
                  <a:lnTo>
                    <a:pt x="137" y="7"/>
                  </a:lnTo>
                  <a:lnTo>
                    <a:pt x="143" y="7"/>
                  </a:lnTo>
                  <a:lnTo>
                    <a:pt x="149" y="9"/>
                  </a:lnTo>
                  <a:lnTo>
                    <a:pt x="155" y="11"/>
                  </a:lnTo>
                  <a:lnTo>
                    <a:pt x="162" y="13"/>
                  </a:lnTo>
                  <a:lnTo>
                    <a:pt x="168" y="15"/>
                  </a:lnTo>
                  <a:lnTo>
                    <a:pt x="177" y="17"/>
                  </a:lnTo>
                  <a:lnTo>
                    <a:pt x="182" y="19"/>
                  </a:lnTo>
                  <a:lnTo>
                    <a:pt x="190" y="20"/>
                  </a:lnTo>
                  <a:lnTo>
                    <a:pt x="197" y="23"/>
                  </a:lnTo>
                  <a:lnTo>
                    <a:pt x="205" y="25"/>
                  </a:lnTo>
                  <a:lnTo>
                    <a:pt x="212" y="27"/>
                  </a:lnTo>
                  <a:lnTo>
                    <a:pt x="220" y="30"/>
                  </a:lnTo>
                  <a:lnTo>
                    <a:pt x="228" y="34"/>
                  </a:lnTo>
                  <a:lnTo>
                    <a:pt x="236" y="36"/>
                  </a:lnTo>
                  <a:lnTo>
                    <a:pt x="243" y="38"/>
                  </a:lnTo>
                  <a:lnTo>
                    <a:pt x="251" y="40"/>
                  </a:lnTo>
                  <a:lnTo>
                    <a:pt x="258" y="44"/>
                  </a:lnTo>
                  <a:lnTo>
                    <a:pt x="266" y="47"/>
                  </a:lnTo>
                  <a:lnTo>
                    <a:pt x="273" y="50"/>
                  </a:lnTo>
                  <a:lnTo>
                    <a:pt x="280" y="53"/>
                  </a:lnTo>
                  <a:lnTo>
                    <a:pt x="286" y="55"/>
                  </a:lnTo>
                  <a:lnTo>
                    <a:pt x="294" y="58"/>
                  </a:lnTo>
                  <a:lnTo>
                    <a:pt x="299" y="61"/>
                  </a:lnTo>
                  <a:lnTo>
                    <a:pt x="305" y="62"/>
                  </a:lnTo>
                  <a:lnTo>
                    <a:pt x="311" y="65"/>
                  </a:lnTo>
                  <a:lnTo>
                    <a:pt x="316" y="68"/>
                  </a:lnTo>
                  <a:lnTo>
                    <a:pt x="322" y="70"/>
                  </a:lnTo>
                  <a:lnTo>
                    <a:pt x="326" y="72"/>
                  </a:lnTo>
                  <a:lnTo>
                    <a:pt x="331" y="74"/>
                  </a:lnTo>
                  <a:lnTo>
                    <a:pt x="337" y="78"/>
                  </a:lnTo>
                  <a:lnTo>
                    <a:pt x="343" y="81"/>
                  </a:lnTo>
                  <a:lnTo>
                    <a:pt x="350" y="86"/>
                  </a:lnTo>
                  <a:lnTo>
                    <a:pt x="355" y="91"/>
                  </a:lnTo>
                  <a:lnTo>
                    <a:pt x="362" y="95"/>
                  </a:lnTo>
                  <a:lnTo>
                    <a:pt x="370" y="101"/>
                  </a:lnTo>
                  <a:lnTo>
                    <a:pt x="376" y="107"/>
                  </a:lnTo>
                  <a:lnTo>
                    <a:pt x="380" y="110"/>
                  </a:lnTo>
                  <a:lnTo>
                    <a:pt x="381" y="111"/>
                  </a:lnTo>
                  <a:lnTo>
                    <a:pt x="380" y="114"/>
                  </a:lnTo>
                  <a:lnTo>
                    <a:pt x="380" y="122"/>
                  </a:lnTo>
                  <a:lnTo>
                    <a:pt x="380" y="127"/>
                  </a:lnTo>
                  <a:lnTo>
                    <a:pt x="380" y="135"/>
                  </a:lnTo>
                  <a:lnTo>
                    <a:pt x="380" y="142"/>
                  </a:lnTo>
                  <a:lnTo>
                    <a:pt x="380" y="152"/>
                  </a:lnTo>
                  <a:lnTo>
                    <a:pt x="380" y="160"/>
                  </a:lnTo>
                  <a:lnTo>
                    <a:pt x="380" y="169"/>
                  </a:lnTo>
                  <a:lnTo>
                    <a:pt x="380" y="180"/>
                  </a:lnTo>
                  <a:lnTo>
                    <a:pt x="380" y="190"/>
                  </a:lnTo>
                  <a:lnTo>
                    <a:pt x="380" y="195"/>
                  </a:lnTo>
                  <a:lnTo>
                    <a:pt x="380" y="200"/>
                  </a:lnTo>
                  <a:lnTo>
                    <a:pt x="380" y="206"/>
                  </a:lnTo>
                  <a:lnTo>
                    <a:pt x="380" y="211"/>
                  </a:lnTo>
                  <a:lnTo>
                    <a:pt x="380" y="217"/>
                  </a:lnTo>
                  <a:lnTo>
                    <a:pt x="380" y="222"/>
                  </a:lnTo>
                  <a:lnTo>
                    <a:pt x="380" y="227"/>
                  </a:lnTo>
                  <a:lnTo>
                    <a:pt x="381" y="233"/>
                  </a:lnTo>
                  <a:lnTo>
                    <a:pt x="381" y="242"/>
                  </a:lnTo>
                  <a:lnTo>
                    <a:pt x="381" y="252"/>
                  </a:lnTo>
                  <a:lnTo>
                    <a:pt x="383" y="261"/>
                  </a:lnTo>
                  <a:lnTo>
                    <a:pt x="384" y="271"/>
                  </a:lnTo>
                  <a:lnTo>
                    <a:pt x="384" y="279"/>
                  </a:lnTo>
                  <a:lnTo>
                    <a:pt x="387" y="289"/>
                  </a:lnTo>
                  <a:lnTo>
                    <a:pt x="387" y="295"/>
                  </a:lnTo>
                  <a:lnTo>
                    <a:pt x="389" y="303"/>
                  </a:lnTo>
                  <a:lnTo>
                    <a:pt x="389" y="309"/>
                  </a:lnTo>
                  <a:lnTo>
                    <a:pt x="391" y="316"/>
                  </a:lnTo>
                  <a:lnTo>
                    <a:pt x="392" y="320"/>
                  </a:lnTo>
                  <a:lnTo>
                    <a:pt x="393" y="324"/>
                  </a:lnTo>
                  <a:lnTo>
                    <a:pt x="395" y="329"/>
                  </a:lnTo>
                  <a:lnTo>
                    <a:pt x="396" y="333"/>
                  </a:lnTo>
                  <a:lnTo>
                    <a:pt x="289" y="363"/>
                  </a:lnTo>
                  <a:lnTo>
                    <a:pt x="257" y="168"/>
                  </a:lnTo>
                  <a:lnTo>
                    <a:pt x="0" y="42"/>
                  </a:lnTo>
                  <a:lnTo>
                    <a:pt x="109" y="0"/>
                  </a:lnTo>
                  <a:close/>
                </a:path>
              </a:pathLst>
            </a:custGeom>
            <a:solidFill>
              <a:srgbClr val="8A998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097" name="Shape 339"/>
            <p:cNvSpPr>
              <a:spLocks/>
            </p:cNvSpPr>
            <p:nvPr/>
          </p:nvSpPr>
          <p:spPr bwMode="auto">
            <a:xfrm>
              <a:off x="1101" y="2475"/>
              <a:ext cx="458" cy="672"/>
            </a:xfrm>
            <a:custGeom>
              <a:avLst/>
              <a:gdLst>
                <a:gd name="T0" fmla="*/ 23 w 459"/>
                <a:gd name="T1" fmla="*/ 69 h 673"/>
                <a:gd name="T2" fmla="*/ 16 w 459"/>
                <a:gd name="T3" fmla="*/ 84 h 673"/>
                <a:gd name="T4" fmla="*/ 9 w 459"/>
                <a:gd name="T5" fmla="*/ 109 h 673"/>
                <a:gd name="T6" fmla="*/ 3 w 459"/>
                <a:gd name="T7" fmla="*/ 137 h 673"/>
                <a:gd name="T8" fmla="*/ 0 w 459"/>
                <a:gd name="T9" fmla="*/ 160 h 673"/>
                <a:gd name="T10" fmla="*/ 0 w 459"/>
                <a:gd name="T11" fmla="*/ 177 h 673"/>
                <a:gd name="T12" fmla="*/ 0 w 459"/>
                <a:gd name="T13" fmla="*/ 194 h 673"/>
                <a:gd name="T14" fmla="*/ 3 w 459"/>
                <a:gd name="T15" fmla="*/ 210 h 673"/>
                <a:gd name="T16" fmla="*/ 5 w 459"/>
                <a:gd name="T17" fmla="*/ 228 h 673"/>
                <a:gd name="T18" fmla="*/ 8 w 459"/>
                <a:gd name="T19" fmla="*/ 244 h 673"/>
                <a:gd name="T20" fmla="*/ 12 w 459"/>
                <a:gd name="T21" fmla="*/ 261 h 673"/>
                <a:gd name="T22" fmla="*/ 18 w 459"/>
                <a:gd name="T23" fmla="*/ 285 h 673"/>
                <a:gd name="T24" fmla="*/ 23 w 459"/>
                <a:gd name="T25" fmla="*/ 301 h 673"/>
                <a:gd name="T26" fmla="*/ 12 w 459"/>
                <a:gd name="T27" fmla="*/ 323 h 673"/>
                <a:gd name="T28" fmla="*/ 16 w 459"/>
                <a:gd name="T29" fmla="*/ 370 h 673"/>
                <a:gd name="T30" fmla="*/ 14 w 459"/>
                <a:gd name="T31" fmla="*/ 381 h 673"/>
                <a:gd name="T32" fmla="*/ 12 w 459"/>
                <a:gd name="T33" fmla="*/ 400 h 673"/>
                <a:gd name="T34" fmla="*/ 12 w 459"/>
                <a:gd name="T35" fmla="*/ 412 h 673"/>
                <a:gd name="T36" fmla="*/ 12 w 459"/>
                <a:gd name="T37" fmla="*/ 428 h 673"/>
                <a:gd name="T38" fmla="*/ 12 w 459"/>
                <a:gd name="T39" fmla="*/ 449 h 673"/>
                <a:gd name="T40" fmla="*/ 12 w 459"/>
                <a:gd name="T41" fmla="*/ 472 h 673"/>
                <a:gd name="T42" fmla="*/ 14 w 459"/>
                <a:gd name="T43" fmla="*/ 499 h 673"/>
                <a:gd name="T44" fmla="*/ 15 w 459"/>
                <a:gd name="T45" fmla="*/ 525 h 673"/>
                <a:gd name="T46" fmla="*/ 16 w 459"/>
                <a:gd name="T47" fmla="*/ 553 h 673"/>
                <a:gd name="T48" fmla="*/ 19 w 459"/>
                <a:gd name="T49" fmla="*/ 580 h 673"/>
                <a:gd name="T50" fmla="*/ 20 w 459"/>
                <a:gd name="T51" fmla="*/ 605 h 673"/>
                <a:gd name="T52" fmla="*/ 22 w 459"/>
                <a:gd name="T53" fmla="*/ 626 h 673"/>
                <a:gd name="T54" fmla="*/ 23 w 459"/>
                <a:gd name="T55" fmla="*/ 645 h 673"/>
                <a:gd name="T56" fmla="*/ 26 w 459"/>
                <a:gd name="T57" fmla="*/ 659 h 673"/>
                <a:gd name="T58" fmla="*/ 104 w 459"/>
                <a:gd name="T59" fmla="*/ 648 h 673"/>
                <a:gd name="T60" fmla="*/ 317 w 459"/>
                <a:gd name="T61" fmla="*/ 186 h 673"/>
                <a:gd name="T62" fmla="*/ 450 w 459"/>
                <a:gd name="T63" fmla="*/ 327 h 673"/>
                <a:gd name="T64" fmla="*/ 435 w 459"/>
                <a:gd name="T65" fmla="*/ 308 h 673"/>
                <a:gd name="T66" fmla="*/ 419 w 459"/>
                <a:gd name="T67" fmla="*/ 286 h 673"/>
                <a:gd name="T68" fmla="*/ 404 w 459"/>
                <a:gd name="T69" fmla="*/ 262 h 673"/>
                <a:gd name="T70" fmla="*/ 391 w 459"/>
                <a:gd name="T71" fmla="*/ 236 h 673"/>
                <a:gd name="T72" fmla="*/ 387 w 459"/>
                <a:gd name="T73" fmla="*/ 210 h 673"/>
                <a:gd name="T74" fmla="*/ 389 w 459"/>
                <a:gd name="T75" fmla="*/ 187 h 673"/>
                <a:gd name="T76" fmla="*/ 395 w 459"/>
                <a:gd name="T77" fmla="*/ 170 h 673"/>
                <a:gd name="T78" fmla="*/ 402 w 459"/>
                <a:gd name="T79" fmla="*/ 156 h 673"/>
                <a:gd name="T80" fmla="*/ 410 w 459"/>
                <a:gd name="T81" fmla="*/ 147 h 673"/>
                <a:gd name="T82" fmla="*/ 412 w 459"/>
                <a:gd name="T83" fmla="*/ 80 h 673"/>
                <a:gd name="T84" fmla="*/ 393 w 459"/>
                <a:gd name="T85" fmla="*/ 87 h 673"/>
                <a:gd name="T86" fmla="*/ 370 w 459"/>
                <a:gd name="T87" fmla="*/ 91 h 673"/>
                <a:gd name="T88" fmla="*/ 343 w 459"/>
                <a:gd name="T89" fmla="*/ 95 h 673"/>
                <a:gd name="T90" fmla="*/ 313 w 459"/>
                <a:gd name="T91" fmla="*/ 90 h 673"/>
                <a:gd name="T92" fmla="*/ 283 w 459"/>
                <a:gd name="T93" fmla="*/ 79 h 673"/>
                <a:gd name="T94" fmla="*/ 256 w 459"/>
                <a:gd name="T95" fmla="*/ 59 h 673"/>
                <a:gd name="T96" fmla="*/ 236 w 459"/>
                <a:gd name="T97" fmla="*/ 37 h 673"/>
                <a:gd name="T98" fmla="*/ 224 w 459"/>
                <a:gd name="T99" fmla="*/ 17 h 673"/>
                <a:gd name="T100" fmla="*/ 214 w 459"/>
                <a:gd name="T101" fmla="*/ 0 h 6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9"/>
                <a:gd name="T154" fmla="*/ 0 h 673"/>
                <a:gd name="T155" fmla="*/ 459 w 459"/>
                <a:gd name="T156" fmla="*/ 673 h 6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9" h="673" extrusionOk="0">
                  <a:moveTo>
                    <a:pt x="27" y="61"/>
                  </a:moveTo>
                  <a:lnTo>
                    <a:pt x="26" y="64"/>
                  </a:lnTo>
                  <a:lnTo>
                    <a:pt x="23" y="69"/>
                  </a:lnTo>
                  <a:lnTo>
                    <a:pt x="19" y="73"/>
                  </a:lnTo>
                  <a:lnTo>
                    <a:pt x="18" y="79"/>
                  </a:lnTo>
                  <a:lnTo>
                    <a:pt x="16" y="84"/>
                  </a:lnTo>
                  <a:lnTo>
                    <a:pt x="14" y="92"/>
                  </a:lnTo>
                  <a:lnTo>
                    <a:pt x="11" y="99"/>
                  </a:lnTo>
                  <a:lnTo>
                    <a:pt x="9" y="109"/>
                  </a:lnTo>
                  <a:lnTo>
                    <a:pt x="5" y="117"/>
                  </a:lnTo>
                  <a:lnTo>
                    <a:pt x="5" y="128"/>
                  </a:lnTo>
                  <a:lnTo>
                    <a:pt x="3" y="137"/>
                  </a:lnTo>
                  <a:lnTo>
                    <a:pt x="1" y="148"/>
                  </a:lnTo>
                  <a:lnTo>
                    <a:pt x="0" y="153"/>
                  </a:lnTo>
                  <a:lnTo>
                    <a:pt x="0" y="160"/>
                  </a:lnTo>
                  <a:lnTo>
                    <a:pt x="0" y="166"/>
                  </a:lnTo>
                  <a:lnTo>
                    <a:pt x="0" y="171"/>
                  </a:lnTo>
                  <a:lnTo>
                    <a:pt x="0" y="177"/>
                  </a:lnTo>
                  <a:lnTo>
                    <a:pt x="0" y="182"/>
                  </a:lnTo>
                  <a:lnTo>
                    <a:pt x="0" y="187"/>
                  </a:lnTo>
                  <a:lnTo>
                    <a:pt x="0" y="194"/>
                  </a:lnTo>
                  <a:lnTo>
                    <a:pt x="0" y="200"/>
                  </a:lnTo>
                  <a:lnTo>
                    <a:pt x="1" y="205"/>
                  </a:lnTo>
                  <a:lnTo>
                    <a:pt x="3" y="210"/>
                  </a:lnTo>
                  <a:lnTo>
                    <a:pt x="3" y="217"/>
                  </a:lnTo>
                  <a:lnTo>
                    <a:pt x="3" y="221"/>
                  </a:lnTo>
                  <a:lnTo>
                    <a:pt x="5" y="228"/>
                  </a:lnTo>
                  <a:lnTo>
                    <a:pt x="5" y="233"/>
                  </a:lnTo>
                  <a:lnTo>
                    <a:pt x="7" y="239"/>
                  </a:lnTo>
                  <a:lnTo>
                    <a:pt x="8" y="244"/>
                  </a:lnTo>
                  <a:lnTo>
                    <a:pt x="9" y="250"/>
                  </a:lnTo>
                  <a:lnTo>
                    <a:pt x="9" y="255"/>
                  </a:lnTo>
                  <a:lnTo>
                    <a:pt x="12" y="261"/>
                  </a:lnTo>
                  <a:lnTo>
                    <a:pt x="14" y="269"/>
                  </a:lnTo>
                  <a:lnTo>
                    <a:pt x="16" y="278"/>
                  </a:lnTo>
                  <a:lnTo>
                    <a:pt x="18" y="285"/>
                  </a:lnTo>
                  <a:lnTo>
                    <a:pt x="19" y="292"/>
                  </a:lnTo>
                  <a:lnTo>
                    <a:pt x="20" y="297"/>
                  </a:lnTo>
                  <a:lnTo>
                    <a:pt x="23" y="301"/>
                  </a:lnTo>
                  <a:lnTo>
                    <a:pt x="23" y="303"/>
                  </a:lnTo>
                  <a:lnTo>
                    <a:pt x="24" y="305"/>
                  </a:lnTo>
                  <a:lnTo>
                    <a:pt x="12" y="323"/>
                  </a:lnTo>
                  <a:lnTo>
                    <a:pt x="19" y="377"/>
                  </a:lnTo>
                  <a:lnTo>
                    <a:pt x="18" y="377"/>
                  </a:lnTo>
                  <a:lnTo>
                    <a:pt x="16" y="377"/>
                  </a:lnTo>
                  <a:lnTo>
                    <a:pt x="16" y="380"/>
                  </a:lnTo>
                  <a:lnTo>
                    <a:pt x="15" y="385"/>
                  </a:lnTo>
                  <a:lnTo>
                    <a:pt x="14" y="388"/>
                  </a:lnTo>
                  <a:lnTo>
                    <a:pt x="12" y="393"/>
                  </a:lnTo>
                  <a:lnTo>
                    <a:pt x="12" y="399"/>
                  </a:lnTo>
                  <a:lnTo>
                    <a:pt x="12" y="407"/>
                  </a:lnTo>
                  <a:lnTo>
                    <a:pt x="12" y="410"/>
                  </a:lnTo>
                  <a:lnTo>
                    <a:pt x="12" y="415"/>
                  </a:lnTo>
                  <a:lnTo>
                    <a:pt x="12" y="419"/>
                  </a:lnTo>
                  <a:lnTo>
                    <a:pt x="12" y="425"/>
                  </a:lnTo>
                  <a:lnTo>
                    <a:pt x="12" y="430"/>
                  </a:lnTo>
                  <a:lnTo>
                    <a:pt x="12" y="435"/>
                  </a:lnTo>
                  <a:lnTo>
                    <a:pt x="12" y="442"/>
                  </a:lnTo>
                  <a:lnTo>
                    <a:pt x="12" y="450"/>
                  </a:lnTo>
                  <a:lnTo>
                    <a:pt x="12" y="456"/>
                  </a:lnTo>
                  <a:lnTo>
                    <a:pt x="12" y="464"/>
                  </a:lnTo>
                  <a:lnTo>
                    <a:pt x="12" y="471"/>
                  </a:lnTo>
                  <a:lnTo>
                    <a:pt x="12" y="479"/>
                  </a:lnTo>
                  <a:lnTo>
                    <a:pt x="12" y="488"/>
                  </a:lnTo>
                  <a:lnTo>
                    <a:pt x="14" y="497"/>
                  </a:lnTo>
                  <a:lnTo>
                    <a:pt x="14" y="506"/>
                  </a:lnTo>
                  <a:lnTo>
                    <a:pt x="15" y="514"/>
                  </a:lnTo>
                  <a:lnTo>
                    <a:pt x="15" y="524"/>
                  </a:lnTo>
                  <a:lnTo>
                    <a:pt x="15" y="532"/>
                  </a:lnTo>
                  <a:lnTo>
                    <a:pt x="16" y="541"/>
                  </a:lnTo>
                  <a:lnTo>
                    <a:pt x="16" y="551"/>
                  </a:lnTo>
                  <a:lnTo>
                    <a:pt x="16" y="560"/>
                  </a:lnTo>
                  <a:lnTo>
                    <a:pt x="18" y="570"/>
                  </a:lnTo>
                  <a:lnTo>
                    <a:pt x="19" y="578"/>
                  </a:lnTo>
                  <a:lnTo>
                    <a:pt x="19" y="587"/>
                  </a:lnTo>
                  <a:lnTo>
                    <a:pt x="19" y="595"/>
                  </a:lnTo>
                  <a:lnTo>
                    <a:pt x="19" y="605"/>
                  </a:lnTo>
                  <a:lnTo>
                    <a:pt x="20" y="612"/>
                  </a:lnTo>
                  <a:lnTo>
                    <a:pt x="22" y="620"/>
                  </a:lnTo>
                  <a:lnTo>
                    <a:pt x="22" y="627"/>
                  </a:lnTo>
                  <a:lnTo>
                    <a:pt x="22" y="633"/>
                  </a:lnTo>
                  <a:lnTo>
                    <a:pt x="23" y="640"/>
                  </a:lnTo>
                  <a:lnTo>
                    <a:pt x="23" y="647"/>
                  </a:lnTo>
                  <a:lnTo>
                    <a:pt x="23" y="652"/>
                  </a:lnTo>
                  <a:lnTo>
                    <a:pt x="24" y="656"/>
                  </a:lnTo>
                  <a:lnTo>
                    <a:pt x="24" y="661"/>
                  </a:lnTo>
                  <a:lnTo>
                    <a:pt x="26" y="666"/>
                  </a:lnTo>
                  <a:lnTo>
                    <a:pt x="26" y="670"/>
                  </a:lnTo>
                  <a:lnTo>
                    <a:pt x="26" y="673"/>
                  </a:lnTo>
                  <a:lnTo>
                    <a:pt x="104" y="655"/>
                  </a:lnTo>
                  <a:lnTo>
                    <a:pt x="165" y="497"/>
                  </a:lnTo>
                  <a:lnTo>
                    <a:pt x="229" y="282"/>
                  </a:lnTo>
                  <a:lnTo>
                    <a:pt x="324" y="186"/>
                  </a:lnTo>
                  <a:lnTo>
                    <a:pt x="337" y="374"/>
                  </a:lnTo>
                  <a:lnTo>
                    <a:pt x="459" y="330"/>
                  </a:lnTo>
                  <a:lnTo>
                    <a:pt x="457" y="327"/>
                  </a:lnTo>
                  <a:lnTo>
                    <a:pt x="451" y="320"/>
                  </a:lnTo>
                  <a:lnTo>
                    <a:pt x="446" y="313"/>
                  </a:lnTo>
                  <a:lnTo>
                    <a:pt x="442" y="308"/>
                  </a:lnTo>
                  <a:lnTo>
                    <a:pt x="436" y="301"/>
                  </a:lnTo>
                  <a:lnTo>
                    <a:pt x="431" y="296"/>
                  </a:lnTo>
                  <a:lnTo>
                    <a:pt x="426" y="286"/>
                  </a:lnTo>
                  <a:lnTo>
                    <a:pt x="420" y="278"/>
                  </a:lnTo>
                  <a:lnTo>
                    <a:pt x="415" y="270"/>
                  </a:lnTo>
                  <a:lnTo>
                    <a:pt x="411" y="262"/>
                  </a:lnTo>
                  <a:lnTo>
                    <a:pt x="405" y="254"/>
                  </a:lnTo>
                  <a:lnTo>
                    <a:pt x="401" y="244"/>
                  </a:lnTo>
                  <a:lnTo>
                    <a:pt x="398" y="236"/>
                  </a:lnTo>
                  <a:lnTo>
                    <a:pt x="397" y="228"/>
                  </a:lnTo>
                  <a:lnTo>
                    <a:pt x="394" y="220"/>
                  </a:lnTo>
                  <a:lnTo>
                    <a:pt x="394" y="210"/>
                  </a:lnTo>
                  <a:lnTo>
                    <a:pt x="394" y="202"/>
                  </a:lnTo>
                  <a:lnTo>
                    <a:pt x="394" y="196"/>
                  </a:lnTo>
                  <a:lnTo>
                    <a:pt x="396" y="187"/>
                  </a:lnTo>
                  <a:lnTo>
                    <a:pt x="398" y="181"/>
                  </a:lnTo>
                  <a:lnTo>
                    <a:pt x="400" y="175"/>
                  </a:lnTo>
                  <a:lnTo>
                    <a:pt x="402" y="170"/>
                  </a:lnTo>
                  <a:lnTo>
                    <a:pt x="405" y="164"/>
                  </a:lnTo>
                  <a:lnTo>
                    <a:pt x="408" y="160"/>
                  </a:lnTo>
                  <a:lnTo>
                    <a:pt x="409" y="156"/>
                  </a:lnTo>
                  <a:lnTo>
                    <a:pt x="412" y="153"/>
                  </a:lnTo>
                  <a:lnTo>
                    <a:pt x="415" y="148"/>
                  </a:lnTo>
                  <a:lnTo>
                    <a:pt x="417" y="147"/>
                  </a:lnTo>
                  <a:lnTo>
                    <a:pt x="393" y="149"/>
                  </a:lnTo>
                  <a:lnTo>
                    <a:pt x="421" y="80"/>
                  </a:lnTo>
                  <a:lnTo>
                    <a:pt x="419" y="80"/>
                  </a:lnTo>
                  <a:lnTo>
                    <a:pt x="412" y="84"/>
                  </a:lnTo>
                  <a:lnTo>
                    <a:pt x="405" y="84"/>
                  </a:lnTo>
                  <a:lnTo>
                    <a:pt x="400" y="87"/>
                  </a:lnTo>
                  <a:lnTo>
                    <a:pt x="392" y="88"/>
                  </a:lnTo>
                  <a:lnTo>
                    <a:pt x="385" y="91"/>
                  </a:lnTo>
                  <a:lnTo>
                    <a:pt x="377" y="91"/>
                  </a:lnTo>
                  <a:lnTo>
                    <a:pt x="367" y="92"/>
                  </a:lnTo>
                  <a:lnTo>
                    <a:pt x="358" y="94"/>
                  </a:lnTo>
                  <a:lnTo>
                    <a:pt x="350" y="95"/>
                  </a:lnTo>
                  <a:lnTo>
                    <a:pt x="339" y="94"/>
                  </a:lnTo>
                  <a:lnTo>
                    <a:pt x="329" y="92"/>
                  </a:lnTo>
                  <a:lnTo>
                    <a:pt x="320" y="90"/>
                  </a:lnTo>
                  <a:lnTo>
                    <a:pt x="310" y="88"/>
                  </a:lnTo>
                  <a:lnTo>
                    <a:pt x="299" y="83"/>
                  </a:lnTo>
                  <a:lnTo>
                    <a:pt x="290" y="79"/>
                  </a:lnTo>
                  <a:lnTo>
                    <a:pt x="280" y="72"/>
                  </a:lnTo>
                  <a:lnTo>
                    <a:pt x="272" y="65"/>
                  </a:lnTo>
                  <a:lnTo>
                    <a:pt x="263" y="59"/>
                  </a:lnTo>
                  <a:lnTo>
                    <a:pt x="256" y="52"/>
                  </a:lnTo>
                  <a:lnTo>
                    <a:pt x="248" y="44"/>
                  </a:lnTo>
                  <a:lnTo>
                    <a:pt x="243" y="37"/>
                  </a:lnTo>
                  <a:lnTo>
                    <a:pt x="236" y="29"/>
                  </a:lnTo>
                  <a:lnTo>
                    <a:pt x="229" y="22"/>
                  </a:lnTo>
                  <a:lnTo>
                    <a:pt x="224" y="17"/>
                  </a:lnTo>
                  <a:lnTo>
                    <a:pt x="221" y="11"/>
                  </a:lnTo>
                  <a:lnTo>
                    <a:pt x="215" y="3"/>
                  </a:lnTo>
                  <a:lnTo>
                    <a:pt x="214" y="0"/>
                  </a:lnTo>
                  <a:lnTo>
                    <a:pt x="27" y="61"/>
                  </a:lnTo>
                  <a:close/>
                </a:path>
              </a:pathLst>
            </a:custGeom>
            <a:solidFill>
              <a:srgbClr val="525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098" name="Shape 340"/>
            <p:cNvSpPr>
              <a:spLocks/>
            </p:cNvSpPr>
            <p:nvPr/>
          </p:nvSpPr>
          <p:spPr bwMode="auto">
            <a:xfrm>
              <a:off x="1207" y="2637"/>
              <a:ext cx="289" cy="437"/>
            </a:xfrm>
            <a:custGeom>
              <a:avLst/>
              <a:gdLst>
                <a:gd name="T0" fmla="*/ 140 w 290"/>
                <a:gd name="T1" fmla="*/ 9 h 438"/>
                <a:gd name="T2" fmla="*/ 196 w 290"/>
                <a:gd name="T3" fmla="*/ 0 h 438"/>
                <a:gd name="T4" fmla="*/ 232 w 290"/>
                <a:gd name="T5" fmla="*/ 16 h 438"/>
                <a:gd name="T6" fmla="*/ 232 w 290"/>
                <a:gd name="T7" fmla="*/ 18 h 438"/>
                <a:gd name="T8" fmla="*/ 233 w 290"/>
                <a:gd name="T9" fmla="*/ 20 h 438"/>
                <a:gd name="T10" fmla="*/ 236 w 290"/>
                <a:gd name="T11" fmla="*/ 26 h 438"/>
                <a:gd name="T12" fmla="*/ 240 w 290"/>
                <a:gd name="T13" fmla="*/ 34 h 438"/>
                <a:gd name="T14" fmla="*/ 240 w 290"/>
                <a:gd name="T15" fmla="*/ 38 h 438"/>
                <a:gd name="T16" fmla="*/ 242 w 290"/>
                <a:gd name="T17" fmla="*/ 43 h 438"/>
                <a:gd name="T18" fmla="*/ 244 w 290"/>
                <a:gd name="T19" fmla="*/ 49 h 438"/>
                <a:gd name="T20" fmla="*/ 246 w 290"/>
                <a:gd name="T21" fmla="*/ 54 h 438"/>
                <a:gd name="T22" fmla="*/ 249 w 290"/>
                <a:gd name="T23" fmla="*/ 61 h 438"/>
                <a:gd name="T24" fmla="*/ 252 w 290"/>
                <a:gd name="T25" fmla="*/ 66 h 438"/>
                <a:gd name="T26" fmla="*/ 255 w 290"/>
                <a:gd name="T27" fmla="*/ 73 h 438"/>
                <a:gd name="T28" fmla="*/ 257 w 290"/>
                <a:gd name="T29" fmla="*/ 81 h 438"/>
                <a:gd name="T30" fmla="*/ 260 w 290"/>
                <a:gd name="T31" fmla="*/ 87 h 438"/>
                <a:gd name="T32" fmla="*/ 261 w 290"/>
                <a:gd name="T33" fmla="*/ 94 h 438"/>
                <a:gd name="T34" fmla="*/ 264 w 290"/>
                <a:gd name="T35" fmla="*/ 100 h 438"/>
                <a:gd name="T36" fmla="*/ 267 w 290"/>
                <a:gd name="T37" fmla="*/ 107 h 438"/>
                <a:gd name="T38" fmla="*/ 268 w 290"/>
                <a:gd name="T39" fmla="*/ 113 h 438"/>
                <a:gd name="T40" fmla="*/ 271 w 290"/>
                <a:gd name="T41" fmla="*/ 119 h 438"/>
                <a:gd name="T42" fmla="*/ 272 w 290"/>
                <a:gd name="T43" fmla="*/ 125 h 438"/>
                <a:gd name="T44" fmla="*/ 275 w 290"/>
                <a:gd name="T45" fmla="*/ 131 h 438"/>
                <a:gd name="T46" fmla="*/ 278 w 290"/>
                <a:gd name="T47" fmla="*/ 140 h 438"/>
                <a:gd name="T48" fmla="*/ 280 w 290"/>
                <a:gd name="T49" fmla="*/ 148 h 438"/>
                <a:gd name="T50" fmla="*/ 282 w 290"/>
                <a:gd name="T51" fmla="*/ 153 h 438"/>
                <a:gd name="T52" fmla="*/ 283 w 290"/>
                <a:gd name="T53" fmla="*/ 156 h 438"/>
                <a:gd name="T54" fmla="*/ 274 w 290"/>
                <a:gd name="T55" fmla="*/ 175 h 438"/>
                <a:gd name="T56" fmla="*/ 260 w 290"/>
                <a:gd name="T57" fmla="*/ 187 h 438"/>
                <a:gd name="T58" fmla="*/ 261 w 290"/>
                <a:gd name="T59" fmla="*/ 191 h 438"/>
                <a:gd name="T60" fmla="*/ 263 w 290"/>
                <a:gd name="T61" fmla="*/ 197 h 438"/>
                <a:gd name="T62" fmla="*/ 265 w 290"/>
                <a:gd name="T63" fmla="*/ 203 h 438"/>
                <a:gd name="T64" fmla="*/ 267 w 290"/>
                <a:gd name="T65" fmla="*/ 210 h 438"/>
                <a:gd name="T66" fmla="*/ 269 w 290"/>
                <a:gd name="T67" fmla="*/ 219 h 438"/>
                <a:gd name="T68" fmla="*/ 269 w 290"/>
                <a:gd name="T69" fmla="*/ 219 h 438"/>
                <a:gd name="T70" fmla="*/ 271 w 290"/>
                <a:gd name="T71" fmla="*/ 225 h 438"/>
                <a:gd name="T72" fmla="*/ 271 w 290"/>
                <a:gd name="T73" fmla="*/ 230 h 438"/>
                <a:gd name="T74" fmla="*/ 274 w 290"/>
                <a:gd name="T75" fmla="*/ 237 h 438"/>
                <a:gd name="T76" fmla="*/ 274 w 290"/>
                <a:gd name="T77" fmla="*/ 242 h 438"/>
                <a:gd name="T78" fmla="*/ 274 w 290"/>
                <a:gd name="T79" fmla="*/ 248 h 438"/>
                <a:gd name="T80" fmla="*/ 274 w 290"/>
                <a:gd name="T81" fmla="*/ 255 h 438"/>
                <a:gd name="T82" fmla="*/ 274 w 290"/>
                <a:gd name="T83" fmla="*/ 260 h 438"/>
                <a:gd name="T84" fmla="*/ 274 w 290"/>
                <a:gd name="T85" fmla="*/ 265 h 438"/>
                <a:gd name="T86" fmla="*/ 274 w 290"/>
                <a:gd name="T87" fmla="*/ 272 h 438"/>
                <a:gd name="T88" fmla="*/ 274 w 290"/>
                <a:gd name="T89" fmla="*/ 278 h 438"/>
                <a:gd name="T90" fmla="*/ 274 w 290"/>
                <a:gd name="T91" fmla="*/ 283 h 438"/>
                <a:gd name="T92" fmla="*/ 274 w 290"/>
                <a:gd name="T93" fmla="*/ 293 h 438"/>
                <a:gd name="T94" fmla="*/ 274 w 290"/>
                <a:gd name="T95" fmla="*/ 299 h 438"/>
                <a:gd name="T96" fmla="*/ 274 w 290"/>
                <a:gd name="T97" fmla="*/ 305 h 438"/>
                <a:gd name="T98" fmla="*/ 274 w 290"/>
                <a:gd name="T99" fmla="*/ 306 h 438"/>
                <a:gd name="T100" fmla="*/ 88 w 290"/>
                <a:gd name="T101" fmla="*/ 431 h 438"/>
                <a:gd name="T102" fmla="*/ 0 w 290"/>
                <a:gd name="T103" fmla="*/ 142 h 438"/>
                <a:gd name="T104" fmla="*/ 45 w 290"/>
                <a:gd name="T105" fmla="*/ 85 h 438"/>
                <a:gd name="T106" fmla="*/ 81 w 290"/>
                <a:gd name="T107" fmla="*/ 68 h 438"/>
                <a:gd name="T108" fmla="*/ 88 w 290"/>
                <a:gd name="T109" fmla="*/ 27 h 438"/>
                <a:gd name="T110" fmla="*/ 140 w 290"/>
                <a:gd name="T111" fmla="*/ 9 h 438"/>
                <a:gd name="T112" fmla="*/ 140 w 290"/>
                <a:gd name="T113" fmla="*/ 9 h 4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0"/>
                <a:gd name="T172" fmla="*/ 0 h 438"/>
                <a:gd name="T173" fmla="*/ 290 w 290"/>
                <a:gd name="T174" fmla="*/ 438 h 4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0" h="438" extrusionOk="0">
                  <a:moveTo>
                    <a:pt x="140" y="9"/>
                  </a:moveTo>
                  <a:lnTo>
                    <a:pt x="203" y="0"/>
                  </a:lnTo>
                  <a:lnTo>
                    <a:pt x="239" y="16"/>
                  </a:lnTo>
                  <a:lnTo>
                    <a:pt x="239" y="18"/>
                  </a:lnTo>
                  <a:lnTo>
                    <a:pt x="240" y="20"/>
                  </a:lnTo>
                  <a:lnTo>
                    <a:pt x="243" y="26"/>
                  </a:lnTo>
                  <a:lnTo>
                    <a:pt x="247" y="34"/>
                  </a:lnTo>
                  <a:lnTo>
                    <a:pt x="247" y="38"/>
                  </a:lnTo>
                  <a:lnTo>
                    <a:pt x="249" y="43"/>
                  </a:lnTo>
                  <a:lnTo>
                    <a:pt x="251" y="49"/>
                  </a:lnTo>
                  <a:lnTo>
                    <a:pt x="253" y="54"/>
                  </a:lnTo>
                  <a:lnTo>
                    <a:pt x="256" y="61"/>
                  </a:lnTo>
                  <a:lnTo>
                    <a:pt x="259" y="66"/>
                  </a:lnTo>
                  <a:lnTo>
                    <a:pt x="262" y="73"/>
                  </a:lnTo>
                  <a:lnTo>
                    <a:pt x="264" y="81"/>
                  </a:lnTo>
                  <a:lnTo>
                    <a:pt x="267" y="87"/>
                  </a:lnTo>
                  <a:lnTo>
                    <a:pt x="268" y="94"/>
                  </a:lnTo>
                  <a:lnTo>
                    <a:pt x="271" y="100"/>
                  </a:lnTo>
                  <a:lnTo>
                    <a:pt x="274" y="107"/>
                  </a:lnTo>
                  <a:lnTo>
                    <a:pt x="275" y="113"/>
                  </a:lnTo>
                  <a:lnTo>
                    <a:pt x="278" y="119"/>
                  </a:lnTo>
                  <a:lnTo>
                    <a:pt x="279" y="125"/>
                  </a:lnTo>
                  <a:lnTo>
                    <a:pt x="282" y="131"/>
                  </a:lnTo>
                  <a:lnTo>
                    <a:pt x="285" y="140"/>
                  </a:lnTo>
                  <a:lnTo>
                    <a:pt x="287" y="148"/>
                  </a:lnTo>
                  <a:lnTo>
                    <a:pt x="289" y="153"/>
                  </a:lnTo>
                  <a:lnTo>
                    <a:pt x="290" y="156"/>
                  </a:lnTo>
                  <a:lnTo>
                    <a:pt x="281" y="175"/>
                  </a:lnTo>
                  <a:lnTo>
                    <a:pt x="267" y="187"/>
                  </a:lnTo>
                  <a:lnTo>
                    <a:pt x="268" y="191"/>
                  </a:lnTo>
                  <a:lnTo>
                    <a:pt x="270" y="197"/>
                  </a:lnTo>
                  <a:lnTo>
                    <a:pt x="272" y="203"/>
                  </a:lnTo>
                  <a:lnTo>
                    <a:pt x="274" y="210"/>
                  </a:lnTo>
                  <a:lnTo>
                    <a:pt x="276" y="221"/>
                  </a:lnTo>
                  <a:lnTo>
                    <a:pt x="276" y="225"/>
                  </a:lnTo>
                  <a:lnTo>
                    <a:pt x="278" y="232"/>
                  </a:lnTo>
                  <a:lnTo>
                    <a:pt x="278" y="237"/>
                  </a:lnTo>
                  <a:lnTo>
                    <a:pt x="281" y="244"/>
                  </a:lnTo>
                  <a:lnTo>
                    <a:pt x="281" y="249"/>
                  </a:lnTo>
                  <a:lnTo>
                    <a:pt x="281" y="255"/>
                  </a:lnTo>
                  <a:lnTo>
                    <a:pt x="281" y="262"/>
                  </a:lnTo>
                  <a:lnTo>
                    <a:pt x="281" y="267"/>
                  </a:lnTo>
                  <a:lnTo>
                    <a:pt x="281" y="272"/>
                  </a:lnTo>
                  <a:lnTo>
                    <a:pt x="281" y="279"/>
                  </a:lnTo>
                  <a:lnTo>
                    <a:pt x="281" y="285"/>
                  </a:lnTo>
                  <a:lnTo>
                    <a:pt x="281" y="290"/>
                  </a:lnTo>
                  <a:lnTo>
                    <a:pt x="281" y="300"/>
                  </a:lnTo>
                  <a:lnTo>
                    <a:pt x="281" y="306"/>
                  </a:lnTo>
                  <a:lnTo>
                    <a:pt x="281" y="312"/>
                  </a:lnTo>
                  <a:lnTo>
                    <a:pt x="281" y="313"/>
                  </a:lnTo>
                  <a:lnTo>
                    <a:pt x="88" y="438"/>
                  </a:lnTo>
                  <a:lnTo>
                    <a:pt x="0" y="142"/>
                  </a:lnTo>
                  <a:lnTo>
                    <a:pt x="45" y="85"/>
                  </a:lnTo>
                  <a:lnTo>
                    <a:pt x="81" y="68"/>
                  </a:lnTo>
                  <a:lnTo>
                    <a:pt x="88" y="27"/>
                  </a:lnTo>
                  <a:lnTo>
                    <a:pt x="140" y="9"/>
                  </a:lnTo>
                  <a:close/>
                </a:path>
              </a:pathLst>
            </a:custGeom>
            <a:solidFill>
              <a:srgbClr val="756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099" name="Shape 341"/>
            <p:cNvSpPr>
              <a:spLocks/>
            </p:cNvSpPr>
            <p:nvPr/>
          </p:nvSpPr>
          <p:spPr bwMode="auto">
            <a:xfrm>
              <a:off x="1188" y="2688"/>
              <a:ext cx="198" cy="387"/>
            </a:xfrm>
            <a:custGeom>
              <a:avLst/>
              <a:gdLst>
                <a:gd name="T0" fmla="*/ 47 w 199"/>
                <a:gd name="T1" fmla="*/ 44 h 388"/>
                <a:gd name="T2" fmla="*/ 5 w 199"/>
                <a:gd name="T3" fmla="*/ 99 h 388"/>
                <a:gd name="T4" fmla="*/ 2 w 199"/>
                <a:gd name="T5" fmla="*/ 108 h 388"/>
                <a:gd name="T6" fmla="*/ 0 w 199"/>
                <a:gd name="T7" fmla="*/ 116 h 388"/>
                <a:gd name="T8" fmla="*/ 0 w 199"/>
                <a:gd name="T9" fmla="*/ 129 h 388"/>
                <a:gd name="T10" fmla="*/ 0 w 199"/>
                <a:gd name="T11" fmla="*/ 143 h 388"/>
                <a:gd name="T12" fmla="*/ 0 w 199"/>
                <a:gd name="T13" fmla="*/ 155 h 388"/>
                <a:gd name="T14" fmla="*/ 0 w 199"/>
                <a:gd name="T15" fmla="*/ 167 h 388"/>
                <a:gd name="T16" fmla="*/ 0 w 199"/>
                <a:gd name="T17" fmla="*/ 182 h 388"/>
                <a:gd name="T18" fmla="*/ 0 w 199"/>
                <a:gd name="T19" fmla="*/ 194 h 388"/>
                <a:gd name="T20" fmla="*/ 0 w 199"/>
                <a:gd name="T21" fmla="*/ 208 h 388"/>
                <a:gd name="T22" fmla="*/ 1 w 199"/>
                <a:gd name="T23" fmla="*/ 225 h 388"/>
                <a:gd name="T24" fmla="*/ 1 w 199"/>
                <a:gd name="T25" fmla="*/ 243 h 388"/>
                <a:gd name="T26" fmla="*/ 2 w 199"/>
                <a:gd name="T27" fmla="*/ 262 h 388"/>
                <a:gd name="T28" fmla="*/ 4 w 199"/>
                <a:gd name="T29" fmla="*/ 278 h 388"/>
                <a:gd name="T30" fmla="*/ 5 w 199"/>
                <a:gd name="T31" fmla="*/ 296 h 388"/>
                <a:gd name="T32" fmla="*/ 5 w 199"/>
                <a:gd name="T33" fmla="*/ 312 h 388"/>
                <a:gd name="T34" fmla="*/ 6 w 199"/>
                <a:gd name="T35" fmla="*/ 326 h 388"/>
                <a:gd name="T36" fmla="*/ 6 w 199"/>
                <a:gd name="T37" fmla="*/ 339 h 388"/>
                <a:gd name="T38" fmla="*/ 8 w 199"/>
                <a:gd name="T39" fmla="*/ 355 h 388"/>
                <a:gd name="T40" fmla="*/ 9 w 199"/>
                <a:gd name="T41" fmla="*/ 369 h 388"/>
                <a:gd name="T42" fmla="*/ 76 w 199"/>
                <a:gd name="T43" fmla="*/ 350 h 388"/>
                <a:gd name="T44" fmla="*/ 109 w 199"/>
                <a:gd name="T45" fmla="*/ 366 h 388"/>
                <a:gd name="T46" fmla="*/ 67 w 199"/>
                <a:gd name="T47" fmla="*/ 116 h 388"/>
                <a:gd name="T48" fmla="*/ 124 w 199"/>
                <a:gd name="T49" fmla="*/ 221 h 388"/>
                <a:gd name="T50" fmla="*/ 176 w 199"/>
                <a:gd name="T51" fmla="*/ 232 h 388"/>
                <a:gd name="T52" fmla="*/ 191 w 199"/>
                <a:gd name="T53" fmla="*/ 225 h 388"/>
                <a:gd name="T54" fmla="*/ 185 w 199"/>
                <a:gd name="T55" fmla="*/ 213 h 388"/>
                <a:gd name="T56" fmla="*/ 178 w 199"/>
                <a:gd name="T57" fmla="*/ 197 h 388"/>
                <a:gd name="T58" fmla="*/ 173 w 199"/>
                <a:gd name="T59" fmla="*/ 190 h 388"/>
                <a:gd name="T60" fmla="*/ 172 w 199"/>
                <a:gd name="T61" fmla="*/ 182 h 388"/>
                <a:gd name="T62" fmla="*/ 169 w 199"/>
                <a:gd name="T63" fmla="*/ 169 h 388"/>
                <a:gd name="T64" fmla="*/ 166 w 199"/>
                <a:gd name="T65" fmla="*/ 159 h 388"/>
                <a:gd name="T66" fmla="*/ 163 w 199"/>
                <a:gd name="T67" fmla="*/ 148 h 388"/>
                <a:gd name="T68" fmla="*/ 161 w 199"/>
                <a:gd name="T69" fmla="*/ 137 h 388"/>
                <a:gd name="T70" fmla="*/ 158 w 199"/>
                <a:gd name="T71" fmla="*/ 128 h 388"/>
                <a:gd name="T72" fmla="*/ 157 w 199"/>
                <a:gd name="T73" fmla="*/ 173 h 388"/>
                <a:gd name="T74" fmla="*/ 131 w 199"/>
                <a:gd name="T75" fmla="*/ 197 h 388"/>
                <a:gd name="T76" fmla="*/ 128 w 199"/>
                <a:gd name="T77" fmla="*/ 194 h 388"/>
                <a:gd name="T78" fmla="*/ 119 w 199"/>
                <a:gd name="T79" fmla="*/ 184 h 388"/>
                <a:gd name="T80" fmla="*/ 113 w 199"/>
                <a:gd name="T81" fmla="*/ 174 h 388"/>
                <a:gd name="T82" fmla="*/ 108 w 199"/>
                <a:gd name="T83" fmla="*/ 163 h 388"/>
                <a:gd name="T84" fmla="*/ 99 w 199"/>
                <a:gd name="T85" fmla="*/ 143 h 388"/>
                <a:gd name="T86" fmla="*/ 95 w 199"/>
                <a:gd name="T87" fmla="*/ 125 h 388"/>
                <a:gd name="T88" fmla="*/ 88 w 199"/>
                <a:gd name="T89" fmla="*/ 112 h 388"/>
                <a:gd name="T90" fmla="*/ 84 w 199"/>
                <a:gd name="T91" fmla="*/ 102 h 388"/>
                <a:gd name="T92" fmla="*/ 70 w 199"/>
                <a:gd name="T93" fmla="*/ 78 h 388"/>
                <a:gd name="T94" fmla="*/ 63 w 199"/>
                <a:gd name="T95" fmla="*/ 48 h 388"/>
                <a:gd name="T96" fmla="*/ 99 w 199"/>
                <a:gd name="T97" fmla="*/ 0 h 38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9"/>
                <a:gd name="T148" fmla="*/ 0 h 388"/>
                <a:gd name="T149" fmla="*/ 199 w 199"/>
                <a:gd name="T150" fmla="*/ 388 h 38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9" h="388" extrusionOk="0">
                  <a:moveTo>
                    <a:pt x="104" y="0"/>
                  </a:moveTo>
                  <a:lnTo>
                    <a:pt x="47" y="44"/>
                  </a:lnTo>
                  <a:lnTo>
                    <a:pt x="6" y="99"/>
                  </a:lnTo>
                  <a:lnTo>
                    <a:pt x="5" y="99"/>
                  </a:lnTo>
                  <a:lnTo>
                    <a:pt x="4" y="105"/>
                  </a:lnTo>
                  <a:lnTo>
                    <a:pt x="2" y="108"/>
                  </a:lnTo>
                  <a:lnTo>
                    <a:pt x="1" y="112"/>
                  </a:lnTo>
                  <a:lnTo>
                    <a:pt x="0" y="116"/>
                  </a:lnTo>
                  <a:lnTo>
                    <a:pt x="0" y="123"/>
                  </a:lnTo>
                  <a:lnTo>
                    <a:pt x="0" y="129"/>
                  </a:lnTo>
                  <a:lnTo>
                    <a:pt x="0" y="139"/>
                  </a:lnTo>
                  <a:lnTo>
                    <a:pt x="0" y="143"/>
                  </a:lnTo>
                  <a:lnTo>
                    <a:pt x="0" y="150"/>
                  </a:lnTo>
                  <a:lnTo>
                    <a:pt x="0" y="155"/>
                  </a:lnTo>
                  <a:lnTo>
                    <a:pt x="0" y="162"/>
                  </a:lnTo>
                  <a:lnTo>
                    <a:pt x="0" y="167"/>
                  </a:lnTo>
                  <a:lnTo>
                    <a:pt x="0" y="175"/>
                  </a:lnTo>
                  <a:lnTo>
                    <a:pt x="0" y="182"/>
                  </a:lnTo>
                  <a:lnTo>
                    <a:pt x="0" y="190"/>
                  </a:lnTo>
                  <a:lnTo>
                    <a:pt x="0" y="197"/>
                  </a:lnTo>
                  <a:lnTo>
                    <a:pt x="0" y="207"/>
                  </a:lnTo>
                  <a:lnTo>
                    <a:pt x="0" y="215"/>
                  </a:lnTo>
                  <a:lnTo>
                    <a:pt x="1" y="224"/>
                  </a:lnTo>
                  <a:lnTo>
                    <a:pt x="1" y="232"/>
                  </a:lnTo>
                  <a:lnTo>
                    <a:pt x="1" y="242"/>
                  </a:lnTo>
                  <a:lnTo>
                    <a:pt x="1" y="250"/>
                  </a:lnTo>
                  <a:lnTo>
                    <a:pt x="2" y="259"/>
                  </a:lnTo>
                  <a:lnTo>
                    <a:pt x="2" y="269"/>
                  </a:lnTo>
                  <a:lnTo>
                    <a:pt x="4" y="277"/>
                  </a:lnTo>
                  <a:lnTo>
                    <a:pt x="4" y="285"/>
                  </a:lnTo>
                  <a:lnTo>
                    <a:pt x="5" y="296"/>
                  </a:lnTo>
                  <a:lnTo>
                    <a:pt x="5" y="303"/>
                  </a:lnTo>
                  <a:lnTo>
                    <a:pt x="5" y="311"/>
                  </a:lnTo>
                  <a:lnTo>
                    <a:pt x="5" y="319"/>
                  </a:lnTo>
                  <a:lnTo>
                    <a:pt x="6" y="326"/>
                  </a:lnTo>
                  <a:lnTo>
                    <a:pt x="6" y="333"/>
                  </a:lnTo>
                  <a:lnTo>
                    <a:pt x="6" y="339"/>
                  </a:lnTo>
                  <a:lnTo>
                    <a:pt x="6" y="346"/>
                  </a:lnTo>
                  <a:lnTo>
                    <a:pt x="8" y="353"/>
                  </a:lnTo>
                  <a:lnTo>
                    <a:pt x="8" y="362"/>
                  </a:lnTo>
                  <a:lnTo>
                    <a:pt x="9" y="371"/>
                  </a:lnTo>
                  <a:lnTo>
                    <a:pt x="9" y="376"/>
                  </a:lnTo>
                  <a:lnTo>
                    <a:pt x="11" y="377"/>
                  </a:lnTo>
                  <a:lnTo>
                    <a:pt x="76" y="357"/>
                  </a:lnTo>
                  <a:lnTo>
                    <a:pt x="104" y="388"/>
                  </a:lnTo>
                  <a:lnTo>
                    <a:pt x="116" y="373"/>
                  </a:lnTo>
                  <a:lnTo>
                    <a:pt x="95" y="235"/>
                  </a:lnTo>
                  <a:lnTo>
                    <a:pt x="67" y="116"/>
                  </a:lnTo>
                  <a:lnTo>
                    <a:pt x="111" y="193"/>
                  </a:lnTo>
                  <a:lnTo>
                    <a:pt x="131" y="228"/>
                  </a:lnTo>
                  <a:lnTo>
                    <a:pt x="169" y="208"/>
                  </a:lnTo>
                  <a:lnTo>
                    <a:pt x="183" y="239"/>
                  </a:lnTo>
                  <a:lnTo>
                    <a:pt x="199" y="235"/>
                  </a:lnTo>
                  <a:lnTo>
                    <a:pt x="198" y="232"/>
                  </a:lnTo>
                  <a:lnTo>
                    <a:pt x="196" y="228"/>
                  </a:lnTo>
                  <a:lnTo>
                    <a:pt x="192" y="220"/>
                  </a:lnTo>
                  <a:lnTo>
                    <a:pt x="189" y="213"/>
                  </a:lnTo>
                  <a:lnTo>
                    <a:pt x="185" y="204"/>
                  </a:lnTo>
                  <a:lnTo>
                    <a:pt x="183" y="197"/>
                  </a:lnTo>
                  <a:lnTo>
                    <a:pt x="180" y="190"/>
                  </a:lnTo>
                  <a:lnTo>
                    <a:pt x="180" y="188"/>
                  </a:lnTo>
                  <a:lnTo>
                    <a:pt x="179" y="182"/>
                  </a:lnTo>
                  <a:lnTo>
                    <a:pt x="177" y="174"/>
                  </a:lnTo>
                  <a:lnTo>
                    <a:pt x="176" y="169"/>
                  </a:lnTo>
                  <a:lnTo>
                    <a:pt x="175" y="163"/>
                  </a:lnTo>
                  <a:lnTo>
                    <a:pt x="173" y="159"/>
                  </a:lnTo>
                  <a:lnTo>
                    <a:pt x="172" y="154"/>
                  </a:lnTo>
                  <a:lnTo>
                    <a:pt x="170" y="148"/>
                  </a:lnTo>
                  <a:lnTo>
                    <a:pt x="169" y="143"/>
                  </a:lnTo>
                  <a:lnTo>
                    <a:pt x="168" y="137"/>
                  </a:lnTo>
                  <a:lnTo>
                    <a:pt x="166" y="133"/>
                  </a:lnTo>
                  <a:lnTo>
                    <a:pt x="165" y="128"/>
                  </a:lnTo>
                  <a:lnTo>
                    <a:pt x="165" y="125"/>
                  </a:lnTo>
                  <a:lnTo>
                    <a:pt x="164" y="173"/>
                  </a:lnTo>
                  <a:lnTo>
                    <a:pt x="164" y="194"/>
                  </a:lnTo>
                  <a:lnTo>
                    <a:pt x="138" y="204"/>
                  </a:lnTo>
                  <a:lnTo>
                    <a:pt x="137" y="203"/>
                  </a:lnTo>
                  <a:lnTo>
                    <a:pt x="135" y="198"/>
                  </a:lnTo>
                  <a:lnTo>
                    <a:pt x="130" y="192"/>
                  </a:lnTo>
                  <a:lnTo>
                    <a:pt x="126" y="184"/>
                  </a:lnTo>
                  <a:lnTo>
                    <a:pt x="123" y="179"/>
                  </a:lnTo>
                  <a:lnTo>
                    <a:pt x="120" y="174"/>
                  </a:lnTo>
                  <a:lnTo>
                    <a:pt x="118" y="169"/>
                  </a:lnTo>
                  <a:lnTo>
                    <a:pt x="115" y="163"/>
                  </a:lnTo>
                  <a:lnTo>
                    <a:pt x="108" y="152"/>
                  </a:lnTo>
                  <a:lnTo>
                    <a:pt x="104" y="143"/>
                  </a:lnTo>
                  <a:lnTo>
                    <a:pt x="97" y="133"/>
                  </a:lnTo>
                  <a:lnTo>
                    <a:pt x="95" y="125"/>
                  </a:lnTo>
                  <a:lnTo>
                    <a:pt x="90" y="117"/>
                  </a:lnTo>
                  <a:lnTo>
                    <a:pt x="88" y="112"/>
                  </a:lnTo>
                  <a:lnTo>
                    <a:pt x="84" y="106"/>
                  </a:lnTo>
                  <a:lnTo>
                    <a:pt x="84" y="102"/>
                  </a:lnTo>
                  <a:lnTo>
                    <a:pt x="84" y="99"/>
                  </a:lnTo>
                  <a:lnTo>
                    <a:pt x="70" y="78"/>
                  </a:lnTo>
                  <a:lnTo>
                    <a:pt x="44" y="78"/>
                  </a:lnTo>
                  <a:lnTo>
                    <a:pt x="63" y="48"/>
                  </a:lnTo>
                  <a:lnTo>
                    <a:pt x="111" y="34"/>
                  </a:lnTo>
                  <a:lnTo>
                    <a:pt x="104"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00" name="Shape 342"/>
            <p:cNvSpPr>
              <a:spLocks/>
            </p:cNvSpPr>
            <p:nvPr/>
          </p:nvSpPr>
          <p:spPr bwMode="auto">
            <a:xfrm>
              <a:off x="1292" y="2550"/>
              <a:ext cx="105" cy="145"/>
            </a:xfrm>
            <a:custGeom>
              <a:avLst/>
              <a:gdLst>
                <a:gd name="T0" fmla="*/ 59 w 106"/>
                <a:gd name="T1" fmla="*/ 0 h 146"/>
                <a:gd name="T2" fmla="*/ 72 w 106"/>
                <a:gd name="T3" fmla="*/ 30 h 146"/>
                <a:gd name="T4" fmla="*/ 99 w 106"/>
                <a:gd name="T5" fmla="*/ 58 h 146"/>
                <a:gd name="T6" fmla="*/ 99 w 106"/>
                <a:gd name="T7" fmla="*/ 86 h 146"/>
                <a:gd name="T8" fmla="*/ 85 w 106"/>
                <a:gd name="T9" fmla="*/ 95 h 146"/>
                <a:gd name="T10" fmla="*/ 81 w 106"/>
                <a:gd name="T11" fmla="*/ 124 h 146"/>
                <a:gd name="T12" fmla="*/ 65 w 106"/>
                <a:gd name="T13" fmla="*/ 128 h 146"/>
                <a:gd name="T14" fmla="*/ 53 w 106"/>
                <a:gd name="T15" fmla="*/ 139 h 146"/>
                <a:gd name="T16" fmla="*/ 12 w 106"/>
                <a:gd name="T17" fmla="*/ 128 h 146"/>
                <a:gd name="T18" fmla="*/ 0 w 106"/>
                <a:gd name="T19" fmla="*/ 92 h 146"/>
                <a:gd name="T20" fmla="*/ 7 w 106"/>
                <a:gd name="T21" fmla="*/ 78 h 146"/>
                <a:gd name="T22" fmla="*/ 27 w 106"/>
                <a:gd name="T23" fmla="*/ 73 h 146"/>
                <a:gd name="T24" fmla="*/ 20 w 106"/>
                <a:gd name="T25" fmla="*/ 57 h 146"/>
                <a:gd name="T26" fmla="*/ 31 w 106"/>
                <a:gd name="T27" fmla="*/ 41 h 146"/>
                <a:gd name="T28" fmla="*/ 31 w 106"/>
                <a:gd name="T29" fmla="*/ 22 h 146"/>
                <a:gd name="T30" fmla="*/ 59 w 106"/>
                <a:gd name="T31" fmla="*/ 0 h 146"/>
                <a:gd name="T32" fmla="*/ 59 w 106"/>
                <a:gd name="T33" fmla="*/ 0 h 1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
                <a:gd name="T52" fmla="*/ 0 h 146"/>
                <a:gd name="T53" fmla="*/ 106 w 106"/>
                <a:gd name="T54" fmla="*/ 146 h 1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 h="146" extrusionOk="0">
                  <a:moveTo>
                    <a:pt x="66" y="0"/>
                  </a:moveTo>
                  <a:lnTo>
                    <a:pt x="79" y="30"/>
                  </a:lnTo>
                  <a:lnTo>
                    <a:pt x="106" y="58"/>
                  </a:lnTo>
                  <a:lnTo>
                    <a:pt x="106" y="93"/>
                  </a:lnTo>
                  <a:lnTo>
                    <a:pt x="92" y="102"/>
                  </a:lnTo>
                  <a:lnTo>
                    <a:pt x="88" y="131"/>
                  </a:lnTo>
                  <a:lnTo>
                    <a:pt x="72" y="135"/>
                  </a:lnTo>
                  <a:lnTo>
                    <a:pt x="54" y="146"/>
                  </a:lnTo>
                  <a:lnTo>
                    <a:pt x="12" y="135"/>
                  </a:lnTo>
                  <a:lnTo>
                    <a:pt x="0" y="99"/>
                  </a:lnTo>
                  <a:lnTo>
                    <a:pt x="7" y="85"/>
                  </a:lnTo>
                  <a:lnTo>
                    <a:pt x="27" y="76"/>
                  </a:lnTo>
                  <a:lnTo>
                    <a:pt x="20" y="57"/>
                  </a:lnTo>
                  <a:lnTo>
                    <a:pt x="31" y="41"/>
                  </a:lnTo>
                  <a:lnTo>
                    <a:pt x="31" y="22"/>
                  </a:lnTo>
                  <a:lnTo>
                    <a:pt x="66" y="0"/>
                  </a:lnTo>
                  <a:close/>
                </a:path>
              </a:pathLst>
            </a:custGeom>
            <a:solidFill>
              <a:srgbClr val="A84A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01" name="Shape 343"/>
            <p:cNvSpPr>
              <a:spLocks/>
            </p:cNvSpPr>
            <p:nvPr/>
          </p:nvSpPr>
          <p:spPr bwMode="auto">
            <a:xfrm>
              <a:off x="1290" y="2554"/>
              <a:ext cx="84" cy="142"/>
            </a:xfrm>
            <a:custGeom>
              <a:avLst/>
              <a:gdLst>
                <a:gd name="T0" fmla="*/ 43 w 85"/>
                <a:gd name="T1" fmla="*/ 0 h 143"/>
                <a:gd name="T2" fmla="*/ 42 w 85"/>
                <a:gd name="T3" fmla="*/ 36 h 143"/>
                <a:gd name="T4" fmla="*/ 42 w 85"/>
                <a:gd name="T5" fmla="*/ 37 h 143"/>
                <a:gd name="T6" fmla="*/ 42 w 85"/>
                <a:gd name="T7" fmla="*/ 46 h 143"/>
                <a:gd name="T8" fmla="*/ 42 w 85"/>
                <a:gd name="T9" fmla="*/ 50 h 143"/>
                <a:gd name="T10" fmla="*/ 42 w 85"/>
                <a:gd name="T11" fmla="*/ 56 h 143"/>
                <a:gd name="T12" fmla="*/ 42 w 85"/>
                <a:gd name="T13" fmla="*/ 63 h 143"/>
                <a:gd name="T14" fmla="*/ 42 w 85"/>
                <a:gd name="T15" fmla="*/ 69 h 143"/>
                <a:gd name="T16" fmla="*/ 42 w 85"/>
                <a:gd name="T17" fmla="*/ 71 h 143"/>
                <a:gd name="T18" fmla="*/ 42 w 85"/>
                <a:gd name="T19" fmla="*/ 73 h 143"/>
                <a:gd name="T20" fmla="*/ 43 w 85"/>
                <a:gd name="T21" fmla="*/ 79 h 143"/>
                <a:gd name="T22" fmla="*/ 46 w 85"/>
                <a:gd name="T23" fmla="*/ 83 h 143"/>
                <a:gd name="T24" fmla="*/ 50 w 85"/>
                <a:gd name="T25" fmla="*/ 90 h 143"/>
                <a:gd name="T26" fmla="*/ 52 w 85"/>
                <a:gd name="T27" fmla="*/ 94 h 143"/>
                <a:gd name="T28" fmla="*/ 59 w 85"/>
                <a:gd name="T29" fmla="*/ 83 h 143"/>
                <a:gd name="T30" fmla="*/ 69 w 85"/>
                <a:gd name="T31" fmla="*/ 88 h 143"/>
                <a:gd name="T32" fmla="*/ 78 w 85"/>
                <a:gd name="T33" fmla="*/ 92 h 143"/>
                <a:gd name="T34" fmla="*/ 73 w 85"/>
                <a:gd name="T35" fmla="*/ 122 h 143"/>
                <a:gd name="T36" fmla="*/ 62 w 85"/>
                <a:gd name="T37" fmla="*/ 122 h 143"/>
                <a:gd name="T38" fmla="*/ 50 w 85"/>
                <a:gd name="T39" fmla="*/ 136 h 143"/>
                <a:gd name="T40" fmla="*/ 15 w 85"/>
                <a:gd name="T41" fmla="*/ 123 h 143"/>
                <a:gd name="T42" fmla="*/ 0 w 85"/>
                <a:gd name="T43" fmla="*/ 94 h 143"/>
                <a:gd name="T44" fmla="*/ 8 w 85"/>
                <a:gd name="T45" fmla="*/ 71 h 143"/>
                <a:gd name="T46" fmla="*/ 25 w 85"/>
                <a:gd name="T47" fmla="*/ 71 h 143"/>
                <a:gd name="T48" fmla="*/ 19 w 85"/>
                <a:gd name="T49" fmla="*/ 50 h 143"/>
                <a:gd name="T50" fmla="*/ 30 w 85"/>
                <a:gd name="T51" fmla="*/ 36 h 143"/>
                <a:gd name="T52" fmla="*/ 30 w 85"/>
                <a:gd name="T53" fmla="*/ 18 h 143"/>
                <a:gd name="T54" fmla="*/ 43 w 85"/>
                <a:gd name="T55" fmla="*/ 0 h 143"/>
                <a:gd name="T56" fmla="*/ 43 w 85"/>
                <a:gd name="T57" fmla="*/ 0 h 14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5"/>
                <a:gd name="T88" fmla="*/ 0 h 143"/>
                <a:gd name="T89" fmla="*/ 85 w 85"/>
                <a:gd name="T90" fmla="*/ 143 h 14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5" h="143" extrusionOk="0">
                  <a:moveTo>
                    <a:pt x="50" y="0"/>
                  </a:moveTo>
                  <a:lnTo>
                    <a:pt x="46" y="36"/>
                  </a:lnTo>
                  <a:lnTo>
                    <a:pt x="44" y="37"/>
                  </a:lnTo>
                  <a:lnTo>
                    <a:pt x="43" y="46"/>
                  </a:lnTo>
                  <a:lnTo>
                    <a:pt x="42" y="50"/>
                  </a:lnTo>
                  <a:lnTo>
                    <a:pt x="42" y="56"/>
                  </a:lnTo>
                  <a:lnTo>
                    <a:pt x="42" y="63"/>
                  </a:lnTo>
                  <a:lnTo>
                    <a:pt x="46" y="69"/>
                  </a:lnTo>
                  <a:lnTo>
                    <a:pt x="46" y="75"/>
                  </a:lnTo>
                  <a:lnTo>
                    <a:pt x="48" y="80"/>
                  </a:lnTo>
                  <a:lnTo>
                    <a:pt x="50" y="86"/>
                  </a:lnTo>
                  <a:lnTo>
                    <a:pt x="53" y="90"/>
                  </a:lnTo>
                  <a:lnTo>
                    <a:pt x="57" y="97"/>
                  </a:lnTo>
                  <a:lnTo>
                    <a:pt x="59" y="101"/>
                  </a:lnTo>
                  <a:lnTo>
                    <a:pt x="66" y="90"/>
                  </a:lnTo>
                  <a:lnTo>
                    <a:pt x="76" y="95"/>
                  </a:lnTo>
                  <a:lnTo>
                    <a:pt x="85" y="99"/>
                  </a:lnTo>
                  <a:lnTo>
                    <a:pt x="80" y="129"/>
                  </a:lnTo>
                  <a:lnTo>
                    <a:pt x="69" y="129"/>
                  </a:lnTo>
                  <a:lnTo>
                    <a:pt x="57" y="143"/>
                  </a:lnTo>
                  <a:lnTo>
                    <a:pt x="15" y="130"/>
                  </a:lnTo>
                  <a:lnTo>
                    <a:pt x="0" y="101"/>
                  </a:lnTo>
                  <a:lnTo>
                    <a:pt x="8" y="78"/>
                  </a:lnTo>
                  <a:lnTo>
                    <a:pt x="25" y="71"/>
                  </a:lnTo>
                  <a:lnTo>
                    <a:pt x="19" y="50"/>
                  </a:lnTo>
                  <a:lnTo>
                    <a:pt x="30" y="36"/>
                  </a:lnTo>
                  <a:lnTo>
                    <a:pt x="30" y="18"/>
                  </a:lnTo>
                  <a:lnTo>
                    <a:pt x="50" y="0"/>
                  </a:lnTo>
                  <a:close/>
                </a:path>
              </a:pathLst>
            </a:custGeom>
            <a:solidFill>
              <a:srgbClr val="FEEF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02" name="Shape 344"/>
            <p:cNvSpPr>
              <a:spLocks/>
            </p:cNvSpPr>
            <p:nvPr/>
          </p:nvSpPr>
          <p:spPr bwMode="auto">
            <a:xfrm>
              <a:off x="1139" y="2005"/>
              <a:ext cx="131" cy="78"/>
            </a:xfrm>
            <a:custGeom>
              <a:avLst/>
              <a:gdLst>
                <a:gd name="T0" fmla="*/ 0 w 132"/>
                <a:gd name="T1" fmla="*/ 0 h 79"/>
                <a:gd name="T2" fmla="*/ 0 w 132"/>
                <a:gd name="T3" fmla="*/ 0 h 79"/>
                <a:gd name="T4" fmla="*/ 4 w 132"/>
                <a:gd name="T5" fmla="*/ 0 h 79"/>
                <a:gd name="T6" fmla="*/ 7 w 132"/>
                <a:gd name="T7" fmla="*/ 0 h 79"/>
                <a:gd name="T8" fmla="*/ 14 w 132"/>
                <a:gd name="T9" fmla="*/ 0 h 79"/>
                <a:gd name="T10" fmla="*/ 21 w 132"/>
                <a:gd name="T11" fmla="*/ 0 h 79"/>
                <a:gd name="T12" fmla="*/ 30 w 132"/>
                <a:gd name="T13" fmla="*/ 3 h 79"/>
                <a:gd name="T14" fmla="*/ 34 w 132"/>
                <a:gd name="T15" fmla="*/ 4 h 79"/>
                <a:gd name="T16" fmla="*/ 40 w 132"/>
                <a:gd name="T17" fmla="*/ 6 h 79"/>
                <a:gd name="T18" fmla="*/ 45 w 132"/>
                <a:gd name="T19" fmla="*/ 7 h 79"/>
                <a:gd name="T20" fmla="*/ 52 w 132"/>
                <a:gd name="T21" fmla="*/ 11 h 79"/>
                <a:gd name="T22" fmla="*/ 57 w 132"/>
                <a:gd name="T23" fmla="*/ 12 h 79"/>
                <a:gd name="T24" fmla="*/ 63 w 132"/>
                <a:gd name="T25" fmla="*/ 15 h 79"/>
                <a:gd name="T26" fmla="*/ 66 w 132"/>
                <a:gd name="T27" fmla="*/ 18 h 79"/>
                <a:gd name="T28" fmla="*/ 68 w 132"/>
                <a:gd name="T29" fmla="*/ 21 h 79"/>
                <a:gd name="T30" fmla="*/ 75 w 132"/>
                <a:gd name="T31" fmla="*/ 25 h 79"/>
                <a:gd name="T32" fmla="*/ 80 w 132"/>
                <a:gd name="T33" fmla="*/ 27 h 79"/>
                <a:gd name="T34" fmla="*/ 85 w 132"/>
                <a:gd name="T35" fmla="*/ 30 h 79"/>
                <a:gd name="T36" fmla="*/ 92 w 132"/>
                <a:gd name="T37" fmla="*/ 34 h 79"/>
                <a:gd name="T38" fmla="*/ 102 w 132"/>
                <a:gd name="T39" fmla="*/ 38 h 79"/>
                <a:gd name="T40" fmla="*/ 110 w 132"/>
                <a:gd name="T41" fmla="*/ 39 h 79"/>
                <a:gd name="T42" fmla="*/ 115 w 132"/>
                <a:gd name="T43" fmla="*/ 41 h 79"/>
                <a:gd name="T44" fmla="*/ 118 w 132"/>
                <a:gd name="T45" fmla="*/ 42 h 79"/>
                <a:gd name="T46" fmla="*/ 125 w 132"/>
                <a:gd name="T47" fmla="*/ 72 h 79"/>
                <a:gd name="T48" fmla="*/ 23 w 132"/>
                <a:gd name="T49" fmla="*/ 33 h 79"/>
                <a:gd name="T50" fmla="*/ 0 w 132"/>
                <a:gd name="T51" fmla="*/ 0 h 79"/>
                <a:gd name="T52" fmla="*/ 0 w 132"/>
                <a:gd name="T53" fmla="*/ 0 h 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2"/>
                <a:gd name="T82" fmla="*/ 0 h 79"/>
                <a:gd name="T83" fmla="*/ 132 w 132"/>
                <a:gd name="T84" fmla="*/ 79 h 7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2" h="79" extrusionOk="0">
                  <a:moveTo>
                    <a:pt x="0" y="0"/>
                  </a:moveTo>
                  <a:lnTo>
                    <a:pt x="0" y="0"/>
                  </a:lnTo>
                  <a:lnTo>
                    <a:pt x="4" y="0"/>
                  </a:lnTo>
                  <a:lnTo>
                    <a:pt x="7" y="0"/>
                  </a:lnTo>
                  <a:lnTo>
                    <a:pt x="14" y="0"/>
                  </a:lnTo>
                  <a:lnTo>
                    <a:pt x="21" y="0"/>
                  </a:lnTo>
                  <a:lnTo>
                    <a:pt x="30" y="3"/>
                  </a:lnTo>
                  <a:lnTo>
                    <a:pt x="34" y="4"/>
                  </a:lnTo>
                  <a:lnTo>
                    <a:pt x="40" y="6"/>
                  </a:lnTo>
                  <a:lnTo>
                    <a:pt x="45" y="7"/>
                  </a:lnTo>
                  <a:lnTo>
                    <a:pt x="52" y="11"/>
                  </a:lnTo>
                  <a:lnTo>
                    <a:pt x="57" y="12"/>
                  </a:lnTo>
                  <a:lnTo>
                    <a:pt x="63" y="15"/>
                  </a:lnTo>
                  <a:lnTo>
                    <a:pt x="68" y="18"/>
                  </a:lnTo>
                  <a:lnTo>
                    <a:pt x="75" y="21"/>
                  </a:lnTo>
                  <a:lnTo>
                    <a:pt x="82" y="25"/>
                  </a:lnTo>
                  <a:lnTo>
                    <a:pt x="87" y="27"/>
                  </a:lnTo>
                  <a:lnTo>
                    <a:pt x="92" y="30"/>
                  </a:lnTo>
                  <a:lnTo>
                    <a:pt x="99" y="34"/>
                  </a:lnTo>
                  <a:lnTo>
                    <a:pt x="109" y="38"/>
                  </a:lnTo>
                  <a:lnTo>
                    <a:pt x="117" y="45"/>
                  </a:lnTo>
                  <a:lnTo>
                    <a:pt x="122" y="48"/>
                  </a:lnTo>
                  <a:lnTo>
                    <a:pt x="125" y="49"/>
                  </a:lnTo>
                  <a:lnTo>
                    <a:pt x="132" y="79"/>
                  </a:lnTo>
                  <a:lnTo>
                    <a:pt x="23" y="33"/>
                  </a:lnTo>
                  <a:lnTo>
                    <a:pt x="0" y="0"/>
                  </a:lnTo>
                  <a:close/>
                </a:path>
              </a:pathLst>
            </a:custGeom>
            <a:solidFill>
              <a:srgbClr val="9CB36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03" name="Shape 345"/>
            <p:cNvSpPr>
              <a:spLocks/>
            </p:cNvSpPr>
            <p:nvPr/>
          </p:nvSpPr>
          <p:spPr bwMode="auto">
            <a:xfrm>
              <a:off x="1127" y="1998"/>
              <a:ext cx="96" cy="58"/>
            </a:xfrm>
            <a:custGeom>
              <a:avLst/>
              <a:gdLst>
                <a:gd name="T0" fmla="*/ 0 w 97"/>
                <a:gd name="T1" fmla="*/ 29 h 59"/>
                <a:gd name="T2" fmla="*/ 15 w 97"/>
                <a:gd name="T3" fmla="*/ 0 h 59"/>
                <a:gd name="T4" fmla="*/ 16 w 97"/>
                <a:gd name="T5" fmla="*/ 0 h 59"/>
                <a:gd name="T6" fmla="*/ 20 w 97"/>
                <a:gd name="T7" fmla="*/ 2 h 59"/>
                <a:gd name="T8" fmla="*/ 24 w 97"/>
                <a:gd name="T9" fmla="*/ 4 h 59"/>
                <a:gd name="T10" fmla="*/ 32 w 97"/>
                <a:gd name="T11" fmla="*/ 7 h 59"/>
                <a:gd name="T12" fmla="*/ 40 w 97"/>
                <a:gd name="T13" fmla="*/ 10 h 59"/>
                <a:gd name="T14" fmla="*/ 48 w 97"/>
                <a:gd name="T15" fmla="*/ 14 h 59"/>
                <a:gd name="T16" fmla="*/ 51 w 97"/>
                <a:gd name="T17" fmla="*/ 19 h 59"/>
                <a:gd name="T18" fmla="*/ 60 w 97"/>
                <a:gd name="T19" fmla="*/ 25 h 59"/>
                <a:gd name="T20" fmla="*/ 66 w 97"/>
                <a:gd name="T21" fmla="*/ 29 h 59"/>
                <a:gd name="T22" fmla="*/ 73 w 97"/>
                <a:gd name="T23" fmla="*/ 29 h 59"/>
                <a:gd name="T24" fmla="*/ 78 w 97"/>
                <a:gd name="T25" fmla="*/ 34 h 59"/>
                <a:gd name="T26" fmla="*/ 82 w 97"/>
                <a:gd name="T27" fmla="*/ 40 h 59"/>
                <a:gd name="T28" fmla="*/ 88 w 97"/>
                <a:gd name="T29" fmla="*/ 48 h 59"/>
                <a:gd name="T30" fmla="*/ 90 w 97"/>
                <a:gd name="T31" fmla="*/ 52 h 59"/>
                <a:gd name="T32" fmla="*/ 0 w 97"/>
                <a:gd name="T33" fmla="*/ 29 h 59"/>
                <a:gd name="T34" fmla="*/ 0 w 97"/>
                <a:gd name="T35" fmla="*/ 29 h 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7"/>
                <a:gd name="T55" fmla="*/ 0 h 59"/>
                <a:gd name="T56" fmla="*/ 97 w 97"/>
                <a:gd name="T57" fmla="*/ 59 h 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7" h="59" extrusionOk="0">
                  <a:moveTo>
                    <a:pt x="0" y="34"/>
                  </a:moveTo>
                  <a:lnTo>
                    <a:pt x="15" y="0"/>
                  </a:lnTo>
                  <a:lnTo>
                    <a:pt x="16" y="0"/>
                  </a:lnTo>
                  <a:lnTo>
                    <a:pt x="20" y="2"/>
                  </a:lnTo>
                  <a:lnTo>
                    <a:pt x="24" y="4"/>
                  </a:lnTo>
                  <a:lnTo>
                    <a:pt x="32" y="7"/>
                  </a:lnTo>
                  <a:lnTo>
                    <a:pt x="40" y="10"/>
                  </a:lnTo>
                  <a:lnTo>
                    <a:pt x="50" y="14"/>
                  </a:lnTo>
                  <a:lnTo>
                    <a:pt x="58" y="19"/>
                  </a:lnTo>
                  <a:lnTo>
                    <a:pt x="67" y="25"/>
                  </a:lnTo>
                  <a:lnTo>
                    <a:pt x="73" y="30"/>
                  </a:lnTo>
                  <a:lnTo>
                    <a:pt x="80" y="36"/>
                  </a:lnTo>
                  <a:lnTo>
                    <a:pt x="85" y="41"/>
                  </a:lnTo>
                  <a:lnTo>
                    <a:pt x="89" y="47"/>
                  </a:lnTo>
                  <a:lnTo>
                    <a:pt x="95" y="55"/>
                  </a:lnTo>
                  <a:lnTo>
                    <a:pt x="97" y="59"/>
                  </a:lnTo>
                  <a:lnTo>
                    <a:pt x="0" y="34"/>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04" name="Shape 346"/>
            <p:cNvSpPr>
              <a:spLocks/>
            </p:cNvSpPr>
            <p:nvPr/>
          </p:nvSpPr>
          <p:spPr bwMode="auto">
            <a:xfrm>
              <a:off x="1097" y="2032"/>
              <a:ext cx="302" cy="546"/>
            </a:xfrm>
            <a:custGeom>
              <a:avLst/>
              <a:gdLst>
                <a:gd name="T0" fmla="*/ 206 w 303"/>
                <a:gd name="T1" fmla="*/ 57 h 547"/>
                <a:gd name="T2" fmla="*/ 212 w 303"/>
                <a:gd name="T3" fmla="*/ 71 h 547"/>
                <a:gd name="T4" fmla="*/ 219 w 303"/>
                <a:gd name="T5" fmla="*/ 90 h 547"/>
                <a:gd name="T6" fmla="*/ 226 w 303"/>
                <a:gd name="T7" fmla="*/ 111 h 547"/>
                <a:gd name="T8" fmla="*/ 231 w 303"/>
                <a:gd name="T9" fmla="*/ 133 h 547"/>
                <a:gd name="T10" fmla="*/ 230 w 303"/>
                <a:gd name="T11" fmla="*/ 156 h 547"/>
                <a:gd name="T12" fmla="*/ 227 w 303"/>
                <a:gd name="T13" fmla="*/ 187 h 547"/>
                <a:gd name="T14" fmla="*/ 226 w 303"/>
                <a:gd name="T15" fmla="*/ 205 h 547"/>
                <a:gd name="T16" fmla="*/ 229 w 303"/>
                <a:gd name="T17" fmla="*/ 221 h 547"/>
                <a:gd name="T18" fmla="*/ 234 w 303"/>
                <a:gd name="T19" fmla="*/ 243 h 547"/>
                <a:gd name="T20" fmla="*/ 244 w 303"/>
                <a:gd name="T21" fmla="*/ 267 h 547"/>
                <a:gd name="T22" fmla="*/ 254 w 303"/>
                <a:gd name="T23" fmla="*/ 286 h 547"/>
                <a:gd name="T24" fmla="*/ 267 w 303"/>
                <a:gd name="T25" fmla="*/ 309 h 547"/>
                <a:gd name="T26" fmla="*/ 279 w 303"/>
                <a:gd name="T27" fmla="*/ 334 h 547"/>
                <a:gd name="T28" fmla="*/ 290 w 303"/>
                <a:gd name="T29" fmla="*/ 353 h 547"/>
                <a:gd name="T30" fmla="*/ 294 w 303"/>
                <a:gd name="T31" fmla="*/ 366 h 547"/>
                <a:gd name="T32" fmla="*/ 296 w 303"/>
                <a:gd name="T33" fmla="*/ 384 h 547"/>
                <a:gd name="T34" fmla="*/ 291 w 303"/>
                <a:gd name="T35" fmla="*/ 397 h 547"/>
                <a:gd name="T36" fmla="*/ 282 w 303"/>
                <a:gd name="T37" fmla="*/ 415 h 547"/>
                <a:gd name="T38" fmla="*/ 273 w 303"/>
                <a:gd name="T39" fmla="*/ 435 h 547"/>
                <a:gd name="T40" fmla="*/ 269 w 303"/>
                <a:gd name="T41" fmla="*/ 446 h 547"/>
                <a:gd name="T42" fmla="*/ 203 w 303"/>
                <a:gd name="T43" fmla="*/ 480 h 547"/>
                <a:gd name="T44" fmla="*/ 30 w 303"/>
                <a:gd name="T45" fmla="*/ 424 h 547"/>
                <a:gd name="T46" fmla="*/ 28 w 303"/>
                <a:gd name="T47" fmla="*/ 412 h 547"/>
                <a:gd name="T48" fmla="*/ 26 w 303"/>
                <a:gd name="T49" fmla="*/ 391 h 547"/>
                <a:gd name="T50" fmla="*/ 26 w 303"/>
                <a:gd name="T51" fmla="*/ 376 h 547"/>
                <a:gd name="T52" fmla="*/ 23 w 303"/>
                <a:gd name="T53" fmla="*/ 357 h 547"/>
                <a:gd name="T54" fmla="*/ 20 w 303"/>
                <a:gd name="T55" fmla="*/ 336 h 547"/>
                <a:gd name="T56" fmla="*/ 19 w 303"/>
                <a:gd name="T57" fmla="*/ 315 h 547"/>
                <a:gd name="T58" fmla="*/ 16 w 303"/>
                <a:gd name="T59" fmla="*/ 293 h 547"/>
                <a:gd name="T60" fmla="*/ 15 w 303"/>
                <a:gd name="T61" fmla="*/ 273 h 547"/>
                <a:gd name="T62" fmla="*/ 13 w 303"/>
                <a:gd name="T63" fmla="*/ 254 h 547"/>
                <a:gd name="T64" fmla="*/ 11 w 303"/>
                <a:gd name="T65" fmla="*/ 231 h 547"/>
                <a:gd name="T66" fmla="*/ 9 w 303"/>
                <a:gd name="T67" fmla="*/ 208 h 547"/>
                <a:gd name="T68" fmla="*/ 7 w 303"/>
                <a:gd name="T69" fmla="*/ 186 h 547"/>
                <a:gd name="T70" fmla="*/ 4 w 303"/>
                <a:gd name="T71" fmla="*/ 167 h 547"/>
                <a:gd name="T72" fmla="*/ 3 w 303"/>
                <a:gd name="T73" fmla="*/ 148 h 547"/>
                <a:gd name="T74" fmla="*/ 1 w 303"/>
                <a:gd name="T75" fmla="*/ 132 h 547"/>
                <a:gd name="T76" fmla="*/ 0 w 303"/>
                <a:gd name="T77" fmla="*/ 106 h 547"/>
                <a:gd name="T78" fmla="*/ 0 w 303"/>
                <a:gd name="T79" fmla="*/ 97 h 547"/>
                <a:gd name="T80" fmla="*/ 1 w 303"/>
                <a:gd name="T81" fmla="*/ 83 h 547"/>
                <a:gd name="T82" fmla="*/ 9 w 303"/>
                <a:gd name="T83" fmla="*/ 65 h 547"/>
                <a:gd name="T84" fmla="*/ 16 w 303"/>
                <a:gd name="T85" fmla="*/ 44 h 547"/>
                <a:gd name="T86" fmla="*/ 26 w 303"/>
                <a:gd name="T87" fmla="*/ 26 h 547"/>
                <a:gd name="T88" fmla="*/ 87 w 303"/>
                <a:gd name="T89" fmla="*/ 0 h 5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3"/>
                <a:gd name="T136" fmla="*/ 0 h 547"/>
                <a:gd name="T137" fmla="*/ 303 w 303"/>
                <a:gd name="T138" fmla="*/ 547 h 54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3" h="547" extrusionOk="0">
                  <a:moveTo>
                    <a:pt x="87" y="0"/>
                  </a:moveTo>
                  <a:lnTo>
                    <a:pt x="127" y="17"/>
                  </a:lnTo>
                  <a:lnTo>
                    <a:pt x="213" y="57"/>
                  </a:lnTo>
                  <a:lnTo>
                    <a:pt x="213" y="59"/>
                  </a:lnTo>
                  <a:lnTo>
                    <a:pt x="217" y="65"/>
                  </a:lnTo>
                  <a:lnTo>
                    <a:pt x="219" y="71"/>
                  </a:lnTo>
                  <a:lnTo>
                    <a:pt x="221" y="76"/>
                  </a:lnTo>
                  <a:lnTo>
                    <a:pt x="224" y="82"/>
                  </a:lnTo>
                  <a:lnTo>
                    <a:pt x="226" y="90"/>
                  </a:lnTo>
                  <a:lnTo>
                    <a:pt x="229" y="97"/>
                  </a:lnTo>
                  <a:lnTo>
                    <a:pt x="230" y="105"/>
                  </a:lnTo>
                  <a:lnTo>
                    <a:pt x="233" y="111"/>
                  </a:lnTo>
                  <a:lnTo>
                    <a:pt x="236" y="120"/>
                  </a:lnTo>
                  <a:lnTo>
                    <a:pt x="236" y="126"/>
                  </a:lnTo>
                  <a:lnTo>
                    <a:pt x="238" y="133"/>
                  </a:lnTo>
                  <a:lnTo>
                    <a:pt x="238" y="140"/>
                  </a:lnTo>
                  <a:lnTo>
                    <a:pt x="240" y="147"/>
                  </a:lnTo>
                  <a:lnTo>
                    <a:pt x="237" y="156"/>
                  </a:lnTo>
                  <a:lnTo>
                    <a:pt x="236" y="167"/>
                  </a:lnTo>
                  <a:lnTo>
                    <a:pt x="234" y="177"/>
                  </a:lnTo>
                  <a:lnTo>
                    <a:pt x="234" y="187"/>
                  </a:lnTo>
                  <a:lnTo>
                    <a:pt x="233" y="193"/>
                  </a:lnTo>
                  <a:lnTo>
                    <a:pt x="233" y="198"/>
                  </a:lnTo>
                  <a:lnTo>
                    <a:pt x="233" y="205"/>
                  </a:lnTo>
                  <a:lnTo>
                    <a:pt x="233" y="210"/>
                  </a:lnTo>
                  <a:lnTo>
                    <a:pt x="233" y="216"/>
                  </a:lnTo>
                  <a:lnTo>
                    <a:pt x="236" y="221"/>
                  </a:lnTo>
                  <a:lnTo>
                    <a:pt x="236" y="228"/>
                  </a:lnTo>
                  <a:lnTo>
                    <a:pt x="240" y="236"/>
                  </a:lnTo>
                  <a:lnTo>
                    <a:pt x="241" y="243"/>
                  </a:lnTo>
                  <a:lnTo>
                    <a:pt x="244" y="251"/>
                  </a:lnTo>
                  <a:lnTo>
                    <a:pt x="247" y="259"/>
                  </a:lnTo>
                  <a:lnTo>
                    <a:pt x="251" y="267"/>
                  </a:lnTo>
                  <a:lnTo>
                    <a:pt x="253" y="276"/>
                  </a:lnTo>
                  <a:lnTo>
                    <a:pt x="257" y="284"/>
                  </a:lnTo>
                  <a:lnTo>
                    <a:pt x="261" y="293"/>
                  </a:lnTo>
                  <a:lnTo>
                    <a:pt x="267" y="301"/>
                  </a:lnTo>
                  <a:lnTo>
                    <a:pt x="270" y="309"/>
                  </a:lnTo>
                  <a:lnTo>
                    <a:pt x="274" y="316"/>
                  </a:lnTo>
                  <a:lnTo>
                    <a:pt x="278" y="324"/>
                  </a:lnTo>
                  <a:lnTo>
                    <a:pt x="283" y="334"/>
                  </a:lnTo>
                  <a:lnTo>
                    <a:pt x="286" y="341"/>
                  </a:lnTo>
                  <a:lnTo>
                    <a:pt x="290" y="347"/>
                  </a:lnTo>
                  <a:lnTo>
                    <a:pt x="293" y="353"/>
                  </a:lnTo>
                  <a:lnTo>
                    <a:pt x="297" y="360"/>
                  </a:lnTo>
                  <a:lnTo>
                    <a:pt x="297" y="364"/>
                  </a:lnTo>
                  <a:lnTo>
                    <a:pt x="299" y="369"/>
                  </a:lnTo>
                  <a:lnTo>
                    <a:pt x="301" y="373"/>
                  </a:lnTo>
                  <a:lnTo>
                    <a:pt x="303" y="377"/>
                  </a:lnTo>
                  <a:lnTo>
                    <a:pt x="303" y="384"/>
                  </a:lnTo>
                  <a:lnTo>
                    <a:pt x="303" y="391"/>
                  </a:lnTo>
                  <a:lnTo>
                    <a:pt x="302" y="395"/>
                  </a:lnTo>
                  <a:lnTo>
                    <a:pt x="301" y="399"/>
                  </a:lnTo>
                  <a:lnTo>
                    <a:pt x="298" y="404"/>
                  </a:lnTo>
                  <a:lnTo>
                    <a:pt x="297" y="410"/>
                  </a:lnTo>
                  <a:lnTo>
                    <a:pt x="293" y="415"/>
                  </a:lnTo>
                  <a:lnTo>
                    <a:pt x="289" y="422"/>
                  </a:lnTo>
                  <a:lnTo>
                    <a:pt x="286" y="429"/>
                  </a:lnTo>
                  <a:lnTo>
                    <a:pt x="283" y="437"/>
                  </a:lnTo>
                  <a:lnTo>
                    <a:pt x="280" y="442"/>
                  </a:lnTo>
                  <a:lnTo>
                    <a:pt x="278" y="449"/>
                  </a:lnTo>
                  <a:lnTo>
                    <a:pt x="276" y="452"/>
                  </a:lnTo>
                  <a:lnTo>
                    <a:pt x="276" y="453"/>
                  </a:lnTo>
                  <a:lnTo>
                    <a:pt x="272" y="524"/>
                  </a:lnTo>
                  <a:lnTo>
                    <a:pt x="219" y="547"/>
                  </a:lnTo>
                  <a:lnTo>
                    <a:pt x="210" y="487"/>
                  </a:lnTo>
                  <a:lnTo>
                    <a:pt x="116" y="517"/>
                  </a:lnTo>
                  <a:lnTo>
                    <a:pt x="30" y="434"/>
                  </a:lnTo>
                  <a:lnTo>
                    <a:pt x="30" y="431"/>
                  </a:lnTo>
                  <a:lnTo>
                    <a:pt x="30" y="429"/>
                  </a:lnTo>
                  <a:lnTo>
                    <a:pt x="28" y="425"/>
                  </a:lnTo>
                  <a:lnTo>
                    <a:pt x="28" y="419"/>
                  </a:lnTo>
                  <a:lnTo>
                    <a:pt x="27" y="411"/>
                  </a:lnTo>
                  <a:lnTo>
                    <a:pt x="27" y="403"/>
                  </a:lnTo>
                  <a:lnTo>
                    <a:pt x="26" y="398"/>
                  </a:lnTo>
                  <a:lnTo>
                    <a:pt x="26" y="393"/>
                  </a:lnTo>
                  <a:lnTo>
                    <a:pt x="26" y="388"/>
                  </a:lnTo>
                  <a:lnTo>
                    <a:pt x="26" y="383"/>
                  </a:lnTo>
                  <a:lnTo>
                    <a:pt x="24" y="376"/>
                  </a:lnTo>
                  <a:lnTo>
                    <a:pt x="23" y="370"/>
                  </a:lnTo>
                  <a:lnTo>
                    <a:pt x="23" y="364"/>
                  </a:lnTo>
                  <a:lnTo>
                    <a:pt x="23" y="357"/>
                  </a:lnTo>
                  <a:lnTo>
                    <a:pt x="22" y="350"/>
                  </a:lnTo>
                  <a:lnTo>
                    <a:pt x="20" y="343"/>
                  </a:lnTo>
                  <a:lnTo>
                    <a:pt x="20" y="337"/>
                  </a:lnTo>
                  <a:lnTo>
                    <a:pt x="20" y="330"/>
                  </a:lnTo>
                  <a:lnTo>
                    <a:pt x="19" y="322"/>
                  </a:lnTo>
                  <a:lnTo>
                    <a:pt x="18" y="315"/>
                  </a:lnTo>
                  <a:lnTo>
                    <a:pt x="16" y="307"/>
                  </a:lnTo>
                  <a:lnTo>
                    <a:pt x="16" y="300"/>
                  </a:lnTo>
                  <a:lnTo>
                    <a:pt x="16" y="293"/>
                  </a:lnTo>
                  <a:lnTo>
                    <a:pt x="16" y="285"/>
                  </a:lnTo>
                  <a:lnTo>
                    <a:pt x="15" y="277"/>
                  </a:lnTo>
                  <a:lnTo>
                    <a:pt x="15" y="270"/>
                  </a:lnTo>
                  <a:lnTo>
                    <a:pt x="13" y="262"/>
                  </a:lnTo>
                  <a:lnTo>
                    <a:pt x="13" y="254"/>
                  </a:lnTo>
                  <a:lnTo>
                    <a:pt x="12" y="246"/>
                  </a:lnTo>
                  <a:lnTo>
                    <a:pt x="12" y="239"/>
                  </a:lnTo>
                  <a:lnTo>
                    <a:pt x="11" y="231"/>
                  </a:lnTo>
                  <a:lnTo>
                    <a:pt x="9" y="223"/>
                  </a:lnTo>
                  <a:lnTo>
                    <a:pt x="9" y="215"/>
                  </a:lnTo>
                  <a:lnTo>
                    <a:pt x="9" y="208"/>
                  </a:lnTo>
                  <a:lnTo>
                    <a:pt x="8" y="201"/>
                  </a:lnTo>
                  <a:lnTo>
                    <a:pt x="7" y="194"/>
                  </a:lnTo>
                  <a:lnTo>
                    <a:pt x="7" y="186"/>
                  </a:lnTo>
                  <a:lnTo>
                    <a:pt x="7" y="181"/>
                  </a:lnTo>
                  <a:lnTo>
                    <a:pt x="5" y="172"/>
                  </a:lnTo>
                  <a:lnTo>
                    <a:pt x="4" y="167"/>
                  </a:lnTo>
                  <a:lnTo>
                    <a:pt x="4" y="160"/>
                  </a:lnTo>
                  <a:lnTo>
                    <a:pt x="4" y="155"/>
                  </a:lnTo>
                  <a:lnTo>
                    <a:pt x="3" y="148"/>
                  </a:lnTo>
                  <a:lnTo>
                    <a:pt x="3" y="143"/>
                  </a:lnTo>
                  <a:lnTo>
                    <a:pt x="1" y="137"/>
                  </a:lnTo>
                  <a:lnTo>
                    <a:pt x="1" y="132"/>
                  </a:lnTo>
                  <a:lnTo>
                    <a:pt x="0" y="122"/>
                  </a:lnTo>
                  <a:lnTo>
                    <a:pt x="0" y="114"/>
                  </a:lnTo>
                  <a:lnTo>
                    <a:pt x="0" y="106"/>
                  </a:lnTo>
                  <a:lnTo>
                    <a:pt x="0" y="102"/>
                  </a:lnTo>
                  <a:lnTo>
                    <a:pt x="0" y="98"/>
                  </a:lnTo>
                  <a:lnTo>
                    <a:pt x="0" y="97"/>
                  </a:lnTo>
                  <a:lnTo>
                    <a:pt x="0" y="92"/>
                  </a:lnTo>
                  <a:lnTo>
                    <a:pt x="0" y="88"/>
                  </a:lnTo>
                  <a:lnTo>
                    <a:pt x="1" y="83"/>
                  </a:lnTo>
                  <a:lnTo>
                    <a:pt x="4" y="79"/>
                  </a:lnTo>
                  <a:lnTo>
                    <a:pt x="7" y="71"/>
                  </a:lnTo>
                  <a:lnTo>
                    <a:pt x="9" y="65"/>
                  </a:lnTo>
                  <a:lnTo>
                    <a:pt x="12" y="57"/>
                  </a:lnTo>
                  <a:lnTo>
                    <a:pt x="15" y="52"/>
                  </a:lnTo>
                  <a:lnTo>
                    <a:pt x="16" y="44"/>
                  </a:lnTo>
                  <a:lnTo>
                    <a:pt x="20" y="37"/>
                  </a:lnTo>
                  <a:lnTo>
                    <a:pt x="23" y="31"/>
                  </a:lnTo>
                  <a:lnTo>
                    <a:pt x="26" y="26"/>
                  </a:lnTo>
                  <a:lnTo>
                    <a:pt x="28" y="18"/>
                  </a:lnTo>
                  <a:lnTo>
                    <a:pt x="30" y="17"/>
                  </a:lnTo>
                  <a:lnTo>
                    <a:pt x="87" y="0"/>
                  </a:lnTo>
                  <a:close/>
                </a:path>
              </a:pathLst>
            </a:custGeom>
            <a:solidFill>
              <a:srgbClr val="9CB36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05" name="Shape 347"/>
            <p:cNvSpPr>
              <a:spLocks/>
            </p:cNvSpPr>
            <p:nvPr/>
          </p:nvSpPr>
          <p:spPr bwMode="auto">
            <a:xfrm>
              <a:off x="972" y="2027"/>
              <a:ext cx="387" cy="549"/>
            </a:xfrm>
            <a:custGeom>
              <a:avLst/>
              <a:gdLst>
                <a:gd name="T0" fmla="*/ 16 w 388"/>
                <a:gd name="T1" fmla="*/ 245 h 550"/>
                <a:gd name="T2" fmla="*/ 3 w 388"/>
                <a:gd name="T3" fmla="*/ 275 h 550"/>
                <a:gd name="T4" fmla="*/ 0 w 388"/>
                <a:gd name="T5" fmla="*/ 295 h 550"/>
                <a:gd name="T6" fmla="*/ 10 w 388"/>
                <a:gd name="T7" fmla="*/ 327 h 550"/>
                <a:gd name="T8" fmla="*/ 41 w 388"/>
                <a:gd name="T9" fmla="*/ 344 h 550"/>
                <a:gd name="T10" fmla="*/ 80 w 388"/>
                <a:gd name="T11" fmla="*/ 342 h 550"/>
                <a:gd name="T12" fmla="*/ 94 w 388"/>
                <a:gd name="T13" fmla="*/ 342 h 550"/>
                <a:gd name="T14" fmla="*/ 92 w 388"/>
                <a:gd name="T15" fmla="*/ 367 h 550"/>
                <a:gd name="T16" fmla="*/ 92 w 388"/>
                <a:gd name="T17" fmla="*/ 388 h 550"/>
                <a:gd name="T18" fmla="*/ 95 w 388"/>
                <a:gd name="T19" fmla="*/ 416 h 550"/>
                <a:gd name="T20" fmla="*/ 110 w 388"/>
                <a:gd name="T21" fmla="*/ 449 h 550"/>
                <a:gd name="T22" fmla="*/ 134 w 388"/>
                <a:gd name="T23" fmla="*/ 477 h 550"/>
                <a:gd name="T24" fmla="*/ 152 w 388"/>
                <a:gd name="T25" fmla="*/ 486 h 550"/>
                <a:gd name="T26" fmla="*/ 149 w 388"/>
                <a:gd name="T27" fmla="*/ 504 h 550"/>
                <a:gd name="T28" fmla="*/ 156 w 388"/>
                <a:gd name="T29" fmla="*/ 529 h 550"/>
                <a:gd name="T30" fmla="*/ 171 w 388"/>
                <a:gd name="T31" fmla="*/ 539 h 550"/>
                <a:gd name="T32" fmla="*/ 193 w 388"/>
                <a:gd name="T33" fmla="*/ 536 h 550"/>
                <a:gd name="T34" fmla="*/ 211 w 388"/>
                <a:gd name="T35" fmla="*/ 531 h 550"/>
                <a:gd name="T36" fmla="*/ 239 w 388"/>
                <a:gd name="T37" fmla="*/ 524 h 550"/>
                <a:gd name="T38" fmla="*/ 268 w 388"/>
                <a:gd name="T39" fmla="*/ 502 h 550"/>
                <a:gd name="T40" fmla="*/ 281 w 388"/>
                <a:gd name="T41" fmla="*/ 483 h 550"/>
                <a:gd name="T42" fmla="*/ 247 w 388"/>
                <a:gd name="T43" fmla="*/ 448 h 550"/>
                <a:gd name="T44" fmla="*/ 217 w 388"/>
                <a:gd name="T45" fmla="*/ 430 h 550"/>
                <a:gd name="T46" fmla="*/ 194 w 388"/>
                <a:gd name="T47" fmla="*/ 407 h 550"/>
                <a:gd name="T48" fmla="*/ 214 w 388"/>
                <a:gd name="T49" fmla="*/ 390 h 550"/>
                <a:gd name="T50" fmla="*/ 236 w 388"/>
                <a:gd name="T51" fmla="*/ 364 h 550"/>
                <a:gd name="T52" fmla="*/ 247 w 388"/>
                <a:gd name="T53" fmla="*/ 342 h 550"/>
                <a:gd name="T54" fmla="*/ 247 w 388"/>
                <a:gd name="T55" fmla="*/ 350 h 550"/>
                <a:gd name="T56" fmla="*/ 249 w 388"/>
                <a:gd name="T57" fmla="*/ 380 h 550"/>
                <a:gd name="T58" fmla="*/ 257 w 388"/>
                <a:gd name="T59" fmla="*/ 410 h 550"/>
                <a:gd name="T60" fmla="*/ 272 w 388"/>
                <a:gd name="T61" fmla="*/ 435 h 550"/>
                <a:gd name="T62" fmla="*/ 291 w 388"/>
                <a:gd name="T63" fmla="*/ 448 h 550"/>
                <a:gd name="T64" fmla="*/ 320 w 388"/>
                <a:gd name="T65" fmla="*/ 489 h 550"/>
                <a:gd name="T66" fmla="*/ 381 w 388"/>
                <a:gd name="T67" fmla="*/ 459 h 550"/>
                <a:gd name="T68" fmla="*/ 356 w 388"/>
                <a:gd name="T69" fmla="*/ 455 h 550"/>
                <a:gd name="T70" fmla="*/ 332 w 388"/>
                <a:gd name="T71" fmla="*/ 444 h 550"/>
                <a:gd name="T72" fmla="*/ 317 w 388"/>
                <a:gd name="T73" fmla="*/ 413 h 550"/>
                <a:gd name="T74" fmla="*/ 316 w 388"/>
                <a:gd name="T75" fmla="*/ 380 h 550"/>
                <a:gd name="T76" fmla="*/ 317 w 388"/>
                <a:gd name="T77" fmla="*/ 353 h 550"/>
                <a:gd name="T78" fmla="*/ 294 w 388"/>
                <a:gd name="T79" fmla="*/ 321 h 550"/>
                <a:gd name="T80" fmla="*/ 272 w 388"/>
                <a:gd name="T81" fmla="*/ 299 h 550"/>
                <a:gd name="T82" fmla="*/ 251 w 388"/>
                <a:gd name="T83" fmla="*/ 275 h 550"/>
                <a:gd name="T84" fmla="*/ 234 w 388"/>
                <a:gd name="T85" fmla="*/ 250 h 550"/>
                <a:gd name="T86" fmla="*/ 225 w 388"/>
                <a:gd name="T87" fmla="*/ 216 h 550"/>
                <a:gd name="T88" fmla="*/ 222 w 388"/>
                <a:gd name="T89" fmla="*/ 185 h 550"/>
                <a:gd name="T90" fmla="*/ 224 w 388"/>
                <a:gd name="T91" fmla="*/ 162 h 550"/>
                <a:gd name="T92" fmla="*/ 183 w 388"/>
                <a:gd name="T93" fmla="*/ 211 h 550"/>
                <a:gd name="T94" fmla="*/ 170 w 388"/>
                <a:gd name="T95" fmla="*/ 187 h 550"/>
                <a:gd name="T96" fmla="*/ 159 w 388"/>
                <a:gd name="T97" fmla="*/ 165 h 550"/>
                <a:gd name="T98" fmla="*/ 149 w 388"/>
                <a:gd name="T99" fmla="*/ 138 h 550"/>
                <a:gd name="T100" fmla="*/ 145 w 388"/>
                <a:gd name="T101" fmla="*/ 105 h 550"/>
                <a:gd name="T102" fmla="*/ 147 w 388"/>
                <a:gd name="T103" fmla="*/ 74 h 550"/>
                <a:gd name="T104" fmla="*/ 155 w 388"/>
                <a:gd name="T105" fmla="*/ 47 h 550"/>
                <a:gd name="T106" fmla="*/ 176 w 388"/>
                <a:gd name="T107" fmla="*/ 24 h 550"/>
                <a:gd name="T108" fmla="*/ 195 w 388"/>
                <a:gd name="T109" fmla="*/ 6 h 550"/>
                <a:gd name="T110" fmla="*/ 141 w 388"/>
                <a:gd name="T111" fmla="*/ 1 h 550"/>
                <a:gd name="T112" fmla="*/ 128 w 388"/>
                <a:gd name="T113" fmla="*/ 27 h 550"/>
                <a:gd name="T114" fmla="*/ 115 w 388"/>
                <a:gd name="T115" fmla="*/ 50 h 550"/>
                <a:gd name="T116" fmla="*/ 100 w 388"/>
                <a:gd name="T117" fmla="*/ 75 h 550"/>
                <a:gd name="T118" fmla="*/ 80 w 388"/>
                <a:gd name="T119" fmla="*/ 98 h 550"/>
                <a:gd name="T120" fmla="*/ 60 w 388"/>
                <a:gd name="T121" fmla="*/ 123 h 550"/>
                <a:gd name="T122" fmla="*/ 22 w 388"/>
                <a:gd name="T123" fmla="*/ 234 h 55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8"/>
                <a:gd name="T187" fmla="*/ 0 h 550"/>
                <a:gd name="T188" fmla="*/ 388 w 388"/>
                <a:gd name="T189" fmla="*/ 550 h 55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8" h="550" extrusionOk="0">
                  <a:moveTo>
                    <a:pt x="22" y="234"/>
                  </a:moveTo>
                  <a:lnTo>
                    <a:pt x="19" y="234"/>
                  </a:lnTo>
                  <a:lnTo>
                    <a:pt x="19" y="238"/>
                  </a:lnTo>
                  <a:lnTo>
                    <a:pt x="16" y="245"/>
                  </a:lnTo>
                  <a:lnTo>
                    <a:pt x="12" y="253"/>
                  </a:lnTo>
                  <a:lnTo>
                    <a:pt x="10" y="261"/>
                  </a:lnTo>
                  <a:lnTo>
                    <a:pt x="6" y="272"/>
                  </a:lnTo>
                  <a:lnTo>
                    <a:pt x="3" y="276"/>
                  </a:lnTo>
                  <a:lnTo>
                    <a:pt x="3" y="282"/>
                  </a:lnTo>
                  <a:lnTo>
                    <a:pt x="2" y="287"/>
                  </a:lnTo>
                  <a:lnTo>
                    <a:pt x="2" y="292"/>
                  </a:lnTo>
                  <a:lnTo>
                    <a:pt x="0" y="302"/>
                  </a:lnTo>
                  <a:lnTo>
                    <a:pt x="0" y="313"/>
                  </a:lnTo>
                  <a:lnTo>
                    <a:pt x="3" y="319"/>
                  </a:lnTo>
                  <a:lnTo>
                    <a:pt x="6" y="329"/>
                  </a:lnTo>
                  <a:lnTo>
                    <a:pt x="10" y="334"/>
                  </a:lnTo>
                  <a:lnTo>
                    <a:pt x="16" y="341"/>
                  </a:lnTo>
                  <a:lnTo>
                    <a:pt x="23" y="345"/>
                  </a:lnTo>
                  <a:lnTo>
                    <a:pt x="33" y="349"/>
                  </a:lnTo>
                  <a:lnTo>
                    <a:pt x="41" y="351"/>
                  </a:lnTo>
                  <a:lnTo>
                    <a:pt x="52" y="352"/>
                  </a:lnTo>
                  <a:lnTo>
                    <a:pt x="61" y="352"/>
                  </a:lnTo>
                  <a:lnTo>
                    <a:pt x="72" y="352"/>
                  </a:lnTo>
                  <a:lnTo>
                    <a:pt x="80" y="349"/>
                  </a:lnTo>
                  <a:lnTo>
                    <a:pt x="87" y="349"/>
                  </a:lnTo>
                  <a:lnTo>
                    <a:pt x="92" y="349"/>
                  </a:lnTo>
                  <a:lnTo>
                    <a:pt x="94" y="349"/>
                  </a:lnTo>
                  <a:lnTo>
                    <a:pt x="94" y="355"/>
                  </a:lnTo>
                  <a:lnTo>
                    <a:pt x="92" y="360"/>
                  </a:lnTo>
                  <a:lnTo>
                    <a:pt x="92" y="370"/>
                  </a:lnTo>
                  <a:lnTo>
                    <a:pt x="92" y="374"/>
                  </a:lnTo>
                  <a:lnTo>
                    <a:pt x="92" y="379"/>
                  </a:lnTo>
                  <a:lnTo>
                    <a:pt x="92" y="383"/>
                  </a:lnTo>
                  <a:lnTo>
                    <a:pt x="92" y="390"/>
                  </a:lnTo>
                  <a:lnTo>
                    <a:pt x="92" y="395"/>
                  </a:lnTo>
                  <a:lnTo>
                    <a:pt x="92" y="401"/>
                  </a:lnTo>
                  <a:lnTo>
                    <a:pt x="94" y="408"/>
                  </a:lnTo>
                  <a:lnTo>
                    <a:pt x="94" y="413"/>
                  </a:lnTo>
                  <a:lnTo>
                    <a:pt x="95" y="423"/>
                  </a:lnTo>
                  <a:lnTo>
                    <a:pt x="98" y="432"/>
                  </a:lnTo>
                  <a:lnTo>
                    <a:pt x="102" y="442"/>
                  </a:lnTo>
                  <a:lnTo>
                    <a:pt x="106" y="450"/>
                  </a:lnTo>
                  <a:lnTo>
                    <a:pt x="110" y="456"/>
                  </a:lnTo>
                  <a:lnTo>
                    <a:pt x="114" y="465"/>
                  </a:lnTo>
                  <a:lnTo>
                    <a:pt x="119" y="470"/>
                  </a:lnTo>
                  <a:lnTo>
                    <a:pt x="125" y="477"/>
                  </a:lnTo>
                  <a:lnTo>
                    <a:pt x="134" y="484"/>
                  </a:lnTo>
                  <a:lnTo>
                    <a:pt x="143" y="489"/>
                  </a:lnTo>
                  <a:lnTo>
                    <a:pt x="149" y="492"/>
                  </a:lnTo>
                  <a:lnTo>
                    <a:pt x="152" y="493"/>
                  </a:lnTo>
                  <a:lnTo>
                    <a:pt x="152" y="496"/>
                  </a:lnTo>
                  <a:lnTo>
                    <a:pt x="151" y="500"/>
                  </a:lnTo>
                  <a:lnTo>
                    <a:pt x="151" y="507"/>
                  </a:lnTo>
                  <a:lnTo>
                    <a:pt x="149" y="511"/>
                  </a:lnTo>
                  <a:lnTo>
                    <a:pt x="149" y="517"/>
                  </a:lnTo>
                  <a:lnTo>
                    <a:pt x="149" y="523"/>
                  </a:lnTo>
                  <a:lnTo>
                    <a:pt x="152" y="530"/>
                  </a:lnTo>
                  <a:lnTo>
                    <a:pt x="156" y="536"/>
                  </a:lnTo>
                  <a:lnTo>
                    <a:pt x="161" y="543"/>
                  </a:lnTo>
                  <a:lnTo>
                    <a:pt x="166" y="546"/>
                  </a:lnTo>
                  <a:lnTo>
                    <a:pt x="168" y="546"/>
                  </a:lnTo>
                  <a:lnTo>
                    <a:pt x="171" y="546"/>
                  </a:lnTo>
                  <a:lnTo>
                    <a:pt x="176" y="546"/>
                  </a:lnTo>
                  <a:lnTo>
                    <a:pt x="180" y="545"/>
                  </a:lnTo>
                  <a:lnTo>
                    <a:pt x="186" y="543"/>
                  </a:lnTo>
                  <a:lnTo>
                    <a:pt x="193" y="543"/>
                  </a:lnTo>
                  <a:lnTo>
                    <a:pt x="199" y="543"/>
                  </a:lnTo>
                  <a:lnTo>
                    <a:pt x="205" y="540"/>
                  </a:lnTo>
                  <a:lnTo>
                    <a:pt x="212" y="539"/>
                  </a:lnTo>
                  <a:lnTo>
                    <a:pt x="218" y="538"/>
                  </a:lnTo>
                  <a:lnTo>
                    <a:pt x="227" y="536"/>
                  </a:lnTo>
                  <a:lnTo>
                    <a:pt x="232" y="535"/>
                  </a:lnTo>
                  <a:lnTo>
                    <a:pt x="239" y="532"/>
                  </a:lnTo>
                  <a:lnTo>
                    <a:pt x="246" y="531"/>
                  </a:lnTo>
                  <a:lnTo>
                    <a:pt x="252" y="530"/>
                  </a:lnTo>
                  <a:lnTo>
                    <a:pt x="260" y="523"/>
                  </a:lnTo>
                  <a:lnTo>
                    <a:pt x="270" y="516"/>
                  </a:lnTo>
                  <a:lnTo>
                    <a:pt x="275" y="509"/>
                  </a:lnTo>
                  <a:lnTo>
                    <a:pt x="281" y="504"/>
                  </a:lnTo>
                  <a:lnTo>
                    <a:pt x="283" y="498"/>
                  </a:lnTo>
                  <a:lnTo>
                    <a:pt x="286" y="494"/>
                  </a:lnTo>
                  <a:lnTo>
                    <a:pt x="288" y="490"/>
                  </a:lnTo>
                  <a:lnTo>
                    <a:pt x="289" y="490"/>
                  </a:lnTo>
                  <a:lnTo>
                    <a:pt x="222" y="486"/>
                  </a:lnTo>
                  <a:lnTo>
                    <a:pt x="255" y="456"/>
                  </a:lnTo>
                  <a:lnTo>
                    <a:pt x="254" y="455"/>
                  </a:lnTo>
                  <a:lnTo>
                    <a:pt x="248" y="452"/>
                  </a:lnTo>
                  <a:lnTo>
                    <a:pt x="240" y="448"/>
                  </a:lnTo>
                  <a:lnTo>
                    <a:pt x="233" y="444"/>
                  </a:lnTo>
                  <a:lnTo>
                    <a:pt x="224" y="437"/>
                  </a:lnTo>
                  <a:lnTo>
                    <a:pt x="216" y="433"/>
                  </a:lnTo>
                  <a:lnTo>
                    <a:pt x="209" y="428"/>
                  </a:lnTo>
                  <a:lnTo>
                    <a:pt x="205" y="424"/>
                  </a:lnTo>
                  <a:lnTo>
                    <a:pt x="201" y="414"/>
                  </a:lnTo>
                  <a:lnTo>
                    <a:pt x="206" y="409"/>
                  </a:lnTo>
                  <a:lnTo>
                    <a:pt x="209" y="405"/>
                  </a:lnTo>
                  <a:lnTo>
                    <a:pt x="216" y="401"/>
                  </a:lnTo>
                  <a:lnTo>
                    <a:pt x="221" y="397"/>
                  </a:lnTo>
                  <a:lnTo>
                    <a:pt x="228" y="393"/>
                  </a:lnTo>
                  <a:lnTo>
                    <a:pt x="233" y="386"/>
                  </a:lnTo>
                  <a:lnTo>
                    <a:pt x="239" y="379"/>
                  </a:lnTo>
                  <a:lnTo>
                    <a:pt x="243" y="371"/>
                  </a:lnTo>
                  <a:lnTo>
                    <a:pt x="247" y="364"/>
                  </a:lnTo>
                  <a:lnTo>
                    <a:pt x="250" y="357"/>
                  </a:lnTo>
                  <a:lnTo>
                    <a:pt x="252" y="353"/>
                  </a:lnTo>
                  <a:lnTo>
                    <a:pt x="254" y="349"/>
                  </a:lnTo>
                  <a:lnTo>
                    <a:pt x="255" y="349"/>
                  </a:lnTo>
                  <a:lnTo>
                    <a:pt x="254" y="349"/>
                  </a:lnTo>
                  <a:lnTo>
                    <a:pt x="254" y="353"/>
                  </a:lnTo>
                  <a:lnTo>
                    <a:pt x="254" y="357"/>
                  </a:lnTo>
                  <a:lnTo>
                    <a:pt x="255" y="364"/>
                  </a:lnTo>
                  <a:lnTo>
                    <a:pt x="255" y="371"/>
                  </a:lnTo>
                  <a:lnTo>
                    <a:pt x="255" y="379"/>
                  </a:lnTo>
                  <a:lnTo>
                    <a:pt x="256" y="387"/>
                  </a:lnTo>
                  <a:lnTo>
                    <a:pt x="258" y="397"/>
                  </a:lnTo>
                  <a:lnTo>
                    <a:pt x="259" y="404"/>
                  </a:lnTo>
                  <a:lnTo>
                    <a:pt x="262" y="410"/>
                  </a:lnTo>
                  <a:lnTo>
                    <a:pt x="264" y="417"/>
                  </a:lnTo>
                  <a:lnTo>
                    <a:pt x="267" y="424"/>
                  </a:lnTo>
                  <a:lnTo>
                    <a:pt x="270" y="431"/>
                  </a:lnTo>
                  <a:lnTo>
                    <a:pt x="275" y="436"/>
                  </a:lnTo>
                  <a:lnTo>
                    <a:pt x="279" y="442"/>
                  </a:lnTo>
                  <a:lnTo>
                    <a:pt x="285" y="446"/>
                  </a:lnTo>
                  <a:lnTo>
                    <a:pt x="289" y="448"/>
                  </a:lnTo>
                  <a:lnTo>
                    <a:pt x="293" y="452"/>
                  </a:lnTo>
                  <a:lnTo>
                    <a:pt x="298" y="455"/>
                  </a:lnTo>
                  <a:lnTo>
                    <a:pt x="304" y="458"/>
                  </a:lnTo>
                  <a:lnTo>
                    <a:pt x="311" y="462"/>
                  </a:lnTo>
                  <a:lnTo>
                    <a:pt x="313" y="462"/>
                  </a:lnTo>
                  <a:lnTo>
                    <a:pt x="327" y="496"/>
                  </a:lnTo>
                  <a:lnTo>
                    <a:pt x="338" y="550"/>
                  </a:lnTo>
                  <a:lnTo>
                    <a:pt x="354" y="509"/>
                  </a:lnTo>
                  <a:lnTo>
                    <a:pt x="365" y="539"/>
                  </a:lnTo>
                  <a:lnTo>
                    <a:pt x="388" y="466"/>
                  </a:lnTo>
                  <a:lnTo>
                    <a:pt x="385" y="465"/>
                  </a:lnTo>
                  <a:lnTo>
                    <a:pt x="376" y="465"/>
                  </a:lnTo>
                  <a:lnTo>
                    <a:pt x="369" y="463"/>
                  </a:lnTo>
                  <a:lnTo>
                    <a:pt x="363" y="462"/>
                  </a:lnTo>
                  <a:lnTo>
                    <a:pt x="358" y="460"/>
                  </a:lnTo>
                  <a:lnTo>
                    <a:pt x="351" y="459"/>
                  </a:lnTo>
                  <a:lnTo>
                    <a:pt x="344" y="455"/>
                  </a:lnTo>
                  <a:lnTo>
                    <a:pt x="339" y="451"/>
                  </a:lnTo>
                  <a:lnTo>
                    <a:pt x="334" y="444"/>
                  </a:lnTo>
                  <a:lnTo>
                    <a:pt x="331" y="437"/>
                  </a:lnTo>
                  <a:lnTo>
                    <a:pt x="325" y="428"/>
                  </a:lnTo>
                  <a:lnTo>
                    <a:pt x="324" y="420"/>
                  </a:lnTo>
                  <a:lnTo>
                    <a:pt x="321" y="410"/>
                  </a:lnTo>
                  <a:lnTo>
                    <a:pt x="321" y="404"/>
                  </a:lnTo>
                  <a:lnTo>
                    <a:pt x="321" y="394"/>
                  </a:lnTo>
                  <a:lnTo>
                    <a:pt x="323" y="387"/>
                  </a:lnTo>
                  <a:lnTo>
                    <a:pt x="324" y="380"/>
                  </a:lnTo>
                  <a:lnTo>
                    <a:pt x="325" y="374"/>
                  </a:lnTo>
                  <a:lnTo>
                    <a:pt x="324" y="367"/>
                  </a:lnTo>
                  <a:lnTo>
                    <a:pt x="324" y="360"/>
                  </a:lnTo>
                  <a:lnTo>
                    <a:pt x="323" y="353"/>
                  </a:lnTo>
                  <a:lnTo>
                    <a:pt x="319" y="347"/>
                  </a:lnTo>
                  <a:lnTo>
                    <a:pt x="311" y="336"/>
                  </a:lnTo>
                  <a:lnTo>
                    <a:pt x="301" y="328"/>
                  </a:lnTo>
                  <a:lnTo>
                    <a:pt x="296" y="322"/>
                  </a:lnTo>
                  <a:lnTo>
                    <a:pt x="290" y="315"/>
                  </a:lnTo>
                  <a:lnTo>
                    <a:pt x="285" y="310"/>
                  </a:lnTo>
                  <a:lnTo>
                    <a:pt x="279" y="306"/>
                  </a:lnTo>
                  <a:lnTo>
                    <a:pt x="274" y="299"/>
                  </a:lnTo>
                  <a:lnTo>
                    <a:pt x="269" y="292"/>
                  </a:lnTo>
                  <a:lnTo>
                    <a:pt x="263" y="286"/>
                  </a:lnTo>
                  <a:lnTo>
                    <a:pt x="258" y="279"/>
                  </a:lnTo>
                  <a:lnTo>
                    <a:pt x="252" y="272"/>
                  </a:lnTo>
                  <a:lnTo>
                    <a:pt x="248" y="265"/>
                  </a:lnTo>
                  <a:lnTo>
                    <a:pt x="244" y="257"/>
                  </a:lnTo>
                  <a:lnTo>
                    <a:pt x="241" y="250"/>
                  </a:lnTo>
                  <a:lnTo>
                    <a:pt x="237" y="241"/>
                  </a:lnTo>
                  <a:lnTo>
                    <a:pt x="235" y="233"/>
                  </a:lnTo>
                  <a:lnTo>
                    <a:pt x="233" y="225"/>
                  </a:lnTo>
                  <a:lnTo>
                    <a:pt x="232" y="216"/>
                  </a:lnTo>
                  <a:lnTo>
                    <a:pt x="229" y="207"/>
                  </a:lnTo>
                  <a:lnTo>
                    <a:pt x="229" y="199"/>
                  </a:lnTo>
                  <a:lnTo>
                    <a:pt x="229" y="191"/>
                  </a:lnTo>
                  <a:lnTo>
                    <a:pt x="229" y="185"/>
                  </a:lnTo>
                  <a:lnTo>
                    <a:pt x="229" y="177"/>
                  </a:lnTo>
                  <a:lnTo>
                    <a:pt x="229" y="172"/>
                  </a:lnTo>
                  <a:lnTo>
                    <a:pt x="229" y="166"/>
                  </a:lnTo>
                  <a:lnTo>
                    <a:pt x="231" y="162"/>
                  </a:lnTo>
                  <a:lnTo>
                    <a:pt x="232" y="155"/>
                  </a:lnTo>
                  <a:lnTo>
                    <a:pt x="233" y="153"/>
                  </a:lnTo>
                  <a:lnTo>
                    <a:pt x="186" y="212"/>
                  </a:lnTo>
                  <a:lnTo>
                    <a:pt x="183" y="211"/>
                  </a:lnTo>
                  <a:lnTo>
                    <a:pt x="182" y="207"/>
                  </a:lnTo>
                  <a:lnTo>
                    <a:pt x="176" y="200"/>
                  </a:lnTo>
                  <a:lnTo>
                    <a:pt x="172" y="193"/>
                  </a:lnTo>
                  <a:lnTo>
                    <a:pt x="170" y="187"/>
                  </a:lnTo>
                  <a:lnTo>
                    <a:pt x="167" y="183"/>
                  </a:lnTo>
                  <a:lnTo>
                    <a:pt x="164" y="176"/>
                  </a:lnTo>
                  <a:lnTo>
                    <a:pt x="161" y="172"/>
                  </a:lnTo>
                  <a:lnTo>
                    <a:pt x="159" y="165"/>
                  </a:lnTo>
                  <a:lnTo>
                    <a:pt x="156" y="160"/>
                  </a:lnTo>
                  <a:lnTo>
                    <a:pt x="153" y="153"/>
                  </a:lnTo>
                  <a:lnTo>
                    <a:pt x="152" y="146"/>
                  </a:lnTo>
                  <a:lnTo>
                    <a:pt x="149" y="138"/>
                  </a:lnTo>
                  <a:lnTo>
                    <a:pt x="148" y="130"/>
                  </a:lnTo>
                  <a:lnTo>
                    <a:pt x="147" y="122"/>
                  </a:lnTo>
                  <a:lnTo>
                    <a:pt x="147" y="115"/>
                  </a:lnTo>
                  <a:lnTo>
                    <a:pt x="145" y="105"/>
                  </a:lnTo>
                  <a:lnTo>
                    <a:pt x="145" y="98"/>
                  </a:lnTo>
                  <a:lnTo>
                    <a:pt x="145" y="90"/>
                  </a:lnTo>
                  <a:lnTo>
                    <a:pt x="147" y="84"/>
                  </a:lnTo>
                  <a:lnTo>
                    <a:pt x="147" y="74"/>
                  </a:lnTo>
                  <a:lnTo>
                    <a:pt x="148" y="67"/>
                  </a:lnTo>
                  <a:lnTo>
                    <a:pt x="151" y="61"/>
                  </a:lnTo>
                  <a:lnTo>
                    <a:pt x="153" y="54"/>
                  </a:lnTo>
                  <a:lnTo>
                    <a:pt x="155" y="47"/>
                  </a:lnTo>
                  <a:lnTo>
                    <a:pt x="159" y="42"/>
                  </a:lnTo>
                  <a:lnTo>
                    <a:pt x="163" y="37"/>
                  </a:lnTo>
                  <a:lnTo>
                    <a:pt x="168" y="33"/>
                  </a:lnTo>
                  <a:lnTo>
                    <a:pt x="176" y="24"/>
                  </a:lnTo>
                  <a:lnTo>
                    <a:pt x="183" y="17"/>
                  </a:lnTo>
                  <a:lnTo>
                    <a:pt x="189" y="13"/>
                  </a:lnTo>
                  <a:lnTo>
                    <a:pt x="195" y="10"/>
                  </a:lnTo>
                  <a:lnTo>
                    <a:pt x="202" y="6"/>
                  </a:lnTo>
                  <a:lnTo>
                    <a:pt x="205" y="6"/>
                  </a:lnTo>
                  <a:lnTo>
                    <a:pt x="168" y="0"/>
                  </a:lnTo>
                  <a:lnTo>
                    <a:pt x="141" y="0"/>
                  </a:lnTo>
                  <a:lnTo>
                    <a:pt x="141" y="1"/>
                  </a:lnTo>
                  <a:lnTo>
                    <a:pt x="138" y="6"/>
                  </a:lnTo>
                  <a:lnTo>
                    <a:pt x="134" y="12"/>
                  </a:lnTo>
                  <a:lnTo>
                    <a:pt x="132" y="21"/>
                  </a:lnTo>
                  <a:lnTo>
                    <a:pt x="128" y="27"/>
                  </a:lnTo>
                  <a:lnTo>
                    <a:pt x="125" y="32"/>
                  </a:lnTo>
                  <a:lnTo>
                    <a:pt x="122" y="37"/>
                  </a:lnTo>
                  <a:lnTo>
                    <a:pt x="119" y="44"/>
                  </a:lnTo>
                  <a:lnTo>
                    <a:pt x="115" y="50"/>
                  </a:lnTo>
                  <a:lnTo>
                    <a:pt x="113" y="56"/>
                  </a:lnTo>
                  <a:lnTo>
                    <a:pt x="109" y="63"/>
                  </a:lnTo>
                  <a:lnTo>
                    <a:pt x="105" y="70"/>
                  </a:lnTo>
                  <a:lnTo>
                    <a:pt x="100" y="75"/>
                  </a:lnTo>
                  <a:lnTo>
                    <a:pt x="95" y="81"/>
                  </a:lnTo>
                  <a:lnTo>
                    <a:pt x="91" y="88"/>
                  </a:lnTo>
                  <a:lnTo>
                    <a:pt x="87" y="94"/>
                  </a:lnTo>
                  <a:lnTo>
                    <a:pt x="80" y="98"/>
                  </a:lnTo>
                  <a:lnTo>
                    <a:pt x="77" y="105"/>
                  </a:lnTo>
                  <a:lnTo>
                    <a:pt x="72" y="109"/>
                  </a:lnTo>
                  <a:lnTo>
                    <a:pt x="68" y="115"/>
                  </a:lnTo>
                  <a:lnTo>
                    <a:pt x="60" y="123"/>
                  </a:lnTo>
                  <a:lnTo>
                    <a:pt x="53" y="130"/>
                  </a:lnTo>
                  <a:lnTo>
                    <a:pt x="50" y="135"/>
                  </a:lnTo>
                  <a:lnTo>
                    <a:pt x="49" y="136"/>
                  </a:lnTo>
                  <a:lnTo>
                    <a:pt x="22" y="234"/>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06" name="Shape 348"/>
            <p:cNvSpPr>
              <a:spLocks/>
            </p:cNvSpPr>
            <p:nvPr/>
          </p:nvSpPr>
          <p:spPr bwMode="auto">
            <a:xfrm>
              <a:off x="1114" y="1751"/>
              <a:ext cx="176" cy="219"/>
            </a:xfrm>
            <a:custGeom>
              <a:avLst/>
              <a:gdLst>
                <a:gd name="T0" fmla="*/ 112 w 177"/>
                <a:gd name="T1" fmla="*/ 118 h 220"/>
                <a:gd name="T2" fmla="*/ 100 w 177"/>
                <a:gd name="T3" fmla="*/ 110 h 220"/>
                <a:gd name="T4" fmla="*/ 88 w 177"/>
                <a:gd name="T5" fmla="*/ 110 h 220"/>
                <a:gd name="T6" fmla="*/ 84 w 177"/>
                <a:gd name="T7" fmla="*/ 113 h 220"/>
                <a:gd name="T8" fmla="*/ 82 w 177"/>
                <a:gd name="T9" fmla="*/ 122 h 220"/>
                <a:gd name="T10" fmla="*/ 82 w 177"/>
                <a:gd name="T11" fmla="*/ 133 h 220"/>
                <a:gd name="T12" fmla="*/ 84 w 177"/>
                <a:gd name="T13" fmla="*/ 145 h 220"/>
                <a:gd name="T14" fmla="*/ 88 w 177"/>
                <a:gd name="T15" fmla="*/ 160 h 220"/>
                <a:gd name="T16" fmla="*/ 88 w 177"/>
                <a:gd name="T17" fmla="*/ 167 h 220"/>
                <a:gd name="T18" fmla="*/ 85 w 177"/>
                <a:gd name="T19" fmla="*/ 180 h 220"/>
                <a:gd name="T20" fmla="*/ 73 w 177"/>
                <a:gd name="T21" fmla="*/ 195 h 220"/>
                <a:gd name="T22" fmla="*/ 59 w 177"/>
                <a:gd name="T23" fmla="*/ 202 h 220"/>
                <a:gd name="T24" fmla="*/ 48 w 177"/>
                <a:gd name="T25" fmla="*/ 208 h 220"/>
                <a:gd name="T26" fmla="*/ 39 w 177"/>
                <a:gd name="T27" fmla="*/ 212 h 220"/>
                <a:gd name="T28" fmla="*/ 37 w 177"/>
                <a:gd name="T29" fmla="*/ 212 h 220"/>
                <a:gd name="T30" fmla="*/ 29 w 177"/>
                <a:gd name="T31" fmla="*/ 201 h 220"/>
                <a:gd name="T32" fmla="*/ 20 w 177"/>
                <a:gd name="T33" fmla="*/ 187 h 220"/>
                <a:gd name="T34" fmla="*/ 14 w 177"/>
                <a:gd name="T35" fmla="*/ 175 h 220"/>
                <a:gd name="T36" fmla="*/ 9 w 177"/>
                <a:gd name="T37" fmla="*/ 164 h 220"/>
                <a:gd name="T38" fmla="*/ 4 w 177"/>
                <a:gd name="T39" fmla="*/ 151 h 220"/>
                <a:gd name="T40" fmla="*/ 1 w 177"/>
                <a:gd name="T41" fmla="*/ 136 h 220"/>
                <a:gd name="T42" fmla="*/ 0 w 177"/>
                <a:gd name="T43" fmla="*/ 119 h 220"/>
                <a:gd name="T44" fmla="*/ 0 w 177"/>
                <a:gd name="T45" fmla="*/ 110 h 220"/>
                <a:gd name="T46" fmla="*/ 2 w 177"/>
                <a:gd name="T47" fmla="*/ 95 h 220"/>
                <a:gd name="T48" fmla="*/ 5 w 177"/>
                <a:gd name="T49" fmla="*/ 80 h 220"/>
                <a:gd name="T50" fmla="*/ 12 w 177"/>
                <a:gd name="T51" fmla="*/ 65 h 220"/>
                <a:gd name="T52" fmla="*/ 17 w 177"/>
                <a:gd name="T53" fmla="*/ 53 h 220"/>
                <a:gd name="T54" fmla="*/ 25 w 177"/>
                <a:gd name="T55" fmla="*/ 41 h 220"/>
                <a:gd name="T56" fmla="*/ 33 w 177"/>
                <a:gd name="T57" fmla="*/ 30 h 220"/>
                <a:gd name="T58" fmla="*/ 43 w 177"/>
                <a:gd name="T59" fmla="*/ 19 h 220"/>
                <a:gd name="T60" fmla="*/ 52 w 177"/>
                <a:gd name="T61" fmla="*/ 13 h 220"/>
                <a:gd name="T62" fmla="*/ 65 w 177"/>
                <a:gd name="T63" fmla="*/ 7 h 220"/>
                <a:gd name="T64" fmla="*/ 75 w 177"/>
                <a:gd name="T65" fmla="*/ 2 h 220"/>
                <a:gd name="T66" fmla="*/ 86 w 177"/>
                <a:gd name="T67" fmla="*/ 0 h 220"/>
                <a:gd name="T68" fmla="*/ 91 w 177"/>
                <a:gd name="T69" fmla="*/ 0 h 220"/>
                <a:gd name="T70" fmla="*/ 104 w 177"/>
                <a:gd name="T71" fmla="*/ 0 h 220"/>
                <a:gd name="T72" fmla="*/ 114 w 177"/>
                <a:gd name="T73" fmla="*/ 4 h 220"/>
                <a:gd name="T74" fmla="*/ 125 w 177"/>
                <a:gd name="T75" fmla="*/ 7 h 220"/>
                <a:gd name="T76" fmla="*/ 140 w 177"/>
                <a:gd name="T77" fmla="*/ 17 h 220"/>
                <a:gd name="T78" fmla="*/ 158 w 177"/>
                <a:gd name="T79" fmla="*/ 26 h 220"/>
                <a:gd name="T80" fmla="*/ 167 w 177"/>
                <a:gd name="T81" fmla="*/ 34 h 220"/>
                <a:gd name="T82" fmla="*/ 158 w 177"/>
                <a:gd name="T83" fmla="*/ 56 h 220"/>
                <a:gd name="T84" fmla="*/ 152 w 177"/>
                <a:gd name="T85" fmla="*/ 56 h 220"/>
                <a:gd name="T86" fmla="*/ 140 w 177"/>
                <a:gd name="T87" fmla="*/ 61 h 220"/>
                <a:gd name="T88" fmla="*/ 127 w 177"/>
                <a:gd name="T89" fmla="*/ 76 h 220"/>
                <a:gd name="T90" fmla="*/ 120 w 177"/>
                <a:gd name="T91" fmla="*/ 95 h 220"/>
                <a:gd name="T92" fmla="*/ 119 w 177"/>
                <a:gd name="T93" fmla="*/ 106 h 220"/>
                <a:gd name="T94" fmla="*/ 120 w 177"/>
                <a:gd name="T95" fmla="*/ 110 h 220"/>
                <a:gd name="T96" fmla="*/ 113 w 177"/>
                <a:gd name="T97" fmla="*/ 119 h 22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7"/>
                <a:gd name="T148" fmla="*/ 0 h 220"/>
                <a:gd name="T149" fmla="*/ 177 w 177"/>
                <a:gd name="T150" fmla="*/ 220 h 22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7" h="220" extrusionOk="0">
                  <a:moveTo>
                    <a:pt x="120" y="126"/>
                  </a:moveTo>
                  <a:lnTo>
                    <a:pt x="119" y="125"/>
                  </a:lnTo>
                  <a:lnTo>
                    <a:pt x="113" y="120"/>
                  </a:lnTo>
                  <a:lnTo>
                    <a:pt x="107" y="116"/>
                  </a:lnTo>
                  <a:lnTo>
                    <a:pt x="100" y="113"/>
                  </a:lnTo>
                  <a:lnTo>
                    <a:pt x="92" y="113"/>
                  </a:lnTo>
                  <a:lnTo>
                    <a:pt x="86" y="116"/>
                  </a:lnTo>
                  <a:lnTo>
                    <a:pt x="84" y="120"/>
                  </a:lnTo>
                  <a:lnTo>
                    <a:pt x="84" y="124"/>
                  </a:lnTo>
                  <a:lnTo>
                    <a:pt x="82" y="129"/>
                  </a:lnTo>
                  <a:lnTo>
                    <a:pt x="82" y="135"/>
                  </a:lnTo>
                  <a:lnTo>
                    <a:pt x="82" y="140"/>
                  </a:lnTo>
                  <a:lnTo>
                    <a:pt x="84" y="147"/>
                  </a:lnTo>
                  <a:lnTo>
                    <a:pt x="84" y="152"/>
                  </a:lnTo>
                  <a:lnTo>
                    <a:pt x="86" y="159"/>
                  </a:lnTo>
                  <a:lnTo>
                    <a:pt x="88" y="167"/>
                  </a:lnTo>
                  <a:lnTo>
                    <a:pt x="90" y="171"/>
                  </a:lnTo>
                  <a:lnTo>
                    <a:pt x="89" y="174"/>
                  </a:lnTo>
                  <a:lnTo>
                    <a:pt x="89" y="181"/>
                  </a:lnTo>
                  <a:lnTo>
                    <a:pt x="85" y="187"/>
                  </a:lnTo>
                  <a:lnTo>
                    <a:pt x="79" y="198"/>
                  </a:lnTo>
                  <a:lnTo>
                    <a:pt x="73" y="202"/>
                  </a:lnTo>
                  <a:lnTo>
                    <a:pt x="66" y="206"/>
                  </a:lnTo>
                  <a:lnTo>
                    <a:pt x="59" y="209"/>
                  </a:lnTo>
                  <a:lnTo>
                    <a:pt x="54" y="213"/>
                  </a:lnTo>
                  <a:lnTo>
                    <a:pt x="48" y="215"/>
                  </a:lnTo>
                  <a:lnTo>
                    <a:pt x="43" y="219"/>
                  </a:lnTo>
                  <a:lnTo>
                    <a:pt x="39" y="219"/>
                  </a:lnTo>
                  <a:lnTo>
                    <a:pt x="39" y="220"/>
                  </a:lnTo>
                  <a:lnTo>
                    <a:pt x="37" y="219"/>
                  </a:lnTo>
                  <a:lnTo>
                    <a:pt x="35" y="215"/>
                  </a:lnTo>
                  <a:lnTo>
                    <a:pt x="29" y="208"/>
                  </a:lnTo>
                  <a:lnTo>
                    <a:pt x="24" y="200"/>
                  </a:lnTo>
                  <a:lnTo>
                    <a:pt x="20" y="194"/>
                  </a:lnTo>
                  <a:lnTo>
                    <a:pt x="17" y="187"/>
                  </a:lnTo>
                  <a:lnTo>
                    <a:pt x="14" y="182"/>
                  </a:lnTo>
                  <a:lnTo>
                    <a:pt x="12" y="177"/>
                  </a:lnTo>
                  <a:lnTo>
                    <a:pt x="9" y="171"/>
                  </a:lnTo>
                  <a:lnTo>
                    <a:pt x="6" y="164"/>
                  </a:lnTo>
                  <a:lnTo>
                    <a:pt x="4" y="158"/>
                  </a:lnTo>
                  <a:lnTo>
                    <a:pt x="2" y="151"/>
                  </a:lnTo>
                  <a:lnTo>
                    <a:pt x="1" y="143"/>
                  </a:lnTo>
                  <a:lnTo>
                    <a:pt x="0" y="135"/>
                  </a:lnTo>
                  <a:lnTo>
                    <a:pt x="0" y="126"/>
                  </a:lnTo>
                  <a:lnTo>
                    <a:pt x="0" y="120"/>
                  </a:lnTo>
                  <a:lnTo>
                    <a:pt x="0" y="111"/>
                  </a:lnTo>
                  <a:lnTo>
                    <a:pt x="1" y="103"/>
                  </a:lnTo>
                  <a:lnTo>
                    <a:pt x="2" y="95"/>
                  </a:lnTo>
                  <a:lnTo>
                    <a:pt x="5" y="88"/>
                  </a:lnTo>
                  <a:lnTo>
                    <a:pt x="5" y="80"/>
                  </a:lnTo>
                  <a:lnTo>
                    <a:pt x="9" y="74"/>
                  </a:lnTo>
                  <a:lnTo>
                    <a:pt x="12" y="65"/>
                  </a:lnTo>
                  <a:lnTo>
                    <a:pt x="14" y="60"/>
                  </a:lnTo>
                  <a:lnTo>
                    <a:pt x="17" y="53"/>
                  </a:lnTo>
                  <a:lnTo>
                    <a:pt x="21" y="46"/>
                  </a:lnTo>
                  <a:lnTo>
                    <a:pt x="25" y="41"/>
                  </a:lnTo>
                  <a:lnTo>
                    <a:pt x="29" y="36"/>
                  </a:lnTo>
                  <a:lnTo>
                    <a:pt x="33" y="30"/>
                  </a:lnTo>
                  <a:lnTo>
                    <a:pt x="39" y="25"/>
                  </a:lnTo>
                  <a:lnTo>
                    <a:pt x="43" y="19"/>
                  </a:lnTo>
                  <a:lnTo>
                    <a:pt x="48" y="17"/>
                  </a:lnTo>
                  <a:lnTo>
                    <a:pt x="52" y="13"/>
                  </a:lnTo>
                  <a:lnTo>
                    <a:pt x="59" y="10"/>
                  </a:lnTo>
                  <a:lnTo>
                    <a:pt x="65" y="7"/>
                  </a:lnTo>
                  <a:lnTo>
                    <a:pt x="70" y="4"/>
                  </a:lnTo>
                  <a:lnTo>
                    <a:pt x="75" y="2"/>
                  </a:lnTo>
                  <a:lnTo>
                    <a:pt x="81" y="0"/>
                  </a:lnTo>
                  <a:lnTo>
                    <a:pt x="86" y="0"/>
                  </a:lnTo>
                  <a:lnTo>
                    <a:pt x="93" y="0"/>
                  </a:lnTo>
                  <a:lnTo>
                    <a:pt x="98" y="0"/>
                  </a:lnTo>
                  <a:lnTo>
                    <a:pt x="104" y="0"/>
                  </a:lnTo>
                  <a:lnTo>
                    <a:pt x="111" y="0"/>
                  </a:lnTo>
                  <a:lnTo>
                    <a:pt x="117" y="3"/>
                  </a:lnTo>
                  <a:lnTo>
                    <a:pt x="121" y="4"/>
                  </a:lnTo>
                  <a:lnTo>
                    <a:pt x="127" y="6"/>
                  </a:lnTo>
                  <a:lnTo>
                    <a:pt x="132" y="7"/>
                  </a:lnTo>
                  <a:lnTo>
                    <a:pt x="138" y="11"/>
                  </a:lnTo>
                  <a:lnTo>
                    <a:pt x="147" y="17"/>
                  </a:lnTo>
                  <a:lnTo>
                    <a:pt x="157" y="22"/>
                  </a:lnTo>
                  <a:lnTo>
                    <a:pt x="165" y="26"/>
                  </a:lnTo>
                  <a:lnTo>
                    <a:pt x="170" y="31"/>
                  </a:lnTo>
                  <a:lnTo>
                    <a:pt x="174" y="34"/>
                  </a:lnTo>
                  <a:lnTo>
                    <a:pt x="177" y="36"/>
                  </a:lnTo>
                  <a:lnTo>
                    <a:pt x="165" y="56"/>
                  </a:lnTo>
                  <a:lnTo>
                    <a:pt x="163" y="55"/>
                  </a:lnTo>
                  <a:lnTo>
                    <a:pt x="159" y="56"/>
                  </a:lnTo>
                  <a:lnTo>
                    <a:pt x="153" y="57"/>
                  </a:lnTo>
                  <a:lnTo>
                    <a:pt x="147" y="61"/>
                  </a:lnTo>
                  <a:lnTo>
                    <a:pt x="139" y="68"/>
                  </a:lnTo>
                  <a:lnTo>
                    <a:pt x="134" y="76"/>
                  </a:lnTo>
                  <a:lnTo>
                    <a:pt x="130" y="86"/>
                  </a:lnTo>
                  <a:lnTo>
                    <a:pt x="127" y="95"/>
                  </a:lnTo>
                  <a:lnTo>
                    <a:pt x="126" y="101"/>
                  </a:lnTo>
                  <a:lnTo>
                    <a:pt x="126" y="106"/>
                  </a:lnTo>
                  <a:lnTo>
                    <a:pt x="127" y="109"/>
                  </a:lnTo>
                  <a:lnTo>
                    <a:pt x="127" y="110"/>
                  </a:lnTo>
                  <a:lnTo>
                    <a:pt x="120" y="126"/>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07" name="Shape 349"/>
            <p:cNvSpPr>
              <a:spLocks/>
            </p:cNvSpPr>
            <p:nvPr/>
          </p:nvSpPr>
          <p:spPr bwMode="auto">
            <a:xfrm>
              <a:off x="1296" y="2642"/>
              <a:ext cx="33" cy="80"/>
            </a:xfrm>
            <a:custGeom>
              <a:avLst/>
              <a:gdLst>
                <a:gd name="T0" fmla="*/ 27 w 34"/>
                <a:gd name="T1" fmla="*/ 20 h 81"/>
                <a:gd name="T2" fmla="*/ 26 w 34"/>
                <a:gd name="T3" fmla="*/ 20 h 81"/>
                <a:gd name="T4" fmla="*/ 23 w 34"/>
                <a:gd name="T5" fmla="*/ 23 h 81"/>
                <a:gd name="T6" fmla="*/ 19 w 34"/>
                <a:gd name="T7" fmla="*/ 27 h 81"/>
                <a:gd name="T8" fmla="*/ 17 w 34"/>
                <a:gd name="T9" fmla="*/ 37 h 81"/>
                <a:gd name="T10" fmla="*/ 17 w 34"/>
                <a:gd name="T11" fmla="*/ 40 h 81"/>
                <a:gd name="T12" fmla="*/ 17 w 34"/>
                <a:gd name="T13" fmla="*/ 40 h 81"/>
                <a:gd name="T14" fmla="*/ 17 w 34"/>
                <a:gd name="T15" fmla="*/ 47 h 81"/>
                <a:gd name="T16" fmla="*/ 17 w 34"/>
                <a:gd name="T17" fmla="*/ 55 h 81"/>
                <a:gd name="T18" fmla="*/ 17 w 34"/>
                <a:gd name="T19" fmla="*/ 61 h 81"/>
                <a:gd name="T20" fmla="*/ 17 w 34"/>
                <a:gd name="T21" fmla="*/ 66 h 81"/>
                <a:gd name="T22" fmla="*/ 17 w 34"/>
                <a:gd name="T23" fmla="*/ 70 h 81"/>
                <a:gd name="T24" fmla="*/ 17 w 34"/>
                <a:gd name="T25" fmla="*/ 72 h 81"/>
                <a:gd name="T26" fmla="*/ 17 w 34"/>
                <a:gd name="T27" fmla="*/ 72 h 81"/>
                <a:gd name="T28" fmla="*/ 14 w 34"/>
                <a:gd name="T29" fmla="*/ 74 h 81"/>
                <a:gd name="T30" fmla="*/ 7 w 34"/>
                <a:gd name="T31" fmla="*/ 74 h 81"/>
                <a:gd name="T32" fmla="*/ 6 w 34"/>
                <a:gd name="T33" fmla="*/ 72 h 81"/>
                <a:gd name="T34" fmla="*/ 3 w 34"/>
                <a:gd name="T35" fmla="*/ 66 h 81"/>
                <a:gd name="T36" fmla="*/ 1 w 34"/>
                <a:gd name="T37" fmla="*/ 61 h 81"/>
                <a:gd name="T38" fmla="*/ 0 w 34"/>
                <a:gd name="T39" fmla="*/ 57 h 81"/>
                <a:gd name="T40" fmla="*/ 0 w 34"/>
                <a:gd name="T41" fmla="*/ 53 h 81"/>
                <a:gd name="T42" fmla="*/ 0 w 34"/>
                <a:gd name="T43" fmla="*/ 47 h 81"/>
                <a:gd name="T44" fmla="*/ 0 w 34"/>
                <a:gd name="T45" fmla="*/ 43 h 81"/>
                <a:gd name="T46" fmla="*/ 0 w 34"/>
                <a:gd name="T47" fmla="*/ 40 h 81"/>
                <a:gd name="T48" fmla="*/ 0 w 34"/>
                <a:gd name="T49" fmla="*/ 37 h 81"/>
                <a:gd name="T50" fmla="*/ 0 w 34"/>
                <a:gd name="T51" fmla="*/ 30 h 81"/>
                <a:gd name="T52" fmla="*/ 1 w 34"/>
                <a:gd name="T53" fmla="*/ 23 h 81"/>
                <a:gd name="T54" fmla="*/ 1 w 34"/>
                <a:gd name="T55" fmla="*/ 18 h 81"/>
                <a:gd name="T56" fmla="*/ 3 w 34"/>
                <a:gd name="T57" fmla="*/ 14 h 81"/>
                <a:gd name="T58" fmla="*/ 3 w 34"/>
                <a:gd name="T59" fmla="*/ 10 h 81"/>
                <a:gd name="T60" fmla="*/ 3 w 34"/>
                <a:gd name="T61" fmla="*/ 10 h 81"/>
                <a:gd name="T62" fmla="*/ 20 w 34"/>
                <a:gd name="T63" fmla="*/ 0 h 81"/>
                <a:gd name="T64" fmla="*/ 27 w 34"/>
                <a:gd name="T65" fmla="*/ 20 h 81"/>
                <a:gd name="T66" fmla="*/ 27 w 34"/>
                <a:gd name="T67" fmla="*/ 20 h 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4"/>
                <a:gd name="T103" fmla="*/ 0 h 81"/>
                <a:gd name="T104" fmla="*/ 34 w 34"/>
                <a:gd name="T105" fmla="*/ 81 h 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4" h="81" extrusionOk="0">
                  <a:moveTo>
                    <a:pt x="34" y="20"/>
                  </a:moveTo>
                  <a:lnTo>
                    <a:pt x="33" y="20"/>
                  </a:lnTo>
                  <a:lnTo>
                    <a:pt x="30" y="23"/>
                  </a:lnTo>
                  <a:lnTo>
                    <a:pt x="26" y="27"/>
                  </a:lnTo>
                  <a:lnTo>
                    <a:pt x="23" y="37"/>
                  </a:lnTo>
                  <a:lnTo>
                    <a:pt x="22" y="41"/>
                  </a:lnTo>
                  <a:lnTo>
                    <a:pt x="20" y="47"/>
                  </a:lnTo>
                  <a:lnTo>
                    <a:pt x="20" y="54"/>
                  </a:lnTo>
                  <a:lnTo>
                    <a:pt x="20" y="62"/>
                  </a:lnTo>
                  <a:lnTo>
                    <a:pt x="20" y="68"/>
                  </a:lnTo>
                  <a:lnTo>
                    <a:pt x="20" y="73"/>
                  </a:lnTo>
                  <a:lnTo>
                    <a:pt x="20" y="77"/>
                  </a:lnTo>
                  <a:lnTo>
                    <a:pt x="22" y="79"/>
                  </a:lnTo>
                  <a:lnTo>
                    <a:pt x="19" y="79"/>
                  </a:lnTo>
                  <a:lnTo>
                    <a:pt x="14" y="81"/>
                  </a:lnTo>
                  <a:lnTo>
                    <a:pt x="7" y="81"/>
                  </a:lnTo>
                  <a:lnTo>
                    <a:pt x="6" y="79"/>
                  </a:lnTo>
                  <a:lnTo>
                    <a:pt x="3" y="73"/>
                  </a:lnTo>
                  <a:lnTo>
                    <a:pt x="1" y="68"/>
                  </a:lnTo>
                  <a:lnTo>
                    <a:pt x="0" y="64"/>
                  </a:lnTo>
                  <a:lnTo>
                    <a:pt x="0" y="60"/>
                  </a:lnTo>
                  <a:lnTo>
                    <a:pt x="0" y="54"/>
                  </a:lnTo>
                  <a:lnTo>
                    <a:pt x="0" y="50"/>
                  </a:lnTo>
                  <a:lnTo>
                    <a:pt x="0" y="42"/>
                  </a:lnTo>
                  <a:lnTo>
                    <a:pt x="0" y="37"/>
                  </a:lnTo>
                  <a:lnTo>
                    <a:pt x="0" y="30"/>
                  </a:lnTo>
                  <a:lnTo>
                    <a:pt x="1" y="23"/>
                  </a:lnTo>
                  <a:lnTo>
                    <a:pt x="1" y="18"/>
                  </a:lnTo>
                  <a:lnTo>
                    <a:pt x="3" y="14"/>
                  </a:lnTo>
                  <a:lnTo>
                    <a:pt x="3" y="10"/>
                  </a:lnTo>
                  <a:lnTo>
                    <a:pt x="27" y="0"/>
                  </a:lnTo>
                  <a:lnTo>
                    <a:pt x="34" y="2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08" name="Shape 350"/>
            <p:cNvSpPr>
              <a:spLocks/>
            </p:cNvSpPr>
            <p:nvPr/>
          </p:nvSpPr>
          <p:spPr bwMode="auto">
            <a:xfrm>
              <a:off x="1272" y="1845"/>
              <a:ext cx="23" cy="22"/>
            </a:xfrm>
            <a:custGeom>
              <a:avLst/>
              <a:gdLst>
                <a:gd name="T0" fmla="*/ 0 w 24"/>
                <a:gd name="T1" fmla="*/ 10 h 23"/>
                <a:gd name="T2" fmla="*/ 17 w 24"/>
                <a:gd name="T3" fmla="*/ 0 h 23"/>
                <a:gd name="T4" fmla="*/ 13 w 24"/>
                <a:gd name="T5" fmla="*/ 16 h 23"/>
                <a:gd name="T6" fmla="*/ 0 w 24"/>
                <a:gd name="T7" fmla="*/ 10 h 23"/>
                <a:gd name="T8" fmla="*/ 0 w 24"/>
                <a:gd name="T9" fmla="*/ 10 h 23"/>
                <a:gd name="T10" fmla="*/ 0 60000 65536"/>
                <a:gd name="T11" fmla="*/ 0 60000 65536"/>
                <a:gd name="T12" fmla="*/ 0 60000 65536"/>
                <a:gd name="T13" fmla="*/ 0 60000 65536"/>
                <a:gd name="T14" fmla="*/ 0 60000 65536"/>
                <a:gd name="T15" fmla="*/ 0 w 24"/>
                <a:gd name="T16" fmla="*/ 0 h 23"/>
                <a:gd name="T17" fmla="*/ 24 w 24"/>
                <a:gd name="T18" fmla="*/ 23 h 23"/>
              </a:gdLst>
              <a:ahLst/>
              <a:cxnLst>
                <a:cxn ang="T10">
                  <a:pos x="T0" y="T1"/>
                </a:cxn>
                <a:cxn ang="T11">
                  <a:pos x="T2" y="T3"/>
                </a:cxn>
                <a:cxn ang="T12">
                  <a:pos x="T4" y="T5"/>
                </a:cxn>
                <a:cxn ang="T13">
                  <a:pos x="T6" y="T7"/>
                </a:cxn>
                <a:cxn ang="T14">
                  <a:pos x="T8" y="T9"/>
                </a:cxn>
              </a:cxnLst>
              <a:rect l="T15" t="T16" r="T17" b="T18"/>
              <a:pathLst>
                <a:path w="24" h="23" extrusionOk="0">
                  <a:moveTo>
                    <a:pt x="0" y="10"/>
                  </a:moveTo>
                  <a:lnTo>
                    <a:pt x="24" y="0"/>
                  </a:lnTo>
                  <a:lnTo>
                    <a:pt x="20" y="23"/>
                  </a:lnTo>
                  <a:lnTo>
                    <a:pt x="0" y="10"/>
                  </a:lnTo>
                  <a:close/>
                </a:path>
              </a:pathLst>
            </a:custGeom>
            <a:solidFill>
              <a:srgbClr val="85291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09" name="Shape 351"/>
            <p:cNvSpPr>
              <a:spLocks/>
            </p:cNvSpPr>
            <p:nvPr/>
          </p:nvSpPr>
          <p:spPr bwMode="auto">
            <a:xfrm>
              <a:off x="673" y="2760"/>
              <a:ext cx="364" cy="377"/>
            </a:xfrm>
            <a:custGeom>
              <a:avLst/>
              <a:gdLst>
                <a:gd name="T0" fmla="*/ 20 w 365"/>
                <a:gd name="T1" fmla="*/ 0 h 378"/>
                <a:gd name="T2" fmla="*/ 19 w 365"/>
                <a:gd name="T3" fmla="*/ 0 h 378"/>
                <a:gd name="T4" fmla="*/ 18 w 365"/>
                <a:gd name="T5" fmla="*/ 3 h 378"/>
                <a:gd name="T6" fmla="*/ 16 w 365"/>
                <a:gd name="T7" fmla="*/ 7 h 378"/>
                <a:gd name="T8" fmla="*/ 16 w 365"/>
                <a:gd name="T9" fmla="*/ 12 h 378"/>
                <a:gd name="T10" fmla="*/ 14 w 365"/>
                <a:gd name="T11" fmla="*/ 19 h 378"/>
                <a:gd name="T12" fmla="*/ 12 w 365"/>
                <a:gd name="T13" fmla="*/ 28 h 378"/>
                <a:gd name="T14" fmla="*/ 11 w 365"/>
                <a:gd name="T15" fmla="*/ 31 h 378"/>
                <a:gd name="T16" fmla="*/ 10 w 365"/>
                <a:gd name="T17" fmla="*/ 37 h 378"/>
                <a:gd name="T18" fmla="*/ 10 w 365"/>
                <a:gd name="T19" fmla="*/ 42 h 378"/>
                <a:gd name="T20" fmla="*/ 10 w 365"/>
                <a:gd name="T21" fmla="*/ 47 h 378"/>
                <a:gd name="T22" fmla="*/ 7 w 365"/>
                <a:gd name="T23" fmla="*/ 53 h 378"/>
                <a:gd name="T24" fmla="*/ 7 w 365"/>
                <a:gd name="T25" fmla="*/ 58 h 378"/>
                <a:gd name="T26" fmla="*/ 5 w 365"/>
                <a:gd name="T27" fmla="*/ 64 h 378"/>
                <a:gd name="T28" fmla="*/ 5 w 365"/>
                <a:gd name="T29" fmla="*/ 71 h 378"/>
                <a:gd name="T30" fmla="*/ 4 w 365"/>
                <a:gd name="T31" fmla="*/ 76 h 378"/>
                <a:gd name="T32" fmla="*/ 3 w 365"/>
                <a:gd name="T33" fmla="*/ 81 h 378"/>
                <a:gd name="T34" fmla="*/ 3 w 365"/>
                <a:gd name="T35" fmla="*/ 88 h 378"/>
                <a:gd name="T36" fmla="*/ 3 w 365"/>
                <a:gd name="T37" fmla="*/ 95 h 378"/>
                <a:gd name="T38" fmla="*/ 1 w 365"/>
                <a:gd name="T39" fmla="*/ 102 h 378"/>
                <a:gd name="T40" fmla="*/ 0 w 365"/>
                <a:gd name="T41" fmla="*/ 108 h 378"/>
                <a:gd name="T42" fmla="*/ 0 w 365"/>
                <a:gd name="T43" fmla="*/ 115 h 378"/>
                <a:gd name="T44" fmla="*/ 0 w 365"/>
                <a:gd name="T45" fmla="*/ 122 h 378"/>
                <a:gd name="T46" fmla="*/ 0 w 365"/>
                <a:gd name="T47" fmla="*/ 129 h 378"/>
                <a:gd name="T48" fmla="*/ 0 w 365"/>
                <a:gd name="T49" fmla="*/ 136 h 378"/>
                <a:gd name="T50" fmla="*/ 0 w 365"/>
                <a:gd name="T51" fmla="*/ 142 h 378"/>
                <a:gd name="T52" fmla="*/ 0 w 365"/>
                <a:gd name="T53" fmla="*/ 150 h 378"/>
                <a:gd name="T54" fmla="*/ 0 w 365"/>
                <a:gd name="T55" fmla="*/ 156 h 378"/>
                <a:gd name="T56" fmla="*/ 0 w 365"/>
                <a:gd name="T57" fmla="*/ 164 h 378"/>
                <a:gd name="T58" fmla="*/ 0 w 365"/>
                <a:gd name="T59" fmla="*/ 171 h 378"/>
                <a:gd name="T60" fmla="*/ 0 w 365"/>
                <a:gd name="T61" fmla="*/ 180 h 378"/>
                <a:gd name="T62" fmla="*/ 0 w 365"/>
                <a:gd name="T63" fmla="*/ 188 h 378"/>
                <a:gd name="T64" fmla="*/ 0 w 365"/>
                <a:gd name="T65" fmla="*/ 191 h 378"/>
                <a:gd name="T66" fmla="*/ 1 w 365"/>
                <a:gd name="T67" fmla="*/ 199 h 378"/>
                <a:gd name="T68" fmla="*/ 3 w 365"/>
                <a:gd name="T69" fmla="*/ 209 h 378"/>
                <a:gd name="T70" fmla="*/ 3 w 365"/>
                <a:gd name="T71" fmla="*/ 218 h 378"/>
                <a:gd name="T72" fmla="*/ 3 w 365"/>
                <a:gd name="T73" fmla="*/ 228 h 378"/>
                <a:gd name="T74" fmla="*/ 4 w 365"/>
                <a:gd name="T75" fmla="*/ 237 h 378"/>
                <a:gd name="T76" fmla="*/ 5 w 365"/>
                <a:gd name="T77" fmla="*/ 247 h 378"/>
                <a:gd name="T78" fmla="*/ 5 w 365"/>
                <a:gd name="T79" fmla="*/ 255 h 378"/>
                <a:gd name="T80" fmla="*/ 7 w 365"/>
                <a:gd name="T81" fmla="*/ 266 h 378"/>
                <a:gd name="T82" fmla="*/ 7 w 365"/>
                <a:gd name="T83" fmla="*/ 275 h 378"/>
                <a:gd name="T84" fmla="*/ 10 w 365"/>
                <a:gd name="T85" fmla="*/ 284 h 378"/>
                <a:gd name="T86" fmla="*/ 10 w 365"/>
                <a:gd name="T87" fmla="*/ 293 h 378"/>
                <a:gd name="T88" fmla="*/ 10 w 365"/>
                <a:gd name="T89" fmla="*/ 301 h 378"/>
                <a:gd name="T90" fmla="*/ 11 w 365"/>
                <a:gd name="T91" fmla="*/ 309 h 378"/>
                <a:gd name="T92" fmla="*/ 12 w 365"/>
                <a:gd name="T93" fmla="*/ 317 h 378"/>
                <a:gd name="T94" fmla="*/ 12 w 365"/>
                <a:gd name="T95" fmla="*/ 324 h 378"/>
                <a:gd name="T96" fmla="*/ 14 w 365"/>
                <a:gd name="T97" fmla="*/ 331 h 378"/>
                <a:gd name="T98" fmla="*/ 14 w 365"/>
                <a:gd name="T99" fmla="*/ 337 h 378"/>
                <a:gd name="T100" fmla="*/ 16 w 365"/>
                <a:gd name="T101" fmla="*/ 344 h 378"/>
                <a:gd name="T102" fmla="*/ 16 w 365"/>
                <a:gd name="T103" fmla="*/ 350 h 378"/>
                <a:gd name="T104" fmla="*/ 16 w 365"/>
                <a:gd name="T105" fmla="*/ 355 h 378"/>
                <a:gd name="T106" fmla="*/ 16 w 365"/>
                <a:gd name="T107" fmla="*/ 359 h 378"/>
                <a:gd name="T108" fmla="*/ 18 w 365"/>
                <a:gd name="T109" fmla="*/ 363 h 378"/>
                <a:gd name="T110" fmla="*/ 19 w 365"/>
                <a:gd name="T111" fmla="*/ 367 h 378"/>
                <a:gd name="T112" fmla="*/ 20 w 365"/>
                <a:gd name="T113" fmla="*/ 371 h 378"/>
                <a:gd name="T114" fmla="*/ 358 w 365"/>
                <a:gd name="T115" fmla="*/ 348 h 378"/>
                <a:gd name="T116" fmla="*/ 331 w 365"/>
                <a:gd name="T117" fmla="*/ 7 h 378"/>
                <a:gd name="T118" fmla="*/ 20 w 365"/>
                <a:gd name="T119" fmla="*/ 0 h 378"/>
                <a:gd name="T120" fmla="*/ 20 w 365"/>
                <a:gd name="T121" fmla="*/ 0 h 37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5"/>
                <a:gd name="T184" fmla="*/ 0 h 378"/>
                <a:gd name="T185" fmla="*/ 365 w 365"/>
                <a:gd name="T186" fmla="*/ 378 h 37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5" h="378" extrusionOk="0">
                  <a:moveTo>
                    <a:pt x="20" y="0"/>
                  </a:moveTo>
                  <a:lnTo>
                    <a:pt x="19" y="0"/>
                  </a:lnTo>
                  <a:lnTo>
                    <a:pt x="18" y="3"/>
                  </a:lnTo>
                  <a:lnTo>
                    <a:pt x="16" y="7"/>
                  </a:lnTo>
                  <a:lnTo>
                    <a:pt x="16" y="12"/>
                  </a:lnTo>
                  <a:lnTo>
                    <a:pt x="14" y="19"/>
                  </a:lnTo>
                  <a:lnTo>
                    <a:pt x="12" y="28"/>
                  </a:lnTo>
                  <a:lnTo>
                    <a:pt x="11" y="31"/>
                  </a:lnTo>
                  <a:lnTo>
                    <a:pt x="10" y="37"/>
                  </a:lnTo>
                  <a:lnTo>
                    <a:pt x="10" y="42"/>
                  </a:lnTo>
                  <a:lnTo>
                    <a:pt x="10" y="47"/>
                  </a:lnTo>
                  <a:lnTo>
                    <a:pt x="7" y="53"/>
                  </a:lnTo>
                  <a:lnTo>
                    <a:pt x="7" y="58"/>
                  </a:lnTo>
                  <a:lnTo>
                    <a:pt x="5" y="64"/>
                  </a:lnTo>
                  <a:lnTo>
                    <a:pt x="5" y="71"/>
                  </a:lnTo>
                  <a:lnTo>
                    <a:pt x="4" y="76"/>
                  </a:lnTo>
                  <a:lnTo>
                    <a:pt x="3" y="81"/>
                  </a:lnTo>
                  <a:lnTo>
                    <a:pt x="3" y="88"/>
                  </a:lnTo>
                  <a:lnTo>
                    <a:pt x="3" y="95"/>
                  </a:lnTo>
                  <a:lnTo>
                    <a:pt x="1" y="102"/>
                  </a:lnTo>
                  <a:lnTo>
                    <a:pt x="0" y="108"/>
                  </a:lnTo>
                  <a:lnTo>
                    <a:pt x="0" y="115"/>
                  </a:lnTo>
                  <a:lnTo>
                    <a:pt x="0" y="122"/>
                  </a:lnTo>
                  <a:lnTo>
                    <a:pt x="0" y="129"/>
                  </a:lnTo>
                  <a:lnTo>
                    <a:pt x="0" y="136"/>
                  </a:lnTo>
                  <a:lnTo>
                    <a:pt x="0" y="142"/>
                  </a:lnTo>
                  <a:lnTo>
                    <a:pt x="0" y="150"/>
                  </a:lnTo>
                  <a:lnTo>
                    <a:pt x="0" y="156"/>
                  </a:lnTo>
                  <a:lnTo>
                    <a:pt x="0" y="164"/>
                  </a:lnTo>
                  <a:lnTo>
                    <a:pt x="0" y="171"/>
                  </a:lnTo>
                  <a:lnTo>
                    <a:pt x="0" y="180"/>
                  </a:lnTo>
                  <a:lnTo>
                    <a:pt x="0" y="188"/>
                  </a:lnTo>
                  <a:lnTo>
                    <a:pt x="0" y="198"/>
                  </a:lnTo>
                  <a:lnTo>
                    <a:pt x="1" y="206"/>
                  </a:lnTo>
                  <a:lnTo>
                    <a:pt x="3" y="216"/>
                  </a:lnTo>
                  <a:lnTo>
                    <a:pt x="3" y="225"/>
                  </a:lnTo>
                  <a:lnTo>
                    <a:pt x="3" y="235"/>
                  </a:lnTo>
                  <a:lnTo>
                    <a:pt x="4" y="244"/>
                  </a:lnTo>
                  <a:lnTo>
                    <a:pt x="5" y="254"/>
                  </a:lnTo>
                  <a:lnTo>
                    <a:pt x="5" y="262"/>
                  </a:lnTo>
                  <a:lnTo>
                    <a:pt x="7" y="273"/>
                  </a:lnTo>
                  <a:lnTo>
                    <a:pt x="7" y="282"/>
                  </a:lnTo>
                  <a:lnTo>
                    <a:pt x="10" y="291"/>
                  </a:lnTo>
                  <a:lnTo>
                    <a:pt x="10" y="300"/>
                  </a:lnTo>
                  <a:lnTo>
                    <a:pt x="10" y="308"/>
                  </a:lnTo>
                  <a:lnTo>
                    <a:pt x="11" y="316"/>
                  </a:lnTo>
                  <a:lnTo>
                    <a:pt x="12" y="324"/>
                  </a:lnTo>
                  <a:lnTo>
                    <a:pt x="12" y="331"/>
                  </a:lnTo>
                  <a:lnTo>
                    <a:pt x="14" y="338"/>
                  </a:lnTo>
                  <a:lnTo>
                    <a:pt x="14" y="344"/>
                  </a:lnTo>
                  <a:lnTo>
                    <a:pt x="16" y="351"/>
                  </a:lnTo>
                  <a:lnTo>
                    <a:pt x="16" y="357"/>
                  </a:lnTo>
                  <a:lnTo>
                    <a:pt x="16" y="362"/>
                  </a:lnTo>
                  <a:lnTo>
                    <a:pt x="16" y="366"/>
                  </a:lnTo>
                  <a:lnTo>
                    <a:pt x="18" y="370"/>
                  </a:lnTo>
                  <a:lnTo>
                    <a:pt x="19" y="374"/>
                  </a:lnTo>
                  <a:lnTo>
                    <a:pt x="20" y="378"/>
                  </a:lnTo>
                  <a:lnTo>
                    <a:pt x="365" y="355"/>
                  </a:lnTo>
                  <a:lnTo>
                    <a:pt x="338" y="7"/>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10" name="Shape 352"/>
            <p:cNvSpPr>
              <a:spLocks/>
            </p:cNvSpPr>
            <p:nvPr/>
          </p:nvSpPr>
          <p:spPr bwMode="auto">
            <a:xfrm>
              <a:off x="576" y="2493"/>
              <a:ext cx="100" cy="364"/>
            </a:xfrm>
            <a:custGeom>
              <a:avLst/>
              <a:gdLst>
                <a:gd name="T0" fmla="*/ 45 w 101"/>
                <a:gd name="T1" fmla="*/ 3 h 365"/>
                <a:gd name="T2" fmla="*/ 41 w 101"/>
                <a:gd name="T3" fmla="*/ 12 h 365"/>
                <a:gd name="T4" fmla="*/ 38 w 101"/>
                <a:gd name="T5" fmla="*/ 23 h 365"/>
                <a:gd name="T6" fmla="*/ 36 w 101"/>
                <a:gd name="T7" fmla="*/ 38 h 365"/>
                <a:gd name="T8" fmla="*/ 33 w 101"/>
                <a:gd name="T9" fmla="*/ 55 h 365"/>
                <a:gd name="T10" fmla="*/ 30 w 101"/>
                <a:gd name="T11" fmla="*/ 74 h 365"/>
                <a:gd name="T12" fmla="*/ 30 w 101"/>
                <a:gd name="T13" fmla="*/ 91 h 365"/>
                <a:gd name="T14" fmla="*/ 30 w 101"/>
                <a:gd name="T15" fmla="*/ 103 h 365"/>
                <a:gd name="T16" fmla="*/ 29 w 101"/>
                <a:gd name="T17" fmla="*/ 115 h 365"/>
                <a:gd name="T18" fmla="*/ 29 w 101"/>
                <a:gd name="T19" fmla="*/ 126 h 365"/>
                <a:gd name="T20" fmla="*/ 29 w 101"/>
                <a:gd name="T21" fmla="*/ 138 h 365"/>
                <a:gd name="T22" fmla="*/ 29 w 101"/>
                <a:gd name="T23" fmla="*/ 149 h 365"/>
                <a:gd name="T24" fmla="*/ 29 w 101"/>
                <a:gd name="T25" fmla="*/ 161 h 365"/>
                <a:gd name="T26" fmla="*/ 29 w 101"/>
                <a:gd name="T27" fmla="*/ 172 h 365"/>
                <a:gd name="T28" fmla="*/ 29 w 101"/>
                <a:gd name="T29" fmla="*/ 182 h 365"/>
                <a:gd name="T30" fmla="*/ 30 w 101"/>
                <a:gd name="T31" fmla="*/ 187 h 365"/>
                <a:gd name="T32" fmla="*/ 30 w 101"/>
                <a:gd name="T33" fmla="*/ 202 h 365"/>
                <a:gd name="T34" fmla="*/ 33 w 101"/>
                <a:gd name="T35" fmla="*/ 218 h 365"/>
                <a:gd name="T36" fmla="*/ 34 w 101"/>
                <a:gd name="T37" fmla="*/ 230 h 365"/>
                <a:gd name="T38" fmla="*/ 34 w 101"/>
                <a:gd name="T39" fmla="*/ 236 h 365"/>
                <a:gd name="T40" fmla="*/ 0 w 101"/>
                <a:gd name="T41" fmla="*/ 307 h 365"/>
                <a:gd name="T42" fmla="*/ 23 w 101"/>
                <a:gd name="T43" fmla="*/ 358 h 365"/>
                <a:gd name="T44" fmla="*/ 47 w 101"/>
                <a:gd name="T45" fmla="*/ 278 h 365"/>
                <a:gd name="T46" fmla="*/ 76 w 101"/>
                <a:gd name="T47" fmla="*/ 307 h 365"/>
                <a:gd name="T48" fmla="*/ 90 w 101"/>
                <a:gd name="T49" fmla="*/ 305 h 365"/>
                <a:gd name="T50" fmla="*/ 90 w 101"/>
                <a:gd name="T51" fmla="*/ 295 h 365"/>
                <a:gd name="T52" fmla="*/ 88 w 101"/>
                <a:gd name="T53" fmla="*/ 284 h 365"/>
                <a:gd name="T54" fmla="*/ 84 w 101"/>
                <a:gd name="T55" fmla="*/ 272 h 365"/>
                <a:gd name="T56" fmla="*/ 80 w 101"/>
                <a:gd name="T57" fmla="*/ 257 h 365"/>
                <a:gd name="T58" fmla="*/ 75 w 101"/>
                <a:gd name="T59" fmla="*/ 245 h 365"/>
                <a:gd name="T60" fmla="*/ 71 w 101"/>
                <a:gd name="T61" fmla="*/ 237 h 365"/>
                <a:gd name="T62" fmla="*/ 47 w 101"/>
                <a:gd name="T63" fmla="*/ 0 h 3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1"/>
                <a:gd name="T97" fmla="*/ 0 h 365"/>
                <a:gd name="T98" fmla="*/ 101 w 101"/>
                <a:gd name="T99" fmla="*/ 365 h 3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1" h="365" extrusionOk="0">
                  <a:moveTo>
                    <a:pt x="47" y="0"/>
                  </a:moveTo>
                  <a:lnTo>
                    <a:pt x="45" y="3"/>
                  </a:lnTo>
                  <a:lnTo>
                    <a:pt x="44" y="8"/>
                  </a:lnTo>
                  <a:lnTo>
                    <a:pt x="41" y="12"/>
                  </a:lnTo>
                  <a:lnTo>
                    <a:pt x="41" y="18"/>
                  </a:lnTo>
                  <a:lnTo>
                    <a:pt x="38" y="23"/>
                  </a:lnTo>
                  <a:lnTo>
                    <a:pt x="37" y="31"/>
                  </a:lnTo>
                  <a:lnTo>
                    <a:pt x="36" y="38"/>
                  </a:lnTo>
                  <a:lnTo>
                    <a:pt x="34" y="47"/>
                  </a:lnTo>
                  <a:lnTo>
                    <a:pt x="33" y="55"/>
                  </a:lnTo>
                  <a:lnTo>
                    <a:pt x="32" y="66"/>
                  </a:lnTo>
                  <a:lnTo>
                    <a:pt x="30" y="74"/>
                  </a:lnTo>
                  <a:lnTo>
                    <a:pt x="30" y="85"/>
                  </a:lnTo>
                  <a:lnTo>
                    <a:pt x="30" y="91"/>
                  </a:lnTo>
                  <a:lnTo>
                    <a:pt x="30" y="98"/>
                  </a:lnTo>
                  <a:lnTo>
                    <a:pt x="30" y="103"/>
                  </a:lnTo>
                  <a:lnTo>
                    <a:pt x="30" y="108"/>
                  </a:lnTo>
                  <a:lnTo>
                    <a:pt x="29" y="115"/>
                  </a:lnTo>
                  <a:lnTo>
                    <a:pt x="29" y="121"/>
                  </a:lnTo>
                  <a:lnTo>
                    <a:pt x="29" y="126"/>
                  </a:lnTo>
                  <a:lnTo>
                    <a:pt x="29" y="131"/>
                  </a:lnTo>
                  <a:lnTo>
                    <a:pt x="29" y="138"/>
                  </a:lnTo>
                  <a:lnTo>
                    <a:pt x="29" y="144"/>
                  </a:lnTo>
                  <a:lnTo>
                    <a:pt x="29" y="149"/>
                  </a:lnTo>
                  <a:lnTo>
                    <a:pt x="29" y="156"/>
                  </a:lnTo>
                  <a:lnTo>
                    <a:pt x="29" y="161"/>
                  </a:lnTo>
                  <a:lnTo>
                    <a:pt x="29" y="167"/>
                  </a:lnTo>
                  <a:lnTo>
                    <a:pt x="29" y="172"/>
                  </a:lnTo>
                  <a:lnTo>
                    <a:pt x="29" y="179"/>
                  </a:lnTo>
                  <a:lnTo>
                    <a:pt x="29" y="183"/>
                  </a:lnTo>
                  <a:lnTo>
                    <a:pt x="30" y="190"/>
                  </a:lnTo>
                  <a:lnTo>
                    <a:pt x="30" y="194"/>
                  </a:lnTo>
                  <a:lnTo>
                    <a:pt x="30" y="199"/>
                  </a:lnTo>
                  <a:lnTo>
                    <a:pt x="30" y="209"/>
                  </a:lnTo>
                  <a:lnTo>
                    <a:pt x="32" y="217"/>
                  </a:lnTo>
                  <a:lnTo>
                    <a:pt x="33" y="225"/>
                  </a:lnTo>
                  <a:lnTo>
                    <a:pt x="34" y="232"/>
                  </a:lnTo>
                  <a:lnTo>
                    <a:pt x="34" y="237"/>
                  </a:lnTo>
                  <a:lnTo>
                    <a:pt x="34" y="240"/>
                  </a:lnTo>
                  <a:lnTo>
                    <a:pt x="34" y="243"/>
                  </a:lnTo>
                  <a:lnTo>
                    <a:pt x="36" y="244"/>
                  </a:lnTo>
                  <a:lnTo>
                    <a:pt x="0" y="314"/>
                  </a:lnTo>
                  <a:lnTo>
                    <a:pt x="10" y="356"/>
                  </a:lnTo>
                  <a:lnTo>
                    <a:pt x="23" y="365"/>
                  </a:lnTo>
                  <a:lnTo>
                    <a:pt x="22" y="331"/>
                  </a:lnTo>
                  <a:lnTo>
                    <a:pt x="47" y="285"/>
                  </a:lnTo>
                  <a:lnTo>
                    <a:pt x="68" y="285"/>
                  </a:lnTo>
                  <a:lnTo>
                    <a:pt x="83" y="314"/>
                  </a:lnTo>
                  <a:lnTo>
                    <a:pt x="97" y="314"/>
                  </a:lnTo>
                  <a:lnTo>
                    <a:pt x="97" y="312"/>
                  </a:lnTo>
                  <a:lnTo>
                    <a:pt x="97" y="306"/>
                  </a:lnTo>
                  <a:lnTo>
                    <a:pt x="97" y="302"/>
                  </a:lnTo>
                  <a:lnTo>
                    <a:pt x="97" y="298"/>
                  </a:lnTo>
                  <a:lnTo>
                    <a:pt x="95" y="291"/>
                  </a:lnTo>
                  <a:lnTo>
                    <a:pt x="94" y="287"/>
                  </a:lnTo>
                  <a:lnTo>
                    <a:pt x="91" y="279"/>
                  </a:lnTo>
                  <a:lnTo>
                    <a:pt x="90" y="272"/>
                  </a:lnTo>
                  <a:lnTo>
                    <a:pt x="87" y="264"/>
                  </a:lnTo>
                  <a:lnTo>
                    <a:pt x="84" y="259"/>
                  </a:lnTo>
                  <a:lnTo>
                    <a:pt x="82" y="252"/>
                  </a:lnTo>
                  <a:lnTo>
                    <a:pt x="80" y="248"/>
                  </a:lnTo>
                  <a:lnTo>
                    <a:pt x="78" y="244"/>
                  </a:lnTo>
                  <a:lnTo>
                    <a:pt x="101" y="102"/>
                  </a:lnTo>
                  <a:lnTo>
                    <a:pt x="47" y="0"/>
                  </a:lnTo>
                  <a:close/>
                </a:path>
              </a:pathLst>
            </a:custGeom>
            <a:solidFill>
              <a:srgbClr val="FFCC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11" name="Shape 353"/>
            <p:cNvSpPr>
              <a:spLocks/>
            </p:cNvSpPr>
            <p:nvPr/>
          </p:nvSpPr>
          <p:spPr bwMode="auto">
            <a:xfrm>
              <a:off x="586" y="2277"/>
              <a:ext cx="177" cy="317"/>
            </a:xfrm>
            <a:custGeom>
              <a:avLst/>
              <a:gdLst>
                <a:gd name="T0" fmla="*/ 125 w 178"/>
                <a:gd name="T1" fmla="*/ 11 h 318"/>
                <a:gd name="T2" fmla="*/ 115 w 178"/>
                <a:gd name="T3" fmla="*/ 19 h 318"/>
                <a:gd name="T4" fmla="*/ 106 w 178"/>
                <a:gd name="T5" fmla="*/ 32 h 318"/>
                <a:gd name="T6" fmla="*/ 94 w 178"/>
                <a:gd name="T7" fmla="*/ 46 h 318"/>
                <a:gd name="T8" fmla="*/ 87 w 178"/>
                <a:gd name="T9" fmla="*/ 64 h 318"/>
                <a:gd name="T10" fmla="*/ 80 w 178"/>
                <a:gd name="T11" fmla="*/ 74 h 318"/>
                <a:gd name="T12" fmla="*/ 73 w 178"/>
                <a:gd name="T13" fmla="*/ 86 h 318"/>
                <a:gd name="T14" fmla="*/ 65 w 178"/>
                <a:gd name="T15" fmla="*/ 97 h 318"/>
                <a:gd name="T16" fmla="*/ 59 w 178"/>
                <a:gd name="T17" fmla="*/ 107 h 318"/>
                <a:gd name="T18" fmla="*/ 52 w 178"/>
                <a:gd name="T19" fmla="*/ 120 h 318"/>
                <a:gd name="T20" fmla="*/ 46 w 178"/>
                <a:gd name="T21" fmla="*/ 133 h 318"/>
                <a:gd name="T22" fmla="*/ 40 w 178"/>
                <a:gd name="T23" fmla="*/ 145 h 318"/>
                <a:gd name="T24" fmla="*/ 33 w 178"/>
                <a:gd name="T25" fmla="*/ 159 h 318"/>
                <a:gd name="T26" fmla="*/ 29 w 178"/>
                <a:gd name="T27" fmla="*/ 164 h 318"/>
                <a:gd name="T28" fmla="*/ 25 w 178"/>
                <a:gd name="T29" fmla="*/ 178 h 318"/>
                <a:gd name="T30" fmla="*/ 19 w 178"/>
                <a:gd name="T31" fmla="*/ 191 h 318"/>
                <a:gd name="T32" fmla="*/ 15 w 178"/>
                <a:gd name="T33" fmla="*/ 203 h 318"/>
                <a:gd name="T34" fmla="*/ 12 w 178"/>
                <a:gd name="T35" fmla="*/ 214 h 318"/>
                <a:gd name="T36" fmla="*/ 10 w 178"/>
                <a:gd name="T37" fmla="*/ 227 h 318"/>
                <a:gd name="T38" fmla="*/ 6 w 178"/>
                <a:gd name="T39" fmla="*/ 246 h 318"/>
                <a:gd name="T40" fmla="*/ 2 w 178"/>
                <a:gd name="T41" fmla="*/ 262 h 318"/>
                <a:gd name="T42" fmla="*/ 0 w 178"/>
                <a:gd name="T43" fmla="*/ 271 h 318"/>
                <a:gd name="T44" fmla="*/ 0 w 178"/>
                <a:gd name="T45" fmla="*/ 275 h 318"/>
                <a:gd name="T46" fmla="*/ 87 w 178"/>
                <a:gd name="T47" fmla="*/ 309 h 318"/>
                <a:gd name="T48" fmla="*/ 87 w 178"/>
                <a:gd name="T49" fmla="*/ 300 h 318"/>
                <a:gd name="T50" fmla="*/ 87 w 178"/>
                <a:gd name="T51" fmla="*/ 283 h 318"/>
                <a:gd name="T52" fmla="*/ 89 w 178"/>
                <a:gd name="T53" fmla="*/ 269 h 318"/>
                <a:gd name="T54" fmla="*/ 89 w 178"/>
                <a:gd name="T55" fmla="*/ 256 h 318"/>
                <a:gd name="T56" fmla="*/ 89 w 178"/>
                <a:gd name="T57" fmla="*/ 244 h 318"/>
                <a:gd name="T58" fmla="*/ 89 w 178"/>
                <a:gd name="T59" fmla="*/ 231 h 318"/>
                <a:gd name="T60" fmla="*/ 90 w 178"/>
                <a:gd name="T61" fmla="*/ 216 h 318"/>
                <a:gd name="T62" fmla="*/ 94 w 178"/>
                <a:gd name="T63" fmla="*/ 202 h 318"/>
                <a:gd name="T64" fmla="*/ 96 w 178"/>
                <a:gd name="T65" fmla="*/ 189 h 318"/>
                <a:gd name="T66" fmla="*/ 99 w 178"/>
                <a:gd name="T67" fmla="*/ 174 h 318"/>
                <a:gd name="T68" fmla="*/ 102 w 178"/>
                <a:gd name="T69" fmla="*/ 160 h 318"/>
                <a:gd name="T70" fmla="*/ 104 w 178"/>
                <a:gd name="T71" fmla="*/ 155 h 318"/>
                <a:gd name="T72" fmla="*/ 107 w 178"/>
                <a:gd name="T73" fmla="*/ 143 h 318"/>
                <a:gd name="T74" fmla="*/ 110 w 178"/>
                <a:gd name="T75" fmla="*/ 130 h 318"/>
                <a:gd name="T76" fmla="*/ 114 w 178"/>
                <a:gd name="T77" fmla="*/ 118 h 318"/>
                <a:gd name="T78" fmla="*/ 117 w 178"/>
                <a:gd name="T79" fmla="*/ 107 h 318"/>
                <a:gd name="T80" fmla="*/ 122 w 178"/>
                <a:gd name="T81" fmla="*/ 94 h 318"/>
                <a:gd name="T82" fmla="*/ 127 w 178"/>
                <a:gd name="T83" fmla="*/ 78 h 318"/>
                <a:gd name="T84" fmla="*/ 134 w 178"/>
                <a:gd name="T85" fmla="*/ 65 h 318"/>
                <a:gd name="T86" fmla="*/ 138 w 178"/>
                <a:gd name="T87" fmla="*/ 56 h 318"/>
                <a:gd name="T88" fmla="*/ 144 w 178"/>
                <a:gd name="T89" fmla="*/ 49 h 318"/>
                <a:gd name="T90" fmla="*/ 171 w 178"/>
                <a:gd name="T91" fmla="*/ 0 h 3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8"/>
                <a:gd name="T139" fmla="*/ 0 h 318"/>
                <a:gd name="T140" fmla="*/ 178 w 178"/>
                <a:gd name="T141" fmla="*/ 318 h 31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8" h="318" extrusionOk="0">
                  <a:moveTo>
                    <a:pt x="178" y="0"/>
                  </a:moveTo>
                  <a:lnTo>
                    <a:pt x="132" y="11"/>
                  </a:lnTo>
                  <a:lnTo>
                    <a:pt x="129" y="13"/>
                  </a:lnTo>
                  <a:lnTo>
                    <a:pt x="122" y="19"/>
                  </a:lnTo>
                  <a:lnTo>
                    <a:pt x="117" y="25"/>
                  </a:lnTo>
                  <a:lnTo>
                    <a:pt x="113" y="32"/>
                  </a:lnTo>
                  <a:lnTo>
                    <a:pt x="107" y="38"/>
                  </a:lnTo>
                  <a:lnTo>
                    <a:pt x="101" y="46"/>
                  </a:lnTo>
                  <a:lnTo>
                    <a:pt x="94" y="55"/>
                  </a:lnTo>
                  <a:lnTo>
                    <a:pt x="87" y="64"/>
                  </a:lnTo>
                  <a:lnTo>
                    <a:pt x="83" y="69"/>
                  </a:lnTo>
                  <a:lnTo>
                    <a:pt x="80" y="74"/>
                  </a:lnTo>
                  <a:lnTo>
                    <a:pt x="76" y="79"/>
                  </a:lnTo>
                  <a:lnTo>
                    <a:pt x="73" y="86"/>
                  </a:lnTo>
                  <a:lnTo>
                    <a:pt x="69" y="90"/>
                  </a:lnTo>
                  <a:lnTo>
                    <a:pt x="65" y="97"/>
                  </a:lnTo>
                  <a:lnTo>
                    <a:pt x="61" y="102"/>
                  </a:lnTo>
                  <a:lnTo>
                    <a:pt x="59" y="107"/>
                  </a:lnTo>
                  <a:lnTo>
                    <a:pt x="55" y="113"/>
                  </a:lnTo>
                  <a:lnTo>
                    <a:pt x="52" y="120"/>
                  </a:lnTo>
                  <a:lnTo>
                    <a:pt x="49" y="126"/>
                  </a:lnTo>
                  <a:lnTo>
                    <a:pt x="46" y="133"/>
                  </a:lnTo>
                  <a:lnTo>
                    <a:pt x="42" y="140"/>
                  </a:lnTo>
                  <a:lnTo>
                    <a:pt x="40" y="145"/>
                  </a:lnTo>
                  <a:lnTo>
                    <a:pt x="37" y="152"/>
                  </a:lnTo>
                  <a:lnTo>
                    <a:pt x="33" y="159"/>
                  </a:lnTo>
                  <a:lnTo>
                    <a:pt x="30" y="164"/>
                  </a:lnTo>
                  <a:lnTo>
                    <a:pt x="29" y="171"/>
                  </a:lnTo>
                  <a:lnTo>
                    <a:pt x="26" y="178"/>
                  </a:lnTo>
                  <a:lnTo>
                    <a:pt x="25" y="185"/>
                  </a:lnTo>
                  <a:lnTo>
                    <a:pt x="22" y="192"/>
                  </a:lnTo>
                  <a:lnTo>
                    <a:pt x="19" y="198"/>
                  </a:lnTo>
                  <a:lnTo>
                    <a:pt x="18" y="204"/>
                  </a:lnTo>
                  <a:lnTo>
                    <a:pt x="15" y="210"/>
                  </a:lnTo>
                  <a:lnTo>
                    <a:pt x="14" y="216"/>
                  </a:lnTo>
                  <a:lnTo>
                    <a:pt x="12" y="221"/>
                  </a:lnTo>
                  <a:lnTo>
                    <a:pt x="11" y="228"/>
                  </a:lnTo>
                  <a:lnTo>
                    <a:pt x="10" y="234"/>
                  </a:lnTo>
                  <a:lnTo>
                    <a:pt x="7" y="243"/>
                  </a:lnTo>
                  <a:lnTo>
                    <a:pt x="6" y="253"/>
                  </a:lnTo>
                  <a:lnTo>
                    <a:pt x="3" y="261"/>
                  </a:lnTo>
                  <a:lnTo>
                    <a:pt x="2" y="269"/>
                  </a:lnTo>
                  <a:lnTo>
                    <a:pt x="0" y="273"/>
                  </a:lnTo>
                  <a:lnTo>
                    <a:pt x="0" y="278"/>
                  </a:lnTo>
                  <a:lnTo>
                    <a:pt x="0" y="281"/>
                  </a:lnTo>
                  <a:lnTo>
                    <a:pt x="0" y="282"/>
                  </a:lnTo>
                  <a:lnTo>
                    <a:pt x="87" y="318"/>
                  </a:lnTo>
                  <a:lnTo>
                    <a:pt x="87" y="316"/>
                  </a:lnTo>
                  <a:lnTo>
                    <a:pt x="87" y="314"/>
                  </a:lnTo>
                  <a:lnTo>
                    <a:pt x="87" y="307"/>
                  </a:lnTo>
                  <a:lnTo>
                    <a:pt x="87" y="300"/>
                  </a:lnTo>
                  <a:lnTo>
                    <a:pt x="87" y="290"/>
                  </a:lnTo>
                  <a:lnTo>
                    <a:pt x="90" y="281"/>
                  </a:lnTo>
                  <a:lnTo>
                    <a:pt x="90" y="276"/>
                  </a:lnTo>
                  <a:lnTo>
                    <a:pt x="90" y="270"/>
                  </a:lnTo>
                  <a:lnTo>
                    <a:pt x="91" y="263"/>
                  </a:lnTo>
                  <a:lnTo>
                    <a:pt x="94" y="258"/>
                  </a:lnTo>
                  <a:lnTo>
                    <a:pt x="94" y="251"/>
                  </a:lnTo>
                  <a:lnTo>
                    <a:pt x="94" y="244"/>
                  </a:lnTo>
                  <a:lnTo>
                    <a:pt x="95" y="238"/>
                  </a:lnTo>
                  <a:lnTo>
                    <a:pt x="97" y="231"/>
                  </a:lnTo>
                  <a:lnTo>
                    <a:pt x="97" y="223"/>
                  </a:lnTo>
                  <a:lnTo>
                    <a:pt x="99" y="217"/>
                  </a:lnTo>
                  <a:lnTo>
                    <a:pt x="101" y="209"/>
                  </a:lnTo>
                  <a:lnTo>
                    <a:pt x="102" y="204"/>
                  </a:lnTo>
                  <a:lnTo>
                    <a:pt x="103" y="196"/>
                  </a:lnTo>
                  <a:lnTo>
                    <a:pt x="105" y="189"/>
                  </a:lnTo>
                  <a:lnTo>
                    <a:pt x="106" y="181"/>
                  </a:lnTo>
                  <a:lnTo>
                    <a:pt x="107" y="174"/>
                  </a:lnTo>
                  <a:lnTo>
                    <a:pt x="109" y="167"/>
                  </a:lnTo>
                  <a:lnTo>
                    <a:pt x="110" y="160"/>
                  </a:lnTo>
                  <a:lnTo>
                    <a:pt x="111" y="155"/>
                  </a:lnTo>
                  <a:lnTo>
                    <a:pt x="114" y="149"/>
                  </a:lnTo>
                  <a:lnTo>
                    <a:pt x="114" y="143"/>
                  </a:lnTo>
                  <a:lnTo>
                    <a:pt x="117" y="136"/>
                  </a:lnTo>
                  <a:lnTo>
                    <a:pt x="117" y="130"/>
                  </a:lnTo>
                  <a:lnTo>
                    <a:pt x="120" y="124"/>
                  </a:lnTo>
                  <a:lnTo>
                    <a:pt x="121" y="118"/>
                  </a:lnTo>
                  <a:lnTo>
                    <a:pt x="122" y="113"/>
                  </a:lnTo>
                  <a:lnTo>
                    <a:pt x="124" y="107"/>
                  </a:lnTo>
                  <a:lnTo>
                    <a:pt x="126" y="103"/>
                  </a:lnTo>
                  <a:lnTo>
                    <a:pt x="129" y="94"/>
                  </a:lnTo>
                  <a:lnTo>
                    <a:pt x="132" y="86"/>
                  </a:lnTo>
                  <a:lnTo>
                    <a:pt x="134" y="78"/>
                  </a:lnTo>
                  <a:lnTo>
                    <a:pt x="139" y="72"/>
                  </a:lnTo>
                  <a:lnTo>
                    <a:pt x="141" y="65"/>
                  </a:lnTo>
                  <a:lnTo>
                    <a:pt x="144" y="60"/>
                  </a:lnTo>
                  <a:lnTo>
                    <a:pt x="145" y="56"/>
                  </a:lnTo>
                  <a:lnTo>
                    <a:pt x="148" y="53"/>
                  </a:lnTo>
                  <a:lnTo>
                    <a:pt x="151" y="49"/>
                  </a:lnTo>
                  <a:lnTo>
                    <a:pt x="152" y="48"/>
                  </a:lnTo>
                  <a:lnTo>
                    <a:pt x="178" y="0"/>
                  </a:lnTo>
                  <a:close/>
                </a:path>
              </a:pathLst>
            </a:custGeom>
            <a:solidFill>
              <a:srgbClr val="784A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12" name="Shape 354"/>
            <p:cNvSpPr>
              <a:spLocks/>
            </p:cNvSpPr>
            <p:nvPr/>
          </p:nvSpPr>
          <p:spPr bwMode="auto">
            <a:xfrm>
              <a:off x="669" y="2264"/>
              <a:ext cx="359" cy="532"/>
            </a:xfrm>
            <a:custGeom>
              <a:avLst/>
              <a:gdLst>
                <a:gd name="T0" fmla="*/ 85 w 360"/>
                <a:gd name="T1" fmla="*/ 6 h 533"/>
                <a:gd name="T2" fmla="*/ 67 w 360"/>
                <a:gd name="T3" fmla="*/ 19 h 533"/>
                <a:gd name="T4" fmla="*/ 54 w 360"/>
                <a:gd name="T5" fmla="*/ 35 h 533"/>
                <a:gd name="T6" fmla="*/ 43 w 360"/>
                <a:gd name="T7" fmla="*/ 53 h 533"/>
                <a:gd name="T8" fmla="*/ 33 w 360"/>
                <a:gd name="T9" fmla="*/ 75 h 533"/>
                <a:gd name="T10" fmla="*/ 24 w 360"/>
                <a:gd name="T11" fmla="*/ 98 h 533"/>
                <a:gd name="T12" fmla="*/ 19 w 360"/>
                <a:gd name="T13" fmla="*/ 118 h 533"/>
                <a:gd name="T14" fmla="*/ 15 w 360"/>
                <a:gd name="T15" fmla="*/ 136 h 533"/>
                <a:gd name="T16" fmla="*/ 12 w 360"/>
                <a:gd name="T17" fmla="*/ 153 h 533"/>
                <a:gd name="T18" fmla="*/ 8 w 360"/>
                <a:gd name="T19" fmla="*/ 171 h 533"/>
                <a:gd name="T20" fmla="*/ 5 w 360"/>
                <a:gd name="T21" fmla="*/ 191 h 533"/>
                <a:gd name="T22" fmla="*/ 4 w 360"/>
                <a:gd name="T23" fmla="*/ 213 h 533"/>
                <a:gd name="T24" fmla="*/ 1 w 360"/>
                <a:gd name="T25" fmla="*/ 235 h 533"/>
                <a:gd name="T26" fmla="*/ 1 w 360"/>
                <a:gd name="T27" fmla="*/ 258 h 533"/>
                <a:gd name="T28" fmla="*/ 1 w 360"/>
                <a:gd name="T29" fmla="*/ 274 h 533"/>
                <a:gd name="T30" fmla="*/ 0 w 360"/>
                <a:gd name="T31" fmla="*/ 295 h 533"/>
                <a:gd name="T32" fmla="*/ 0 w 360"/>
                <a:gd name="T33" fmla="*/ 320 h 533"/>
                <a:gd name="T34" fmla="*/ 0 w 360"/>
                <a:gd name="T35" fmla="*/ 343 h 533"/>
                <a:gd name="T36" fmla="*/ 0 w 360"/>
                <a:gd name="T37" fmla="*/ 365 h 533"/>
                <a:gd name="T38" fmla="*/ 1 w 360"/>
                <a:gd name="T39" fmla="*/ 386 h 533"/>
                <a:gd name="T40" fmla="*/ 1 w 360"/>
                <a:gd name="T41" fmla="*/ 407 h 533"/>
                <a:gd name="T42" fmla="*/ 1 w 360"/>
                <a:gd name="T43" fmla="*/ 426 h 533"/>
                <a:gd name="T44" fmla="*/ 1 w 360"/>
                <a:gd name="T45" fmla="*/ 445 h 533"/>
                <a:gd name="T46" fmla="*/ 1 w 360"/>
                <a:gd name="T47" fmla="*/ 461 h 533"/>
                <a:gd name="T48" fmla="*/ 4 w 360"/>
                <a:gd name="T49" fmla="*/ 477 h 533"/>
                <a:gd name="T50" fmla="*/ 4 w 360"/>
                <a:gd name="T51" fmla="*/ 499 h 533"/>
                <a:gd name="T52" fmla="*/ 5 w 360"/>
                <a:gd name="T53" fmla="*/ 514 h 533"/>
                <a:gd name="T54" fmla="*/ 9 w 360"/>
                <a:gd name="T55" fmla="*/ 516 h 533"/>
                <a:gd name="T56" fmla="*/ 28 w 360"/>
                <a:gd name="T57" fmla="*/ 519 h 533"/>
                <a:gd name="T58" fmla="*/ 50 w 360"/>
                <a:gd name="T59" fmla="*/ 521 h 533"/>
                <a:gd name="T60" fmla="*/ 69 w 360"/>
                <a:gd name="T61" fmla="*/ 523 h 533"/>
                <a:gd name="T62" fmla="*/ 89 w 360"/>
                <a:gd name="T63" fmla="*/ 523 h 533"/>
                <a:gd name="T64" fmla="*/ 112 w 360"/>
                <a:gd name="T65" fmla="*/ 525 h 533"/>
                <a:gd name="T66" fmla="*/ 136 w 360"/>
                <a:gd name="T67" fmla="*/ 525 h 533"/>
                <a:gd name="T68" fmla="*/ 160 w 360"/>
                <a:gd name="T69" fmla="*/ 525 h 533"/>
                <a:gd name="T70" fmla="*/ 180 w 360"/>
                <a:gd name="T71" fmla="*/ 525 h 533"/>
                <a:gd name="T72" fmla="*/ 203 w 360"/>
                <a:gd name="T73" fmla="*/ 521 h 533"/>
                <a:gd name="T74" fmla="*/ 227 w 360"/>
                <a:gd name="T75" fmla="*/ 518 h 533"/>
                <a:gd name="T76" fmla="*/ 250 w 360"/>
                <a:gd name="T77" fmla="*/ 514 h 533"/>
                <a:gd name="T78" fmla="*/ 272 w 360"/>
                <a:gd name="T79" fmla="*/ 510 h 533"/>
                <a:gd name="T80" fmla="*/ 292 w 360"/>
                <a:gd name="T81" fmla="*/ 506 h 533"/>
                <a:gd name="T82" fmla="*/ 310 w 360"/>
                <a:gd name="T83" fmla="*/ 502 h 533"/>
                <a:gd name="T84" fmla="*/ 329 w 360"/>
                <a:gd name="T85" fmla="*/ 497 h 533"/>
                <a:gd name="T86" fmla="*/ 349 w 360"/>
                <a:gd name="T87" fmla="*/ 492 h 533"/>
                <a:gd name="T88" fmla="*/ 307 w 360"/>
                <a:gd name="T89" fmla="*/ 53 h 533"/>
                <a:gd name="T90" fmla="*/ 96 w 360"/>
                <a:gd name="T91" fmla="*/ 0 h 5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0"/>
                <a:gd name="T139" fmla="*/ 0 h 533"/>
                <a:gd name="T140" fmla="*/ 360 w 360"/>
                <a:gd name="T141" fmla="*/ 533 h 5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0" h="533" extrusionOk="0">
                  <a:moveTo>
                    <a:pt x="96" y="0"/>
                  </a:moveTo>
                  <a:lnTo>
                    <a:pt x="93" y="1"/>
                  </a:lnTo>
                  <a:lnTo>
                    <a:pt x="85" y="6"/>
                  </a:lnTo>
                  <a:lnTo>
                    <a:pt x="80" y="8"/>
                  </a:lnTo>
                  <a:lnTo>
                    <a:pt x="74" y="14"/>
                  </a:lnTo>
                  <a:lnTo>
                    <a:pt x="67" y="19"/>
                  </a:lnTo>
                  <a:lnTo>
                    <a:pt x="62" y="27"/>
                  </a:lnTo>
                  <a:lnTo>
                    <a:pt x="58" y="30"/>
                  </a:lnTo>
                  <a:lnTo>
                    <a:pt x="54" y="35"/>
                  </a:lnTo>
                  <a:lnTo>
                    <a:pt x="50" y="41"/>
                  </a:lnTo>
                  <a:lnTo>
                    <a:pt x="47" y="48"/>
                  </a:lnTo>
                  <a:lnTo>
                    <a:pt x="43" y="53"/>
                  </a:lnTo>
                  <a:lnTo>
                    <a:pt x="39" y="58"/>
                  </a:lnTo>
                  <a:lnTo>
                    <a:pt x="36" y="65"/>
                  </a:lnTo>
                  <a:lnTo>
                    <a:pt x="33" y="75"/>
                  </a:lnTo>
                  <a:lnTo>
                    <a:pt x="29" y="81"/>
                  </a:lnTo>
                  <a:lnTo>
                    <a:pt x="27" y="90"/>
                  </a:lnTo>
                  <a:lnTo>
                    <a:pt x="24" y="98"/>
                  </a:lnTo>
                  <a:lnTo>
                    <a:pt x="21" y="109"/>
                  </a:lnTo>
                  <a:lnTo>
                    <a:pt x="19" y="113"/>
                  </a:lnTo>
                  <a:lnTo>
                    <a:pt x="19" y="118"/>
                  </a:lnTo>
                  <a:lnTo>
                    <a:pt x="16" y="124"/>
                  </a:lnTo>
                  <a:lnTo>
                    <a:pt x="15" y="129"/>
                  </a:lnTo>
                  <a:lnTo>
                    <a:pt x="15" y="136"/>
                  </a:lnTo>
                  <a:lnTo>
                    <a:pt x="13" y="141"/>
                  </a:lnTo>
                  <a:lnTo>
                    <a:pt x="12" y="147"/>
                  </a:lnTo>
                  <a:lnTo>
                    <a:pt x="12" y="153"/>
                  </a:lnTo>
                  <a:lnTo>
                    <a:pt x="10" y="159"/>
                  </a:lnTo>
                  <a:lnTo>
                    <a:pt x="9" y="166"/>
                  </a:lnTo>
                  <a:lnTo>
                    <a:pt x="8" y="171"/>
                  </a:lnTo>
                  <a:lnTo>
                    <a:pt x="8" y="178"/>
                  </a:lnTo>
                  <a:lnTo>
                    <a:pt x="6" y="185"/>
                  </a:lnTo>
                  <a:lnTo>
                    <a:pt x="5" y="191"/>
                  </a:lnTo>
                  <a:lnTo>
                    <a:pt x="5" y="198"/>
                  </a:lnTo>
                  <a:lnTo>
                    <a:pt x="5" y="206"/>
                  </a:lnTo>
                  <a:lnTo>
                    <a:pt x="4" y="213"/>
                  </a:lnTo>
                  <a:lnTo>
                    <a:pt x="2" y="220"/>
                  </a:lnTo>
                  <a:lnTo>
                    <a:pt x="1" y="227"/>
                  </a:lnTo>
                  <a:lnTo>
                    <a:pt x="1" y="235"/>
                  </a:lnTo>
                  <a:lnTo>
                    <a:pt x="1" y="241"/>
                  </a:lnTo>
                  <a:lnTo>
                    <a:pt x="1" y="251"/>
                  </a:lnTo>
                  <a:lnTo>
                    <a:pt x="1" y="258"/>
                  </a:lnTo>
                  <a:lnTo>
                    <a:pt x="1" y="266"/>
                  </a:lnTo>
                  <a:lnTo>
                    <a:pt x="1" y="273"/>
                  </a:lnTo>
                  <a:lnTo>
                    <a:pt x="1" y="281"/>
                  </a:lnTo>
                  <a:lnTo>
                    <a:pt x="0" y="289"/>
                  </a:lnTo>
                  <a:lnTo>
                    <a:pt x="0" y="296"/>
                  </a:lnTo>
                  <a:lnTo>
                    <a:pt x="0" y="302"/>
                  </a:lnTo>
                  <a:lnTo>
                    <a:pt x="0" y="312"/>
                  </a:lnTo>
                  <a:lnTo>
                    <a:pt x="0" y="319"/>
                  </a:lnTo>
                  <a:lnTo>
                    <a:pt x="0" y="327"/>
                  </a:lnTo>
                  <a:lnTo>
                    <a:pt x="0" y="334"/>
                  </a:lnTo>
                  <a:lnTo>
                    <a:pt x="0" y="342"/>
                  </a:lnTo>
                  <a:lnTo>
                    <a:pt x="0" y="350"/>
                  </a:lnTo>
                  <a:lnTo>
                    <a:pt x="0" y="357"/>
                  </a:lnTo>
                  <a:lnTo>
                    <a:pt x="0" y="363"/>
                  </a:lnTo>
                  <a:lnTo>
                    <a:pt x="0" y="372"/>
                  </a:lnTo>
                  <a:lnTo>
                    <a:pt x="0" y="380"/>
                  </a:lnTo>
                  <a:lnTo>
                    <a:pt x="1" y="387"/>
                  </a:lnTo>
                  <a:lnTo>
                    <a:pt x="1" y="393"/>
                  </a:lnTo>
                  <a:lnTo>
                    <a:pt x="1" y="400"/>
                  </a:lnTo>
                  <a:lnTo>
                    <a:pt x="1" y="407"/>
                  </a:lnTo>
                  <a:lnTo>
                    <a:pt x="1" y="414"/>
                  </a:lnTo>
                  <a:lnTo>
                    <a:pt x="1" y="420"/>
                  </a:lnTo>
                  <a:lnTo>
                    <a:pt x="1" y="427"/>
                  </a:lnTo>
                  <a:lnTo>
                    <a:pt x="1" y="433"/>
                  </a:lnTo>
                  <a:lnTo>
                    <a:pt x="1" y="439"/>
                  </a:lnTo>
                  <a:lnTo>
                    <a:pt x="1" y="445"/>
                  </a:lnTo>
                  <a:lnTo>
                    <a:pt x="1" y="452"/>
                  </a:lnTo>
                  <a:lnTo>
                    <a:pt x="1" y="457"/>
                  </a:lnTo>
                  <a:lnTo>
                    <a:pt x="1" y="462"/>
                  </a:lnTo>
                  <a:lnTo>
                    <a:pt x="1" y="468"/>
                  </a:lnTo>
                  <a:lnTo>
                    <a:pt x="2" y="473"/>
                  </a:lnTo>
                  <a:lnTo>
                    <a:pt x="2" y="479"/>
                  </a:lnTo>
                  <a:lnTo>
                    <a:pt x="4" y="484"/>
                  </a:lnTo>
                  <a:lnTo>
                    <a:pt x="4" y="492"/>
                  </a:lnTo>
                  <a:lnTo>
                    <a:pt x="4" y="499"/>
                  </a:lnTo>
                  <a:lnTo>
                    <a:pt x="4" y="506"/>
                  </a:lnTo>
                  <a:lnTo>
                    <a:pt x="5" y="513"/>
                  </a:lnTo>
                  <a:lnTo>
                    <a:pt x="5" y="517"/>
                  </a:lnTo>
                  <a:lnTo>
                    <a:pt x="5" y="521"/>
                  </a:lnTo>
                  <a:lnTo>
                    <a:pt x="5" y="523"/>
                  </a:lnTo>
                  <a:lnTo>
                    <a:pt x="6" y="523"/>
                  </a:lnTo>
                  <a:lnTo>
                    <a:pt x="9" y="523"/>
                  </a:lnTo>
                  <a:lnTo>
                    <a:pt x="15" y="523"/>
                  </a:lnTo>
                  <a:lnTo>
                    <a:pt x="21" y="525"/>
                  </a:lnTo>
                  <a:lnTo>
                    <a:pt x="28" y="526"/>
                  </a:lnTo>
                  <a:lnTo>
                    <a:pt x="39" y="526"/>
                  </a:lnTo>
                  <a:lnTo>
                    <a:pt x="44" y="526"/>
                  </a:lnTo>
                  <a:lnTo>
                    <a:pt x="50" y="528"/>
                  </a:lnTo>
                  <a:lnTo>
                    <a:pt x="55" y="529"/>
                  </a:lnTo>
                  <a:lnTo>
                    <a:pt x="62" y="530"/>
                  </a:lnTo>
                  <a:lnTo>
                    <a:pt x="69" y="530"/>
                  </a:lnTo>
                  <a:lnTo>
                    <a:pt x="76" y="530"/>
                  </a:lnTo>
                  <a:lnTo>
                    <a:pt x="82" y="530"/>
                  </a:lnTo>
                  <a:lnTo>
                    <a:pt x="89" y="530"/>
                  </a:lnTo>
                  <a:lnTo>
                    <a:pt x="96" y="530"/>
                  </a:lnTo>
                  <a:lnTo>
                    <a:pt x="104" y="532"/>
                  </a:lnTo>
                  <a:lnTo>
                    <a:pt x="112" y="532"/>
                  </a:lnTo>
                  <a:lnTo>
                    <a:pt x="120" y="533"/>
                  </a:lnTo>
                  <a:lnTo>
                    <a:pt x="128" y="532"/>
                  </a:lnTo>
                  <a:lnTo>
                    <a:pt x="136" y="532"/>
                  </a:lnTo>
                  <a:lnTo>
                    <a:pt x="143" y="532"/>
                  </a:lnTo>
                  <a:lnTo>
                    <a:pt x="153" y="532"/>
                  </a:lnTo>
                  <a:lnTo>
                    <a:pt x="160" y="532"/>
                  </a:lnTo>
                  <a:lnTo>
                    <a:pt x="169" y="532"/>
                  </a:lnTo>
                  <a:lnTo>
                    <a:pt x="177" y="532"/>
                  </a:lnTo>
                  <a:lnTo>
                    <a:pt x="187" y="532"/>
                  </a:lnTo>
                  <a:lnTo>
                    <a:pt x="195" y="530"/>
                  </a:lnTo>
                  <a:lnTo>
                    <a:pt x="202" y="529"/>
                  </a:lnTo>
                  <a:lnTo>
                    <a:pt x="210" y="528"/>
                  </a:lnTo>
                  <a:lnTo>
                    <a:pt x="218" y="526"/>
                  </a:lnTo>
                  <a:lnTo>
                    <a:pt x="226" y="525"/>
                  </a:lnTo>
                  <a:lnTo>
                    <a:pt x="234" y="525"/>
                  </a:lnTo>
                  <a:lnTo>
                    <a:pt x="242" y="523"/>
                  </a:lnTo>
                  <a:lnTo>
                    <a:pt x="250" y="523"/>
                  </a:lnTo>
                  <a:lnTo>
                    <a:pt x="257" y="521"/>
                  </a:lnTo>
                  <a:lnTo>
                    <a:pt x="265" y="519"/>
                  </a:lnTo>
                  <a:lnTo>
                    <a:pt x="272" y="518"/>
                  </a:lnTo>
                  <a:lnTo>
                    <a:pt x="279" y="517"/>
                  </a:lnTo>
                  <a:lnTo>
                    <a:pt x="286" y="515"/>
                  </a:lnTo>
                  <a:lnTo>
                    <a:pt x="292" y="514"/>
                  </a:lnTo>
                  <a:lnTo>
                    <a:pt x="299" y="513"/>
                  </a:lnTo>
                  <a:lnTo>
                    <a:pt x="306" y="513"/>
                  </a:lnTo>
                  <a:lnTo>
                    <a:pt x="311" y="510"/>
                  </a:lnTo>
                  <a:lnTo>
                    <a:pt x="317" y="509"/>
                  </a:lnTo>
                  <a:lnTo>
                    <a:pt x="322" y="507"/>
                  </a:lnTo>
                  <a:lnTo>
                    <a:pt x="329" y="506"/>
                  </a:lnTo>
                  <a:lnTo>
                    <a:pt x="336" y="504"/>
                  </a:lnTo>
                  <a:lnTo>
                    <a:pt x="345" y="502"/>
                  </a:lnTo>
                  <a:lnTo>
                    <a:pt x="351" y="500"/>
                  </a:lnTo>
                  <a:lnTo>
                    <a:pt x="356" y="499"/>
                  </a:lnTo>
                  <a:lnTo>
                    <a:pt x="359" y="499"/>
                  </a:lnTo>
                  <a:lnTo>
                    <a:pt x="360" y="499"/>
                  </a:lnTo>
                  <a:lnTo>
                    <a:pt x="314" y="53"/>
                  </a:lnTo>
                  <a:lnTo>
                    <a:pt x="300" y="25"/>
                  </a:lnTo>
                  <a:lnTo>
                    <a:pt x="157" y="0"/>
                  </a:lnTo>
                  <a:lnTo>
                    <a:pt x="96" y="0"/>
                  </a:lnTo>
                  <a:close/>
                </a:path>
              </a:pathLst>
            </a:custGeom>
            <a:solidFill>
              <a:srgbClr val="2E2E3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13" name="Shape 355"/>
            <p:cNvSpPr>
              <a:spLocks/>
            </p:cNvSpPr>
            <p:nvPr/>
          </p:nvSpPr>
          <p:spPr bwMode="auto">
            <a:xfrm>
              <a:off x="839" y="2062"/>
              <a:ext cx="121" cy="226"/>
            </a:xfrm>
            <a:custGeom>
              <a:avLst/>
              <a:gdLst>
                <a:gd name="T0" fmla="*/ 99 w 122"/>
                <a:gd name="T1" fmla="*/ 14 h 227"/>
                <a:gd name="T2" fmla="*/ 102 w 122"/>
                <a:gd name="T3" fmla="*/ 16 h 227"/>
                <a:gd name="T4" fmla="*/ 103 w 122"/>
                <a:gd name="T5" fmla="*/ 22 h 227"/>
                <a:gd name="T6" fmla="*/ 106 w 122"/>
                <a:gd name="T7" fmla="*/ 29 h 227"/>
                <a:gd name="T8" fmla="*/ 109 w 122"/>
                <a:gd name="T9" fmla="*/ 35 h 227"/>
                <a:gd name="T10" fmla="*/ 111 w 122"/>
                <a:gd name="T11" fmla="*/ 45 h 227"/>
                <a:gd name="T12" fmla="*/ 111 w 122"/>
                <a:gd name="T13" fmla="*/ 49 h 227"/>
                <a:gd name="T14" fmla="*/ 113 w 122"/>
                <a:gd name="T15" fmla="*/ 56 h 227"/>
                <a:gd name="T16" fmla="*/ 114 w 122"/>
                <a:gd name="T17" fmla="*/ 62 h 227"/>
                <a:gd name="T18" fmla="*/ 115 w 122"/>
                <a:gd name="T19" fmla="*/ 69 h 227"/>
                <a:gd name="T20" fmla="*/ 115 w 122"/>
                <a:gd name="T21" fmla="*/ 75 h 227"/>
                <a:gd name="T22" fmla="*/ 115 w 122"/>
                <a:gd name="T23" fmla="*/ 81 h 227"/>
                <a:gd name="T24" fmla="*/ 115 w 122"/>
                <a:gd name="T25" fmla="*/ 88 h 227"/>
                <a:gd name="T26" fmla="*/ 115 w 122"/>
                <a:gd name="T27" fmla="*/ 96 h 227"/>
                <a:gd name="T28" fmla="*/ 115 w 122"/>
                <a:gd name="T29" fmla="*/ 103 h 227"/>
                <a:gd name="T30" fmla="*/ 115 w 122"/>
                <a:gd name="T31" fmla="*/ 110 h 227"/>
                <a:gd name="T32" fmla="*/ 114 w 122"/>
                <a:gd name="T33" fmla="*/ 113 h 227"/>
                <a:gd name="T34" fmla="*/ 114 w 122"/>
                <a:gd name="T35" fmla="*/ 117 h 227"/>
                <a:gd name="T36" fmla="*/ 113 w 122"/>
                <a:gd name="T37" fmla="*/ 121 h 227"/>
                <a:gd name="T38" fmla="*/ 111 w 122"/>
                <a:gd name="T39" fmla="*/ 126 h 227"/>
                <a:gd name="T40" fmla="*/ 111 w 122"/>
                <a:gd name="T41" fmla="*/ 131 h 227"/>
                <a:gd name="T42" fmla="*/ 111 w 122"/>
                <a:gd name="T43" fmla="*/ 137 h 227"/>
                <a:gd name="T44" fmla="*/ 111 w 122"/>
                <a:gd name="T45" fmla="*/ 142 h 227"/>
                <a:gd name="T46" fmla="*/ 111 w 122"/>
                <a:gd name="T47" fmla="*/ 145 h 227"/>
                <a:gd name="T48" fmla="*/ 79 w 122"/>
                <a:gd name="T49" fmla="*/ 159 h 227"/>
                <a:gd name="T50" fmla="*/ 86 w 122"/>
                <a:gd name="T51" fmla="*/ 220 h 227"/>
                <a:gd name="T52" fmla="*/ 0 w 122"/>
                <a:gd name="T53" fmla="*/ 220 h 227"/>
                <a:gd name="T54" fmla="*/ 15 w 122"/>
                <a:gd name="T55" fmla="*/ 0 h 227"/>
                <a:gd name="T56" fmla="*/ 99 w 122"/>
                <a:gd name="T57" fmla="*/ 14 h 227"/>
                <a:gd name="T58" fmla="*/ 99 w 122"/>
                <a:gd name="T59" fmla="*/ 14 h 2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2"/>
                <a:gd name="T91" fmla="*/ 0 h 227"/>
                <a:gd name="T92" fmla="*/ 122 w 122"/>
                <a:gd name="T93" fmla="*/ 227 h 22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2" h="227" extrusionOk="0">
                  <a:moveTo>
                    <a:pt x="106" y="14"/>
                  </a:moveTo>
                  <a:lnTo>
                    <a:pt x="109" y="16"/>
                  </a:lnTo>
                  <a:lnTo>
                    <a:pt x="110" y="22"/>
                  </a:lnTo>
                  <a:lnTo>
                    <a:pt x="113" y="29"/>
                  </a:lnTo>
                  <a:lnTo>
                    <a:pt x="116" y="35"/>
                  </a:lnTo>
                  <a:lnTo>
                    <a:pt x="118" y="45"/>
                  </a:lnTo>
                  <a:lnTo>
                    <a:pt x="118" y="49"/>
                  </a:lnTo>
                  <a:lnTo>
                    <a:pt x="120" y="56"/>
                  </a:lnTo>
                  <a:lnTo>
                    <a:pt x="121" y="62"/>
                  </a:lnTo>
                  <a:lnTo>
                    <a:pt x="122" y="69"/>
                  </a:lnTo>
                  <a:lnTo>
                    <a:pt x="122" y="75"/>
                  </a:lnTo>
                  <a:lnTo>
                    <a:pt x="122" y="81"/>
                  </a:lnTo>
                  <a:lnTo>
                    <a:pt x="122" y="88"/>
                  </a:lnTo>
                  <a:lnTo>
                    <a:pt x="122" y="96"/>
                  </a:lnTo>
                  <a:lnTo>
                    <a:pt x="122" y="103"/>
                  </a:lnTo>
                  <a:lnTo>
                    <a:pt x="122" y="110"/>
                  </a:lnTo>
                  <a:lnTo>
                    <a:pt x="121" y="117"/>
                  </a:lnTo>
                  <a:lnTo>
                    <a:pt x="121" y="124"/>
                  </a:lnTo>
                  <a:lnTo>
                    <a:pt x="120" y="128"/>
                  </a:lnTo>
                  <a:lnTo>
                    <a:pt x="118" y="133"/>
                  </a:lnTo>
                  <a:lnTo>
                    <a:pt x="118" y="138"/>
                  </a:lnTo>
                  <a:lnTo>
                    <a:pt x="118" y="144"/>
                  </a:lnTo>
                  <a:lnTo>
                    <a:pt x="118" y="149"/>
                  </a:lnTo>
                  <a:lnTo>
                    <a:pt x="118" y="152"/>
                  </a:lnTo>
                  <a:lnTo>
                    <a:pt x="86" y="166"/>
                  </a:lnTo>
                  <a:lnTo>
                    <a:pt x="93" y="227"/>
                  </a:lnTo>
                  <a:lnTo>
                    <a:pt x="0" y="227"/>
                  </a:lnTo>
                  <a:lnTo>
                    <a:pt x="15" y="0"/>
                  </a:lnTo>
                  <a:lnTo>
                    <a:pt x="106" y="14"/>
                  </a:lnTo>
                  <a:close/>
                </a:path>
              </a:pathLst>
            </a:custGeom>
            <a:solidFill>
              <a:srgbClr val="FFCC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14" name="Shape 356"/>
            <p:cNvSpPr>
              <a:spLocks/>
            </p:cNvSpPr>
            <p:nvPr/>
          </p:nvSpPr>
          <p:spPr bwMode="auto">
            <a:xfrm>
              <a:off x="723" y="2010"/>
              <a:ext cx="243" cy="363"/>
            </a:xfrm>
            <a:custGeom>
              <a:avLst/>
              <a:gdLst>
                <a:gd name="T0" fmla="*/ 224 w 244"/>
                <a:gd name="T1" fmla="*/ 38 h 364"/>
                <a:gd name="T2" fmla="*/ 233 w 244"/>
                <a:gd name="T3" fmla="*/ 54 h 364"/>
                <a:gd name="T4" fmla="*/ 237 w 244"/>
                <a:gd name="T5" fmla="*/ 72 h 364"/>
                <a:gd name="T6" fmla="*/ 196 w 244"/>
                <a:gd name="T7" fmla="*/ 122 h 364"/>
                <a:gd name="T8" fmla="*/ 182 w 244"/>
                <a:gd name="T9" fmla="*/ 115 h 364"/>
                <a:gd name="T10" fmla="*/ 168 w 244"/>
                <a:gd name="T11" fmla="*/ 122 h 364"/>
                <a:gd name="T12" fmla="*/ 163 w 244"/>
                <a:gd name="T13" fmla="*/ 139 h 364"/>
                <a:gd name="T14" fmla="*/ 164 w 244"/>
                <a:gd name="T15" fmla="*/ 162 h 364"/>
                <a:gd name="T16" fmla="*/ 169 w 244"/>
                <a:gd name="T17" fmla="*/ 182 h 364"/>
                <a:gd name="T18" fmla="*/ 176 w 244"/>
                <a:gd name="T19" fmla="*/ 191 h 364"/>
                <a:gd name="T20" fmla="*/ 177 w 244"/>
                <a:gd name="T21" fmla="*/ 197 h 364"/>
                <a:gd name="T22" fmla="*/ 179 w 244"/>
                <a:gd name="T23" fmla="*/ 217 h 364"/>
                <a:gd name="T24" fmla="*/ 176 w 244"/>
                <a:gd name="T25" fmla="*/ 235 h 364"/>
                <a:gd name="T26" fmla="*/ 173 w 244"/>
                <a:gd name="T27" fmla="*/ 255 h 364"/>
                <a:gd name="T28" fmla="*/ 168 w 244"/>
                <a:gd name="T29" fmla="*/ 278 h 364"/>
                <a:gd name="T30" fmla="*/ 160 w 244"/>
                <a:gd name="T31" fmla="*/ 301 h 364"/>
                <a:gd name="T32" fmla="*/ 149 w 244"/>
                <a:gd name="T33" fmla="*/ 321 h 364"/>
                <a:gd name="T34" fmla="*/ 141 w 244"/>
                <a:gd name="T35" fmla="*/ 339 h 364"/>
                <a:gd name="T36" fmla="*/ 133 w 244"/>
                <a:gd name="T37" fmla="*/ 354 h 364"/>
                <a:gd name="T38" fmla="*/ 110 w 244"/>
                <a:gd name="T39" fmla="*/ 351 h 364"/>
                <a:gd name="T40" fmla="*/ 0 w 244"/>
                <a:gd name="T41" fmla="*/ 325 h 364"/>
                <a:gd name="T42" fmla="*/ 7 w 244"/>
                <a:gd name="T43" fmla="*/ 309 h 364"/>
                <a:gd name="T44" fmla="*/ 18 w 244"/>
                <a:gd name="T45" fmla="*/ 285 h 364"/>
                <a:gd name="T46" fmla="*/ 26 w 244"/>
                <a:gd name="T47" fmla="*/ 258 h 364"/>
                <a:gd name="T48" fmla="*/ 33 w 244"/>
                <a:gd name="T49" fmla="*/ 243 h 364"/>
                <a:gd name="T50" fmla="*/ 38 w 244"/>
                <a:gd name="T51" fmla="*/ 225 h 364"/>
                <a:gd name="T52" fmla="*/ 45 w 244"/>
                <a:gd name="T53" fmla="*/ 199 h 364"/>
                <a:gd name="T54" fmla="*/ 46 w 244"/>
                <a:gd name="T55" fmla="*/ 183 h 364"/>
                <a:gd name="T56" fmla="*/ 48 w 244"/>
                <a:gd name="T57" fmla="*/ 167 h 364"/>
                <a:gd name="T58" fmla="*/ 48 w 244"/>
                <a:gd name="T59" fmla="*/ 141 h 364"/>
                <a:gd name="T60" fmla="*/ 45 w 244"/>
                <a:gd name="T61" fmla="*/ 117 h 364"/>
                <a:gd name="T62" fmla="*/ 45 w 244"/>
                <a:gd name="T63" fmla="*/ 95 h 364"/>
                <a:gd name="T64" fmla="*/ 48 w 244"/>
                <a:gd name="T65" fmla="*/ 76 h 364"/>
                <a:gd name="T66" fmla="*/ 54 w 244"/>
                <a:gd name="T67" fmla="*/ 57 h 364"/>
                <a:gd name="T68" fmla="*/ 67 w 244"/>
                <a:gd name="T69" fmla="*/ 38 h 364"/>
                <a:gd name="T70" fmla="*/ 81 w 244"/>
                <a:gd name="T71" fmla="*/ 23 h 364"/>
                <a:gd name="T72" fmla="*/ 99 w 244"/>
                <a:gd name="T73" fmla="*/ 12 h 364"/>
                <a:gd name="T74" fmla="*/ 119 w 244"/>
                <a:gd name="T75" fmla="*/ 3 h 364"/>
                <a:gd name="T76" fmla="*/ 133 w 244"/>
                <a:gd name="T77" fmla="*/ 0 h 364"/>
                <a:gd name="T78" fmla="*/ 153 w 244"/>
                <a:gd name="T79" fmla="*/ 0 h 364"/>
                <a:gd name="T80" fmla="*/ 173 w 244"/>
                <a:gd name="T81" fmla="*/ 3 h 364"/>
                <a:gd name="T82" fmla="*/ 187 w 244"/>
                <a:gd name="T83" fmla="*/ 4 h 364"/>
                <a:gd name="T84" fmla="*/ 199 w 244"/>
                <a:gd name="T85" fmla="*/ 7 h 3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4"/>
                <a:gd name="T130" fmla="*/ 0 h 364"/>
                <a:gd name="T131" fmla="*/ 244 w 244"/>
                <a:gd name="T132" fmla="*/ 364 h 36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4" h="364" extrusionOk="0">
                  <a:moveTo>
                    <a:pt x="224" y="27"/>
                  </a:moveTo>
                  <a:lnTo>
                    <a:pt x="227" y="30"/>
                  </a:lnTo>
                  <a:lnTo>
                    <a:pt x="231" y="38"/>
                  </a:lnTo>
                  <a:lnTo>
                    <a:pt x="233" y="44"/>
                  </a:lnTo>
                  <a:lnTo>
                    <a:pt x="237" y="49"/>
                  </a:lnTo>
                  <a:lnTo>
                    <a:pt x="240" y="54"/>
                  </a:lnTo>
                  <a:lnTo>
                    <a:pt x="243" y="60"/>
                  </a:lnTo>
                  <a:lnTo>
                    <a:pt x="244" y="67"/>
                  </a:lnTo>
                  <a:lnTo>
                    <a:pt x="244" y="72"/>
                  </a:lnTo>
                  <a:lnTo>
                    <a:pt x="243" y="75"/>
                  </a:lnTo>
                  <a:lnTo>
                    <a:pt x="243" y="78"/>
                  </a:lnTo>
                  <a:lnTo>
                    <a:pt x="203" y="122"/>
                  </a:lnTo>
                  <a:lnTo>
                    <a:pt x="201" y="120"/>
                  </a:lnTo>
                  <a:lnTo>
                    <a:pt x="195" y="117"/>
                  </a:lnTo>
                  <a:lnTo>
                    <a:pt x="189" y="115"/>
                  </a:lnTo>
                  <a:lnTo>
                    <a:pt x="182" y="117"/>
                  </a:lnTo>
                  <a:lnTo>
                    <a:pt x="178" y="118"/>
                  </a:lnTo>
                  <a:lnTo>
                    <a:pt x="175" y="122"/>
                  </a:lnTo>
                  <a:lnTo>
                    <a:pt x="174" y="126"/>
                  </a:lnTo>
                  <a:lnTo>
                    <a:pt x="172" y="132"/>
                  </a:lnTo>
                  <a:lnTo>
                    <a:pt x="170" y="139"/>
                  </a:lnTo>
                  <a:lnTo>
                    <a:pt x="170" y="145"/>
                  </a:lnTo>
                  <a:lnTo>
                    <a:pt x="170" y="153"/>
                  </a:lnTo>
                  <a:lnTo>
                    <a:pt x="171" y="162"/>
                  </a:lnTo>
                  <a:lnTo>
                    <a:pt x="171" y="168"/>
                  </a:lnTo>
                  <a:lnTo>
                    <a:pt x="174" y="175"/>
                  </a:lnTo>
                  <a:lnTo>
                    <a:pt x="176" y="182"/>
                  </a:lnTo>
                  <a:lnTo>
                    <a:pt x="179" y="189"/>
                  </a:lnTo>
                  <a:lnTo>
                    <a:pt x="180" y="193"/>
                  </a:lnTo>
                  <a:lnTo>
                    <a:pt x="183" y="198"/>
                  </a:lnTo>
                  <a:lnTo>
                    <a:pt x="183" y="200"/>
                  </a:lnTo>
                  <a:lnTo>
                    <a:pt x="184" y="202"/>
                  </a:lnTo>
                  <a:lnTo>
                    <a:pt x="184" y="204"/>
                  </a:lnTo>
                  <a:lnTo>
                    <a:pt x="184" y="208"/>
                  </a:lnTo>
                  <a:lnTo>
                    <a:pt x="184" y="214"/>
                  </a:lnTo>
                  <a:lnTo>
                    <a:pt x="186" y="224"/>
                  </a:lnTo>
                  <a:lnTo>
                    <a:pt x="184" y="229"/>
                  </a:lnTo>
                  <a:lnTo>
                    <a:pt x="184" y="235"/>
                  </a:lnTo>
                  <a:lnTo>
                    <a:pt x="183" y="242"/>
                  </a:lnTo>
                  <a:lnTo>
                    <a:pt x="183" y="248"/>
                  </a:lnTo>
                  <a:lnTo>
                    <a:pt x="182" y="255"/>
                  </a:lnTo>
                  <a:lnTo>
                    <a:pt x="180" y="262"/>
                  </a:lnTo>
                  <a:lnTo>
                    <a:pt x="180" y="269"/>
                  </a:lnTo>
                  <a:lnTo>
                    <a:pt x="179" y="278"/>
                  </a:lnTo>
                  <a:lnTo>
                    <a:pt x="175" y="285"/>
                  </a:lnTo>
                  <a:lnTo>
                    <a:pt x="172" y="292"/>
                  </a:lnTo>
                  <a:lnTo>
                    <a:pt x="170" y="300"/>
                  </a:lnTo>
                  <a:lnTo>
                    <a:pt x="167" y="308"/>
                  </a:lnTo>
                  <a:lnTo>
                    <a:pt x="163" y="315"/>
                  </a:lnTo>
                  <a:lnTo>
                    <a:pt x="160" y="322"/>
                  </a:lnTo>
                  <a:lnTo>
                    <a:pt x="156" y="328"/>
                  </a:lnTo>
                  <a:lnTo>
                    <a:pt x="153" y="336"/>
                  </a:lnTo>
                  <a:lnTo>
                    <a:pt x="151" y="341"/>
                  </a:lnTo>
                  <a:lnTo>
                    <a:pt x="148" y="346"/>
                  </a:lnTo>
                  <a:lnTo>
                    <a:pt x="145" y="350"/>
                  </a:lnTo>
                  <a:lnTo>
                    <a:pt x="142" y="355"/>
                  </a:lnTo>
                  <a:lnTo>
                    <a:pt x="140" y="361"/>
                  </a:lnTo>
                  <a:lnTo>
                    <a:pt x="140" y="364"/>
                  </a:lnTo>
                  <a:lnTo>
                    <a:pt x="133" y="326"/>
                  </a:lnTo>
                  <a:lnTo>
                    <a:pt x="110" y="358"/>
                  </a:lnTo>
                  <a:lnTo>
                    <a:pt x="0" y="336"/>
                  </a:lnTo>
                  <a:lnTo>
                    <a:pt x="0" y="334"/>
                  </a:lnTo>
                  <a:lnTo>
                    <a:pt x="0" y="332"/>
                  </a:lnTo>
                  <a:lnTo>
                    <a:pt x="2" y="328"/>
                  </a:lnTo>
                  <a:lnTo>
                    <a:pt x="4" y="323"/>
                  </a:lnTo>
                  <a:lnTo>
                    <a:pt x="7" y="316"/>
                  </a:lnTo>
                  <a:lnTo>
                    <a:pt x="11" y="309"/>
                  </a:lnTo>
                  <a:lnTo>
                    <a:pt x="14" y="300"/>
                  </a:lnTo>
                  <a:lnTo>
                    <a:pt x="18" y="292"/>
                  </a:lnTo>
                  <a:lnTo>
                    <a:pt x="21" y="281"/>
                  </a:lnTo>
                  <a:lnTo>
                    <a:pt x="25" y="271"/>
                  </a:lnTo>
                  <a:lnTo>
                    <a:pt x="26" y="265"/>
                  </a:lnTo>
                  <a:lnTo>
                    <a:pt x="29" y="261"/>
                  </a:lnTo>
                  <a:lnTo>
                    <a:pt x="30" y="255"/>
                  </a:lnTo>
                  <a:lnTo>
                    <a:pt x="33" y="250"/>
                  </a:lnTo>
                  <a:lnTo>
                    <a:pt x="34" y="244"/>
                  </a:lnTo>
                  <a:lnTo>
                    <a:pt x="35" y="238"/>
                  </a:lnTo>
                  <a:lnTo>
                    <a:pt x="38" y="232"/>
                  </a:lnTo>
                  <a:lnTo>
                    <a:pt x="39" y="228"/>
                  </a:lnTo>
                  <a:lnTo>
                    <a:pt x="42" y="217"/>
                  </a:lnTo>
                  <a:lnTo>
                    <a:pt x="45" y="206"/>
                  </a:lnTo>
                  <a:lnTo>
                    <a:pt x="45" y="201"/>
                  </a:lnTo>
                  <a:lnTo>
                    <a:pt x="46" y="195"/>
                  </a:lnTo>
                  <a:lnTo>
                    <a:pt x="46" y="190"/>
                  </a:lnTo>
                  <a:lnTo>
                    <a:pt x="48" y="186"/>
                  </a:lnTo>
                  <a:lnTo>
                    <a:pt x="48" y="177"/>
                  </a:lnTo>
                  <a:lnTo>
                    <a:pt x="48" y="167"/>
                  </a:lnTo>
                  <a:lnTo>
                    <a:pt x="48" y="158"/>
                  </a:lnTo>
                  <a:lnTo>
                    <a:pt x="48" y="149"/>
                  </a:lnTo>
                  <a:lnTo>
                    <a:pt x="48" y="141"/>
                  </a:lnTo>
                  <a:lnTo>
                    <a:pt x="48" y="133"/>
                  </a:lnTo>
                  <a:lnTo>
                    <a:pt x="46" y="125"/>
                  </a:lnTo>
                  <a:lnTo>
                    <a:pt x="45" y="117"/>
                  </a:lnTo>
                  <a:lnTo>
                    <a:pt x="45" y="109"/>
                  </a:lnTo>
                  <a:lnTo>
                    <a:pt x="45" y="103"/>
                  </a:lnTo>
                  <a:lnTo>
                    <a:pt x="45" y="95"/>
                  </a:lnTo>
                  <a:lnTo>
                    <a:pt x="45" y="88"/>
                  </a:lnTo>
                  <a:lnTo>
                    <a:pt x="46" y="82"/>
                  </a:lnTo>
                  <a:lnTo>
                    <a:pt x="48" y="76"/>
                  </a:lnTo>
                  <a:lnTo>
                    <a:pt x="49" y="69"/>
                  </a:lnTo>
                  <a:lnTo>
                    <a:pt x="52" y="63"/>
                  </a:lnTo>
                  <a:lnTo>
                    <a:pt x="54" y="57"/>
                  </a:lnTo>
                  <a:lnTo>
                    <a:pt x="58" y="50"/>
                  </a:lnTo>
                  <a:lnTo>
                    <a:pt x="61" y="44"/>
                  </a:lnTo>
                  <a:lnTo>
                    <a:pt x="67" y="38"/>
                  </a:lnTo>
                  <a:lnTo>
                    <a:pt x="71" y="34"/>
                  </a:lnTo>
                  <a:lnTo>
                    <a:pt x="76" y="29"/>
                  </a:lnTo>
                  <a:lnTo>
                    <a:pt x="81" y="23"/>
                  </a:lnTo>
                  <a:lnTo>
                    <a:pt x="87" y="19"/>
                  </a:lnTo>
                  <a:lnTo>
                    <a:pt x="92" y="15"/>
                  </a:lnTo>
                  <a:lnTo>
                    <a:pt x="99" y="12"/>
                  </a:lnTo>
                  <a:lnTo>
                    <a:pt x="105" y="8"/>
                  </a:lnTo>
                  <a:lnTo>
                    <a:pt x="113" y="7"/>
                  </a:lnTo>
                  <a:lnTo>
                    <a:pt x="119" y="3"/>
                  </a:lnTo>
                  <a:lnTo>
                    <a:pt x="128" y="3"/>
                  </a:lnTo>
                  <a:lnTo>
                    <a:pt x="133" y="2"/>
                  </a:lnTo>
                  <a:lnTo>
                    <a:pt x="140" y="0"/>
                  </a:lnTo>
                  <a:lnTo>
                    <a:pt x="147" y="0"/>
                  </a:lnTo>
                  <a:lnTo>
                    <a:pt x="153" y="0"/>
                  </a:lnTo>
                  <a:lnTo>
                    <a:pt x="160" y="0"/>
                  </a:lnTo>
                  <a:lnTo>
                    <a:pt x="167" y="0"/>
                  </a:lnTo>
                  <a:lnTo>
                    <a:pt x="174" y="2"/>
                  </a:lnTo>
                  <a:lnTo>
                    <a:pt x="180" y="3"/>
                  </a:lnTo>
                  <a:lnTo>
                    <a:pt x="184" y="3"/>
                  </a:lnTo>
                  <a:lnTo>
                    <a:pt x="190" y="3"/>
                  </a:lnTo>
                  <a:lnTo>
                    <a:pt x="194" y="4"/>
                  </a:lnTo>
                  <a:lnTo>
                    <a:pt x="198" y="6"/>
                  </a:lnTo>
                  <a:lnTo>
                    <a:pt x="203" y="7"/>
                  </a:lnTo>
                  <a:lnTo>
                    <a:pt x="206" y="7"/>
                  </a:lnTo>
                  <a:lnTo>
                    <a:pt x="224"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15" name="Shape 357"/>
            <p:cNvSpPr>
              <a:spLocks/>
            </p:cNvSpPr>
            <p:nvPr/>
          </p:nvSpPr>
          <p:spPr bwMode="auto">
            <a:xfrm>
              <a:off x="831" y="2015"/>
              <a:ext cx="129" cy="197"/>
            </a:xfrm>
            <a:custGeom>
              <a:avLst/>
              <a:gdLst>
                <a:gd name="T0" fmla="*/ 72 w 130"/>
                <a:gd name="T1" fmla="*/ 0 h 198"/>
                <a:gd name="T2" fmla="*/ 81 w 130"/>
                <a:gd name="T3" fmla="*/ 1 h 198"/>
                <a:gd name="T4" fmla="*/ 92 w 130"/>
                <a:gd name="T5" fmla="*/ 8 h 198"/>
                <a:gd name="T6" fmla="*/ 102 w 130"/>
                <a:gd name="T7" fmla="*/ 20 h 198"/>
                <a:gd name="T8" fmla="*/ 110 w 130"/>
                <a:gd name="T9" fmla="*/ 36 h 198"/>
                <a:gd name="T10" fmla="*/ 118 w 130"/>
                <a:gd name="T11" fmla="*/ 53 h 198"/>
                <a:gd name="T12" fmla="*/ 123 w 130"/>
                <a:gd name="T13" fmla="*/ 63 h 198"/>
                <a:gd name="T14" fmla="*/ 119 w 130"/>
                <a:gd name="T15" fmla="*/ 76 h 198"/>
                <a:gd name="T16" fmla="*/ 108 w 130"/>
                <a:gd name="T17" fmla="*/ 84 h 198"/>
                <a:gd name="T18" fmla="*/ 84 w 130"/>
                <a:gd name="T19" fmla="*/ 102 h 198"/>
                <a:gd name="T20" fmla="*/ 79 w 130"/>
                <a:gd name="T21" fmla="*/ 99 h 198"/>
                <a:gd name="T22" fmla="*/ 73 w 130"/>
                <a:gd name="T23" fmla="*/ 89 h 198"/>
                <a:gd name="T24" fmla="*/ 66 w 130"/>
                <a:gd name="T25" fmla="*/ 78 h 198"/>
                <a:gd name="T26" fmla="*/ 65 w 130"/>
                <a:gd name="T27" fmla="*/ 67 h 198"/>
                <a:gd name="T28" fmla="*/ 59 w 130"/>
                <a:gd name="T29" fmla="*/ 54 h 198"/>
                <a:gd name="T30" fmla="*/ 56 w 130"/>
                <a:gd name="T31" fmla="*/ 55 h 198"/>
                <a:gd name="T32" fmla="*/ 57 w 130"/>
                <a:gd name="T33" fmla="*/ 69 h 198"/>
                <a:gd name="T34" fmla="*/ 56 w 130"/>
                <a:gd name="T35" fmla="*/ 82 h 198"/>
                <a:gd name="T36" fmla="*/ 54 w 130"/>
                <a:gd name="T37" fmla="*/ 97 h 198"/>
                <a:gd name="T38" fmla="*/ 50 w 130"/>
                <a:gd name="T39" fmla="*/ 104 h 198"/>
                <a:gd name="T40" fmla="*/ 46 w 130"/>
                <a:gd name="T41" fmla="*/ 119 h 198"/>
                <a:gd name="T42" fmla="*/ 42 w 130"/>
                <a:gd name="T43" fmla="*/ 134 h 198"/>
                <a:gd name="T44" fmla="*/ 40 w 130"/>
                <a:gd name="T45" fmla="*/ 150 h 198"/>
                <a:gd name="T46" fmla="*/ 40 w 130"/>
                <a:gd name="T47" fmla="*/ 166 h 198"/>
                <a:gd name="T48" fmla="*/ 41 w 130"/>
                <a:gd name="T49" fmla="*/ 180 h 198"/>
                <a:gd name="T50" fmla="*/ 42 w 130"/>
                <a:gd name="T51" fmla="*/ 188 h 198"/>
                <a:gd name="T52" fmla="*/ 41 w 130"/>
                <a:gd name="T53" fmla="*/ 188 h 198"/>
                <a:gd name="T54" fmla="*/ 35 w 130"/>
                <a:gd name="T55" fmla="*/ 181 h 198"/>
                <a:gd name="T56" fmla="*/ 26 w 130"/>
                <a:gd name="T57" fmla="*/ 169 h 198"/>
                <a:gd name="T58" fmla="*/ 21 w 130"/>
                <a:gd name="T59" fmla="*/ 154 h 198"/>
                <a:gd name="T60" fmla="*/ 19 w 130"/>
                <a:gd name="T61" fmla="*/ 136 h 198"/>
                <a:gd name="T62" fmla="*/ 25 w 130"/>
                <a:gd name="T63" fmla="*/ 117 h 198"/>
                <a:gd name="T64" fmla="*/ 31 w 130"/>
                <a:gd name="T65" fmla="*/ 99 h 198"/>
                <a:gd name="T66" fmla="*/ 37 w 130"/>
                <a:gd name="T67" fmla="*/ 85 h 198"/>
                <a:gd name="T68" fmla="*/ 40 w 130"/>
                <a:gd name="T69" fmla="*/ 66 h 198"/>
                <a:gd name="T70" fmla="*/ 37 w 130"/>
                <a:gd name="T71" fmla="*/ 50 h 198"/>
                <a:gd name="T72" fmla="*/ 33 w 130"/>
                <a:gd name="T73" fmla="*/ 38 h 198"/>
                <a:gd name="T74" fmla="*/ 29 w 130"/>
                <a:gd name="T75" fmla="*/ 31 h 198"/>
                <a:gd name="T76" fmla="*/ 0 w 130"/>
                <a:gd name="T77" fmla="*/ 48 h 198"/>
                <a:gd name="T78" fmla="*/ 2 w 130"/>
                <a:gd name="T79" fmla="*/ 43 h 198"/>
                <a:gd name="T80" fmla="*/ 8 w 130"/>
                <a:gd name="T81" fmla="*/ 32 h 198"/>
                <a:gd name="T82" fmla="*/ 18 w 130"/>
                <a:gd name="T83" fmla="*/ 21 h 198"/>
                <a:gd name="T84" fmla="*/ 33 w 130"/>
                <a:gd name="T85" fmla="*/ 15 h 198"/>
                <a:gd name="T86" fmla="*/ 49 w 130"/>
                <a:gd name="T87" fmla="*/ 15 h 198"/>
                <a:gd name="T88" fmla="*/ 65 w 130"/>
                <a:gd name="T89" fmla="*/ 20 h 198"/>
                <a:gd name="T90" fmla="*/ 73 w 130"/>
                <a:gd name="T91" fmla="*/ 25 h 198"/>
                <a:gd name="T92" fmla="*/ 79 w 130"/>
                <a:gd name="T93" fmla="*/ 30 h 198"/>
                <a:gd name="T94" fmla="*/ 69 w 130"/>
                <a:gd name="T95" fmla="*/ 1 h 19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0"/>
                <a:gd name="T145" fmla="*/ 0 h 198"/>
                <a:gd name="T146" fmla="*/ 130 w 130"/>
                <a:gd name="T147" fmla="*/ 198 h 19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0" h="198" extrusionOk="0">
                  <a:moveTo>
                    <a:pt x="76" y="1"/>
                  </a:moveTo>
                  <a:lnTo>
                    <a:pt x="79" y="0"/>
                  </a:lnTo>
                  <a:lnTo>
                    <a:pt x="86" y="1"/>
                  </a:lnTo>
                  <a:lnTo>
                    <a:pt x="88" y="1"/>
                  </a:lnTo>
                  <a:lnTo>
                    <a:pt x="94" y="4"/>
                  </a:lnTo>
                  <a:lnTo>
                    <a:pt x="99" y="8"/>
                  </a:lnTo>
                  <a:lnTo>
                    <a:pt x="105" y="15"/>
                  </a:lnTo>
                  <a:lnTo>
                    <a:pt x="109" y="20"/>
                  </a:lnTo>
                  <a:lnTo>
                    <a:pt x="114" y="28"/>
                  </a:lnTo>
                  <a:lnTo>
                    <a:pt x="117" y="36"/>
                  </a:lnTo>
                  <a:lnTo>
                    <a:pt x="122" y="44"/>
                  </a:lnTo>
                  <a:lnTo>
                    <a:pt x="125" y="53"/>
                  </a:lnTo>
                  <a:lnTo>
                    <a:pt x="128" y="59"/>
                  </a:lnTo>
                  <a:lnTo>
                    <a:pt x="130" y="63"/>
                  </a:lnTo>
                  <a:lnTo>
                    <a:pt x="130" y="65"/>
                  </a:lnTo>
                  <a:lnTo>
                    <a:pt x="126" y="76"/>
                  </a:lnTo>
                  <a:lnTo>
                    <a:pt x="107" y="54"/>
                  </a:lnTo>
                  <a:lnTo>
                    <a:pt x="115" y="84"/>
                  </a:lnTo>
                  <a:lnTo>
                    <a:pt x="94" y="112"/>
                  </a:lnTo>
                  <a:lnTo>
                    <a:pt x="91" y="109"/>
                  </a:lnTo>
                  <a:lnTo>
                    <a:pt x="88" y="104"/>
                  </a:lnTo>
                  <a:lnTo>
                    <a:pt x="86" y="99"/>
                  </a:lnTo>
                  <a:lnTo>
                    <a:pt x="83" y="96"/>
                  </a:lnTo>
                  <a:lnTo>
                    <a:pt x="80" y="89"/>
                  </a:lnTo>
                  <a:lnTo>
                    <a:pt x="77" y="85"/>
                  </a:lnTo>
                  <a:lnTo>
                    <a:pt x="73" y="78"/>
                  </a:lnTo>
                  <a:lnTo>
                    <a:pt x="69" y="73"/>
                  </a:lnTo>
                  <a:lnTo>
                    <a:pt x="67" y="67"/>
                  </a:lnTo>
                  <a:lnTo>
                    <a:pt x="63" y="62"/>
                  </a:lnTo>
                  <a:lnTo>
                    <a:pt x="59" y="54"/>
                  </a:lnTo>
                  <a:lnTo>
                    <a:pt x="56" y="51"/>
                  </a:lnTo>
                  <a:lnTo>
                    <a:pt x="56" y="55"/>
                  </a:lnTo>
                  <a:lnTo>
                    <a:pt x="57" y="63"/>
                  </a:lnTo>
                  <a:lnTo>
                    <a:pt x="57" y="69"/>
                  </a:lnTo>
                  <a:lnTo>
                    <a:pt x="57" y="76"/>
                  </a:lnTo>
                  <a:lnTo>
                    <a:pt x="56" y="82"/>
                  </a:lnTo>
                  <a:lnTo>
                    <a:pt x="56" y="92"/>
                  </a:lnTo>
                  <a:lnTo>
                    <a:pt x="54" y="97"/>
                  </a:lnTo>
                  <a:lnTo>
                    <a:pt x="53" y="104"/>
                  </a:lnTo>
                  <a:lnTo>
                    <a:pt x="50" y="111"/>
                  </a:lnTo>
                  <a:lnTo>
                    <a:pt x="49" y="119"/>
                  </a:lnTo>
                  <a:lnTo>
                    <a:pt x="46" y="126"/>
                  </a:lnTo>
                  <a:lnTo>
                    <a:pt x="44" y="133"/>
                  </a:lnTo>
                  <a:lnTo>
                    <a:pt x="42" y="141"/>
                  </a:lnTo>
                  <a:lnTo>
                    <a:pt x="42" y="149"/>
                  </a:lnTo>
                  <a:lnTo>
                    <a:pt x="40" y="157"/>
                  </a:lnTo>
                  <a:lnTo>
                    <a:pt x="40" y="165"/>
                  </a:lnTo>
                  <a:lnTo>
                    <a:pt x="40" y="173"/>
                  </a:lnTo>
                  <a:lnTo>
                    <a:pt x="41" y="181"/>
                  </a:lnTo>
                  <a:lnTo>
                    <a:pt x="41" y="187"/>
                  </a:lnTo>
                  <a:lnTo>
                    <a:pt x="42" y="192"/>
                  </a:lnTo>
                  <a:lnTo>
                    <a:pt x="42" y="195"/>
                  </a:lnTo>
                  <a:lnTo>
                    <a:pt x="42" y="198"/>
                  </a:lnTo>
                  <a:lnTo>
                    <a:pt x="41" y="195"/>
                  </a:lnTo>
                  <a:lnTo>
                    <a:pt x="40" y="194"/>
                  </a:lnTo>
                  <a:lnTo>
                    <a:pt x="35" y="188"/>
                  </a:lnTo>
                  <a:lnTo>
                    <a:pt x="31" y="184"/>
                  </a:lnTo>
                  <a:lnTo>
                    <a:pt x="26" y="176"/>
                  </a:lnTo>
                  <a:lnTo>
                    <a:pt x="23" y="169"/>
                  </a:lnTo>
                  <a:lnTo>
                    <a:pt x="21" y="161"/>
                  </a:lnTo>
                  <a:lnTo>
                    <a:pt x="21" y="154"/>
                  </a:lnTo>
                  <a:lnTo>
                    <a:pt x="19" y="143"/>
                  </a:lnTo>
                  <a:lnTo>
                    <a:pt x="22" y="134"/>
                  </a:lnTo>
                  <a:lnTo>
                    <a:pt x="25" y="124"/>
                  </a:lnTo>
                  <a:lnTo>
                    <a:pt x="29" y="115"/>
                  </a:lnTo>
                  <a:lnTo>
                    <a:pt x="31" y="104"/>
                  </a:lnTo>
                  <a:lnTo>
                    <a:pt x="35" y="96"/>
                  </a:lnTo>
                  <a:lnTo>
                    <a:pt x="37" y="85"/>
                  </a:lnTo>
                  <a:lnTo>
                    <a:pt x="40" y="76"/>
                  </a:lnTo>
                  <a:lnTo>
                    <a:pt x="40" y="66"/>
                  </a:lnTo>
                  <a:lnTo>
                    <a:pt x="40" y="58"/>
                  </a:lnTo>
                  <a:lnTo>
                    <a:pt x="37" y="50"/>
                  </a:lnTo>
                  <a:lnTo>
                    <a:pt x="35" y="44"/>
                  </a:lnTo>
                  <a:lnTo>
                    <a:pt x="33" y="38"/>
                  </a:lnTo>
                  <a:lnTo>
                    <a:pt x="30" y="34"/>
                  </a:lnTo>
                  <a:lnTo>
                    <a:pt x="29" y="31"/>
                  </a:lnTo>
                  <a:lnTo>
                    <a:pt x="14" y="81"/>
                  </a:lnTo>
                  <a:lnTo>
                    <a:pt x="0" y="48"/>
                  </a:lnTo>
                  <a:lnTo>
                    <a:pt x="0" y="47"/>
                  </a:lnTo>
                  <a:lnTo>
                    <a:pt x="2" y="43"/>
                  </a:lnTo>
                  <a:lnTo>
                    <a:pt x="4" y="38"/>
                  </a:lnTo>
                  <a:lnTo>
                    <a:pt x="8" y="32"/>
                  </a:lnTo>
                  <a:lnTo>
                    <a:pt x="12" y="25"/>
                  </a:lnTo>
                  <a:lnTo>
                    <a:pt x="18" y="21"/>
                  </a:lnTo>
                  <a:lnTo>
                    <a:pt x="23" y="16"/>
                  </a:lnTo>
                  <a:lnTo>
                    <a:pt x="33" y="15"/>
                  </a:lnTo>
                  <a:lnTo>
                    <a:pt x="40" y="12"/>
                  </a:lnTo>
                  <a:lnTo>
                    <a:pt x="49" y="15"/>
                  </a:lnTo>
                  <a:lnTo>
                    <a:pt x="57" y="16"/>
                  </a:lnTo>
                  <a:lnTo>
                    <a:pt x="67" y="20"/>
                  </a:lnTo>
                  <a:lnTo>
                    <a:pt x="73" y="23"/>
                  </a:lnTo>
                  <a:lnTo>
                    <a:pt x="80" y="25"/>
                  </a:lnTo>
                  <a:lnTo>
                    <a:pt x="83" y="28"/>
                  </a:lnTo>
                  <a:lnTo>
                    <a:pt x="86" y="30"/>
                  </a:lnTo>
                  <a:lnTo>
                    <a:pt x="64" y="6"/>
                  </a:lnTo>
                  <a:lnTo>
                    <a:pt x="76" y="1"/>
                  </a:lnTo>
                  <a:close/>
                </a:path>
              </a:pathLst>
            </a:custGeom>
            <a:solidFill>
              <a:srgbClr val="4A697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16" name="Shape 358"/>
            <p:cNvSpPr>
              <a:spLocks/>
            </p:cNvSpPr>
            <p:nvPr/>
          </p:nvSpPr>
          <p:spPr bwMode="auto">
            <a:xfrm>
              <a:off x="964" y="2546"/>
              <a:ext cx="94" cy="376"/>
            </a:xfrm>
            <a:custGeom>
              <a:avLst/>
              <a:gdLst>
                <a:gd name="T0" fmla="*/ 55 w 95"/>
                <a:gd name="T1" fmla="*/ 0 h 377"/>
                <a:gd name="T2" fmla="*/ 61 w 95"/>
                <a:gd name="T3" fmla="*/ 38 h 377"/>
                <a:gd name="T4" fmla="*/ 81 w 95"/>
                <a:gd name="T5" fmla="*/ 100 h 377"/>
                <a:gd name="T6" fmla="*/ 62 w 95"/>
                <a:gd name="T7" fmla="*/ 195 h 377"/>
                <a:gd name="T8" fmla="*/ 62 w 95"/>
                <a:gd name="T9" fmla="*/ 234 h 377"/>
                <a:gd name="T10" fmla="*/ 88 w 95"/>
                <a:gd name="T11" fmla="*/ 298 h 377"/>
                <a:gd name="T12" fmla="*/ 61 w 95"/>
                <a:gd name="T13" fmla="*/ 352 h 377"/>
                <a:gd name="T14" fmla="*/ 46 w 95"/>
                <a:gd name="T15" fmla="*/ 370 h 377"/>
                <a:gd name="T16" fmla="*/ 43 w 95"/>
                <a:gd name="T17" fmla="*/ 339 h 377"/>
                <a:gd name="T18" fmla="*/ 41 w 95"/>
                <a:gd name="T19" fmla="*/ 336 h 377"/>
                <a:gd name="T20" fmla="*/ 39 w 95"/>
                <a:gd name="T21" fmla="*/ 332 h 377"/>
                <a:gd name="T22" fmla="*/ 35 w 95"/>
                <a:gd name="T23" fmla="*/ 324 h 377"/>
                <a:gd name="T24" fmla="*/ 33 w 95"/>
                <a:gd name="T25" fmla="*/ 316 h 377"/>
                <a:gd name="T26" fmla="*/ 30 w 95"/>
                <a:gd name="T27" fmla="*/ 310 h 377"/>
                <a:gd name="T28" fmla="*/ 27 w 95"/>
                <a:gd name="T29" fmla="*/ 305 h 377"/>
                <a:gd name="T30" fmla="*/ 26 w 95"/>
                <a:gd name="T31" fmla="*/ 300 h 377"/>
                <a:gd name="T32" fmla="*/ 24 w 95"/>
                <a:gd name="T33" fmla="*/ 294 h 377"/>
                <a:gd name="T34" fmla="*/ 23 w 95"/>
                <a:gd name="T35" fmla="*/ 289 h 377"/>
                <a:gd name="T36" fmla="*/ 22 w 95"/>
                <a:gd name="T37" fmla="*/ 283 h 377"/>
                <a:gd name="T38" fmla="*/ 22 w 95"/>
                <a:gd name="T39" fmla="*/ 278 h 377"/>
                <a:gd name="T40" fmla="*/ 22 w 95"/>
                <a:gd name="T41" fmla="*/ 274 h 377"/>
                <a:gd name="T42" fmla="*/ 22 w 95"/>
                <a:gd name="T43" fmla="*/ 264 h 377"/>
                <a:gd name="T44" fmla="*/ 24 w 95"/>
                <a:gd name="T45" fmla="*/ 258 h 377"/>
                <a:gd name="T46" fmla="*/ 27 w 95"/>
                <a:gd name="T47" fmla="*/ 251 h 377"/>
                <a:gd name="T48" fmla="*/ 33 w 95"/>
                <a:gd name="T49" fmla="*/ 245 h 377"/>
                <a:gd name="T50" fmla="*/ 39 w 95"/>
                <a:gd name="T51" fmla="*/ 239 h 377"/>
                <a:gd name="T52" fmla="*/ 43 w 95"/>
                <a:gd name="T53" fmla="*/ 237 h 377"/>
                <a:gd name="T54" fmla="*/ 42 w 95"/>
                <a:gd name="T55" fmla="*/ 234 h 377"/>
                <a:gd name="T56" fmla="*/ 41 w 95"/>
                <a:gd name="T57" fmla="*/ 228 h 377"/>
                <a:gd name="T58" fmla="*/ 38 w 95"/>
                <a:gd name="T59" fmla="*/ 221 h 377"/>
                <a:gd name="T60" fmla="*/ 37 w 95"/>
                <a:gd name="T61" fmla="*/ 217 h 377"/>
                <a:gd name="T62" fmla="*/ 34 w 95"/>
                <a:gd name="T63" fmla="*/ 210 h 377"/>
                <a:gd name="T64" fmla="*/ 34 w 95"/>
                <a:gd name="T65" fmla="*/ 203 h 377"/>
                <a:gd name="T66" fmla="*/ 31 w 95"/>
                <a:gd name="T67" fmla="*/ 195 h 377"/>
                <a:gd name="T68" fmla="*/ 29 w 95"/>
                <a:gd name="T69" fmla="*/ 188 h 377"/>
                <a:gd name="T70" fmla="*/ 27 w 95"/>
                <a:gd name="T71" fmla="*/ 185 h 377"/>
                <a:gd name="T72" fmla="*/ 24 w 95"/>
                <a:gd name="T73" fmla="*/ 176 h 377"/>
                <a:gd name="T74" fmla="*/ 22 w 95"/>
                <a:gd name="T75" fmla="*/ 167 h 377"/>
                <a:gd name="T76" fmla="*/ 20 w 95"/>
                <a:gd name="T77" fmla="*/ 159 h 377"/>
                <a:gd name="T78" fmla="*/ 18 w 95"/>
                <a:gd name="T79" fmla="*/ 149 h 377"/>
                <a:gd name="T80" fmla="*/ 16 w 95"/>
                <a:gd name="T81" fmla="*/ 140 h 377"/>
                <a:gd name="T82" fmla="*/ 14 w 95"/>
                <a:gd name="T83" fmla="*/ 130 h 377"/>
                <a:gd name="T84" fmla="*/ 11 w 95"/>
                <a:gd name="T85" fmla="*/ 122 h 377"/>
                <a:gd name="T86" fmla="*/ 10 w 95"/>
                <a:gd name="T87" fmla="*/ 113 h 377"/>
                <a:gd name="T88" fmla="*/ 8 w 95"/>
                <a:gd name="T89" fmla="*/ 105 h 377"/>
                <a:gd name="T90" fmla="*/ 7 w 95"/>
                <a:gd name="T91" fmla="*/ 95 h 377"/>
                <a:gd name="T92" fmla="*/ 5 w 95"/>
                <a:gd name="T93" fmla="*/ 87 h 377"/>
                <a:gd name="T94" fmla="*/ 4 w 95"/>
                <a:gd name="T95" fmla="*/ 79 h 377"/>
                <a:gd name="T96" fmla="*/ 4 w 95"/>
                <a:gd name="T97" fmla="*/ 73 h 377"/>
                <a:gd name="T98" fmla="*/ 1 w 95"/>
                <a:gd name="T99" fmla="*/ 67 h 377"/>
                <a:gd name="T100" fmla="*/ 0 w 95"/>
                <a:gd name="T101" fmla="*/ 61 h 377"/>
                <a:gd name="T102" fmla="*/ 0 w 95"/>
                <a:gd name="T103" fmla="*/ 54 h 377"/>
                <a:gd name="T104" fmla="*/ 0 w 95"/>
                <a:gd name="T105" fmla="*/ 52 h 377"/>
                <a:gd name="T106" fmla="*/ 0 w 95"/>
                <a:gd name="T107" fmla="*/ 46 h 377"/>
                <a:gd name="T108" fmla="*/ 0 w 95"/>
                <a:gd name="T109" fmla="*/ 44 h 377"/>
                <a:gd name="T110" fmla="*/ 55 w 95"/>
                <a:gd name="T111" fmla="*/ 0 h 377"/>
                <a:gd name="T112" fmla="*/ 55 w 95"/>
                <a:gd name="T113" fmla="*/ 0 h 37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5"/>
                <a:gd name="T172" fmla="*/ 0 h 377"/>
                <a:gd name="T173" fmla="*/ 95 w 95"/>
                <a:gd name="T174" fmla="*/ 377 h 37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5" h="377" extrusionOk="0">
                  <a:moveTo>
                    <a:pt x="62" y="0"/>
                  </a:moveTo>
                  <a:lnTo>
                    <a:pt x="68" y="38"/>
                  </a:lnTo>
                  <a:lnTo>
                    <a:pt x="88" y="100"/>
                  </a:lnTo>
                  <a:lnTo>
                    <a:pt x="69" y="202"/>
                  </a:lnTo>
                  <a:lnTo>
                    <a:pt x="69" y="241"/>
                  </a:lnTo>
                  <a:lnTo>
                    <a:pt x="95" y="305"/>
                  </a:lnTo>
                  <a:lnTo>
                    <a:pt x="68" y="359"/>
                  </a:lnTo>
                  <a:lnTo>
                    <a:pt x="46" y="377"/>
                  </a:lnTo>
                  <a:lnTo>
                    <a:pt x="43" y="346"/>
                  </a:lnTo>
                  <a:lnTo>
                    <a:pt x="41" y="343"/>
                  </a:lnTo>
                  <a:lnTo>
                    <a:pt x="39" y="339"/>
                  </a:lnTo>
                  <a:lnTo>
                    <a:pt x="35" y="331"/>
                  </a:lnTo>
                  <a:lnTo>
                    <a:pt x="33" y="323"/>
                  </a:lnTo>
                  <a:lnTo>
                    <a:pt x="30" y="317"/>
                  </a:lnTo>
                  <a:lnTo>
                    <a:pt x="27" y="312"/>
                  </a:lnTo>
                  <a:lnTo>
                    <a:pt x="26" y="307"/>
                  </a:lnTo>
                  <a:lnTo>
                    <a:pt x="24" y="301"/>
                  </a:lnTo>
                  <a:lnTo>
                    <a:pt x="23" y="296"/>
                  </a:lnTo>
                  <a:lnTo>
                    <a:pt x="22" y="290"/>
                  </a:lnTo>
                  <a:lnTo>
                    <a:pt x="22" y="285"/>
                  </a:lnTo>
                  <a:lnTo>
                    <a:pt x="22" y="281"/>
                  </a:lnTo>
                  <a:lnTo>
                    <a:pt x="22" y="271"/>
                  </a:lnTo>
                  <a:lnTo>
                    <a:pt x="24" y="265"/>
                  </a:lnTo>
                  <a:lnTo>
                    <a:pt x="27" y="258"/>
                  </a:lnTo>
                  <a:lnTo>
                    <a:pt x="33" y="252"/>
                  </a:lnTo>
                  <a:lnTo>
                    <a:pt x="39" y="246"/>
                  </a:lnTo>
                  <a:lnTo>
                    <a:pt x="43" y="244"/>
                  </a:lnTo>
                  <a:lnTo>
                    <a:pt x="42" y="241"/>
                  </a:lnTo>
                  <a:lnTo>
                    <a:pt x="41" y="235"/>
                  </a:lnTo>
                  <a:lnTo>
                    <a:pt x="38" y="228"/>
                  </a:lnTo>
                  <a:lnTo>
                    <a:pt x="37" y="224"/>
                  </a:lnTo>
                  <a:lnTo>
                    <a:pt x="34" y="217"/>
                  </a:lnTo>
                  <a:lnTo>
                    <a:pt x="34" y="210"/>
                  </a:lnTo>
                  <a:lnTo>
                    <a:pt x="31" y="202"/>
                  </a:lnTo>
                  <a:lnTo>
                    <a:pt x="29" y="193"/>
                  </a:lnTo>
                  <a:lnTo>
                    <a:pt x="27" y="185"/>
                  </a:lnTo>
                  <a:lnTo>
                    <a:pt x="24" y="176"/>
                  </a:lnTo>
                  <a:lnTo>
                    <a:pt x="22" y="167"/>
                  </a:lnTo>
                  <a:lnTo>
                    <a:pt x="20" y="159"/>
                  </a:lnTo>
                  <a:lnTo>
                    <a:pt x="18" y="149"/>
                  </a:lnTo>
                  <a:lnTo>
                    <a:pt x="16" y="140"/>
                  </a:lnTo>
                  <a:lnTo>
                    <a:pt x="14" y="130"/>
                  </a:lnTo>
                  <a:lnTo>
                    <a:pt x="11" y="122"/>
                  </a:lnTo>
                  <a:lnTo>
                    <a:pt x="10" y="113"/>
                  </a:lnTo>
                  <a:lnTo>
                    <a:pt x="8" y="105"/>
                  </a:lnTo>
                  <a:lnTo>
                    <a:pt x="7" y="95"/>
                  </a:lnTo>
                  <a:lnTo>
                    <a:pt x="5" y="87"/>
                  </a:lnTo>
                  <a:lnTo>
                    <a:pt x="4" y="79"/>
                  </a:lnTo>
                  <a:lnTo>
                    <a:pt x="4" y="73"/>
                  </a:lnTo>
                  <a:lnTo>
                    <a:pt x="1" y="67"/>
                  </a:lnTo>
                  <a:lnTo>
                    <a:pt x="0" y="61"/>
                  </a:lnTo>
                  <a:lnTo>
                    <a:pt x="0" y="54"/>
                  </a:lnTo>
                  <a:lnTo>
                    <a:pt x="0" y="52"/>
                  </a:lnTo>
                  <a:lnTo>
                    <a:pt x="0" y="46"/>
                  </a:lnTo>
                  <a:lnTo>
                    <a:pt x="0" y="44"/>
                  </a:lnTo>
                  <a:lnTo>
                    <a:pt x="62" y="0"/>
                  </a:lnTo>
                  <a:close/>
                </a:path>
              </a:pathLst>
            </a:custGeom>
            <a:solidFill>
              <a:srgbClr val="FFCC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17" name="Shape 359"/>
            <p:cNvSpPr>
              <a:spLocks/>
            </p:cNvSpPr>
            <p:nvPr/>
          </p:nvSpPr>
          <p:spPr bwMode="auto">
            <a:xfrm>
              <a:off x="903" y="2297"/>
              <a:ext cx="181" cy="302"/>
            </a:xfrm>
            <a:custGeom>
              <a:avLst/>
              <a:gdLst>
                <a:gd name="T0" fmla="*/ 53 w 182"/>
                <a:gd name="T1" fmla="*/ 0 h 303"/>
                <a:gd name="T2" fmla="*/ 67 w 182"/>
                <a:gd name="T3" fmla="*/ 1 h 303"/>
                <a:gd name="T4" fmla="*/ 82 w 182"/>
                <a:gd name="T5" fmla="*/ 2 h 303"/>
                <a:gd name="T6" fmla="*/ 91 w 182"/>
                <a:gd name="T7" fmla="*/ 6 h 303"/>
                <a:gd name="T8" fmla="*/ 96 w 182"/>
                <a:gd name="T9" fmla="*/ 11 h 303"/>
                <a:gd name="T10" fmla="*/ 106 w 182"/>
                <a:gd name="T11" fmla="*/ 19 h 303"/>
                <a:gd name="T12" fmla="*/ 114 w 182"/>
                <a:gd name="T13" fmla="*/ 30 h 303"/>
                <a:gd name="T14" fmla="*/ 121 w 182"/>
                <a:gd name="T15" fmla="*/ 42 h 303"/>
                <a:gd name="T16" fmla="*/ 126 w 182"/>
                <a:gd name="T17" fmla="*/ 55 h 303"/>
                <a:gd name="T18" fmla="*/ 132 w 182"/>
                <a:gd name="T19" fmla="*/ 73 h 303"/>
                <a:gd name="T20" fmla="*/ 134 w 182"/>
                <a:gd name="T21" fmla="*/ 89 h 303"/>
                <a:gd name="T22" fmla="*/ 137 w 182"/>
                <a:gd name="T23" fmla="*/ 107 h 303"/>
                <a:gd name="T24" fmla="*/ 141 w 182"/>
                <a:gd name="T25" fmla="*/ 124 h 303"/>
                <a:gd name="T26" fmla="*/ 144 w 182"/>
                <a:gd name="T27" fmla="*/ 142 h 303"/>
                <a:gd name="T28" fmla="*/ 148 w 182"/>
                <a:gd name="T29" fmla="*/ 151 h 303"/>
                <a:gd name="T30" fmla="*/ 152 w 182"/>
                <a:gd name="T31" fmla="*/ 165 h 303"/>
                <a:gd name="T32" fmla="*/ 156 w 182"/>
                <a:gd name="T33" fmla="*/ 177 h 303"/>
                <a:gd name="T34" fmla="*/ 161 w 182"/>
                <a:gd name="T35" fmla="*/ 188 h 303"/>
                <a:gd name="T36" fmla="*/ 167 w 182"/>
                <a:gd name="T37" fmla="*/ 201 h 303"/>
                <a:gd name="T38" fmla="*/ 172 w 182"/>
                <a:gd name="T39" fmla="*/ 211 h 303"/>
                <a:gd name="T40" fmla="*/ 55 w 182"/>
                <a:gd name="T41" fmla="*/ 296 h 303"/>
                <a:gd name="T42" fmla="*/ 53 w 182"/>
                <a:gd name="T43" fmla="*/ 290 h 303"/>
                <a:gd name="T44" fmla="*/ 51 w 182"/>
                <a:gd name="T45" fmla="*/ 276 h 303"/>
                <a:gd name="T46" fmla="*/ 47 w 182"/>
                <a:gd name="T47" fmla="*/ 258 h 303"/>
                <a:gd name="T48" fmla="*/ 44 w 182"/>
                <a:gd name="T49" fmla="*/ 239 h 303"/>
                <a:gd name="T50" fmla="*/ 42 w 182"/>
                <a:gd name="T51" fmla="*/ 222 h 303"/>
                <a:gd name="T52" fmla="*/ 42 w 182"/>
                <a:gd name="T53" fmla="*/ 210 h 303"/>
                <a:gd name="T54" fmla="*/ 44 w 182"/>
                <a:gd name="T55" fmla="*/ 199 h 303"/>
                <a:gd name="T56" fmla="*/ 30 w 182"/>
                <a:gd name="T57" fmla="*/ 199 h 303"/>
                <a:gd name="T58" fmla="*/ 18 w 182"/>
                <a:gd name="T59" fmla="*/ 193 h 303"/>
                <a:gd name="T60" fmla="*/ 10 w 182"/>
                <a:gd name="T61" fmla="*/ 184 h 303"/>
                <a:gd name="T62" fmla="*/ 4 w 182"/>
                <a:gd name="T63" fmla="*/ 173 h 303"/>
                <a:gd name="T64" fmla="*/ 2 w 182"/>
                <a:gd name="T65" fmla="*/ 161 h 303"/>
                <a:gd name="T66" fmla="*/ 0 w 182"/>
                <a:gd name="T67" fmla="*/ 151 h 303"/>
                <a:gd name="T68" fmla="*/ 0 w 182"/>
                <a:gd name="T69" fmla="*/ 141 h 303"/>
                <a:gd name="T70" fmla="*/ 0 w 182"/>
                <a:gd name="T71" fmla="*/ 126 h 303"/>
                <a:gd name="T72" fmla="*/ 3 w 182"/>
                <a:gd name="T73" fmla="*/ 109 h 303"/>
                <a:gd name="T74" fmla="*/ 4 w 182"/>
                <a:gd name="T75" fmla="*/ 93 h 303"/>
                <a:gd name="T76" fmla="*/ 10 w 182"/>
                <a:gd name="T77" fmla="*/ 78 h 303"/>
                <a:gd name="T78" fmla="*/ 13 w 182"/>
                <a:gd name="T79" fmla="*/ 62 h 303"/>
                <a:gd name="T80" fmla="*/ 17 w 182"/>
                <a:gd name="T81" fmla="*/ 47 h 303"/>
                <a:gd name="T82" fmla="*/ 21 w 182"/>
                <a:gd name="T83" fmla="*/ 34 h 303"/>
                <a:gd name="T84" fmla="*/ 26 w 182"/>
                <a:gd name="T85" fmla="*/ 23 h 303"/>
                <a:gd name="T86" fmla="*/ 33 w 182"/>
                <a:gd name="T87" fmla="*/ 6 h 303"/>
                <a:gd name="T88" fmla="*/ 37 w 182"/>
                <a:gd name="T89" fmla="*/ 1 h 303"/>
                <a:gd name="T90" fmla="*/ 53 w 182"/>
                <a:gd name="T91" fmla="*/ 1 h 30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2"/>
                <a:gd name="T139" fmla="*/ 0 h 303"/>
                <a:gd name="T140" fmla="*/ 182 w 182"/>
                <a:gd name="T141" fmla="*/ 303 h 30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2" h="303" extrusionOk="0">
                  <a:moveTo>
                    <a:pt x="53" y="1"/>
                  </a:moveTo>
                  <a:lnTo>
                    <a:pt x="53" y="0"/>
                  </a:lnTo>
                  <a:lnTo>
                    <a:pt x="60" y="0"/>
                  </a:lnTo>
                  <a:lnTo>
                    <a:pt x="67" y="1"/>
                  </a:lnTo>
                  <a:lnTo>
                    <a:pt x="78" y="2"/>
                  </a:lnTo>
                  <a:lnTo>
                    <a:pt x="82" y="2"/>
                  </a:lnTo>
                  <a:lnTo>
                    <a:pt x="87" y="4"/>
                  </a:lnTo>
                  <a:lnTo>
                    <a:pt x="93" y="6"/>
                  </a:lnTo>
                  <a:lnTo>
                    <a:pt x="98" y="9"/>
                  </a:lnTo>
                  <a:lnTo>
                    <a:pt x="103" y="11"/>
                  </a:lnTo>
                  <a:lnTo>
                    <a:pt x="108" y="15"/>
                  </a:lnTo>
                  <a:lnTo>
                    <a:pt x="113" y="19"/>
                  </a:lnTo>
                  <a:lnTo>
                    <a:pt x="118" y="24"/>
                  </a:lnTo>
                  <a:lnTo>
                    <a:pt x="121" y="30"/>
                  </a:lnTo>
                  <a:lnTo>
                    <a:pt x="125" y="35"/>
                  </a:lnTo>
                  <a:lnTo>
                    <a:pt x="128" y="42"/>
                  </a:lnTo>
                  <a:lnTo>
                    <a:pt x="132" y="48"/>
                  </a:lnTo>
                  <a:lnTo>
                    <a:pt x="133" y="55"/>
                  </a:lnTo>
                  <a:lnTo>
                    <a:pt x="136" y="65"/>
                  </a:lnTo>
                  <a:lnTo>
                    <a:pt x="139" y="73"/>
                  </a:lnTo>
                  <a:lnTo>
                    <a:pt x="140" y="82"/>
                  </a:lnTo>
                  <a:lnTo>
                    <a:pt x="141" y="89"/>
                  </a:lnTo>
                  <a:lnTo>
                    <a:pt x="143" y="99"/>
                  </a:lnTo>
                  <a:lnTo>
                    <a:pt x="144" y="107"/>
                  </a:lnTo>
                  <a:lnTo>
                    <a:pt x="147" y="116"/>
                  </a:lnTo>
                  <a:lnTo>
                    <a:pt x="148" y="124"/>
                  </a:lnTo>
                  <a:lnTo>
                    <a:pt x="150" y="133"/>
                  </a:lnTo>
                  <a:lnTo>
                    <a:pt x="151" y="142"/>
                  </a:lnTo>
                  <a:lnTo>
                    <a:pt x="154" y="150"/>
                  </a:lnTo>
                  <a:lnTo>
                    <a:pt x="155" y="157"/>
                  </a:lnTo>
                  <a:lnTo>
                    <a:pt x="156" y="165"/>
                  </a:lnTo>
                  <a:lnTo>
                    <a:pt x="159" y="172"/>
                  </a:lnTo>
                  <a:lnTo>
                    <a:pt x="162" y="179"/>
                  </a:lnTo>
                  <a:lnTo>
                    <a:pt x="163" y="184"/>
                  </a:lnTo>
                  <a:lnTo>
                    <a:pt x="166" y="191"/>
                  </a:lnTo>
                  <a:lnTo>
                    <a:pt x="168" y="195"/>
                  </a:lnTo>
                  <a:lnTo>
                    <a:pt x="171" y="200"/>
                  </a:lnTo>
                  <a:lnTo>
                    <a:pt x="174" y="208"/>
                  </a:lnTo>
                  <a:lnTo>
                    <a:pt x="178" y="215"/>
                  </a:lnTo>
                  <a:lnTo>
                    <a:pt x="179" y="218"/>
                  </a:lnTo>
                  <a:lnTo>
                    <a:pt x="182" y="219"/>
                  </a:lnTo>
                  <a:lnTo>
                    <a:pt x="55" y="303"/>
                  </a:lnTo>
                  <a:lnTo>
                    <a:pt x="53" y="301"/>
                  </a:lnTo>
                  <a:lnTo>
                    <a:pt x="53" y="297"/>
                  </a:lnTo>
                  <a:lnTo>
                    <a:pt x="51" y="290"/>
                  </a:lnTo>
                  <a:lnTo>
                    <a:pt x="51" y="283"/>
                  </a:lnTo>
                  <a:lnTo>
                    <a:pt x="48" y="274"/>
                  </a:lnTo>
                  <a:lnTo>
                    <a:pt x="47" y="265"/>
                  </a:lnTo>
                  <a:lnTo>
                    <a:pt x="44" y="256"/>
                  </a:lnTo>
                  <a:lnTo>
                    <a:pt x="44" y="246"/>
                  </a:lnTo>
                  <a:lnTo>
                    <a:pt x="42" y="237"/>
                  </a:lnTo>
                  <a:lnTo>
                    <a:pt x="42" y="229"/>
                  </a:lnTo>
                  <a:lnTo>
                    <a:pt x="42" y="222"/>
                  </a:lnTo>
                  <a:lnTo>
                    <a:pt x="42" y="217"/>
                  </a:lnTo>
                  <a:lnTo>
                    <a:pt x="44" y="208"/>
                  </a:lnTo>
                  <a:lnTo>
                    <a:pt x="44" y="206"/>
                  </a:lnTo>
                  <a:lnTo>
                    <a:pt x="40" y="206"/>
                  </a:lnTo>
                  <a:lnTo>
                    <a:pt x="30" y="206"/>
                  </a:lnTo>
                  <a:lnTo>
                    <a:pt x="23" y="204"/>
                  </a:lnTo>
                  <a:lnTo>
                    <a:pt x="18" y="200"/>
                  </a:lnTo>
                  <a:lnTo>
                    <a:pt x="14" y="196"/>
                  </a:lnTo>
                  <a:lnTo>
                    <a:pt x="10" y="191"/>
                  </a:lnTo>
                  <a:lnTo>
                    <a:pt x="7" y="184"/>
                  </a:lnTo>
                  <a:lnTo>
                    <a:pt x="4" y="180"/>
                  </a:lnTo>
                  <a:lnTo>
                    <a:pt x="3" y="173"/>
                  </a:lnTo>
                  <a:lnTo>
                    <a:pt x="2" y="168"/>
                  </a:lnTo>
                  <a:lnTo>
                    <a:pt x="0" y="161"/>
                  </a:lnTo>
                  <a:lnTo>
                    <a:pt x="0" y="154"/>
                  </a:lnTo>
                  <a:lnTo>
                    <a:pt x="0" y="147"/>
                  </a:lnTo>
                  <a:lnTo>
                    <a:pt x="0" y="141"/>
                  </a:lnTo>
                  <a:lnTo>
                    <a:pt x="0" y="133"/>
                  </a:lnTo>
                  <a:lnTo>
                    <a:pt x="0" y="126"/>
                  </a:lnTo>
                  <a:lnTo>
                    <a:pt x="0" y="118"/>
                  </a:lnTo>
                  <a:lnTo>
                    <a:pt x="3" y="109"/>
                  </a:lnTo>
                  <a:lnTo>
                    <a:pt x="3" y="101"/>
                  </a:lnTo>
                  <a:lnTo>
                    <a:pt x="4" y="93"/>
                  </a:lnTo>
                  <a:lnTo>
                    <a:pt x="7" y="85"/>
                  </a:lnTo>
                  <a:lnTo>
                    <a:pt x="10" y="78"/>
                  </a:lnTo>
                  <a:lnTo>
                    <a:pt x="10" y="69"/>
                  </a:lnTo>
                  <a:lnTo>
                    <a:pt x="13" y="62"/>
                  </a:lnTo>
                  <a:lnTo>
                    <a:pt x="14" y="54"/>
                  </a:lnTo>
                  <a:lnTo>
                    <a:pt x="17" y="47"/>
                  </a:lnTo>
                  <a:lnTo>
                    <a:pt x="18" y="40"/>
                  </a:lnTo>
                  <a:lnTo>
                    <a:pt x="21" y="34"/>
                  </a:lnTo>
                  <a:lnTo>
                    <a:pt x="23" y="28"/>
                  </a:lnTo>
                  <a:lnTo>
                    <a:pt x="26" y="23"/>
                  </a:lnTo>
                  <a:lnTo>
                    <a:pt x="29" y="13"/>
                  </a:lnTo>
                  <a:lnTo>
                    <a:pt x="33" y="6"/>
                  </a:lnTo>
                  <a:lnTo>
                    <a:pt x="34" y="1"/>
                  </a:lnTo>
                  <a:lnTo>
                    <a:pt x="37" y="1"/>
                  </a:lnTo>
                  <a:lnTo>
                    <a:pt x="53" y="1"/>
                  </a:lnTo>
                  <a:close/>
                </a:path>
              </a:pathLst>
            </a:custGeom>
            <a:solidFill>
              <a:srgbClr val="784A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18" name="Shape 360"/>
            <p:cNvSpPr>
              <a:spLocks/>
            </p:cNvSpPr>
            <p:nvPr/>
          </p:nvSpPr>
          <p:spPr bwMode="auto">
            <a:xfrm>
              <a:off x="1280" y="1723"/>
              <a:ext cx="1023" cy="2060"/>
            </a:xfrm>
            <a:custGeom>
              <a:avLst/>
              <a:gdLst>
                <a:gd name="T0" fmla="*/ 940 w 1024"/>
                <a:gd name="T1" fmla="*/ 0 h 2061"/>
                <a:gd name="T2" fmla="*/ 1017 w 1024"/>
                <a:gd name="T3" fmla="*/ 0 h 2061"/>
                <a:gd name="T4" fmla="*/ 89 w 1024"/>
                <a:gd name="T5" fmla="*/ 2054 h 2061"/>
                <a:gd name="T6" fmla="*/ 0 w 1024"/>
                <a:gd name="T7" fmla="*/ 2047 h 2061"/>
                <a:gd name="T8" fmla="*/ 940 w 1024"/>
                <a:gd name="T9" fmla="*/ 0 h 2061"/>
                <a:gd name="T10" fmla="*/ 940 w 1024"/>
                <a:gd name="T11" fmla="*/ 0 h 2061"/>
                <a:gd name="T12" fmla="*/ 0 60000 65536"/>
                <a:gd name="T13" fmla="*/ 0 60000 65536"/>
                <a:gd name="T14" fmla="*/ 0 60000 65536"/>
                <a:gd name="T15" fmla="*/ 0 60000 65536"/>
                <a:gd name="T16" fmla="*/ 0 60000 65536"/>
                <a:gd name="T17" fmla="*/ 0 60000 65536"/>
                <a:gd name="T18" fmla="*/ 0 w 1024"/>
                <a:gd name="T19" fmla="*/ 0 h 2061"/>
                <a:gd name="T20" fmla="*/ 1024 w 1024"/>
                <a:gd name="T21" fmla="*/ 2061 h 2061"/>
              </a:gdLst>
              <a:ahLst/>
              <a:cxnLst>
                <a:cxn ang="T12">
                  <a:pos x="T0" y="T1"/>
                </a:cxn>
                <a:cxn ang="T13">
                  <a:pos x="T2" y="T3"/>
                </a:cxn>
                <a:cxn ang="T14">
                  <a:pos x="T4" y="T5"/>
                </a:cxn>
                <a:cxn ang="T15">
                  <a:pos x="T6" y="T7"/>
                </a:cxn>
                <a:cxn ang="T16">
                  <a:pos x="T8" y="T9"/>
                </a:cxn>
                <a:cxn ang="T17">
                  <a:pos x="T10" y="T11"/>
                </a:cxn>
              </a:cxnLst>
              <a:rect l="T18" t="T19" r="T20" b="T21"/>
              <a:pathLst>
                <a:path w="1024" h="2061" extrusionOk="0">
                  <a:moveTo>
                    <a:pt x="947" y="0"/>
                  </a:moveTo>
                  <a:lnTo>
                    <a:pt x="1024" y="0"/>
                  </a:lnTo>
                  <a:lnTo>
                    <a:pt x="89" y="2061"/>
                  </a:lnTo>
                  <a:lnTo>
                    <a:pt x="0" y="2054"/>
                  </a:lnTo>
                  <a:lnTo>
                    <a:pt x="947"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19" name="Shape 361"/>
            <p:cNvSpPr>
              <a:spLocks/>
            </p:cNvSpPr>
            <p:nvPr/>
          </p:nvSpPr>
          <p:spPr bwMode="auto">
            <a:xfrm>
              <a:off x="1036" y="3465"/>
              <a:ext cx="295" cy="304"/>
            </a:xfrm>
            <a:custGeom>
              <a:avLst/>
              <a:gdLst>
                <a:gd name="T0" fmla="*/ 0 w 296"/>
                <a:gd name="T1" fmla="*/ 14 h 305"/>
                <a:gd name="T2" fmla="*/ 2 w 296"/>
                <a:gd name="T3" fmla="*/ 14 h 305"/>
                <a:gd name="T4" fmla="*/ 6 w 296"/>
                <a:gd name="T5" fmla="*/ 14 h 305"/>
                <a:gd name="T6" fmla="*/ 10 w 296"/>
                <a:gd name="T7" fmla="*/ 14 h 305"/>
                <a:gd name="T8" fmla="*/ 17 w 296"/>
                <a:gd name="T9" fmla="*/ 14 h 305"/>
                <a:gd name="T10" fmla="*/ 22 w 296"/>
                <a:gd name="T11" fmla="*/ 13 h 305"/>
                <a:gd name="T12" fmla="*/ 30 w 296"/>
                <a:gd name="T13" fmla="*/ 13 h 305"/>
                <a:gd name="T14" fmla="*/ 40 w 296"/>
                <a:gd name="T15" fmla="*/ 13 h 305"/>
                <a:gd name="T16" fmla="*/ 49 w 296"/>
                <a:gd name="T17" fmla="*/ 13 h 305"/>
                <a:gd name="T18" fmla="*/ 57 w 296"/>
                <a:gd name="T19" fmla="*/ 11 h 305"/>
                <a:gd name="T20" fmla="*/ 68 w 296"/>
                <a:gd name="T21" fmla="*/ 11 h 305"/>
                <a:gd name="T22" fmla="*/ 73 w 296"/>
                <a:gd name="T23" fmla="*/ 10 h 305"/>
                <a:gd name="T24" fmla="*/ 78 w 296"/>
                <a:gd name="T25" fmla="*/ 10 h 305"/>
                <a:gd name="T26" fmla="*/ 83 w 296"/>
                <a:gd name="T27" fmla="*/ 10 h 305"/>
                <a:gd name="T28" fmla="*/ 90 w 296"/>
                <a:gd name="T29" fmla="*/ 10 h 305"/>
                <a:gd name="T30" fmla="*/ 95 w 296"/>
                <a:gd name="T31" fmla="*/ 8 h 305"/>
                <a:gd name="T32" fmla="*/ 101 w 296"/>
                <a:gd name="T33" fmla="*/ 8 h 305"/>
                <a:gd name="T34" fmla="*/ 107 w 296"/>
                <a:gd name="T35" fmla="*/ 8 h 305"/>
                <a:gd name="T36" fmla="*/ 113 w 296"/>
                <a:gd name="T37" fmla="*/ 8 h 305"/>
                <a:gd name="T38" fmla="*/ 118 w 296"/>
                <a:gd name="T39" fmla="*/ 7 h 305"/>
                <a:gd name="T40" fmla="*/ 124 w 296"/>
                <a:gd name="T41" fmla="*/ 7 h 305"/>
                <a:gd name="T42" fmla="*/ 130 w 296"/>
                <a:gd name="T43" fmla="*/ 7 h 305"/>
                <a:gd name="T44" fmla="*/ 136 w 296"/>
                <a:gd name="T45" fmla="*/ 7 h 305"/>
                <a:gd name="T46" fmla="*/ 141 w 296"/>
                <a:gd name="T47" fmla="*/ 7 h 305"/>
                <a:gd name="T48" fmla="*/ 147 w 296"/>
                <a:gd name="T49" fmla="*/ 7 h 305"/>
                <a:gd name="T50" fmla="*/ 148 w 296"/>
                <a:gd name="T51" fmla="*/ 6 h 305"/>
                <a:gd name="T52" fmla="*/ 150 w 296"/>
                <a:gd name="T53" fmla="*/ 6 h 305"/>
                <a:gd name="T54" fmla="*/ 156 w 296"/>
                <a:gd name="T55" fmla="*/ 4 h 305"/>
                <a:gd name="T56" fmla="*/ 161 w 296"/>
                <a:gd name="T57" fmla="*/ 4 h 305"/>
                <a:gd name="T58" fmla="*/ 168 w 296"/>
                <a:gd name="T59" fmla="*/ 4 h 305"/>
                <a:gd name="T60" fmla="*/ 174 w 296"/>
                <a:gd name="T61" fmla="*/ 4 h 305"/>
                <a:gd name="T62" fmla="*/ 183 w 296"/>
                <a:gd name="T63" fmla="*/ 4 h 305"/>
                <a:gd name="T64" fmla="*/ 194 w 296"/>
                <a:gd name="T65" fmla="*/ 3 h 305"/>
                <a:gd name="T66" fmla="*/ 202 w 296"/>
                <a:gd name="T67" fmla="*/ 2 h 305"/>
                <a:gd name="T68" fmla="*/ 211 w 296"/>
                <a:gd name="T69" fmla="*/ 2 h 305"/>
                <a:gd name="T70" fmla="*/ 218 w 296"/>
                <a:gd name="T71" fmla="*/ 0 h 305"/>
                <a:gd name="T72" fmla="*/ 226 w 296"/>
                <a:gd name="T73" fmla="*/ 0 h 305"/>
                <a:gd name="T74" fmla="*/ 232 w 296"/>
                <a:gd name="T75" fmla="*/ 0 h 305"/>
                <a:gd name="T76" fmla="*/ 239 w 296"/>
                <a:gd name="T77" fmla="*/ 0 h 305"/>
                <a:gd name="T78" fmla="*/ 247 w 296"/>
                <a:gd name="T79" fmla="*/ 0 h 305"/>
                <a:gd name="T80" fmla="*/ 249 w 296"/>
                <a:gd name="T81" fmla="*/ 0 h 305"/>
                <a:gd name="T82" fmla="*/ 289 w 296"/>
                <a:gd name="T83" fmla="*/ 113 h 305"/>
                <a:gd name="T84" fmla="*/ 201 w 296"/>
                <a:gd name="T85" fmla="*/ 294 h 305"/>
                <a:gd name="T86" fmla="*/ 75 w 296"/>
                <a:gd name="T87" fmla="*/ 298 h 305"/>
                <a:gd name="T88" fmla="*/ 0 w 296"/>
                <a:gd name="T89" fmla="*/ 14 h 305"/>
                <a:gd name="T90" fmla="*/ 0 w 296"/>
                <a:gd name="T91" fmla="*/ 14 h 3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96"/>
                <a:gd name="T139" fmla="*/ 0 h 305"/>
                <a:gd name="T140" fmla="*/ 296 w 296"/>
                <a:gd name="T141" fmla="*/ 305 h 3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96" h="305" extrusionOk="0">
                  <a:moveTo>
                    <a:pt x="0" y="14"/>
                  </a:moveTo>
                  <a:lnTo>
                    <a:pt x="2" y="14"/>
                  </a:lnTo>
                  <a:lnTo>
                    <a:pt x="6" y="14"/>
                  </a:lnTo>
                  <a:lnTo>
                    <a:pt x="10" y="14"/>
                  </a:lnTo>
                  <a:lnTo>
                    <a:pt x="17" y="14"/>
                  </a:lnTo>
                  <a:lnTo>
                    <a:pt x="22" y="13"/>
                  </a:lnTo>
                  <a:lnTo>
                    <a:pt x="30" y="13"/>
                  </a:lnTo>
                  <a:lnTo>
                    <a:pt x="40" y="13"/>
                  </a:lnTo>
                  <a:lnTo>
                    <a:pt x="49" y="13"/>
                  </a:lnTo>
                  <a:lnTo>
                    <a:pt x="57" y="11"/>
                  </a:lnTo>
                  <a:lnTo>
                    <a:pt x="68" y="11"/>
                  </a:lnTo>
                  <a:lnTo>
                    <a:pt x="73" y="10"/>
                  </a:lnTo>
                  <a:lnTo>
                    <a:pt x="78" y="10"/>
                  </a:lnTo>
                  <a:lnTo>
                    <a:pt x="83" y="10"/>
                  </a:lnTo>
                  <a:lnTo>
                    <a:pt x="90" y="10"/>
                  </a:lnTo>
                  <a:lnTo>
                    <a:pt x="95" y="8"/>
                  </a:lnTo>
                  <a:lnTo>
                    <a:pt x="101" y="8"/>
                  </a:lnTo>
                  <a:lnTo>
                    <a:pt x="107" y="8"/>
                  </a:lnTo>
                  <a:lnTo>
                    <a:pt x="113" y="8"/>
                  </a:lnTo>
                  <a:lnTo>
                    <a:pt x="118" y="7"/>
                  </a:lnTo>
                  <a:lnTo>
                    <a:pt x="124" y="7"/>
                  </a:lnTo>
                  <a:lnTo>
                    <a:pt x="130" y="7"/>
                  </a:lnTo>
                  <a:lnTo>
                    <a:pt x="136" y="7"/>
                  </a:lnTo>
                  <a:lnTo>
                    <a:pt x="141" y="7"/>
                  </a:lnTo>
                  <a:lnTo>
                    <a:pt x="147" y="7"/>
                  </a:lnTo>
                  <a:lnTo>
                    <a:pt x="152" y="6"/>
                  </a:lnTo>
                  <a:lnTo>
                    <a:pt x="157" y="6"/>
                  </a:lnTo>
                  <a:lnTo>
                    <a:pt x="163" y="4"/>
                  </a:lnTo>
                  <a:lnTo>
                    <a:pt x="168" y="4"/>
                  </a:lnTo>
                  <a:lnTo>
                    <a:pt x="175" y="4"/>
                  </a:lnTo>
                  <a:lnTo>
                    <a:pt x="181" y="4"/>
                  </a:lnTo>
                  <a:lnTo>
                    <a:pt x="190" y="4"/>
                  </a:lnTo>
                  <a:lnTo>
                    <a:pt x="201" y="3"/>
                  </a:lnTo>
                  <a:lnTo>
                    <a:pt x="209" y="2"/>
                  </a:lnTo>
                  <a:lnTo>
                    <a:pt x="218" y="2"/>
                  </a:lnTo>
                  <a:lnTo>
                    <a:pt x="225" y="0"/>
                  </a:lnTo>
                  <a:lnTo>
                    <a:pt x="233" y="0"/>
                  </a:lnTo>
                  <a:lnTo>
                    <a:pt x="239" y="0"/>
                  </a:lnTo>
                  <a:lnTo>
                    <a:pt x="246" y="0"/>
                  </a:lnTo>
                  <a:lnTo>
                    <a:pt x="254" y="0"/>
                  </a:lnTo>
                  <a:lnTo>
                    <a:pt x="256" y="0"/>
                  </a:lnTo>
                  <a:lnTo>
                    <a:pt x="296" y="113"/>
                  </a:lnTo>
                  <a:lnTo>
                    <a:pt x="208" y="301"/>
                  </a:lnTo>
                  <a:lnTo>
                    <a:pt x="75" y="305"/>
                  </a:lnTo>
                  <a:lnTo>
                    <a:pt x="0" y="14"/>
                  </a:lnTo>
                  <a:close/>
                </a:path>
              </a:pathLst>
            </a:custGeom>
            <a:solidFill>
              <a:srgbClr val="78857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20" name="Shape 362"/>
            <p:cNvSpPr>
              <a:spLocks/>
            </p:cNvSpPr>
            <p:nvPr/>
          </p:nvSpPr>
          <p:spPr bwMode="auto">
            <a:xfrm>
              <a:off x="897" y="3447"/>
              <a:ext cx="420" cy="349"/>
            </a:xfrm>
            <a:custGeom>
              <a:avLst/>
              <a:gdLst>
                <a:gd name="T0" fmla="*/ 0 w 421"/>
                <a:gd name="T1" fmla="*/ 227 h 350"/>
                <a:gd name="T2" fmla="*/ 300 w 421"/>
                <a:gd name="T3" fmla="*/ 334 h 350"/>
                <a:gd name="T4" fmla="*/ 414 w 421"/>
                <a:gd name="T5" fmla="*/ 162 h 350"/>
                <a:gd name="T6" fmla="*/ 384 w 421"/>
                <a:gd name="T7" fmla="*/ 98 h 350"/>
                <a:gd name="T8" fmla="*/ 384 w 421"/>
                <a:gd name="T9" fmla="*/ 107 h 350"/>
                <a:gd name="T10" fmla="*/ 383 w 421"/>
                <a:gd name="T11" fmla="*/ 120 h 350"/>
                <a:gd name="T12" fmla="*/ 382 w 421"/>
                <a:gd name="T13" fmla="*/ 132 h 350"/>
                <a:gd name="T14" fmla="*/ 380 w 421"/>
                <a:gd name="T15" fmla="*/ 143 h 350"/>
                <a:gd name="T16" fmla="*/ 380 w 421"/>
                <a:gd name="T17" fmla="*/ 156 h 350"/>
                <a:gd name="T18" fmla="*/ 379 w 421"/>
                <a:gd name="T19" fmla="*/ 168 h 350"/>
                <a:gd name="T20" fmla="*/ 376 w 421"/>
                <a:gd name="T21" fmla="*/ 175 h 350"/>
                <a:gd name="T22" fmla="*/ 373 w 421"/>
                <a:gd name="T23" fmla="*/ 190 h 350"/>
                <a:gd name="T24" fmla="*/ 369 w 421"/>
                <a:gd name="T25" fmla="*/ 202 h 350"/>
                <a:gd name="T26" fmla="*/ 365 w 421"/>
                <a:gd name="T27" fmla="*/ 213 h 350"/>
                <a:gd name="T28" fmla="*/ 363 w 421"/>
                <a:gd name="T29" fmla="*/ 224 h 350"/>
                <a:gd name="T30" fmla="*/ 359 w 421"/>
                <a:gd name="T31" fmla="*/ 233 h 350"/>
                <a:gd name="T32" fmla="*/ 330 w 421"/>
                <a:gd name="T33" fmla="*/ 129 h 350"/>
                <a:gd name="T34" fmla="*/ 327 w 421"/>
                <a:gd name="T35" fmla="*/ 139 h 350"/>
                <a:gd name="T36" fmla="*/ 323 w 421"/>
                <a:gd name="T37" fmla="*/ 154 h 350"/>
                <a:gd name="T38" fmla="*/ 321 w 421"/>
                <a:gd name="T39" fmla="*/ 166 h 350"/>
                <a:gd name="T40" fmla="*/ 317 w 421"/>
                <a:gd name="T41" fmla="*/ 175 h 350"/>
                <a:gd name="T42" fmla="*/ 311 w 421"/>
                <a:gd name="T43" fmla="*/ 189 h 350"/>
                <a:gd name="T44" fmla="*/ 307 w 421"/>
                <a:gd name="T45" fmla="*/ 208 h 350"/>
                <a:gd name="T46" fmla="*/ 300 w 421"/>
                <a:gd name="T47" fmla="*/ 227 h 350"/>
                <a:gd name="T48" fmla="*/ 296 w 421"/>
                <a:gd name="T49" fmla="*/ 246 h 350"/>
                <a:gd name="T50" fmla="*/ 291 w 421"/>
                <a:gd name="T51" fmla="*/ 262 h 350"/>
                <a:gd name="T52" fmla="*/ 288 w 421"/>
                <a:gd name="T53" fmla="*/ 275 h 350"/>
                <a:gd name="T54" fmla="*/ 285 w 421"/>
                <a:gd name="T55" fmla="*/ 285 h 350"/>
                <a:gd name="T56" fmla="*/ 285 w 421"/>
                <a:gd name="T57" fmla="*/ 288 h 350"/>
                <a:gd name="T58" fmla="*/ 284 w 421"/>
                <a:gd name="T59" fmla="*/ 285 h 350"/>
                <a:gd name="T60" fmla="*/ 284 w 421"/>
                <a:gd name="T61" fmla="*/ 275 h 350"/>
                <a:gd name="T62" fmla="*/ 283 w 421"/>
                <a:gd name="T63" fmla="*/ 262 h 350"/>
                <a:gd name="T64" fmla="*/ 283 w 421"/>
                <a:gd name="T65" fmla="*/ 246 h 350"/>
                <a:gd name="T66" fmla="*/ 283 w 421"/>
                <a:gd name="T67" fmla="*/ 225 h 350"/>
                <a:gd name="T68" fmla="*/ 283 w 421"/>
                <a:gd name="T69" fmla="*/ 214 h 350"/>
                <a:gd name="T70" fmla="*/ 283 w 421"/>
                <a:gd name="T71" fmla="*/ 204 h 350"/>
                <a:gd name="T72" fmla="*/ 283 w 421"/>
                <a:gd name="T73" fmla="*/ 193 h 350"/>
                <a:gd name="T74" fmla="*/ 283 w 421"/>
                <a:gd name="T75" fmla="*/ 183 h 350"/>
                <a:gd name="T76" fmla="*/ 284 w 421"/>
                <a:gd name="T77" fmla="*/ 170 h 350"/>
                <a:gd name="T78" fmla="*/ 284 w 421"/>
                <a:gd name="T79" fmla="*/ 158 h 350"/>
                <a:gd name="T80" fmla="*/ 284 w 421"/>
                <a:gd name="T81" fmla="*/ 148 h 350"/>
                <a:gd name="T82" fmla="*/ 285 w 421"/>
                <a:gd name="T83" fmla="*/ 131 h 350"/>
                <a:gd name="T84" fmla="*/ 285 w 421"/>
                <a:gd name="T85" fmla="*/ 114 h 350"/>
                <a:gd name="T86" fmla="*/ 287 w 421"/>
                <a:gd name="T87" fmla="*/ 102 h 350"/>
                <a:gd name="T88" fmla="*/ 287 w 421"/>
                <a:gd name="T89" fmla="*/ 90 h 350"/>
                <a:gd name="T90" fmla="*/ 288 w 421"/>
                <a:gd name="T91" fmla="*/ 82 h 350"/>
                <a:gd name="T92" fmla="*/ 289 w 421"/>
                <a:gd name="T93" fmla="*/ 76 h 350"/>
                <a:gd name="T94" fmla="*/ 76 w 421"/>
                <a:gd name="T95" fmla="*/ 0 h 3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21"/>
                <a:gd name="T145" fmla="*/ 0 h 350"/>
                <a:gd name="T146" fmla="*/ 421 w 421"/>
                <a:gd name="T147" fmla="*/ 350 h 3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21" h="350" extrusionOk="0">
                  <a:moveTo>
                    <a:pt x="76" y="0"/>
                  </a:moveTo>
                  <a:lnTo>
                    <a:pt x="0" y="234"/>
                  </a:lnTo>
                  <a:lnTo>
                    <a:pt x="2" y="350"/>
                  </a:lnTo>
                  <a:lnTo>
                    <a:pt x="307" y="341"/>
                  </a:lnTo>
                  <a:lnTo>
                    <a:pt x="341" y="341"/>
                  </a:lnTo>
                  <a:lnTo>
                    <a:pt x="421" y="162"/>
                  </a:lnTo>
                  <a:lnTo>
                    <a:pt x="393" y="97"/>
                  </a:lnTo>
                  <a:lnTo>
                    <a:pt x="391" y="98"/>
                  </a:lnTo>
                  <a:lnTo>
                    <a:pt x="391" y="102"/>
                  </a:lnTo>
                  <a:lnTo>
                    <a:pt x="391" y="107"/>
                  </a:lnTo>
                  <a:lnTo>
                    <a:pt x="391" y="116"/>
                  </a:lnTo>
                  <a:lnTo>
                    <a:pt x="390" y="120"/>
                  </a:lnTo>
                  <a:lnTo>
                    <a:pt x="390" y="125"/>
                  </a:lnTo>
                  <a:lnTo>
                    <a:pt x="389" y="132"/>
                  </a:lnTo>
                  <a:lnTo>
                    <a:pt x="389" y="137"/>
                  </a:lnTo>
                  <a:lnTo>
                    <a:pt x="387" y="143"/>
                  </a:lnTo>
                  <a:lnTo>
                    <a:pt x="387" y="150"/>
                  </a:lnTo>
                  <a:lnTo>
                    <a:pt x="387" y="156"/>
                  </a:lnTo>
                  <a:lnTo>
                    <a:pt x="387" y="163"/>
                  </a:lnTo>
                  <a:lnTo>
                    <a:pt x="386" y="168"/>
                  </a:lnTo>
                  <a:lnTo>
                    <a:pt x="385" y="177"/>
                  </a:lnTo>
                  <a:lnTo>
                    <a:pt x="383" y="182"/>
                  </a:lnTo>
                  <a:lnTo>
                    <a:pt x="382" y="190"/>
                  </a:lnTo>
                  <a:lnTo>
                    <a:pt x="380" y="197"/>
                  </a:lnTo>
                  <a:lnTo>
                    <a:pt x="378" y="204"/>
                  </a:lnTo>
                  <a:lnTo>
                    <a:pt x="376" y="209"/>
                  </a:lnTo>
                  <a:lnTo>
                    <a:pt x="375" y="216"/>
                  </a:lnTo>
                  <a:lnTo>
                    <a:pt x="372" y="220"/>
                  </a:lnTo>
                  <a:lnTo>
                    <a:pt x="371" y="227"/>
                  </a:lnTo>
                  <a:lnTo>
                    <a:pt x="370" y="231"/>
                  </a:lnTo>
                  <a:lnTo>
                    <a:pt x="368" y="235"/>
                  </a:lnTo>
                  <a:lnTo>
                    <a:pt x="366" y="240"/>
                  </a:lnTo>
                  <a:lnTo>
                    <a:pt x="366" y="243"/>
                  </a:lnTo>
                  <a:lnTo>
                    <a:pt x="337" y="129"/>
                  </a:lnTo>
                  <a:lnTo>
                    <a:pt x="337" y="131"/>
                  </a:lnTo>
                  <a:lnTo>
                    <a:pt x="334" y="139"/>
                  </a:lnTo>
                  <a:lnTo>
                    <a:pt x="332" y="144"/>
                  </a:lnTo>
                  <a:lnTo>
                    <a:pt x="330" y="154"/>
                  </a:lnTo>
                  <a:lnTo>
                    <a:pt x="328" y="159"/>
                  </a:lnTo>
                  <a:lnTo>
                    <a:pt x="328" y="166"/>
                  </a:lnTo>
                  <a:lnTo>
                    <a:pt x="325" y="171"/>
                  </a:lnTo>
                  <a:lnTo>
                    <a:pt x="324" y="179"/>
                  </a:lnTo>
                  <a:lnTo>
                    <a:pt x="321" y="186"/>
                  </a:lnTo>
                  <a:lnTo>
                    <a:pt x="318" y="196"/>
                  </a:lnTo>
                  <a:lnTo>
                    <a:pt x="315" y="205"/>
                  </a:lnTo>
                  <a:lnTo>
                    <a:pt x="314" y="215"/>
                  </a:lnTo>
                  <a:lnTo>
                    <a:pt x="310" y="224"/>
                  </a:lnTo>
                  <a:lnTo>
                    <a:pt x="307" y="234"/>
                  </a:lnTo>
                  <a:lnTo>
                    <a:pt x="306" y="243"/>
                  </a:lnTo>
                  <a:lnTo>
                    <a:pt x="303" y="253"/>
                  </a:lnTo>
                  <a:lnTo>
                    <a:pt x="301" y="261"/>
                  </a:lnTo>
                  <a:lnTo>
                    <a:pt x="298" y="269"/>
                  </a:lnTo>
                  <a:lnTo>
                    <a:pt x="296" y="276"/>
                  </a:lnTo>
                  <a:lnTo>
                    <a:pt x="295" y="282"/>
                  </a:lnTo>
                  <a:lnTo>
                    <a:pt x="294" y="288"/>
                  </a:lnTo>
                  <a:lnTo>
                    <a:pt x="292" y="292"/>
                  </a:lnTo>
                  <a:lnTo>
                    <a:pt x="292" y="293"/>
                  </a:lnTo>
                  <a:lnTo>
                    <a:pt x="292" y="295"/>
                  </a:lnTo>
                  <a:lnTo>
                    <a:pt x="291" y="293"/>
                  </a:lnTo>
                  <a:lnTo>
                    <a:pt x="291" y="292"/>
                  </a:lnTo>
                  <a:lnTo>
                    <a:pt x="291" y="288"/>
                  </a:lnTo>
                  <a:lnTo>
                    <a:pt x="291" y="282"/>
                  </a:lnTo>
                  <a:lnTo>
                    <a:pt x="290" y="276"/>
                  </a:lnTo>
                  <a:lnTo>
                    <a:pt x="290" y="269"/>
                  </a:lnTo>
                  <a:lnTo>
                    <a:pt x="290" y="261"/>
                  </a:lnTo>
                  <a:lnTo>
                    <a:pt x="290" y="253"/>
                  </a:lnTo>
                  <a:lnTo>
                    <a:pt x="290" y="242"/>
                  </a:lnTo>
                  <a:lnTo>
                    <a:pt x="290" y="232"/>
                  </a:lnTo>
                  <a:lnTo>
                    <a:pt x="290" y="227"/>
                  </a:lnTo>
                  <a:lnTo>
                    <a:pt x="290" y="221"/>
                  </a:lnTo>
                  <a:lnTo>
                    <a:pt x="290" y="216"/>
                  </a:lnTo>
                  <a:lnTo>
                    <a:pt x="290" y="211"/>
                  </a:lnTo>
                  <a:lnTo>
                    <a:pt x="290" y="205"/>
                  </a:lnTo>
                  <a:lnTo>
                    <a:pt x="290" y="200"/>
                  </a:lnTo>
                  <a:lnTo>
                    <a:pt x="290" y="194"/>
                  </a:lnTo>
                  <a:lnTo>
                    <a:pt x="290" y="190"/>
                  </a:lnTo>
                  <a:lnTo>
                    <a:pt x="290" y="179"/>
                  </a:lnTo>
                  <a:lnTo>
                    <a:pt x="291" y="170"/>
                  </a:lnTo>
                  <a:lnTo>
                    <a:pt x="291" y="163"/>
                  </a:lnTo>
                  <a:lnTo>
                    <a:pt x="291" y="158"/>
                  </a:lnTo>
                  <a:lnTo>
                    <a:pt x="291" y="152"/>
                  </a:lnTo>
                  <a:lnTo>
                    <a:pt x="291" y="148"/>
                  </a:lnTo>
                  <a:lnTo>
                    <a:pt x="291" y="139"/>
                  </a:lnTo>
                  <a:lnTo>
                    <a:pt x="292" y="131"/>
                  </a:lnTo>
                  <a:lnTo>
                    <a:pt x="292" y="122"/>
                  </a:lnTo>
                  <a:lnTo>
                    <a:pt x="292" y="114"/>
                  </a:lnTo>
                  <a:lnTo>
                    <a:pt x="294" y="107"/>
                  </a:lnTo>
                  <a:lnTo>
                    <a:pt x="294" y="102"/>
                  </a:lnTo>
                  <a:lnTo>
                    <a:pt x="294" y="95"/>
                  </a:lnTo>
                  <a:lnTo>
                    <a:pt x="294" y="90"/>
                  </a:lnTo>
                  <a:lnTo>
                    <a:pt x="294" y="84"/>
                  </a:lnTo>
                  <a:lnTo>
                    <a:pt x="295" y="82"/>
                  </a:lnTo>
                  <a:lnTo>
                    <a:pt x="296" y="78"/>
                  </a:lnTo>
                  <a:lnTo>
                    <a:pt x="296" y="76"/>
                  </a:lnTo>
                  <a:lnTo>
                    <a:pt x="257" y="84"/>
                  </a:lnTo>
                  <a:lnTo>
                    <a:pt x="76" y="0"/>
                  </a:lnTo>
                  <a:close/>
                </a:path>
              </a:pathLst>
            </a:custGeom>
            <a:solidFill>
              <a:srgbClr val="40474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21" name="Shape 363"/>
            <p:cNvSpPr>
              <a:spLocks/>
            </p:cNvSpPr>
            <p:nvPr/>
          </p:nvSpPr>
          <p:spPr bwMode="auto">
            <a:xfrm>
              <a:off x="1119" y="3597"/>
              <a:ext cx="34" cy="192"/>
            </a:xfrm>
            <a:custGeom>
              <a:avLst/>
              <a:gdLst>
                <a:gd name="T0" fmla="*/ 28 w 35"/>
                <a:gd name="T1" fmla="*/ 186 h 193"/>
                <a:gd name="T2" fmla="*/ 23 w 35"/>
                <a:gd name="T3" fmla="*/ 37 h 193"/>
                <a:gd name="T4" fmla="*/ 13 w 35"/>
                <a:gd name="T5" fmla="*/ 0 h 193"/>
                <a:gd name="T6" fmla="*/ 3 w 35"/>
                <a:gd name="T7" fmla="*/ 78 h 193"/>
                <a:gd name="T8" fmla="*/ 0 w 35"/>
                <a:gd name="T9" fmla="*/ 185 h 193"/>
                <a:gd name="T10" fmla="*/ 28 w 35"/>
                <a:gd name="T11" fmla="*/ 186 h 193"/>
                <a:gd name="T12" fmla="*/ 28 w 35"/>
                <a:gd name="T13" fmla="*/ 186 h 193"/>
                <a:gd name="T14" fmla="*/ 0 60000 65536"/>
                <a:gd name="T15" fmla="*/ 0 60000 65536"/>
                <a:gd name="T16" fmla="*/ 0 60000 65536"/>
                <a:gd name="T17" fmla="*/ 0 60000 65536"/>
                <a:gd name="T18" fmla="*/ 0 60000 65536"/>
                <a:gd name="T19" fmla="*/ 0 60000 65536"/>
                <a:gd name="T20" fmla="*/ 0 60000 65536"/>
                <a:gd name="T21" fmla="*/ 0 w 35"/>
                <a:gd name="T22" fmla="*/ 0 h 193"/>
                <a:gd name="T23" fmla="*/ 35 w 35"/>
                <a:gd name="T24" fmla="*/ 193 h 1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193" extrusionOk="0">
                  <a:moveTo>
                    <a:pt x="35" y="193"/>
                  </a:moveTo>
                  <a:lnTo>
                    <a:pt x="30" y="37"/>
                  </a:lnTo>
                  <a:lnTo>
                    <a:pt x="13" y="0"/>
                  </a:lnTo>
                  <a:lnTo>
                    <a:pt x="3" y="78"/>
                  </a:lnTo>
                  <a:lnTo>
                    <a:pt x="0" y="192"/>
                  </a:lnTo>
                  <a:lnTo>
                    <a:pt x="35" y="193"/>
                  </a:lnTo>
                  <a:close/>
                </a:path>
              </a:pathLst>
            </a:custGeom>
            <a:solidFill>
              <a:srgbClr val="78857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22" name="Shape 364"/>
            <p:cNvSpPr>
              <a:spLocks/>
            </p:cNvSpPr>
            <p:nvPr/>
          </p:nvSpPr>
          <p:spPr bwMode="auto">
            <a:xfrm>
              <a:off x="1434" y="3114"/>
              <a:ext cx="215" cy="165"/>
            </a:xfrm>
            <a:custGeom>
              <a:avLst/>
              <a:gdLst>
                <a:gd name="T0" fmla="*/ 0 w 216"/>
                <a:gd name="T1" fmla="*/ 89 h 166"/>
                <a:gd name="T2" fmla="*/ 55 w 216"/>
                <a:gd name="T3" fmla="*/ 65 h 166"/>
                <a:gd name="T4" fmla="*/ 53 w 216"/>
                <a:gd name="T5" fmla="*/ 60 h 166"/>
                <a:gd name="T6" fmla="*/ 53 w 216"/>
                <a:gd name="T7" fmla="*/ 52 h 166"/>
                <a:gd name="T8" fmla="*/ 53 w 216"/>
                <a:gd name="T9" fmla="*/ 46 h 166"/>
                <a:gd name="T10" fmla="*/ 55 w 216"/>
                <a:gd name="T11" fmla="*/ 40 h 166"/>
                <a:gd name="T12" fmla="*/ 55 w 216"/>
                <a:gd name="T13" fmla="*/ 35 h 166"/>
                <a:gd name="T14" fmla="*/ 59 w 216"/>
                <a:gd name="T15" fmla="*/ 33 h 166"/>
                <a:gd name="T16" fmla="*/ 60 w 216"/>
                <a:gd name="T17" fmla="*/ 27 h 166"/>
                <a:gd name="T18" fmla="*/ 65 w 216"/>
                <a:gd name="T19" fmla="*/ 23 h 166"/>
                <a:gd name="T20" fmla="*/ 72 w 216"/>
                <a:gd name="T21" fmla="*/ 18 h 166"/>
                <a:gd name="T22" fmla="*/ 79 w 216"/>
                <a:gd name="T23" fmla="*/ 12 h 166"/>
                <a:gd name="T24" fmla="*/ 86 w 216"/>
                <a:gd name="T25" fmla="*/ 7 h 166"/>
                <a:gd name="T26" fmla="*/ 93 w 216"/>
                <a:gd name="T27" fmla="*/ 3 h 166"/>
                <a:gd name="T28" fmla="*/ 95 w 216"/>
                <a:gd name="T29" fmla="*/ 0 h 166"/>
                <a:gd name="T30" fmla="*/ 98 w 216"/>
                <a:gd name="T31" fmla="*/ 0 h 166"/>
                <a:gd name="T32" fmla="*/ 108 w 216"/>
                <a:gd name="T33" fmla="*/ 0 h 166"/>
                <a:gd name="T34" fmla="*/ 98 w 216"/>
                <a:gd name="T35" fmla="*/ 30 h 166"/>
                <a:gd name="T36" fmla="*/ 193 w 216"/>
                <a:gd name="T37" fmla="*/ 25 h 166"/>
                <a:gd name="T38" fmla="*/ 209 w 216"/>
                <a:gd name="T39" fmla="*/ 30 h 166"/>
                <a:gd name="T40" fmla="*/ 132 w 216"/>
                <a:gd name="T41" fmla="*/ 60 h 166"/>
                <a:gd name="T42" fmla="*/ 182 w 216"/>
                <a:gd name="T43" fmla="*/ 75 h 166"/>
                <a:gd name="T44" fmla="*/ 182 w 216"/>
                <a:gd name="T45" fmla="*/ 89 h 166"/>
                <a:gd name="T46" fmla="*/ 133 w 216"/>
                <a:gd name="T47" fmla="*/ 117 h 166"/>
                <a:gd name="T48" fmla="*/ 82 w 216"/>
                <a:gd name="T49" fmla="*/ 108 h 166"/>
                <a:gd name="T50" fmla="*/ 26 w 216"/>
                <a:gd name="T51" fmla="*/ 159 h 166"/>
                <a:gd name="T52" fmla="*/ 0 w 216"/>
                <a:gd name="T53" fmla="*/ 89 h 166"/>
                <a:gd name="T54" fmla="*/ 0 w 216"/>
                <a:gd name="T55" fmla="*/ 89 h 16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6"/>
                <a:gd name="T85" fmla="*/ 0 h 166"/>
                <a:gd name="T86" fmla="*/ 216 w 216"/>
                <a:gd name="T87" fmla="*/ 166 h 16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6" h="166" extrusionOk="0">
                  <a:moveTo>
                    <a:pt x="0" y="96"/>
                  </a:moveTo>
                  <a:lnTo>
                    <a:pt x="55" y="65"/>
                  </a:lnTo>
                  <a:lnTo>
                    <a:pt x="53" y="60"/>
                  </a:lnTo>
                  <a:lnTo>
                    <a:pt x="53" y="52"/>
                  </a:lnTo>
                  <a:lnTo>
                    <a:pt x="53" y="46"/>
                  </a:lnTo>
                  <a:lnTo>
                    <a:pt x="55" y="40"/>
                  </a:lnTo>
                  <a:lnTo>
                    <a:pt x="55" y="35"/>
                  </a:lnTo>
                  <a:lnTo>
                    <a:pt x="59" y="33"/>
                  </a:lnTo>
                  <a:lnTo>
                    <a:pt x="60" y="27"/>
                  </a:lnTo>
                  <a:lnTo>
                    <a:pt x="65" y="23"/>
                  </a:lnTo>
                  <a:lnTo>
                    <a:pt x="72" y="18"/>
                  </a:lnTo>
                  <a:lnTo>
                    <a:pt x="79" y="12"/>
                  </a:lnTo>
                  <a:lnTo>
                    <a:pt x="86" y="7"/>
                  </a:lnTo>
                  <a:lnTo>
                    <a:pt x="93" y="3"/>
                  </a:lnTo>
                  <a:lnTo>
                    <a:pt x="95" y="0"/>
                  </a:lnTo>
                  <a:lnTo>
                    <a:pt x="98" y="0"/>
                  </a:lnTo>
                  <a:lnTo>
                    <a:pt x="109" y="0"/>
                  </a:lnTo>
                  <a:lnTo>
                    <a:pt x="98" y="30"/>
                  </a:lnTo>
                  <a:lnTo>
                    <a:pt x="200" y="25"/>
                  </a:lnTo>
                  <a:lnTo>
                    <a:pt x="216" y="30"/>
                  </a:lnTo>
                  <a:lnTo>
                    <a:pt x="139" y="60"/>
                  </a:lnTo>
                  <a:lnTo>
                    <a:pt x="189" y="75"/>
                  </a:lnTo>
                  <a:lnTo>
                    <a:pt x="189" y="96"/>
                  </a:lnTo>
                  <a:lnTo>
                    <a:pt x="140" y="124"/>
                  </a:lnTo>
                  <a:lnTo>
                    <a:pt x="82" y="115"/>
                  </a:lnTo>
                  <a:lnTo>
                    <a:pt x="26" y="166"/>
                  </a:lnTo>
                  <a:lnTo>
                    <a:pt x="0" y="96"/>
                  </a:lnTo>
                  <a:close/>
                </a:path>
              </a:pathLst>
            </a:custGeom>
            <a:solidFill>
              <a:srgbClr val="F59E9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23" name="Shape 365"/>
            <p:cNvSpPr>
              <a:spLocks/>
            </p:cNvSpPr>
            <p:nvPr/>
          </p:nvSpPr>
          <p:spPr bwMode="auto">
            <a:xfrm>
              <a:off x="896" y="2877"/>
              <a:ext cx="582" cy="687"/>
            </a:xfrm>
            <a:custGeom>
              <a:avLst/>
              <a:gdLst>
                <a:gd name="T0" fmla="*/ 52 w 583"/>
                <a:gd name="T1" fmla="*/ 24 h 688"/>
                <a:gd name="T2" fmla="*/ 46 w 583"/>
                <a:gd name="T3" fmla="*/ 27 h 688"/>
                <a:gd name="T4" fmla="*/ 36 w 583"/>
                <a:gd name="T5" fmla="*/ 42 h 688"/>
                <a:gd name="T6" fmla="*/ 27 w 583"/>
                <a:gd name="T7" fmla="*/ 54 h 688"/>
                <a:gd name="T8" fmla="*/ 21 w 583"/>
                <a:gd name="T9" fmla="*/ 70 h 688"/>
                <a:gd name="T10" fmla="*/ 12 w 583"/>
                <a:gd name="T11" fmla="*/ 89 h 688"/>
                <a:gd name="T12" fmla="*/ 10 w 583"/>
                <a:gd name="T13" fmla="*/ 101 h 688"/>
                <a:gd name="T14" fmla="*/ 8 w 583"/>
                <a:gd name="T15" fmla="*/ 115 h 688"/>
                <a:gd name="T16" fmla="*/ 4 w 583"/>
                <a:gd name="T17" fmla="*/ 128 h 688"/>
                <a:gd name="T18" fmla="*/ 4 w 583"/>
                <a:gd name="T19" fmla="*/ 143 h 688"/>
                <a:gd name="T20" fmla="*/ 2 w 583"/>
                <a:gd name="T21" fmla="*/ 158 h 688"/>
                <a:gd name="T22" fmla="*/ 2 w 583"/>
                <a:gd name="T23" fmla="*/ 176 h 688"/>
                <a:gd name="T24" fmla="*/ 0 w 583"/>
                <a:gd name="T25" fmla="*/ 192 h 688"/>
                <a:gd name="T26" fmla="*/ 0 w 583"/>
                <a:gd name="T27" fmla="*/ 208 h 688"/>
                <a:gd name="T28" fmla="*/ 0 w 583"/>
                <a:gd name="T29" fmla="*/ 223 h 688"/>
                <a:gd name="T30" fmla="*/ 0 w 583"/>
                <a:gd name="T31" fmla="*/ 240 h 688"/>
                <a:gd name="T32" fmla="*/ 0 w 583"/>
                <a:gd name="T33" fmla="*/ 253 h 688"/>
                <a:gd name="T34" fmla="*/ 0 w 583"/>
                <a:gd name="T35" fmla="*/ 268 h 688"/>
                <a:gd name="T36" fmla="*/ 0 w 583"/>
                <a:gd name="T37" fmla="*/ 280 h 688"/>
                <a:gd name="T38" fmla="*/ 2 w 583"/>
                <a:gd name="T39" fmla="*/ 291 h 688"/>
                <a:gd name="T40" fmla="*/ 2 w 583"/>
                <a:gd name="T41" fmla="*/ 306 h 688"/>
                <a:gd name="T42" fmla="*/ 2 w 583"/>
                <a:gd name="T43" fmla="*/ 313 h 688"/>
                <a:gd name="T44" fmla="*/ 60 w 583"/>
                <a:gd name="T45" fmla="*/ 409 h 688"/>
                <a:gd name="T46" fmla="*/ 103 w 583"/>
                <a:gd name="T47" fmla="*/ 467 h 688"/>
                <a:gd name="T48" fmla="*/ 50 w 583"/>
                <a:gd name="T49" fmla="*/ 593 h 688"/>
                <a:gd name="T50" fmla="*/ 59 w 583"/>
                <a:gd name="T51" fmla="*/ 600 h 688"/>
                <a:gd name="T52" fmla="*/ 72 w 583"/>
                <a:gd name="T53" fmla="*/ 608 h 688"/>
                <a:gd name="T54" fmla="*/ 83 w 583"/>
                <a:gd name="T55" fmla="*/ 614 h 688"/>
                <a:gd name="T56" fmla="*/ 95 w 583"/>
                <a:gd name="T57" fmla="*/ 622 h 688"/>
                <a:gd name="T58" fmla="*/ 109 w 583"/>
                <a:gd name="T59" fmla="*/ 630 h 688"/>
                <a:gd name="T60" fmla="*/ 125 w 583"/>
                <a:gd name="T61" fmla="*/ 638 h 688"/>
                <a:gd name="T62" fmla="*/ 140 w 583"/>
                <a:gd name="T63" fmla="*/ 645 h 688"/>
                <a:gd name="T64" fmla="*/ 158 w 583"/>
                <a:gd name="T65" fmla="*/ 653 h 688"/>
                <a:gd name="T66" fmla="*/ 175 w 583"/>
                <a:gd name="T67" fmla="*/ 661 h 688"/>
                <a:gd name="T68" fmla="*/ 193 w 583"/>
                <a:gd name="T69" fmla="*/ 666 h 688"/>
                <a:gd name="T70" fmla="*/ 210 w 583"/>
                <a:gd name="T71" fmla="*/ 672 h 688"/>
                <a:gd name="T72" fmla="*/ 228 w 583"/>
                <a:gd name="T73" fmla="*/ 677 h 688"/>
                <a:gd name="T74" fmla="*/ 246 w 583"/>
                <a:gd name="T75" fmla="*/ 680 h 688"/>
                <a:gd name="T76" fmla="*/ 263 w 583"/>
                <a:gd name="T77" fmla="*/ 681 h 688"/>
                <a:gd name="T78" fmla="*/ 279 w 583"/>
                <a:gd name="T79" fmla="*/ 681 h 688"/>
                <a:gd name="T80" fmla="*/ 291 w 583"/>
                <a:gd name="T81" fmla="*/ 680 h 688"/>
                <a:gd name="T82" fmla="*/ 305 w 583"/>
                <a:gd name="T83" fmla="*/ 679 h 688"/>
                <a:gd name="T84" fmla="*/ 320 w 583"/>
                <a:gd name="T85" fmla="*/ 675 h 688"/>
                <a:gd name="T86" fmla="*/ 335 w 583"/>
                <a:gd name="T87" fmla="*/ 672 h 688"/>
                <a:gd name="T88" fmla="*/ 348 w 583"/>
                <a:gd name="T89" fmla="*/ 666 h 688"/>
                <a:gd name="T90" fmla="*/ 362 w 583"/>
                <a:gd name="T91" fmla="*/ 662 h 688"/>
                <a:gd name="T92" fmla="*/ 374 w 583"/>
                <a:gd name="T93" fmla="*/ 658 h 688"/>
                <a:gd name="T94" fmla="*/ 385 w 583"/>
                <a:gd name="T95" fmla="*/ 652 h 688"/>
                <a:gd name="T96" fmla="*/ 399 w 583"/>
                <a:gd name="T97" fmla="*/ 645 h 688"/>
                <a:gd name="T98" fmla="*/ 413 w 583"/>
                <a:gd name="T99" fmla="*/ 638 h 688"/>
                <a:gd name="T100" fmla="*/ 420 w 583"/>
                <a:gd name="T101" fmla="*/ 634 h 688"/>
                <a:gd name="T102" fmla="*/ 404 w 583"/>
                <a:gd name="T103" fmla="*/ 475 h 688"/>
                <a:gd name="T104" fmla="*/ 576 w 583"/>
                <a:gd name="T105" fmla="*/ 407 h 688"/>
                <a:gd name="T106" fmla="*/ 457 w 583"/>
                <a:gd name="T107" fmla="*/ 343 h 688"/>
                <a:gd name="T108" fmla="*/ 451 w 583"/>
                <a:gd name="T109" fmla="*/ 100 h 688"/>
                <a:gd name="T110" fmla="*/ 178 w 583"/>
                <a:gd name="T111" fmla="*/ 0 h 6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83"/>
                <a:gd name="T169" fmla="*/ 0 h 688"/>
                <a:gd name="T170" fmla="*/ 583 w 583"/>
                <a:gd name="T171" fmla="*/ 688 h 6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83" h="688" extrusionOk="0">
                  <a:moveTo>
                    <a:pt x="178" y="0"/>
                  </a:moveTo>
                  <a:lnTo>
                    <a:pt x="52" y="24"/>
                  </a:lnTo>
                  <a:lnTo>
                    <a:pt x="50" y="24"/>
                  </a:lnTo>
                  <a:lnTo>
                    <a:pt x="46" y="27"/>
                  </a:lnTo>
                  <a:lnTo>
                    <a:pt x="41" y="33"/>
                  </a:lnTo>
                  <a:lnTo>
                    <a:pt x="36" y="42"/>
                  </a:lnTo>
                  <a:lnTo>
                    <a:pt x="31" y="47"/>
                  </a:lnTo>
                  <a:lnTo>
                    <a:pt x="27" y="54"/>
                  </a:lnTo>
                  <a:lnTo>
                    <a:pt x="23" y="61"/>
                  </a:lnTo>
                  <a:lnTo>
                    <a:pt x="21" y="70"/>
                  </a:lnTo>
                  <a:lnTo>
                    <a:pt x="17" y="78"/>
                  </a:lnTo>
                  <a:lnTo>
                    <a:pt x="12" y="89"/>
                  </a:lnTo>
                  <a:lnTo>
                    <a:pt x="11" y="95"/>
                  </a:lnTo>
                  <a:lnTo>
                    <a:pt x="10" y="101"/>
                  </a:lnTo>
                  <a:lnTo>
                    <a:pt x="8" y="108"/>
                  </a:lnTo>
                  <a:lnTo>
                    <a:pt x="8" y="115"/>
                  </a:lnTo>
                  <a:lnTo>
                    <a:pt x="6" y="122"/>
                  </a:lnTo>
                  <a:lnTo>
                    <a:pt x="4" y="128"/>
                  </a:lnTo>
                  <a:lnTo>
                    <a:pt x="4" y="135"/>
                  </a:lnTo>
                  <a:lnTo>
                    <a:pt x="4" y="143"/>
                  </a:lnTo>
                  <a:lnTo>
                    <a:pt x="3" y="151"/>
                  </a:lnTo>
                  <a:lnTo>
                    <a:pt x="2" y="158"/>
                  </a:lnTo>
                  <a:lnTo>
                    <a:pt x="2" y="168"/>
                  </a:lnTo>
                  <a:lnTo>
                    <a:pt x="2" y="176"/>
                  </a:lnTo>
                  <a:lnTo>
                    <a:pt x="0" y="184"/>
                  </a:lnTo>
                  <a:lnTo>
                    <a:pt x="0" y="192"/>
                  </a:lnTo>
                  <a:lnTo>
                    <a:pt x="0" y="199"/>
                  </a:lnTo>
                  <a:lnTo>
                    <a:pt x="0" y="208"/>
                  </a:lnTo>
                  <a:lnTo>
                    <a:pt x="0" y="217"/>
                  </a:lnTo>
                  <a:lnTo>
                    <a:pt x="0" y="223"/>
                  </a:lnTo>
                  <a:lnTo>
                    <a:pt x="0" y="231"/>
                  </a:lnTo>
                  <a:lnTo>
                    <a:pt x="0" y="240"/>
                  </a:lnTo>
                  <a:lnTo>
                    <a:pt x="0" y="246"/>
                  </a:lnTo>
                  <a:lnTo>
                    <a:pt x="0" y="253"/>
                  </a:lnTo>
                  <a:lnTo>
                    <a:pt x="0" y="261"/>
                  </a:lnTo>
                  <a:lnTo>
                    <a:pt x="0" y="268"/>
                  </a:lnTo>
                  <a:lnTo>
                    <a:pt x="0" y="275"/>
                  </a:lnTo>
                  <a:lnTo>
                    <a:pt x="0" y="280"/>
                  </a:lnTo>
                  <a:lnTo>
                    <a:pt x="0" y="286"/>
                  </a:lnTo>
                  <a:lnTo>
                    <a:pt x="2" y="291"/>
                  </a:lnTo>
                  <a:lnTo>
                    <a:pt x="2" y="299"/>
                  </a:lnTo>
                  <a:lnTo>
                    <a:pt x="2" y="306"/>
                  </a:lnTo>
                  <a:lnTo>
                    <a:pt x="2" y="311"/>
                  </a:lnTo>
                  <a:lnTo>
                    <a:pt x="2" y="313"/>
                  </a:lnTo>
                  <a:lnTo>
                    <a:pt x="29" y="414"/>
                  </a:lnTo>
                  <a:lnTo>
                    <a:pt x="60" y="416"/>
                  </a:lnTo>
                  <a:lnTo>
                    <a:pt x="103" y="410"/>
                  </a:lnTo>
                  <a:lnTo>
                    <a:pt x="103" y="474"/>
                  </a:lnTo>
                  <a:lnTo>
                    <a:pt x="49" y="600"/>
                  </a:lnTo>
                  <a:lnTo>
                    <a:pt x="50" y="600"/>
                  </a:lnTo>
                  <a:lnTo>
                    <a:pt x="55" y="603"/>
                  </a:lnTo>
                  <a:lnTo>
                    <a:pt x="59" y="607"/>
                  </a:lnTo>
                  <a:lnTo>
                    <a:pt x="68" y="612"/>
                  </a:lnTo>
                  <a:lnTo>
                    <a:pt x="72" y="615"/>
                  </a:lnTo>
                  <a:lnTo>
                    <a:pt x="78" y="618"/>
                  </a:lnTo>
                  <a:lnTo>
                    <a:pt x="83" y="621"/>
                  </a:lnTo>
                  <a:lnTo>
                    <a:pt x="90" y="625"/>
                  </a:lnTo>
                  <a:lnTo>
                    <a:pt x="95" y="629"/>
                  </a:lnTo>
                  <a:lnTo>
                    <a:pt x="102" y="633"/>
                  </a:lnTo>
                  <a:lnTo>
                    <a:pt x="109" y="637"/>
                  </a:lnTo>
                  <a:lnTo>
                    <a:pt x="118" y="641"/>
                  </a:lnTo>
                  <a:lnTo>
                    <a:pt x="125" y="645"/>
                  </a:lnTo>
                  <a:lnTo>
                    <a:pt x="133" y="649"/>
                  </a:lnTo>
                  <a:lnTo>
                    <a:pt x="140" y="652"/>
                  </a:lnTo>
                  <a:lnTo>
                    <a:pt x="149" y="657"/>
                  </a:lnTo>
                  <a:lnTo>
                    <a:pt x="158" y="660"/>
                  </a:lnTo>
                  <a:lnTo>
                    <a:pt x="167" y="664"/>
                  </a:lnTo>
                  <a:lnTo>
                    <a:pt x="175" y="668"/>
                  </a:lnTo>
                  <a:lnTo>
                    <a:pt x="183" y="672"/>
                  </a:lnTo>
                  <a:lnTo>
                    <a:pt x="193" y="673"/>
                  </a:lnTo>
                  <a:lnTo>
                    <a:pt x="201" y="676"/>
                  </a:lnTo>
                  <a:lnTo>
                    <a:pt x="210" y="679"/>
                  </a:lnTo>
                  <a:lnTo>
                    <a:pt x="220" y="682"/>
                  </a:lnTo>
                  <a:lnTo>
                    <a:pt x="228" y="684"/>
                  </a:lnTo>
                  <a:lnTo>
                    <a:pt x="237" y="686"/>
                  </a:lnTo>
                  <a:lnTo>
                    <a:pt x="246" y="687"/>
                  </a:lnTo>
                  <a:lnTo>
                    <a:pt x="255" y="688"/>
                  </a:lnTo>
                  <a:lnTo>
                    <a:pt x="263" y="688"/>
                  </a:lnTo>
                  <a:lnTo>
                    <a:pt x="271" y="688"/>
                  </a:lnTo>
                  <a:lnTo>
                    <a:pt x="279" y="688"/>
                  </a:lnTo>
                  <a:lnTo>
                    <a:pt x="289" y="688"/>
                  </a:lnTo>
                  <a:lnTo>
                    <a:pt x="296" y="687"/>
                  </a:lnTo>
                  <a:lnTo>
                    <a:pt x="304" y="686"/>
                  </a:lnTo>
                  <a:lnTo>
                    <a:pt x="312" y="686"/>
                  </a:lnTo>
                  <a:lnTo>
                    <a:pt x="320" y="684"/>
                  </a:lnTo>
                  <a:lnTo>
                    <a:pt x="327" y="682"/>
                  </a:lnTo>
                  <a:lnTo>
                    <a:pt x="335" y="680"/>
                  </a:lnTo>
                  <a:lnTo>
                    <a:pt x="342" y="679"/>
                  </a:lnTo>
                  <a:lnTo>
                    <a:pt x="349" y="676"/>
                  </a:lnTo>
                  <a:lnTo>
                    <a:pt x="355" y="673"/>
                  </a:lnTo>
                  <a:lnTo>
                    <a:pt x="362" y="672"/>
                  </a:lnTo>
                  <a:lnTo>
                    <a:pt x="369" y="669"/>
                  </a:lnTo>
                  <a:lnTo>
                    <a:pt x="376" y="668"/>
                  </a:lnTo>
                  <a:lnTo>
                    <a:pt x="381" y="665"/>
                  </a:lnTo>
                  <a:lnTo>
                    <a:pt x="387" y="661"/>
                  </a:lnTo>
                  <a:lnTo>
                    <a:pt x="392" y="659"/>
                  </a:lnTo>
                  <a:lnTo>
                    <a:pt x="397" y="657"/>
                  </a:lnTo>
                  <a:lnTo>
                    <a:pt x="406" y="652"/>
                  </a:lnTo>
                  <a:lnTo>
                    <a:pt x="414" y="648"/>
                  </a:lnTo>
                  <a:lnTo>
                    <a:pt x="420" y="645"/>
                  </a:lnTo>
                  <a:lnTo>
                    <a:pt x="425" y="642"/>
                  </a:lnTo>
                  <a:lnTo>
                    <a:pt x="427" y="641"/>
                  </a:lnTo>
                  <a:lnTo>
                    <a:pt x="430" y="641"/>
                  </a:lnTo>
                  <a:lnTo>
                    <a:pt x="411" y="482"/>
                  </a:lnTo>
                  <a:lnTo>
                    <a:pt x="460" y="501"/>
                  </a:lnTo>
                  <a:lnTo>
                    <a:pt x="583" y="414"/>
                  </a:lnTo>
                  <a:lnTo>
                    <a:pt x="564" y="343"/>
                  </a:lnTo>
                  <a:lnTo>
                    <a:pt x="464" y="343"/>
                  </a:lnTo>
                  <a:lnTo>
                    <a:pt x="485" y="188"/>
                  </a:lnTo>
                  <a:lnTo>
                    <a:pt x="458" y="100"/>
                  </a:lnTo>
                  <a:lnTo>
                    <a:pt x="178" y="0"/>
                  </a:lnTo>
                  <a:close/>
                </a:path>
              </a:pathLst>
            </a:custGeom>
            <a:solidFill>
              <a:srgbClr val="6B367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24" name="Shape 366"/>
            <p:cNvSpPr>
              <a:spLocks/>
            </p:cNvSpPr>
            <p:nvPr/>
          </p:nvSpPr>
          <p:spPr bwMode="auto">
            <a:xfrm>
              <a:off x="1143" y="2877"/>
              <a:ext cx="333" cy="426"/>
            </a:xfrm>
            <a:custGeom>
              <a:avLst/>
              <a:gdLst>
                <a:gd name="T0" fmla="*/ 75 w 334"/>
                <a:gd name="T1" fmla="*/ 2 h 427"/>
                <a:gd name="T2" fmla="*/ 84 w 334"/>
                <a:gd name="T3" fmla="*/ 13 h 427"/>
                <a:gd name="T4" fmla="*/ 101 w 334"/>
                <a:gd name="T5" fmla="*/ 28 h 427"/>
                <a:gd name="T6" fmla="*/ 111 w 334"/>
                <a:gd name="T7" fmla="*/ 36 h 427"/>
                <a:gd name="T8" fmla="*/ 124 w 334"/>
                <a:gd name="T9" fmla="*/ 46 h 427"/>
                <a:gd name="T10" fmla="*/ 137 w 334"/>
                <a:gd name="T11" fmla="*/ 54 h 427"/>
                <a:gd name="T12" fmla="*/ 152 w 334"/>
                <a:gd name="T13" fmla="*/ 62 h 427"/>
                <a:gd name="T14" fmla="*/ 166 w 334"/>
                <a:gd name="T15" fmla="*/ 70 h 427"/>
                <a:gd name="T16" fmla="*/ 172 w 334"/>
                <a:gd name="T17" fmla="*/ 77 h 427"/>
                <a:gd name="T18" fmla="*/ 184 w 334"/>
                <a:gd name="T19" fmla="*/ 82 h 427"/>
                <a:gd name="T20" fmla="*/ 194 w 334"/>
                <a:gd name="T21" fmla="*/ 88 h 427"/>
                <a:gd name="T22" fmla="*/ 203 w 334"/>
                <a:gd name="T23" fmla="*/ 92 h 427"/>
                <a:gd name="T24" fmla="*/ 206 w 334"/>
                <a:gd name="T25" fmla="*/ 105 h 427"/>
                <a:gd name="T26" fmla="*/ 218 w 334"/>
                <a:gd name="T27" fmla="*/ 108 h 427"/>
                <a:gd name="T28" fmla="*/ 226 w 334"/>
                <a:gd name="T29" fmla="*/ 118 h 427"/>
                <a:gd name="T30" fmla="*/ 232 w 334"/>
                <a:gd name="T31" fmla="*/ 127 h 427"/>
                <a:gd name="T32" fmla="*/ 233 w 334"/>
                <a:gd name="T33" fmla="*/ 138 h 427"/>
                <a:gd name="T34" fmla="*/ 235 w 334"/>
                <a:gd name="T35" fmla="*/ 149 h 427"/>
                <a:gd name="T36" fmla="*/ 236 w 334"/>
                <a:gd name="T37" fmla="*/ 162 h 427"/>
                <a:gd name="T38" fmla="*/ 236 w 334"/>
                <a:gd name="T39" fmla="*/ 176 h 427"/>
                <a:gd name="T40" fmla="*/ 236 w 334"/>
                <a:gd name="T41" fmla="*/ 192 h 427"/>
                <a:gd name="T42" fmla="*/ 236 w 334"/>
                <a:gd name="T43" fmla="*/ 208 h 427"/>
                <a:gd name="T44" fmla="*/ 236 w 334"/>
                <a:gd name="T45" fmla="*/ 219 h 427"/>
                <a:gd name="T46" fmla="*/ 233 w 334"/>
                <a:gd name="T47" fmla="*/ 238 h 427"/>
                <a:gd name="T48" fmla="*/ 232 w 334"/>
                <a:gd name="T49" fmla="*/ 256 h 427"/>
                <a:gd name="T50" fmla="*/ 230 w 334"/>
                <a:gd name="T51" fmla="*/ 275 h 427"/>
                <a:gd name="T52" fmla="*/ 229 w 334"/>
                <a:gd name="T53" fmla="*/ 291 h 427"/>
                <a:gd name="T54" fmla="*/ 228 w 334"/>
                <a:gd name="T55" fmla="*/ 306 h 427"/>
                <a:gd name="T56" fmla="*/ 226 w 334"/>
                <a:gd name="T57" fmla="*/ 318 h 427"/>
                <a:gd name="T58" fmla="*/ 226 w 334"/>
                <a:gd name="T59" fmla="*/ 332 h 427"/>
                <a:gd name="T60" fmla="*/ 309 w 334"/>
                <a:gd name="T61" fmla="*/ 314 h 427"/>
                <a:gd name="T62" fmla="*/ 315 w 334"/>
                <a:gd name="T63" fmla="*/ 325 h 427"/>
                <a:gd name="T64" fmla="*/ 319 w 334"/>
                <a:gd name="T65" fmla="*/ 334 h 427"/>
                <a:gd name="T66" fmla="*/ 323 w 334"/>
                <a:gd name="T67" fmla="*/ 346 h 427"/>
                <a:gd name="T68" fmla="*/ 324 w 334"/>
                <a:gd name="T69" fmla="*/ 357 h 427"/>
                <a:gd name="T70" fmla="*/ 325 w 334"/>
                <a:gd name="T71" fmla="*/ 368 h 427"/>
                <a:gd name="T72" fmla="*/ 327 w 334"/>
                <a:gd name="T73" fmla="*/ 379 h 427"/>
                <a:gd name="T74" fmla="*/ 230 w 334"/>
                <a:gd name="T75" fmla="*/ 365 h 427"/>
                <a:gd name="T76" fmla="*/ 213 w 334"/>
                <a:gd name="T77" fmla="*/ 416 h 427"/>
                <a:gd name="T78" fmla="*/ 209 w 334"/>
                <a:gd name="T79" fmla="*/ 401 h 427"/>
                <a:gd name="T80" fmla="*/ 205 w 334"/>
                <a:gd name="T81" fmla="*/ 386 h 427"/>
                <a:gd name="T82" fmla="*/ 199 w 334"/>
                <a:gd name="T83" fmla="*/ 370 h 427"/>
                <a:gd name="T84" fmla="*/ 195 w 334"/>
                <a:gd name="T85" fmla="*/ 349 h 427"/>
                <a:gd name="T86" fmla="*/ 191 w 334"/>
                <a:gd name="T87" fmla="*/ 334 h 427"/>
                <a:gd name="T88" fmla="*/ 188 w 334"/>
                <a:gd name="T89" fmla="*/ 323 h 427"/>
                <a:gd name="T90" fmla="*/ 188 w 334"/>
                <a:gd name="T91" fmla="*/ 307 h 427"/>
                <a:gd name="T92" fmla="*/ 187 w 334"/>
                <a:gd name="T93" fmla="*/ 288 h 427"/>
                <a:gd name="T94" fmla="*/ 187 w 334"/>
                <a:gd name="T95" fmla="*/ 271 h 427"/>
                <a:gd name="T96" fmla="*/ 188 w 334"/>
                <a:gd name="T97" fmla="*/ 254 h 427"/>
                <a:gd name="T98" fmla="*/ 193 w 334"/>
                <a:gd name="T99" fmla="*/ 239 h 427"/>
                <a:gd name="T100" fmla="*/ 197 w 334"/>
                <a:gd name="T101" fmla="*/ 226 h 427"/>
                <a:gd name="T102" fmla="*/ 201 w 334"/>
                <a:gd name="T103" fmla="*/ 213 h 427"/>
                <a:gd name="T104" fmla="*/ 203 w 334"/>
                <a:gd name="T105" fmla="*/ 207 h 427"/>
                <a:gd name="T106" fmla="*/ 207 w 334"/>
                <a:gd name="T107" fmla="*/ 196 h 427"/>
                <a:gd name="T108" fmla="*/ 209 w 334"/>
                <a:gd name="T109" fmla="*/ 183 h 427"/>
                <a:gd name="T110" fmla="*/ 209 w 334"/>
                <a:gd name="T111" fmla="*/ 172 h 427"/>
                <a:gd name="T112" fmla="*/ 209 w 334"/>
                <a:gd name="T113" fmla="*/ 156 h 427"/>
                <a:gd name="T114" fmla="*/ 206 w 334"/>
                <a:gd name="T115" fmla="*/ 141 h 427"/>
                <a:gd name="T116" fmla="*/ 205 w 334"/>
                <a:gd name="T117" fmla="*/ 131 h 427"/>
                <a:gd name="T118" fmla="*/ 183 w 334"/>
                <a:gd name="T119" fmla="*/ 109 h 427"/>
                <a:gd name="T120" fmla="*/ 0 w 334"/>
                <a:gd name="T121" fmla="*/ 43 h 427"/>
                <a:gd name="T122" fmla="*/ 71 w 334"/>
                <a:gd name="T123" fmla="*/ 0 h 4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34"/>
                <a:gd name="T187" fmla="*/ 0 h 427"/>
                <a:gd name="T188" fmla="*/ 334 w 334"/>
                <a:gd name="T189" fmla="*/ 427 h 42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34" h="427" extrusionOk="0">
                  <a:moveTo>
                    <a:pt x="71" y="0"/>
                  </a:moveTo>
                  <a:lnTo>
                    <a:pt x="75" y="2"/>
                  </a:lnTo>
                  <a:lnTo>
                    <a:pt x="78" y="6"/>
                  </a:lnTo>
                  <a:lnTo>
                    <a:pt x="84" y="13"/>
                  </a:lnTo>
                  <a:lnTo>
                    <a:pt x="91" y="20"/>
                  </a:lnTo>
                  <a:lnTo>
                    <a:pt x="101" y="28"/>
                  </a:lnTo>
                  <a:lnTo>
                    <a:pt x="105" y="32"/>
                  </a:lnTo>
                  <a:lnTo>
                    <a:pt x="111" y="36"/>
                  </a:lnTo>
                  <a:lnTo>
                    <a:pt x="117" y="40"/>
                  </a:lnTo>
                  <a:lnTo>
                    <a:pt x="124" y="46"/>
                  </a:lnTo>
                  <a:lnTo>
                    <a:pt x="129" y="50"/>
                  </a:lnTo>
                  <a:lnTo>
                    <a:pt x="137" y="54"/>
                  </a:lnTo>
                  <a:lnTo>
                    <a:pt x="144" y="57"/>
                  </a:lnTo>
                  <a:lnTo>
                    <a:pt x="152" y="62"/>
                  </a:lnTo>
                  <a:lnTo>
                    <a:pt x="159" y="66"/>
                  </a:lnTo>
                  <a:lnTo>
                    <a:pt x="166" y="70"/>
                  </a:lnTo>
                  <a:lnTo>
                    <a:pt x="172" y="74"/>
                  </a:lnTo>
                  <a:lnTo>
                    <a:pt x="179" y="77"/>
                  </a:lnTo>
                  <a:lnTo>
                    <a:pt x="186" y="80"/>
                  </a:lnTo>
                  <a:lnTo>
                    <a:pt x="191" y="82"/>
                  </a:lnTo>
                  <a:lnTo>
                    <a:pt x="195" y="84"/>
                  </a:lnTo>
                  <a:lnTo>
                    <a:pt x="201" y="88"/>
                  </a:lnTo>
                  <a:lnTo>
                    <a:pt x="208" y="90"/>
                  </a:lnTo>
                  <a:lnTo>
                    <a:pt x="210" y="92"/>
                  </a:lnTo>
                  <a:lnTo>
                    <a:pt x="212" y="107"/>
                  </a:lnTo>
                  <a:lnTo>
                    <a:pt x="213" y="105"/>
                  </a:lnTo>
                  <a:lnTo>
                    <a:pt x="221" y="108"/>
                  </a:lnTo>
                  <a:lnTo>
                    <a:pt x="225" y="108"/>
                  </a:lnTo>
                  <a:lnTo>
                    <a:pt x="229" y="112"/>
                  </a:lnTo>
                  <a:lnTo>
                    <a:pt x="233" y="118"/>
                  </a:lnTo>
                  <a:lnTo>
                    <a:pt x="237" y="124"/>
                  </a:lnTo>
                  <a:lnTo>
                    <a:pt x="239" y="127"/>
                  </a:lnTo>
                  <a:lnTo>
                    <a:pt x="240" y="131"/>
                  </a:lnTo>
                  <a:lnTo>
                    <a:pt x="240" y="138"/>
                  </a:lnTo>
                  <a:lnTo>
                    <a:pt x="242" y="143"/>
                  </a:lnTo>
                  <a:lnTo>
                    <a:pt x="242" y="149"/>
                  </a:lnTo>
                  <a:lnTo>
                    <a:pt x="243" y="156"/>
                  </a:lnTo>
                  <a:lnTo>
                    <a:pt x="243" y="162"/>
                  </a:lnTo>
                  <a:lnTo>
                    <a:pt x="244" y="169"/>
                  </a:lnTo>
                  <a:lnTo>
                    <a:pt x="243" y="176"/>
                  </a:lnTo>
                  <a:lnTo>
                    <a:pt x="243" y="184"/>
                  </a:lnTo>
                  <a:lnTo>
                    <a:pt x="243" y="192"/>
                  </a:lnTo>
                  <a:lnTo>
                    <a:pt x="243" y="200"/>
                  </a:lnTo>
                  <a:lnTo>
                    <a:pt x="243" y="208"/>
                  </a:lnTo>
                  <a:lnTo>
                    <a:pt x="243" y="217"/>
                  </a:lnTo>
                  <a:lnTo>
                    <a:pt x="243" y="226"/>
                  </a:lnTo>
                  <a:lnTo>
                    <a:pt x="243" y="237"/>
                  </a:lnTo>
                  <a:lnTo>
                    <a:pt x="240" y="245"/>
                  </a:lnTo>
                  <a:lnTo>
                    <a:pt x="240" y="253"/>
                  </a:lnTo>
                  <a:lnTo>
                    <a:pt x="239" y="263"/>
                  </a:lnTo>
                  <a:lnTo>
                    <a:pt x="239" y="272"/>
                  </a:lnTo>
                  <a:lnTo>
                    <a:pt x="237" y="282"/>
                  </a:lnTo>
                  <a:lnTo>
                    <a:pt x="236" y="290"/>
                  </a:lnTo>
                  <a:lnTo>
                    <a:pt x="236" y="298"/>
                  </a:lnTo>
                  <a:lnTo>
                    <a:pt x="236" y="306"/>
                  </a:lnTo>
                  <a:lnTo>
                    <a:pt x="235" y="313"/>
                  </a:lnTo>
                  <a:lnTo>
                    <a:pt x="233" y="320"/>
                  </a:lnTo>
                  <a:lnTo>
                    <a:pt x="233" y="325"/>
                  </a:lnTo>
                  <a:lnTo>
                    <a:pt x="233" y="330"/>
                  </a:lnTo>
                  <a:lnTo>
                    <a:pt x="233" y="339"/>
                  </a:lnTo>
                  <a:lnTo>
                    <a:pt x="233" y="341"/>
                  </a:lnTo>
                  <a:lnTo>
                    <a:pt x="316" y="321"/>
                  </a:lnTo>
                  <a:lnTo>
                    <a:pt x="317" y="324"/>
                  </a:lnTo>
                  <a:lnTo>
                    <a:pt x="322" y="332"/>
                  </a:lnTo>
                  <a:lnTo>
                    <a:pt x="323" y="334"/>
                  </a:lnTo>
                  <a:lnTo>
                    <a:pt x="326" y="341"/>
                  </a:lnTo>
                  <a:lnTo>
                    <a:pt x="328" y="347"/>
                  </a:lnTo>
                  <a:lnTo>
                    <a:pt x="330" y="353"/>
                  </a:lnTo>
                  <a:lnTo>
                    <a:pt x="331" y="359"/>
                  </a:lnTo>
                  <a:lnTo>
                    <a:pt x="331" y="364"/>
                  </a:lnTo>
                  <a:lnTo>
                    <a:pt x="331" y="370"/>
                  </a:lnTo>
                  <a:lnTo>
                    <a:pt x="332" y="375"/>
                  </a:lnTo>
                  <a:lnTo>
                    <a:pt x="332" y="382"/>
                  </a:lnTo>
                  <a:lnTo>
                    <a:pt x="334" y="386"/>
                  </a:lnTo>
                  <a:lnTo>
                    <a:pt x="259" y="390"/>
                  </a:lnTo>
                  <a:lnTo>
                    <a:pt x="237" y="372"/>
                  </a:lnTo>
                  <a:lnTo>
                    <a:pt x="223" y="427"/>
                  </a:lnTo>
                  <a:lnTo>
                    <a:pt x="220" y="423"/>
                  </a:lnTo>
                  <a:lnTo>
                    <a:pt x="217" y="414"/>
                  </a:lnTo>
                  <a:lnTo>
                    <a:pt x="216" y="408"/>
                  </a:lnTo>
                  <a:lnTo>
                    <a:pt x="213" y="401"/>
                  </a:lnTo>
                  <a:lnTo>
                    <a:pt x="212" y="393"/>
                  </a:lnTo>
                  <a:lnTo>
                    <a:pt x="209" y="386"/>
                  </a:lnTo>
                  <a:lnTo>
                    <a:pt x="206" y="377"/>
                  </a:lnTo>
                  <a:lnTo>
                    <a:pt x="204" y="366"/>
                  </a:lnTo>
                  <a:lnTo>
                    <a:pt x="202" y="356"/>
                  </a:lnTo>
                  <a:lnTo>
                    <a:pt x="200" y="347"/>
                  </a:lnTo>
                  <a:lnTo>
                    <a:pt x="198" y="341"/>
                  </a:lnTo>
                  <a:lnTo>
                    <a:pt x="197" y="336"/>
                  </a:lnTo>
                  <a:lnTo>
                    <a:pt x="195" y="330"/>
                  </a:lnTo>
                  <a:lnTo>
                    <a:pt x="195" y="325"/>
                  </a:lnTo>
                  <a:lnTo>
                    <a:pt x="195" y="314"/>
                  </a:lnTo>
                  <a:lnTo>
                    <a:pt x="195" y="306"/>
                  </a:lnTo>
                  <a:lnTo>
                    <a:pt x="194" y="295"/>
                  </a:lnTo>
                  <a:lnTo>
                    <a:pt x="194" y="287"/>
                  </a:lnTo>
                  <a:lnTo>
                    <a:pt x="194" y="278"/>
                  </a:lnTo>
                  <a:lnTo>
                    <a:pt x="195" y="271"/>
                  </a:lnTo>
                  <a:lnTo>
                    <a:pt x="195" y="261"/>
                  </a:lnTo>
                  <a:lnTo>
                    <a:pt x="198" y="253"/>
                  </a:lnTo>
                  <a:lnTo>
                    <a:pt x="200" y="246"/>
                  </a:lnTo>
                  <a:lnTo>
                    <a:pt x="202" y="240"/>
                  </a:lnTo>
                  <a:lnTo>
                    <a:pt x="204" y="233"/>
                  </a:lnTo>
                  <a:lnTo>
                    <a:pt x="206" y="226"/>
                  </a:lnTo>
                  <a:lnTo>
                    <a:pt x="208" y="219"/>
                  </a:lnTo>
                  <a:lnTo>
                    <a:pt x="209" y="212"/>
                  </a:lnTo>
                  <a:lnTo>
                    <a:pt x="210" y="207"/>
                  </a:lnTo>
                  <a:lnTo>
                    <a:pt x="213" y="202"/>
                  </a:lnTo>
                  <a:lnTo>
                    <a:pt x="214" y="196"/>
                  </a:lnTo>
                  <a:lnTo>
                    <a:pt x="216" y="189"/>
                  </a:lnTo>
                  <a:lnTo>
                    <a:pt x="216" y="183"/>
                  </a:lnTo>
                  <a:lnTo>
                    <a:pt x="216" y="177"/>
                  </a:lnTo>
                  <a:lnTo>
                    <a:pt x="216" y="172"/>
                  </a:lnTo>
                  <a:lnTo>
                    <a:pt x="217" y="166"/>
                  </a:lnTo>
                  <a:lnTo>
                    <a:pt x="216" y="156"/>
                  </a:lnTo>
                  <a:lnTo>
                    <a:pt x="216" y="149"/>
                  </a:lnTo>
                  <a:lnTo>
                    <a:pt x="213" y="141"/>
                  </a:lnTo>
                  <a:lnTo>
                    <a:pt x="213" y="135"/>
                  </a:lnTo>
                  <a:lnTo>
                    <a:pt x="212" y="131"/>
                  </a:lnTo>
                  <a:lnTo>
                    <a:pt x="187" y="158"/>
                  </a:lnTo>
                  <a:lnTo>
                    <a:pt x="190" y="109"/>
                  </a:lnTo>
                  <a:lnTo>
                    <a:pt x="113" y="145"/>
                  </a:lnTo>
                  <a:lnTo>
                    <a:pt x="0" y="43"/>
                  </a:lnTo>
                  <a:lnTo>
                    <a:pt x="71" y="0"/>
                  </a:lnTo>
                  <a:close/>
                </a:path>
              </a:pathLst>
            </a:custGeom>
            <a:solidFill>
              <a:srgbClr val="BA87E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25" name="Shape 367"/>
            <p:cNvSpPr>
              <a:spLocks/>
            </p:cNvSpPr>
            <p:nvPr/>
          </p:nvSpPr>
          <p:spPr bwMode="auto">
            <a:xfrm>
              <a:off x="952" y="2878"/>
              <a:ext cx="83" cy="497"/>
            </a:xfrm>
            <a:custGeom>
              <a:avLst/>
              <a:gdLst>
                <a:gd name="T0" fmla="*/ 70 w 84"/>
                <a:gd name="T1" fmla="*/ 0 h 498"/>
                <a:gd name="T2" fmla="*/ 39 w 84"/>
                <a:gd name="T3" fmla="*/ 8 h 498"/>
                <a:gd name="T4" fmla="*/ 16 w 84"/>
                <a:gd name="T5" fmla="*/ 49 h 498"/>
                <a:gd name="T6" fmla="*/ 5 w 84"/>
                <a:gd name="T7" fmla="*/ 73 h 498"/>
                <a:gd name="T8" fmla="*/ 26 w 84"/>
                <a:gd name="T9" fmla="*/ 102 h 498"/>
                <a:gd name="T10" fmla="*/ 0 w 84"/>
                <a:gd name="T11" fmla="*/ 474 h 498"/>
                <a:gd name="T12" fmla="*/ 26 w 84"/>
                <a:gd name="T13" fmla="*/ 491 h 498"/>
                <a:gd name="T14" fmla="*/ 42 w 84"/>
                <a:gd name="T15" fmla="*/ 103 h 498"/>
                <a:gd name="T16" fmla="*/ 57 w 84"/>
                <a:gd name="T17" fmla="*/ 91 h 498"/>
                <a:gd name="T18" fmla="*/ 77 w 84"/>
                <a:gd name="T19" fmla="*/ 12 h 498"/>
                <a:gd name="T20" fmla="*/ 70 w 84"/>
                <a:gd name="T21" fmla="*/ 0 h 498"/>
                <a:gd name="T22" fmla="*/ 70 w 84"/>
                <a:gd name="T23" fmla="*/ 0 h 4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498"/>
                <a:gd name="T38" fmla="*/ 84 w 84"/>
                <a:gd name="T39" fmla="*/ 498 h 4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498" extrusionOk="0">
                  <a:moveTo>
                    <a:pt x="77" y="0"/>
                  </a:moveTo>
                  <a:lnTo>
                    <a:pt x="39" y="8"/>
                  </a:lnTo>
                  <a:lnTo>
                    <a:pt x="16" y="49"/>
                  </a:lnTo>
                  <a:lnTo>
                    <a:pt x="5" y="73"/>
                  </a:lnTo>
                  <a:lnTo>
                    <a:pt x="26" y="102"/>
                  </a:lnTo>
                  <a:lnTo>
                    <a:pt x="0" y="481"/>
                  </a:lnTo>
                  <a:lnTo>
                    <a:pt x="26" y="498"/>
                  </a:lnTo>
                  <a:lnTo>
                    <a:pt x="43" y="103"/>
                  </a:lnTo>
                  <a:lnTo>
                    <a:pt x="64" y="91"/>
                  </a:lnTo>
                  <a:lnTo>
                    <a:pt x="84" y="12"/>
                  </a:lnTo>
                  <a:lnTo>
                    <a:pt x="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26" name="Shape 368"/>
            <p:cNvSpPr>
              <a:spLocks/>
            </p:cNvSpPr>
            <p:nvPr/>
          </p:nvSpPr>
          <p:spPr bwMode="auto">
            <a:xfrm>
              <a:off x="1039" y="2611"/>
              <a:ext cx="236" cy="343"/>
            </a:xfrm>
            <a:custGeom>
              <a:avLst/>
              <a:gdLst>
                <a:gd name="T0" fmla="*/ 135 w 237"/>
                <a:gd name="T1" fmla="*/ 9 h 344"/>
                <a:gd name="T2" fmla="*/ 142 w 237"/>
                <a:gd name="T3" fmla="*/ 5 h 344"/>
                <a:gd name="T4" fmla="*/ 154 w 237"/>
                <a:gd name="T5" fmla="*/ 0 h 344"/>
                <a:gd name="T6" fmla="*/ 169 w 237"/>
                <a:gd name="T7" fmla="*/ 1 h 344"/>
                <a:gd name="T8" fmla="*/ 186 w 237"/>
                <a:gd name="T9" fmla="*/ 12 h 344"/>
                <a:gd name="T10" fmla="*/ 196 w 237"/>
                <a:gd name="T11" fmla="*/ 27 h 344"/>
                <a:gd name="T12" fmla="*/ 204 w 237"/>
                <a:gd name="T13" fmla="*/ 39 h 344"/>
                <a:gd name="T14" fmla="*/ 212 w 237"/>
                <a:gd name="T15" fmla="*/ 53 h 344"/>
                <a:gd name="T16" fmla="*/ 218 w 237"/>
                <a:gd name="T17" fmla="*/ 68 h 344"/>
                <a:gd name="T18" fmla="*/ 223 w 237"/>
                <a:gd name="T19" fmla="*/ 81 h 344"/>
                <a:gd name="T20" fmla="*/ 227 w 237"/>
                <a:gd name="T21" fmla="*/ 97 h 344"/>
                <a:gd name="T22" fmla="*/ 230 w 237"/>
                <a:gd name="T23" fmla="*/ 112 h 344"/>
                <a:gd name="T24" fmla="*/ 230 w 237"/>
                <a:gd name="T25" fmla="*/ 126 h 344"/>
                <a:gd name="T26" fmla="*/ 230 w 237"/>
                <a:gd name="T27" fmla="*/ 137 h 344"/>
                <a:gd name="T28" fmla="*/ 228 w 237"/>
                <a:gd name="T29" fmla="*/ 149 h 344"/>
                <a:gd name="T30" fmla="*/ 226 w 237"/>
                <a:gd name="T31" fmla="*/ 163 h 344"/>
                <a:gd name="T32" fmla="*/ 223 w 237"/>
                <a:gd name="T33" fmla="*/ 172 h 344"/>
                <a:gd name="T34" fmla="*/ 212 w 237"/>
                <a:gd name="T35" fmla="*/ 126 h 344"/>
                <a:gd name="T36" fmla="*/ 212 w 237"/>
                <a:gd name="T37" fmla="*/ 133 h 344"/>
                <a:gd name="T38" fmla="*/ 212 w 237"/>
                <a:gd name="T39" fmla="*/ 149 h 344"/>
                <a:gd name="T40" fmla="*/ 211 w 237"/>
                <a:gd name="T41" fmla="*/ 160 h 344"/>
                <a:gd name="T42" fmla="*/ 209 w 237"/>
                <a:gd name="T43" fmla="*/ 172 h 344"/>
                <a:gd name="T44" fmla="*/ 207 w 237"/>
                <a:gd name="T45" fmla="*/ 177 h 344"/>
                <a:gd name="T46" fmla="*/ 205 w 237"/>
                <a:gd name="T47" fmla="*/ 192 h 344"/>
                <a:gd name="T48" fmla="*/ 200 w 237"/>
                <a:gd name="T49" fmla="*/ 204 h 344"/>
                <a:gd name="T50" fmla="*/ 196 w 237"/>
                <a:gd name="T51" fmla="*/ 218 h 344"/>
                <a:gd name="T52" fmla="*/ 192 w 237"/>
                <a:gd name="T53" fmla="*/ 230 h 344"/>
                <a:gd name="T54" fmla="*/ 188 w 237"/>
                <a:gd name="T55" fmla="*/ 241 h 344"/>
                <a:gd name="T56" fmla="*/ 180 w 237"/>
                <a:gd name="T57" fmla="*/ 259 h 344"/>
                <a:gd name="T58" fmla="*/ 178 w 237"/>
                <a:gd name="T59" fmla="*/ 265 h 344"/>
                <a:gd name="T60" fmla="*/ 0 w 237"/>
                <a:gd name="T61" fmla="*/ 248 h 344"/>
                <a:gd name="T62" fmla="*/ 135 w 237"/>
                <a:gd name="T63" fmla="*/ 11 h 3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7"/>
                <a:gd name="T97" fmla="*/ 0 h 344"/>
                <a:gd name="T98" fmla="*/ 237 w 237"/>
                <a:gd name="T99" fmla="*/ 344 h 3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7" h="344" extrusionOk="0">
                  <a:moveTo>
                    <a:pt x="142" y="11"/>
                  </a:moveTo>
                  <a:lnTo>
                    <a:pt x="142" y="9"/>
                  </a:lnTo>
                  <a:lnTo>
                    <a:pt x="146" y="8"/>
                  </a:lnTo>
                  <a:lnTo>
                    <a:pt x="149" y="5"/>
                  </a:lnTo>
                  <a:lnTo>
                    <a:pt x="155" y="4"/>
                  </a:lnTo>
                  <a:lnTo>
                    <a:pt x="161" y="0"/>
                  </a:lnTo>
                  <a:lnTo>
                    <a:pt x="169" y="0"/>
                  </a:lnTo>
                  <a:lnTo>
                    <a:pt x="176" y="1"/>
                  </a:lnTo>
                  <a:lnTo>
                    <a:pt x="185" y="7"/>
                  </a:lnTo>
                  <a:lnTo>
                    <a:pt x="193" y="12"/>
                  </a:lnTo>
                  <a:lnTo>
                    <a:pt x="200" y="22"/>
                  </a:lnTo>
                  <a:lnTo>
                    <a:pt x="203" y="27"/>
                  </a:lnTo>
                  <a:lnTo>
                    <a:pt x="208" y="34"/>
                  </a:lnTo>
                  <a:lnTo>
                    <a:pt x="211" y="39"/>
                  </a:lnTo>
                  <a:lnTo>
                    <a:pt x="216" y="47"/>
                  </a:lnTo>
                  <a:lnTo>
                    <a:pt x="219" y="53"/>
                  </a:lnTo>
                  <a:lnTo>
                    <a:pt x="222" y="61"/>
                  </a:lnTo>
                  <a:lnTo>
                    <a:pt x="225" y="68"/>
                  </a:lnTo>
                  <a:lnTo>
                    <a:pt x="229" y="74"/>
                  </a:lnTo>
                  <a:lnTo>
                    <a:pt x="230" y="81"/>
                  </a:lnTo>
                  <a:lnTo>
                    <a:pt x="233" y="89"/>
                  </a:lnTo>
                  <a:lnTo>
                    <a:pt x="234" y="97"/>
                  </a:lnTo>
                  <a:lnTo>
                    <a:pt x="237" y="106"/>
                  </a:lnTo>
                  <a:lnTo>
                    <a:pt x="237" y="112"/>
                  </a:lnTo>
                  <a:lnTo>
                    <a:pt x="237" y="119"/>
                  </a:lnTo>
                  <a:lnTo>
                    <a:pt x="237" y="126"/>
                  </a:lnTo>
                  <a:lnTo>
                    <a:pt x="237" y="133"/>
                  </a:lnTo>
                  <a:lnTo>
                    <a:pt x="237" y="137"/>
                  </a:lnTo>
                  <a:lnTo>
                    <a:pt x="237" y="142"/>
                  </a:lnTo>
                  <a:lnTo>
                    <a:pt x="235" y="149"/>
                  </a:lnTo>
                  <a:lnTo>
                    <a:pt x="235" y="154"/>
                  </a:lnTo>
                  <a:lnTo>
                    <a:pt x="233" y="163"/>
                  </a:lnTo>
                  <a:lnTo>
                    <a:pt x="231" y="169"/>
                  </a:lnTo>
                  <a:lnTo>
                    <a:pt x="230" y="173"/>
                  </a:lnTo>
                  <a:lnTo>
                    <a:pt x="230" y="175"/>
                  </a:lnTo>
                  <a:lnTo>
                    <a:pt x="219" y="126"/>
                  </a:lnTo>
                  <a:lnTo>
                    <a:pt x="219" y="127"/>
                  </a:lnTo>
                  <a:lnTo>
                    <a:pt x="219" y="133"/>
                  </a:lnTo>
                  <a:lnTo>
                    <a:pt x="219" y="140"/>
                  </a:lnTo>
                  <a:lnTo>
                    <a:pt x="219" y="149"/>
                  </a:lnTo>
                  <a:lnTo>
                    <a:pt x="218" y="153"/>
                  </a:lnTo>
                  <a:lnTo>
                    <a:pt x="218" y="160"/>
                  </a:lnTo>
                  <a:lnTo>
                    <a:pt x="216" y="165"/>
                  </a:lnTo>
                  <a:lnTo>
                    <a:pt x="216" y="172"/>
                  </a:lnTo>
                  <a:lnTo>
                    <a:pt x="215" y="177"/>
                  </a:lnTo>
                  <a:lnTo>
                    <a:pt x="214" y="184"/>
                  </a:lnTo>
                  <a:lnTo>
                    <a:pt x="212" y="191"/>
                  </a:lnTo>
                  <a:lnTo>
                    <a:pt x="212" y="199"/>
                  </a:lnTo>
                  <a:lnTo>
                    <a:pt x="210" y="205"/>
                  </a:lnTo>
                  <a:lnTo>
                    <a:pt x="207" y="211"/>
                  </a:lnTo>
                  <a:lnTo>
                    <a:pt x="206" y="218"/>
                  </a:lnTo>
                  <a:lnTo>
                    <a:pt x="203" y="225"/>
                  </a:lnTo>
                  <a:lnTo>
                    <a:pt x="200" y="230"/>
                  </a:lnTo>
                  <a:lnTo>
                    <a:pt x="199" y="237"/>
                  </a:lnTo>
                  <a:lnTo>
                    <a:pt x="196" y="243"/>
                  </a:lnTo>
                  <a:lnTo>
                    <a:pt x="195" y="248"/>
                  </a:lnTo>
                  <a:lnTo>
                    <a:pt x="189" y="257"/>
                  </a:lnTo>
                  <a:lnTo>
                    <a:pt x="187" y="266"/>
                  </a:lnTo>
                  <a:lnTo>
                    <a:pt x="185" y="270"/>
                  </a:lnTo>
                  <a:lnTo>
                    <a:pt x="185" y="272"/>
                  </a:lnTo>
                  <a:lnTo>
                    <a:pt x="59" y="344"/>
                  </a:lnTo>
                  <a:lnTo>
                    <a:pt x="0" y="255"/>
                  </a:lnTo>
                  <a:lnTo>
                    <a:pt x="59" y="50"/>
                  </a:lnTo>
                  <a:lnTo>
                    <a:pt x="142" y="11"/>
                  </a:lnTo>
                  <a:close/>
                </a:path>
              </a:pathLst>
            </a:custGeom>
            <a:solidFill>
              <a:srgbClr val="C2704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27" name="Shape 369"/>
            <p:cNvSpPr>
              <a:spLocks/>
            </p:cNvSpPr>
            <p:nvPr/>
          </p:nvSpPr>
          <p:spPr bwMode="auto">
            <a:xfrm>
              <a:off x="1013" y="2611"/>
              <a:ext cx="227" cy="400"/>
            </a:xfrm>
            <a:custGeom>
              <a:avLst/>
              <a:gdLst>
                <a:gd name="T0" fmla="*/ 114 w 228"/>
                <a:gd name="T1" fmla="*/ 50 h 401"/>
                <a:gd name="T2" fmla="*/ 91 w 228"/>
                <a:gd name="T3" fmla="*/ 81 h 401"/>
                <a:gd name="T4" fmla="*/ 80 w 228"/>
                <a:gd name="T5" fmla="*/ 115 h 401"/>
                <a:gd name="T6" fmla="*/ 74 w 228"/>
                <a:gd name="T7" fmla="*/ 146 h 401"/>
                <a:gd name="T8" fmla="*/ 73 w 228"/>
                <a:gd name="T9" fmla="*/ 182 h 401"/>
                <a:gd name="T10" fmla="*/ 73 w 228"/>
                <a:gd name="T11" fmla="*/ 210 h 401"/>
                <a:gd name="T12" fmla="*/ 74 w 228"/>
                <a:gd name="T13" fmla="*/ 242 h 401"/>
                <a:gd name="T14" fmla="*/ 77 w 228"/>
                <a:gd name="T15" fmla="*/ 269 h 401"/>
                <a:gd name="T16" fmla="*/ 80 w 228"/>
                <a:gd name="T17" fmla="*/ 286 h 401"/>
                <a:gd name="T18" fmla="*/ 89 w 228"/>
                <a:gd name="T19" fmla="*/ 255 h 401"/>
                <a:gd name="T20" fmla="*/ 103 w 228"/>
                <a:gd name="T21" fmla="*/ 210 h 401"/>
                <a:gd name="T22" fmla="*/ 114 w 228"/>
                <a:gd name="T23" fmla="*/ 171 h 401"/>
                <a:gd name="T24" fmla="*/ 118 w 228"/>
                <a:gd name="T25" fmla="*/ 129 h 401"/>
                <a:gd name="T26" fmla="*/ 124 w 228"/>
                <a:gd name="T27" fmla="*/ 100 h 401"/>
                <a:gd name="T28" fmla="*/ 134 w 228"/>
                <a:gd name="T29" fmla="*/ 106 h 401"/>
                <a:gd name="T30" fmla="*/ 143 w 228"/>
                <a:gd name="T31" fmla="*/ 135 h 401"/>
                <a:gd name="T32" fmla="*/ 147 w 228"/>
                <a:gd name="T33" fmla="*/ 165 h 401"/>
                <a:gd name="T34" fmla="*/ 147 w 228"/>
                <a:gd name="T35" fmla="*/ 199 h 401"/>
                <a:gd name="T36" fmla="*/ 157 w 228"/>
                <a:gd name="T37" fmla="*/ 200 h 401"/>
                <a:gd name="T38" fmla="*/ 168 w 228"/>
                <a:gd name="T39" fmla="*/ 177 h 401"/>
                <a:gd name="T40" fmla="*/ 172 w 228"/>
                <a:gd name="T41" fmla="*/ 133 h 401"/>
                <a:gd name="T42" fmla="*/ 170 w 228"/>
                <a:gd name="T43" fmla="*/ 81 h 401"/>
                <a:gd name="T44" fmla="*/ 169 w 228"/>
                <a:gd name="T45" fmla="*/ 50 h 401"/>
                <a:gd name="T46" fmla="*/ 176 w 228"/>
                <a:gd name="T47" fmla="*/ 64 h 401"/>
                <a:gd name="T48" fmla="*/ 188 w 228"/>
                <a:gd name="T49" fmla="*/ 100 h 401"/>
                <a:gd name="T50" fmla="*/ 195 w 228"/>
                <a:gd name="T51" fmla="*/ 140 h 401"/>
                <a:gd name="T52" fmla="*/ 193 w 228"/>
                <a:gd name="T53" fmla="*/ 167 h 401"/>
                <a:gd name="T54" fmla="*/ 192 w 228"/>
                <a:gd name="T55" fmla="*/ 195 h 401"/>
                <a:gd name="T56" fmla="*/ 181 w 228"/>
                <a:gd name="T57" fmla="*/ 237 h 401"/>
                <a:gd name="T58" fmla="*/ 172 w 228"/>
                <a:gd name="T59" fmla="*/ 267 h 401"/>
                <a:gd name="T60" fmla="*/ 219 w 228"/>
                <a:gd name="T61" fmla="*/ 230 h 401"/>
                <a:gd name="T62" fmla="*/ 212 w 228"/>
                <a:gd name="T63" fmla="*/ 255 h 401"/>
                <a:gd name="T64" fmla="*/ 202 w 228"/>
                <a:gd name="T65" fmla="*/ 288 h 401"/>
                <a:gd name="T66" fmla="*/ 181 w 228"/>
                <a:gd name="T67" fmla="*/ 326 h 401"/>
                <a:gd name="T68" fmla="*/ 160 w 228"/>
                <a:gd name="T69" fmla="*/ 360 h 401"/>
                <a:gd name="T70" fmla="*/ 132 w 228"/>
                <a:gd name="T71" fmla="*/ 383 h 401"/>
                <a:gd name="T72" fmla="*/ 111 w 228"/>
                <a:gd name="T73" fmla="*/ 394 h 401"/>
                <a:gd name="T74" fmla="*/ 81 w 228"/>
                <a:gd name="T75" fmla="*/ 389 h 401"/>
                <a:gd name="T76" fmla="*/ 53 w 228"/>
                <a:gd name="T77" fmla="*/ 370 h 401"/>
                <a:gd name="T78" fmla="*/ 28 w 228"/>
                <a:gd name="T79" fmla="*/ 339 h 401"/>
                <a:gd name="T80" fmla="*/ 9 w 228"/>
                <a:gd name="T81" fmla="*/ 295 h 401"/>
                <a:gd name="T82" fmla="*/ 1 w 228"/>
                <a:gd name="T83" fmla="*/ 260 h 401"/>
                <a:gd name="T84" fmla="*/ 0 w 228"/>
                <a:gd name="T85" fmla="*/ 233 h 401"/>
                <a:gd name="T86" fmla="*/ 1 w 228"/>
                <a:gd name="T87" fmla="*/ 203 h 401"/>
                <a:gd name="T88" fmla="*/ 7 w 228"/>
                <a:gd name="T89" fmla="*/ 182 h 401"/>
                <a:gd name="T90" fmla="*/ 16 w 228"/>
                <a:gd name="T91" fmla="*/ 152 h 401"/>
                <a:gd name="T92" fmla="*/ 28 w 228"/>
                <a:gd name="T93" fmla="*/ 122 h 401"/>
                <a:gd name="T94" fmla="*/ 43 w 228"/>
                <a:gd name="T95" fmla="*/ 95 h 401"/>
                <a:gd name="T96" fmla="*/ 65 w 228"/>
                <a:gd name="T97" fmla="*/ 61 h 401"/>
                <a:gd name="T98" fmla="*/ 95 w 228"/>
                <a:gd name="T99" fmla="*/ 24 h 401"/>
                <a:gd name="T100" fmla="*/ 124 w 228"/>
                <a:gd name="T101" fmla="*/ 3 h 401"/>
                <a:gd name="T102" fmla="*/ 161 w 228"/>
                <a:gd name="T103" fmla="*/ 5 h 401"/>
                <a:gd name="T104" fmla="*/ 157 w 228"/>
                <a:gd name="T105" fmla="*/ 22 h 40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8"/>
                <a:gd name="T160" fmla="*/ 0 h 401"/>
                <a:gd name="T161" fmla="*/ 228 w 228"/>
                <a:gd name="T162" fmla="*/ 401 h 40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8" h="401" extrusionOk="0">
                  <a:moveTo>
                    <a:pt x="164" y="22"/>
                  </a:moveTo>
                  <a:lnTo>
                    <a:pt x="127" y="43"/>
                  </a:lnTo>
                  <a:lnTo>
                    <a:pt x="126" y="43"/>
                  </a:lnTo>
                  <a:lnTo>
                    <a:pt x="120" y="46"/>
                  </a:lnTo>
                  <a:lnTo>
                    <a:pt x="114" y="50"/>
                  </a:lnTo>
                  <a:lnTo>
                    <a:pt x="107" y="58"/>
                  </a:lnTo>
                  <a:lnTo>
                    <a:pt x="103" y="61"/>
                  </a:lnTo>
                  <a:lnTo>
                    <a:pt x="99" y="68"/>
                  </a:lnTo>
                  <a:lnTo>
                    <a:pt x="93" y="73"/>
                  </a:lnTo>
                  <a:lnTo>
                    <a:pt x="91" y="81"/>
                  </a:lnTo>
                  <a:lnTo>
                    <a:pt x="87" y="89"/>
                  </a:lnTo>
                  <a:lnTo>
                    <a:pt x="84" y="99"/>
                  </a:lnTo>
                  <a:lnTo>
                    <a:pt x="83" y="104"/>
                  </a:lnTo>
                  <a:lnTo>
                    <a:pt x="81" y="108"/>
                  </a:lnTo>
                  <a:lnTo>
                    <a:pt x="80" y="115"/>
                  </a:lnTo>
                  <a:lnTo>
                    <a:pt x="80" y="122"/>
                  </a:lnTo>
                  <a:lnTo>
                    <a:pt x="77" y="127"/>
                  </a:lnTo>
                  <a:lnTo>
                    <a:pt x="77" y="133"/>
                  </a:lnTo>
                  <a:lnTo>
                    <a:pt x="74" y="140"/>
                  </a:lnTo>
                  <a:lnTo>
                    <a:pt x="74" y="146"/>
                  </a:lnTo>
                  <a:lnTo>
                    <a:pt x="73" y="153"/>
                  </a:lnTo>
                  <a:lnTo>
                    <a:pt x="73" y="160"/>
                  </a:lnTo>
                  <a:lnTo>
                    <a:pt x="73" y="167"/>
                  </a:lnTo>
                  <a:lnTo>
                    <a:pt x="73" y="175"/>
                  </a:lnTo>
                  <a:lnTo>
                    <a:pt x="73" y="182"/>
                  </a:lnTo>
                  <a:lnTo>
                    <a:pt x="73" y="190"/>
                  </a:lnTo>
                  <a:lnTo>
                    <a:pt x="73" y="196"/>
                  </a:lnTo>
                  <a:lnTo>
                    <a:pt x="73" y="203"/>
                  </a:lnTo>
                  <a:lnTo>
                    <a:pt x="73" y="210"/>
                  </a:lnTo>
                  <a:lnTo>
                    <a:pt x="73" y="217"/>
                  </a:lnTo>
                  <a:lnTo>
                    <a:pt x="73" y="224"/>
                  </a:lnTo>
                  <a:lnTo>
                    <a:pt x="74" y="232"/>
                  </a:lnTo>
                  <a:lnTo>
                    <a:pt x="74" y="237"/>
                  </a:lnTo>
                  <a:lnTo>
                    <a:pt x="74" y="244"/>
                  </a:lnTo>
                  <a:lnTo>
                    <a:pt x="74" y="249"/>
                  </a:lnTo>
                  <a:lnTo>
                    <a:pt x="74" y="256"/>
                  </a:lnTo>
                  <a:lnTo>
                    <a:pt x="74" y="262"/>
                  </a:lnTo>
                  <a:lnTo>
                    <a:pt x="76" y="267"/>
                  </a:lnTo>
                  <a:lnTo>
                    <a:pt x="76" y="272"/>
                  </a:lnTo>
                  <a:lnTo>
                    <a:pt x="77" y="276"/>
                  </a:lnTo>
                  <a:lnTo>
                    <a:pt x="77" y="285"/>
                  </a:lnTo>
                  <a:lnTo>
                    <a:pt x="78" y="290"/>
                  </a:lnTo>
                  <a:lnTo>
                    <a:pt x="78" y="294"/>
                  </a:lnTo>
                  <a:lnTo>
                    <a:pt x="80" y="295"/>
                  </a:lnTo>
                  <a:lnTo>
                    <a:pt x="80" y="293"/>
                  </a:lnTo>
                  <a:lnTo>
                    <a:pt x="81" y="286"/>
                  </a:lnTo>
                  <a:lnTo>
                    <a:pt x="83" y="281"/>
                  </a:lnTo>
                  <a:lnTo>
                    <a:pt x="84" y="275"/>
                  </a:lnTo>
                  <a:lnTo>
                    <a:pt x="87" y="268"/>
                  </a:lnTo>
                  <a:lnTo>
                    <a:pt x="89" y="262"/>
                  </a:lnTo>
                  <a:lnTo>
                    <a:pt x="91" y="253"/>
                  </a:lnTo>
                  <a:lnTo>
                    <a:pt x="93" y="244"/>
                  </a:lnTo>
                  <a:lnTo>
                    <a:pt x="97" y="236"/>
                  </a:lnTo>
                  <a:lnTo>
                    <a:pt x="100" y="228"/>
                  </a:lnTo>
                  <a:lnTo>
                    <a:pt x="103" y="217"/>
                  </a:lnTo>
                  <a:lnTo>
                    <a:pt x="106" y="209"/>
                  </a:lnTo>
                  <a:lnTo>
                    <a:pt x="108" y="199"/>
                  </a:lnTo>
                  <a:lnTo>
                    <a:pt x="111" y="191"/>
                  </a:lnTo>
                  <a:lnTo>
                    <a:pt x="114" y="180"/>
                  </a:lnTo>
                  <a:lnTo>
                    <a:pt x="115" y="171"/>
                  </a:lnTo>
                  <a:lnTo>
                    <a:pt x="118" y="163"/>
                  </a:lnTo>
                  <a:lnTo>
                    <a:pt x="120" y="153"/>
                  </a:lnTo>
                  <a:lnTo>
                    <a:pt x="120" y="145"/>
                  </a:lnTo>
                  <a:lnTo>
                    <a:pt x="123" y="135"/>
                  </a:lnTo>
                  <a:lnTo>
                    <a:pt x="125" y="129"/>
                  </a:lnTo>
                  <a:lnTo>
                    <a:pt x="127" y="122"/>
                  </a:lnTo>
                  <a:lnTo>
                    <a:pt x="127" y="115"/>
                  </a:lnTo>
                  <a:lnTo>
                    <a:pt x="129" y="108"/>
                  </a:lnTo>
                  <a:lnTo>
                    <a:pt x="130" y="103"/>
                  </a:lnTo>
                  <a:lnTo>
                    <a:pt x="131" y="100"/>
                  </a:lnTo>
                  <a:lnTo>
                    <a:pt x="133" y="95"/>
                  </a:lnTo>
                  <a:lnTo>
                    <a:pt x="134" y="92"/>
                  </a:lnTo>
                  <a:lnTo>
                    <a:pt x="135" y="95"/>
                  </a:lnTo>
                  <a:lnTo>
                    <a:pt x="138" y="99"/>
                  </a:lnTo>
                  <a:lnTo>
                    <a:pt x="141" y="106"/>
                  </a:lnTo>
                  <a:lnTo>
                    <a:pt x="144" y="111"/>
                  </a:lnTo>
                  <a:lnTo>
                    <a:pt x="146" y="119"/>
                  </a:lnTo>
                  <a:lnTo>
                    <a:pt x="148" y="125"/>
                  </a:lnTo>
                  <a:lnTo>
                    <a:pt x="149" y="129"/>
                  </a:lnTo>
                  <a:lnTo>
                    <a:pt x="150" y="135"/>
                  </a:lnTo>
                  <a:lnTo>
                    <a:pt x="152" y="141"/>
                  </a:lnTo>
                  <a:lnTo>
                    <a:pt x="152" y="146"/>
                  </a:lnTo>
                  <a:lnTo>
                    <a:pt x="153" y="153"/>
                  </a:lnTo>
                  <a:lnTo>
                    <a:pt x="153" y="158"/>
                  </a:lnTo>
                  <a:lnTo>
                    <a:pt x="154" y="165"/>
                  </a:lnTo>
                  <a:lnTo>
                    <a:pt x="154" y="171"/>
                  </a:lnTo>
                  <a:lnTo>
                    <a:pt x="154" y="177"/>
                  </a:lnTo>
                  <a:lnTo>
                    <a:pt x="154" y="183"/>
                  </a:lnTo>
                  <a:lnTo>
                    <a:pt x="154" y="190"/>
                  </a:lnTo>
                  <a:lnTo>
                    <a:pt x="154" y="199"/>
                  </a:lnTo>
                  <a:lnTo>
                    <a:pt x="154" y="207"/>
                  </a:lnTo>
                  <a:lnTo>
                    <a:pt x="154" y="211"/>
                  </a:lnTo>
                  <a:lnTo>
                    <a:pt x="154" y="214"/>
                  </a:lnTo>
                  <a:lnTo>
                    <a:pt x="157" y="213"/>
                  </a:lnTo>
                  <a:lnTo>
                    <a:pt x="164" y="207"/>
                  </a:lnTo>
                  <a:lnTo>
                    <a:pt x="167" y="202"/>
                  </a:lnTo>
                  <a:lnTo>
                    <a:pt x="171" y="194"/>
                  </a:lnTo>
                  <a:lnTo>
                    <a:pt x="172" y="188"/>
                  </a:lnTo>
                  <a:lnTo>
                    <a:pt x="173" y="184"/>
                  </a:lnTo>
                  <a:lnTo>
                    <a:pt x="175" y="177"/>
                  </a:lnTo>
                  <a:lnTo>
                    <a:pt x="176" y="171"/>
                  </a:lnTo>
                  <a:lnTo>
                    <a:pt x="176" y="160"/>
                  </a:lnTo>
                  <a:lnTo>
                    <a:pt x="177" y="152"/>
                  </a:lnTo>
                  <a:lnTo>
                    <a:pt x="177" y="142"/>
                  </a:lnTo>
                  <a:lnTo>
                    <a:pt x="179" y="133"/>
                  </a:lnTo>
                  <a:lnTo>
                    <a:pt x="179" y="122"/>
                  </a:lnTo>
                  <a:lnTo>
                    <a:pt x="179" y="112"/>
                  </a:lnTo>
                  <a:lnTo>
                    <a:pt x="179" y="102"/>
                  </a:lnTo>
                  <a:lnTo>
                    <a:pt x="179" y="92"/>
                  </a:lnTo>
                  <a:lnTo>
                    <a:pt x="177" y="81"/>
                  </a:lnTo>
                  <a:lnTo>
                    <a:pt x="177" y="73"/>
                  </a:lnTo>
                  <a:lnTo>
                    <a:pt x="176" y="65"/>
                  </a:lnTo>
                  <a:lnTo>
                    <a:pt x="176" y="60"/>
                  </a:lnTo>
                  <a:lnTo>
                    <a:pt x="176" y="54"/>
                  </a:lnTo>
                  <a:lnTo>
                    <a:pt x="176" y="50"/>
                  </a:lnTo>
                  <a:lnTo>
                    <a:pt x="176" y="47"/>
                  </a:lnTo>
                  <a:lnTo>
                    <a:pt x="176" y="49"/>
                  </a:lnTo>
                  <a:lnTo>
                    <a:pt x="179" y="54"/>
                  </a:lnTo>
                  <a:lnTo>
                    <a:pt x="181" y="58"/>
                  </a:lnTo>
                  <a:lnTo>
                    <a:pt x="183" y="64"/>
                  </a:lnTo>
                  <a:lnTo>
                    <a:pt x="186" y="69"/>
                  </a:lnTo>
                  <a:lnTo>
                    <a:pt x="188" y="77"/>
                  </a:lnTo>
                  <a:lnTo>
                    <a:pt x="191" y="84"/>
                  </a:lnTo>
                  <a:lnTo>
                    <a:pt x="192" y="92"/>
                  </a:lnTo>
                  <a:lnTo>
                    <a:pt x="195" y="100"/>
                  </a:lnTo>
                  <a:lnTo>
                    <a:pt x="198" y="110"/>
                  </a:lnTo>
                  <a:lnTo>
                    <a:pt x="199" y="119"/>
                  </a:lnTo>
                  <a:lnTo>
                    <a:pt x="200" y="129"/>
                  </a:lnTo>
                  <a:lnTo>
                    <a:pt x="200" y="134"/>
                  </a:lnTo>
                  <a:lnTo>
                    <a:pt x="202" y="140"/>
                  </a:lnTo>
                  <a:lnTo>
                    <a:pt x="202" y="146"/>
                  </a:lnTo>
                  <a:lnTo>
                    <a:pt x="202" y="152"/>
                  </a:lnTo>
                  <a:lnTo>
                    <a:pt x="202" y="156"/>
                  </a:lnTo>
                  <a:lnTo>
                    <a:pt x="202" y="163"/>
                  </a:lnTo>
                  <a:lnTo>
                    <a:pt x="200" y="167"/>
                  </a:lnTo>
                  <a:lnTo>
                    <a:pt x="200" y="173"/>
                  </a:lnTo>
                  <a:lnTo>
                    <a:pt x="199" y="177"/>
                  </a:lnTo>
                  <a:lnTo>
                    <a:pt x="199" y="184"/>
                  </a:lnTo>
                  <a:lnTo>
                    <a:pt x="199" y="190"/>
                  </a:lnTo>
                  <a:lnTo>
                    <a:pt x="199" y="195"/>
                  </a:lnTo>
                  <a:lnTo>
                    <a:pt x="196" y="205"/>
                  </a:lnTo>
                  <a:lnTo>
                    <a:pt x="195" y="215"/>
                  </a:lnTo>
                  <a:lnTo>
                    <a:pt x="192" y="225"/>
                  </a:lnTo>
                  <a:lnTo>
                    <a:pt x="191" y="236"/>
                  </a:lnTo>
                  <a:lnTo>
                    <a:pt x="188" y="244"/>
                  </a:lnTo>
                  <a:lnTo>
                    <a:pt x="186" y="252"/>
                  </a:lnTo>
                  <a:lnTo>
                    <a:pt x="184" y="259"/>
                  </a:lnTo>
                  <a:lnTo>
                    <a:pt x="181" y="266"/>
                  </a:lnTo>
                  <a:lnTo>
                    <a:pt x="180" y="270"/>
                  </a:lnTo>
                  <a:lnTo>
                    <a:pt x="179" y="274"/>
                  </a:lnTo>
                  <a:lnTo>
                    <a:pt x="179" y="275"/>
                  </a:lnTo>
                  <a:lnTo>
                    <a:pt x="179" y="278"/>
                  </a:lnTo>
                  <a:lnTo>
                    <a:pt x="228" y="232"/>
                  </a:lnTo>
                  <a:lnTo>
                    <a:pt x="226" y="233"/>
                  </a:lnTo>
                  <a:lnTo>
                    <a:pt x="226" y="237"/>
                  </a:lnTo>
                  <a:lnTo>
                    <a:pt x="225" y="241"/>
                  </a:lnTo>
                  <a:lnTo>
                    <a:pt x="223" y="245"/>
                  </a:lnTo>
                  <a:lnTo>
                    <a:pt x="222" y="251"/>
                  </a:lnTo>
                  <a:lnTo>
                    <a:pt x="222" y="256"/>
                  </a:lnTo>
                  <a:lnTo>
                    <a:pt x="219" y="262"/>
                  </a:lnTo>
                  <a:lnTo>
                    <a:pt x="218" y="268"/>
                  </a:lnTo>
                  <a:lnTo>
                    <a:pt x="215" y="275"/>
                  </a:lnTo>
                  <a:lnTo>
                    <a:pt x="214" y="282"/>
                  </a:lnTo>
                  <a:lnTo>
                    <a:pt x="211" y="289"/>
                  </a:lnTo>
                  <a:lnTo>
                    <a:pt x="209" y="295"/>
                  </a:lnTo>
                  <a:lnTo>
                    <a:pt x="206" y="302"/>
                  </a:lnTo>
                  <a:lnTo>
                    <a:pt x="202" y="312"/>
                  </a:lnTo>
                  <a:lnTo>
                    <a:pt x="198" y="318"/>
                  </a:lnTo>
                  <a:lnTo>
                    <a:pt x="194" y="327"/>
                  </a:lnTo>
                  <a:lnTo>
                    <a:pt x="188" y="333"/>
                  </a:lnTo>
                  <a:lnTo>
                    <a:pt x="186" y="340"/>
                  </a:lnTo>
                  <a:lnTo>
                    <a:pt x="180" y="347"/>
                  </a:lnTo>
                  <a:lnTo>
                    <a:pt x="175" y="354"/>
                  </a:lnTo>
                  <a:lnTo>
                    <a:pt x="171" y="361"/>
                  </a:lnTo>
                  <a:lnTo>
                    <a:pt x="167" y="367"/>
                  </a:lnTo>
                  <a:lnTo>
                    <a:pt x="161" y="371"/>
                  </a:lnTo>
                  <a:lnTo>
                    <a:pt x="156" y="377"/>
                  </a:lnTo>
                  <a:lnTo>
                    <a:pt x="150" y="381"/>
                  </a:lnTo>
                  <a:lnTo>
                    <a:pt x="145" y="386"/>
                  </a:lnTo>
                  <a:lnTo>
                    <a:pt x="139" y="390"/>
                  </a:lnTo>
                  <a:lnTo>
                    <a:pt x="134" y="394"/>
                  </a:lnTo>
                  <a:lnTo>
                    <a:pt x="127" y="397"/>
                  </a:lnTo>
                  <a:lnTo>
                    <a:pt x="123" y="400"/>
                  </a:lnTo>
                  <a:lnTo>
                    <a:pt x="116" y="400"/>
                  </a:lnTo>
                  <a:lnTo>
                    <a:pt x="111" y="401"/>
                  </a:lnTo>
                  <a:lnTo>
                    <a:pt x="104" y="401"/>
                  </a:lnTo>
                  <a:lnTo>
                    <a:pt x="99" y="401"/>
                  </a:lnTo>
                  <a:lnTo>
                    <a:pt x="93" y="398"/>
                  </a:lnTo>
                  <a:lnTo>
                    <a:pt x="87" y="397"/>
                  </a:lnTo>
                  <a:lnTo>
                    <a:pt x="81" y="396"/>
                  </a:lnTo>
                  <a:lnTo>
                    <a:pt x="76" y="394"/>
                  </a:lnTo>
                  <a:lnTo>
                    <a:pt x="70" y="390"/>
                  </a:lnTo>
                  <a:lnTo>
                    <a:pt x="64" y="386"/>
                  </a:lnTo>
                  <a:lnTo>
                    <a:pt x="58" y="381"/>
                  </a:lnTo>
                  <a:lnTo>
                    <a:pt x="53" y="377"/>
                  </a:lnTo>
                  <a:lnTo>
                    <a:pt x="47" y="371"/>
                  </a:lnTo>
                  <a:lnTo>
                    <a:pt x="43" y="366"/>
                  </a:lnTo>
                  <a:lnTo>
                    <a:pt x="38" y="361"/>
                  </a:lnTo>
                  <a:lnTo>
                    <a:pt x="34" y="354"/>
                  </a:lnTo>
                  <a:lnTo>
                    <a:pt x="28" y="346"/>
                  </a:lnTo>
                  <a:lnTo>
                    <a:pt x="23" y="337"/>
                  </a:lnTo>
                  <a:lnTo>
                    <a:pt x="19" y="329"/>
                  </a:lnTo>
                  <a:lnTo>
                    <a:pt x="16" y="321"/>
                  </a:lnTo>
                  <a:lnTo>
                    <a:pt x="12" y="312"/>
                  </a:lnTo>
                  <a:lnTo>
                    <a:pt x="9" y="302"/>
                  </a:lnTo>
                  <a:lnTo>
                    <a:pt x="5" y="293"/>
                  </a:lnTo>
                  <a:lnTo>
                    <a:pt x="5" y="283"/>
                  </a:lnTo>
                  <a:lnTo>
                    <a:pt x="3" y="278"/>
                  </a:lnTo>
                  <a:lnTo>
                    <a:pt x="3" y="272"/>
                  </a:lnTo>
                  <a:lnTo>
                    <a:pt x="1" y="267"/>
                  </a:lnTo>
                  <a:lnTo>
                    <a:pt x="1" y="262"/>
                  </a:lnTo>
                  <a:lnTo>
                    <a:pt x="0" y="256"/>
                  </a:lnTo>
                  <a:lnTo>
                    <a:pt x="0" y="251"/>
                  </a:lnTo>
                  <a:lnTo>
                    <a:pt x="0" y="244"/>
                  </a:lnTo>
                  <a:lnTo>
                    <a:pt x="0" y="240"/>
                  </a:lnTo>
                  <a:lnTo>
                    <a:pt x="0" y="234"/>
                  </a:lnTo>
                  <a:lnTo>
                    <a:pt x="0" y="228"/>
                  </a:lnTo>
                  <a:lnTo>
                    <a:pt x="0" y="222"/>
                  </a:lnTo>
                  <a:lnTo>
                    <a:pt x="1" y="217"/>
                  </a:lnTo>
                  <a:lnTo>
                    <a:pt x="1" y="210"/>
                  </a:lnTo>
                  <a:lnTo>
                    <a:pt x="3" y="205"/>
                  </a:lnTo>
                  <a:lnTo>
                    <a:pt x="3" y="199"/>
                  </a:lnTo>
                  <a:lnTo>
                    <a:pt x="5" y="194"/>
                  </a:lnTo>
                  <a:lnTo>
                    <a:pt x="5" y="187"/>
                  </a:lnTo>
                  <a:lnTo>
                    <a:pt x="7" y="182"/>
                  </a:lnTo>
                  <a:lnTo>
                    <a:pt x="8" y="175"/>
                  </a:lnTo>
                  <a:lnTo>
                    <a:pt x="9" y="169"/>
                  </a:lnTo>
                  <a:lnTo>
                    <a:pt x="12" y="163"/>
                  </a:lnTo>
                  <a:lnTo>
                    <a:pt x="13" y="157"/>
                  </a:lnTo>
                  <a:lnTo>
                    <a:pt x="16" y="152"/>
                  </a:lnTo>
                  <a:lnTo>
                    <a:pt x="19" y="146"/>
                  </a:lnTo>
                  <a:lnTo>
                    <a:pt x="20" y="140"/>
                  </a:lnTo>
                  <a:lnTo>
                    <a:pt x="23" y="134"/>
                  </a:lnTo>
                  <a:lnTo>
                    <a:pt x="26" y="129"/>
                  </a:lnTo>
                  <a:lnTo>
                    <a:pt x="28" y="122"/>
                  </a:lnTo>
                  <a:lnTo>
                    <a:pt x="31" y="116"/>
                  </a:lnTo>
                  <a:lnTo>
                    <a:pt x="34" y="111"/>
                  </a:lnTo>
                  <a:lnTo>
                    <a:pt x="36" y="106"/>
                  </a:lnTo>
                  <a:lnTo>
                    <a:pt x="39" y="100"/>
                  </a:lnTo>
                  <a:lnTo>
                    <a:pt x="43" y="95"/>
                  </a:lnTo>
                  <a:lnTo>
                    <a:pt x="46" y="88"/>
                  </a:lnTo>
                  <a:lnTo>
                    <a:pt x="49" y="84"/>
                  </a:lnTo>
                  <a:lnTo>
                    <a:pt x="51" y="78"/>
                  </a:lnTo>
                  <a:lnTo>
                    <a:pt x="58" y="69"/>
                  </a:lnTo>
                  <a:lnTo>
                    <a:pt x="65" y="61"/>
                  </a:lnTo>
                  <a:lnTo>
                    <a:pt x="70" y="51"/>
                  </a:lnTo>
                  <a:lnTo>
                    <a:pt x="77" y="45"/>
                  </a:lnTo>
                  <a:lnTo>
                    <a:pt x="84" y="36"/>
                  </a:lnTo>
                  <a:lnTo>
                    <a:pt x="91" y="31"/>
                  </a:lnTo>
                  <a:lnTo>
                    <a:pt x="95" y="24"/>
                  </a:lnTo>
                  <a:lnTo>
                    <a:pt x="100" y="19"/>
                  </a:lnTo>
                  <a:lnTo>
                    <a:pt x="106" y="13"/>
                  </a:lnTo>
                  <a:lnTo>
                    <a:pt x="111" y="11"/>
                  </a:lnTo>
                  <a:lnTo>
                    <a:pt x="120" y="5"/>
                  </a:lnTo>
                  <a:lnTo>
                    <a:pt x="131" y="3"/>
                  </a:lnTo>
                  <a:lnTo>
                    <a:pt x="138" y="0"/>
                  </a:lnTo>
                  <a:lnTo>
                    <a:pt x="146" y="0"/>
                  </a:lnTo>
                  <a:lnTo>
                    <a:pt x="153" y="0"/>
                  </a:lnTo>
                  <a:lnTo>
                    <a:pt x="160" y="4"/>
                  </a:lnTo>
                  <a:lnTo>
                    <a:pt x="168" y="5"/>
                  </a:lnTo>
                  <a:lnTo>
                    <a:pt x="176" y="8"/>
                  </a:lnTo>
                  <a:lnTo>
                    <a:pt x="180" y="9"/>
                  </a:lnTo>
                  <a:lnTo>
                    <a:pt x="181" y="11"/>
                  </a:lnTo>
                  <a:lnTo>
                    <a:pt x="164" y="22"/>
                  </a:lnTo>
                  <a:close/>
                </a:path>
              </a:pathLst>
            </a:custGeom>
            <a:solidFill>
              <a:srgbClr val="914D3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28" name="Shape 370"/>
            <p:cNvSpPr>
              <a:spLocks/>
            </p:cNvSpPr>
            <p:nvPr/>
          </p:nvSpPr>
          <p:spPr bwMode="auto">
            <a:xfrm>
              <a:off x="728" y="3575"/>
              <a:ext cx="341" cy="220"/>
            </a:xfrm>
            <a:custGeom>
              <a:avLst/>
              <a:gdLst>
                <a:gd name="T0" fmla="*/ 0 w 342"/>
                <a:gd name="T1" fmla="*/ 201 h 221"/>
                <a:gd name="T2" fmla="*/ 203 w 342"/>
                <a:gd name="T3" fmla="*/ 0 h 221"/>
                <a:gd name="T4" fmla="*/ 335 w 342"/>
                <a:gd name="T5" fmla="*/ 25 h 221"/>
                <a:gd name="T6" fmla="*/ 213 w 342"/>
                <a:gd name="T7" fmla="*/ 213 h 221"/>
                <a:gd name="T8" fmla="*/ 4 w 342"/>
                <a:gd name="T9" fmla="*/ 214 h 221"/>
                <a:gd name="T10" fmla="*/ 0 w 342"/>
                <a:gd name="T11" fmla="*/ 201 h 221"/>
                <a:gd name="T12" fmla="*/ 0 w 342"/>
                <a:gd name="T13" fmla="*/ 201 h 221"/>
                <a:gd name="T14" fmla="*/ 0 60000 65536"/>
                <a:gd name="T15" fmla="*/ 0 60000 65536"/>
                <a:gd name="T16" fmla="*/ 0 60000 65536"/>
                <a:gd name="T17" fmla="*/ 0 60000 65536"/>
                <a:gd name="T18" fmla="*/ 0 60000 65536"/>
                <a:gd name="T19" fmla="*/ 0 60000 65536"/>
                <a:gd name="T20" fmla="*/ 0 60000 65536"/>
                <a:gd name="T21" fmla="*/ 0 w 342"/>
                <a:gd name="T22" fmla="*/ 0 h 221"/>
                <a:gd name="T23" fmla="*/ 342 w 342"/>
                <a:gd name="T24" fmla="*/ 221 h 2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2" h="221" extrusionOk="0">
                  <a:moveTo>
                    <a:pt x="0" y="208"/>
                  </a:moveTo>
                  <a:lnTo>
                    <a:pt x="210" y="0"/>
                  </a:lnTo>
                  <a:lnTo>
                    <a:pt x="342" y="25"/>
                  </a:lnTo>
                  <a:lnTo>
                    <a:pt x="220" y="220"/>
                  </a:lnTo>
                  <a:lnTo>
                    <a:pt x="4" y="221"/>
                  </a:lnTo>
                  <a:lnTo>
                    <a:pt x="0" y="208"/>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29" name="Shape 371"/>
            <p:cNvSpPr>
              <a:spLocks/>
            </p:cNvSpPr>
            <p:nvPr/>
          </p:nvSpPr>
          <p:spPr bwMode="auto">
            <a:xfrm>
              <a:off x="894" y="3606"/>
              <a:ext cx="174" cy="186"/>
            </a:xfrm>
            <a:custGeom>
              <a:avLst/>
              <a:gdLst>
                <a:gd name="T0" fmla="*/ 168 w 175"/>
                <a:gd name="T1" fmla="*/ 0 h 187"/>
                <a:gd name="T2" fmla="*/ 154 w 175"/>
                <a:gd name="T3" fmla="*/ 177 h 187"/>
                <a:gd name="T4" fmla="*/ 0 w 175"/>
                <a:gd name="T5" fmla="*/ 180 h 187"/>
                <a:gd name="T6" fmla="*/ 168 w 175"/>
                <a:gd name="T7" fmla="*/ 0 h 187"/>
                <a:gd name="T8" fmla="*/ 168 w 175"/>
                <a:gd name="T9" fmla="*/ 0 h 187"/>
                <a:gd name="T10" fmla="*/ 0 60000 65536"/>
                <a:gd name="T11" fmla="*/ 0 60000 65536"/>
                <a:gd name="T12" fmla="*/ 0 60000 65536"/>
                <a:gd name="T13" fmla="*/ 0 60000 65536"/>
                <a:gd name="T14" fmla="*/ 0 60000 65536"/>
                <a:gd name="T15" fmla="*/ 0 w 175"/>
                <a:gd name="T16" fmla="*/ 0 h 187"/>
                <a:gd name="T17" fmla="*/ 175 w 175"/>
                <a:gd name="T18" fmla="*/ 187 h 187"/>
              </a:gdLst>
              <a:ahLst/>
              <a:cxnLst>
                <a:cxn ang="T10">
                  <a:pos x="T0" y="T1"/>
                </a:cxn>
                <a:cxn ang="T11">
                  <a:pos x="T2" y="T3"/>
                </a:cxn>
                <a:cxn ang="T12">
                  <a:pos x="T4" y="T5"/>
                </a:cxn>
                <a:cxn ang="T13">
                  <a:pos x="T6" y="T7"/>
                </a:cxn>
                <a:cxn ang="T14">
                  <a:pos x="T8" y="T9"/>
                </a:cxn>
              </a:cxnLst>
              <a:rect l="T15" t="T16" r="T17" b="T18"/>
              <a:pathLst>
                <a:path w="175" h="187" extrusionOk="0">
                  <a:moveTo>
                    <a:pt x="175" y="0"/>
                  </a:moveTo>
                  <a:lnTo>
                    <a:pt x="161" y="184"/>
                  </a:lnTo>
                  <a:lnTo>
                    <a:pt x="0" y="187"/>
                  </a:lnTo>
                  <a:lnTo>
                    <a:pt x="175"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30" name="Shape 372"/>
            <p:cNvSpPr>
              <a:spLocks/>
            </p:cNvSpPr>
            <p:nvPr/>
          </p:nvSpPr>
          <p:spPr bwMode="auto">
            <a:xfrm>
              <a:off x="856" y="3584"/>
              <a:ext cx="113" cy="143"/>
            </a:xfrm>
            <a:custGeom>
              <a:avLst/>
              <a:gdLst>
                <a:gd name="T0" fmla="*/ 57 w 114"/>
                <a:gd name="T1" fmla="*/ 0 h 144"/>
                <a:gd name="T2" fmla="*/ 107 w 114"/>
                <a:gd name="T3" fmla="*/ 71 h 144"/>
                <a:gd name="T4" fmla="*/ 100 w 114"/>
                <a:gd name="T5" fmla="*/ 79 h 144"/>
                <a:gd name="T6" fmla="*/ 95 w 114"/>
                <a:gd name="T7" fmla="*/ 103 h 144"/>
                <a:gd name="T8" fmla="*/ 91 w 114"/>
                <a:gd name="T9" fmla="*/ 128 h 144"/>
                <a:gd name="T10" fmla="*/ 70 w 114"/>
                <a:gd name="T11" fmla="*/ 137 h 144"/>
                <a:gd name="T12" fmla="*/ 16 w 114"/>
                <a:gd name="T13" fmla="*/ 130 h 144"/>
                <a:gd name="T14" fmla="*/ 0 w 114"/>
                <a:gd name="T15" fmla="*/ 100 h 144"/>
                <a:gd name="T16" fmla="*/ 1 w 114"/>
                <a:gd name="T17" fmla="*/ 83 h 144"/>
                <a:gd name="T18" fmla="*/ 14 w 114"/>
                <a:gd name="T19" fmla="*/ 83 h 144"/>
                <a:gd name="T20" fmla="*/ 24 w 114"/>
                <a:gd name="T21" fmla="*/ 83 h 144"/>
                <a:gd name="T22" fmla="*/ 8 w 114"/>
                <a:gd name="T23" fmla="*/ 50 h 144"/>
                <a:gd name="T24" fmla="*/ 9 w 114"/>
                <a:gd name="T25" fmla="*/ 17 h 144"/>
                <a:gd name="T26" fmla="*/ 57 w 114"/>
                <a:gd name="T27" fmla="*/ 0 h 144"/>
                <a:gd name="T28" fmla="*/ 57 w 114"/>
                <a:gd name="T29" fmla="*/ 0 h 1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
                <a:gd name="T46" fmla="*/ 0 h 144"/>
                <a:gd name="T47" fmla="*/ 114 w 114"/>
                <a:gd name="T48" fmla="*/ 144 h 1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 h="144" extrusionOk="0">
                  <a:moveTo>
                    <a:pt x="64" y="0"/>
                  </a:moveTo>
                  <a:lnTo>
                    <a:pt x="114" y="71"/>
                  </a:lnTo>
                  <a:lnTo>
                    <a:pt x="107" y="86"/>
                  </a:lnTo>
                  <a:lnTo>
                    <a:pt x="102" y="110"/>
                  </a:lnTo>
                  <a:lnTo>
                    <a:pt x="98" y="135"/>
                  </a:lnTo>
                  <a:lnTo>
                    <a:pt x="77" y="144"/>
                  </a:lnTo>
                  <a:lnTo>
                    <a:pt x="16" y="137"/>
                  </a:lnTo>
                  <a:lnTo>
                    <a:pt x="0" y="107"/>
                  </a:lnTo>
                  <a:lnTo>
                    <a:pt x="1" y="90"/>
                  </a:lnTo>
                  <a:lnTo>
                    <a:pt x="14" y="90"/>
                  </a:lnTo>
                  <a:lnTo>
                    <a:pt x="24" y="90"/>
                  </a:lnTo>
                  <a:lnTo>
                    <a:pt x="8" y="50"/>
                  </a:lnTo>
                  <a:lnTo>
                    <a:pt x="9" y="17"/>
                  </a:lnTo>
                  <a:lnTo>
                    <a:pt x="64" y="0"/>
                  </a:lnTo>
                  <a:close/>
                </a:path>
              </a:pathLst>
            </a:custGeom>
            <a:solidFill>
              <a:srgbClr val="C7695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31" name="Shape 373"/>
            <p:cNvSpPr>
              <a:spLocks/>
            </p:cNvSpPr>
            <p:nvPr/>
          </p:nvSpPr>
          <p:spPr bwMode="auto">
            <a:xfrm>
              <a:off x="856" y="3583"/>
              <a:ext cx="87" cy="141"/>
            </a:xfrm>
            <a:custGeom>
              <a:avLst/>
              <a:gdLst>
                <a:gd name="T0" fmla="*/ 56 w 88"/>
                <a:gd name="T1" fmla="*/ 0 h 142"/>
                <a:gd name="T2" fmla="*/ 56 w 88"/>
                <a:gd name="T3" fmla="*/ 1 h 142"/>
                <a:gd name="T4" fmla="*/ 56 w 88"/>
                <a:gd name="T5" fmla="*/ 9 h 142"/>
                <a:gd name="T6" fmla="*/ 55 w 88"/>
                <a:gd name="T7" fmla="*/ 14 h 142"/>
                <a:gd name="T8" fmla="*/ 55 w 88"/>
                <a:gd name="T9" fmla="*/ 20 h 142"/>
                <a:gd name="T10" fmla="*/ 52 w 88"/>
                <a:gd name="T11" fmla="*/ 26 h 142"/>
                <a:gd name="T12" fmla="*/ 51 w 88"/>
                <a:gd name="T13" fmla="*/ 31 h 142"/>
                <a:gd name="T14" fmla="*/ 45 w 88"/>
                <a:gd name="T15" fmla="*/ 41 h 142"/>
                <a:gd name="T16" fmla="*/ 44 w 88"/>
                <a:gd name="T17" fmla="*/ 47 h 142"/>
                <a:gd name="T18" fmla="*/ 42 w 88"/>
                <a:gd name="T19" fmla="*/ 53 h 142"/>
                <a:gd name="T20" fmla="*/ 39 w 88"/>
                <a:gd name="T21" fmla="*/ 56 h 142"/>
                <a:gd name="T22" fmla="*/ 42 w 88"/>
                <a:gd name="T23" fmla="*/ 58 h 142"/>
                <a:gd name="T24" fmla="*/ 44 w 88"/>
                <a:gd name="T25" fmla="*/ 68 h 142"/>
                <a:gd name="T26" fmla="*/ 45 w 88"/>
                <a:gd name="T27" fmla="*/ 71 h 142"/>
                <a:gd name="T28" fmla="*/ 51 w 88"/>
                <a:gd name="T29" fmla="*/ 71 h 142"/>
                <a:gd name="T30" fmla="*/ 55 w 88"/>
                <a:gd name="T31" fmla="*/ 77 h 142"/>
                <a:gd name="T32" fmla="*/ 62 w 88"/>
                <a:gd name="T33" fmla="*/ 84 h 142"/>
                <a:gd name="T34" fmla="*/ 64 w 88"/>
                <a:gd name="T35" fmla="*/ 88 h 142"/>
                <a:gd name="T36" fmla="*/ 69 w 88"/>
                <a:gd name="T37" fmla="*/ 93 h 142"/>
                <a:gd name="T38" fmla="*/ 71 w 88"/>
                <a:gd name="T39" fmla="*/ 97 h 142"/>
                <a:gd name="T40" fmla="*/ 75 w 88"/>
                <a:gd name="T41" fmla="*/ 101 h 142"/>
                <a:gd name="T42" fmla="*/ 78 w 88"/>
                <a:gd name="T43" fmla="*/ 107 h 142"/>
                <a:gd name="T44" fmla="*/ 81 w 88"/>
                <a:gd name="T45" fmla="*/ 110 h 142"/>
                <a:gd name="T46" fmla="*/ 69 w 88"/>
                <a:gd name="T47" fmla="*/ 135 h 142"/>
                <a:gd name="T48" fmla="*/ 12 w 88"/>
                <a:gd name="T49" fmla="*/ 129 h 142"/>
                <a:gd name="T50" fmla="*/ 0 w 88"/>
                <a:gd name="T51" fmla="*/ 97 h 142"/>
                <a:gd name="T52" fmla="*/ 1 w 88"/>
                <a:gd name="T53" fmla="*/ 82 h 142"/>
                <a:gd name="T54" fmla="*/ 20 w 88"/>
                <a:gd name="T55" fmla="*/ 82 h 142"/>
                <a:gd name="T56" fmla="*/ 9 w 88"/>
                <a:gd name="T57" fmla="*/ 51 h 142"/>
                <a:gd name="T58" fmla="*/ 9 w 88"/>
                <a:gd name="T59" fmla="*/ 20 h 142"/>
                <a:gd name="T60" fmla="*/ 56 w 88"/>
                <a:gd name="T61" fmla="*/ 0 h 142"/>
                <a:gd name="T62" fmla="*/ 56 w 88"/>
                <a:gd name="T63" fmla="*/ 0 h 1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8"/>
                <a:gd name="T97" fmla="*/ 0 h 142"/>
                <a:gd name="T98" fmla="*/ 88 w 88"/>
                <a:gd name="T99" fmla="*/ 142 h 14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8" h="142" extrusionOk="0">
                  <a:moveTo>
                    <a:pt x="63" y="0"/>
                  </a:moveTo>
                  <a:lnTo>
                    <a:pt x="63" y="1"/>
                  </a:lnTo>
                  <a:lnTo>
                    <a:pt x="63" y="9"/>
                  </a:lnTo>
                  <a:lnTo>
                    <a:pt x="62" y="14"/>
                  </a:lnTo>
                  <a:lnTo>
                    <a:pt x="62" y="20"/>
                  </a:lnTo>
                  <a:lnTo>
                    <a:pt x="59" y="26"/>
                  </a:lnTo>
                  <a:lnTo>
                    <a:pt x="58" y="31"/>
                  </a:lnTo>
                  <a:lnTo>
                    <a:pt x="52" y="41"/>
                  </a:lnTo>
                  <a:lnTo>
                    <a:pt x="46" y="47"/>
                  </a:lnTo>
                  <a:lnTo>
                    <a:pt x="42" y="53"/>
                  </a:lnTo>
                  <a:lnTo>
                    <a:pt x="39" y="56"/>
                  </a:lnTo>
                  <a:lnTo>
                    <a:pt x="42" y="58"/>
                  </a:lnTo>
                  <a:lnTo>
                    <a:pt x="48" y="68"/>
                  </a:lnTo>
                  <a:lnTo>
                    <a:pt x="52" y="72"/>
                  </a:lnTo>
                  <a:lnTo>
                    <a:pt x="58" y="77"/>
                  </a:lnTo>
                  <a:lnTo>
                    <a:pt x="62" y="84"/>
                  </a:lnTo>
                  <a:lnTo>
                    <a:pt x="69" y="91"/>
                  </a:lnTo>
                  <a:lnTo>
                    <a:pt x="71" y="95"/>
                  </a:lnTo>
                  <a:lnTo>
                    <a:pt x="76" y="100"/>
                  </a:lnTo>
                  <a:lnTo>
                    <a:pt x="78" y="104"/>
                  </a:lnTo>
                  <a:lnTo>
                    <a:pt x="82" y="108"/>
                  </a:lnTo>
                  <a:lnTo>
                    <a:pt x="85" y="114"/>
                  </a:lnTo>
                  <a:lnTo>
                    <a:pt x="88" y="117"/>
                  </a:lnTo>
                  <a:lnTo>
                    <a:pt x="76" y="142"/>
                  </a:lnTo>
                  <a:lnTo>
                    <a:pt x="12" y="136"/>
                  </a:lnTo>
                  <a:lnTo>
                    <a:pt x="0" y="104"/>
                  </a:lnTo>
                  <a:lnTo>
                    <a:pt x="1" y="89"/>
                  </a:lnTo>
                  <a:lnTo>
                    <a:pt x="20" y="89"/>
                  </a:lnTo>
                  <a:lnTo>
                    <a:pt x="9" y="51"/>
                  </a:lnTo>
                  <a:lnTo>
                    <a:pt x="9" y="20"/>
                  </a:lnTo>
                  <a:lnTo>
                    <a:pt x="63" y="0"/>
                  </a:lnTo>
                  <a:close/>
                </a:path>
              </a:pathLst>
            </a:custGeom>
            <a:solidFill>
              <a:srgbClr val="85291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32" name="Shape 374"/>
            <p:cNvSpPr>
              <a:spLocks/>
            </p:cNvSpPr>
            <p:nvPr/>
          </p:nvSpPr>
          <p:spPr bwMode="auto">
            <a:xfrm>
              <a:off x="526" y="2731"/>
              <a:ext cx="194" cy="229"/>
            </a:xfrm>
            <a:custGeom>
              <a:avLst/>
              <a:gdLst>
                <a:gd name="T0" fmla="*/ 188 w 195"/>
                <a:gd name="T1" fmla="*/ 9 h 230"/>
                <a:gd name="T2" fmla="*/ 188 w 195"/>
                <a:gd name="T3" fmla="*/ 65 h 230"/>
                <a:gd name="T4" fmla="*/ 159 w 195"/>
                <a:gd name="T5" fmla="*/ 170 h 230"/>
                <a:gd name="T6" fmla="*/ 142 w 195"/>
                <a:gd name="T7" fmla="*/ 178 h 230"/>
                <a:gd name="T8" fmla="*/ 151 w 195"/>
                <a:gd name="T9" fmla="*/ 223 h 230"/>
                <a:gd name="T10" fmla="*/ 0 w 195"/>
                <a:gd name="T11" fmla="*/ 186 h 230"/>
                <a:gd name="T12" fmla="*/ 50 w 195"/>
                <a:gd name="T13" fmla="*/ 0 h 230"/>
                <a:gd name="T14" fmla="*/ 188 w 195"/>
                <a:gd name="T15" fmla="*/ 9 h 230"/>
                <a:gd name="T16" fmla="*/ 188 w 195"/>
                <a:gd name="T17" fmla="*/ 9 h 2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5"/>
                <a:gd name="T28" fmla="*/ 0 h 230"/>
                <a:gd name="T29" fmla="*/ 195 w 195"/>
                <a:gd name="T30" fmla="*/ 230 h 2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5" h="230" extrusionOk="0">
                  <a:moveTo>
                    <a:pt x="195" y="9"/>
                  </a:moveTo>
                  <a:lnTo>
                    <a:pt x="195" y="65"/>
                  </a:lnTo>
                  <a:lnTo>
                    <a:pt x="166" y="177"/>
                  </a:lnTo>
                  <a:lnTo>
                    <a:pt x="149" y="185"/>
                  </a:lnTo>
                  <a:lnTo>
                    <a:pt x="158" y="230"/>
                  </a:lnTo>
                  <a:lnTo>
                    <a:pt x="0" y="193"/>
                  </a:lnTo>
                  <a:lnTo>
                    <a:pt x="50" y="0"/>
                  </a:lnTo>
                  <a:lnTo>
                    <a:pt x="195" y="9"/>
                  </a:lnTo>
                  <a:close/>
                </a:path>
              </a:pathLst>
            </a:custGeom>
            <a:solidFill>
              <a:srgbClr val="C7695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33" name="Shape 375"/>
            <p:cNvSpPr>
              <a:spLocks/>
            </p:cNvSpPr>
            <p:nvPr/>
          </p:nvSpPr>
          <p:spPr bwMode="auto">
            <a:xfrm>
              <a:off x="536" y="2737"/>
              <a:ext cx="171" cy="147"/>
            </a:xfrm>
            <a:custGeom>
              <a:avLst/>
              <a:gdLst>
                <a:gd name="T0" fmla="*/ 3 w 172"/>
                <a:gd name="T1" fmla="*/ 49 h 148"/>
                <a:gd name="T2" fmla="*/ 3 w 172"/>
                <a:gd name="T3" fmla="*/ 50 h 148"/>
                <a:gd name="T4" fmla="*/ 1 w 172"/>
                <a:gd name="T5" fmla="*/ 60 h 148"/>
                <a:gd name="T6" fmla="*/ 0 w 172"/>
                <a:gd name="T7" fmla="*/ 64 h 148"/>
                <a:gd name="T8" fmla="*/ 0 w 172"/>
                <a:gd name="T9" fmla="*/ 69 h 148"/>
                <a:gd name="T10" fmla="*/ 0 w 172"/>
                <a:gd name="T11" fmla="*/ 74 h 148"/>
                <a:gd name="T12" fmla="*/ 0 w 172"/>
                <a:gd name="T13" fmla="*/ 77 h 148"/>
                <a:gd name="T14" fmla="*/ 0 w 172"/>
                <a:gd name="T15" fmla="*/ 84 h 148"/>
                <a:gd name="T16" fmla="*/ 0 w 172"/>
                <a:gd name="T17" fmla="*/ 92 h 148"/>
                <a:gd name="T18" fmla="*/ 0 w 172"/>
                <a:gd name="T19" fmla="*/ 99 h 148"/>
                <a:gd name="T20" fmla="*/ 3 w 172"/>
                <a:gd name="T21" fmla="*/ 107 h 148"/>
                <a:gd name="T22" fmla="*/ 3 w 172"/>
                <a:gd name="T23" fmla="*/ 114 h 148"/>
                <a:gd name="T24" fmla="*/ 5 w 172"/>
                <a:gd name="T25" fmla="*/ 121 h 148"/>
                <a:gd name="T26" fmla="*/ 8 w 172"/>
                <a:gd name="T27" fmla="*/ 126 h 148"/>
                <a:gd name="T28" fmla="*/ 12 w 172"/>
                <a:gd name="T29" fmla="*/ 132 h 148"/>
                <a:gd name="T30" fmla="*/ 15 w 172"/>
                <a:gd name="T31" fmla="*/ 134 h 148"/>
                <a:gd name="T32" fmla="*/ 19 w 172"/>
                <a:gd name="T33" fmla="*/ 138 h 148"/>
                <a:gd name="T34" fmla="*/ 24 w 172"/>
                <a:gd name="T35" fmla="*/ 138 h 148"/>
                <a:gd name="T36" fmla="*/ 30 w 172"/>
                <a:gd name="T37" fmla="*/ 141 h 148"/>
                <a:gd name="T38" fmla="*/ 36 w 172"/>
                <a:gd name="T39" fmla="*/ 140 h 148"/>
                <a:gd name="T40" fmla="*/ 42 w 172"/>
                <a:gd name="T41" fmla="*/ 140 h 148"/>
                <a:gd name="T42" fmla="*/ 49 w 172"/>
                <a:gd name="T43" fmla="*/ 138 h 148"/>
                <a:gd name="T44" fmla="*/ 57 w 172"/>
                <a:gd name="T45" fmla="*/ 137 h 148"/>
                <a:gd name="T46" fmla="*/ 62 w 172"/>
                <a:gd name="T47" fmla="*/ 134 h 148"/>
                <a:gd name="T48" fmla="*/ 69 w 172"/>
                <a:gd name="T49" fmla="*/ 132 h 148"/>
                <a:gd name="T50" fmla="*/ 76 w 172"/>
                <a:gd name="T51" fmla="*/ 128 h 148"/>
                <a:gd name="T52" fmla="*/ 82 w 172"/>
                <a:gd name="T53" fmla="*/ 123 h 148"/>
                <a:gd name="T54" fmla="*/ 86 w 172"/>
                <a:gd name="T55" fmla="*/ 118 h 148"/>
                <a:gd name="T56" fmla="*/ 88 w 172"/>
                <a:gd name="T57" fmla="*/ 113 h 148"/>
                <a:gd name="T58" fmla="*/ 94 w 172"/>
                <a:gd name="T59" fmla="*/ 107 h 148"/>
                <a:gd name="T60" fmla="*/ 101 w 172"/>
                <a:gd name="T61" fmla="*/ 102 h 148"/>
                <a:gd name="T62" fmla="*/ 104 w 172"/>
                <a:gd name="T63" fmla="*/ 94 h 148"/>
                <a:gd name="T64" fmla="*/ 109 w 172"/>
                <a:gd name="T65" fmla="*/ 87 h 148"/>
                <a:gd name="T66" fmla="*/ 113 w 172"/>
                <a:gd name="T67" fmla="*/ 80 h 148"/>
                <a:gd name="T68" fmla="*/ 117 w 172"/>
                <a:gd name="T69" fmla="*/ 74 h 148"/>
                <a:gd name="T70" fmla="*/ 120 w 172"/>
                <a:gd name="T71" fmla="*/ 74 h 148"/>
                <a:gd name="T72" fmla="*/ 123 w 172"/>
                <a:gd name="T73" fmla="*/ 67 h 148"/>
                <a:gd name="T74" fmla="*/ 126 w 172"/>
                <a:gd name="T75" fmla="*/ 61 h 148"/>
                <a:gd name="T76" fmla="*/ 128 w 172"/>
                <a:gd name="T77" fmla="*/ 56 h 148"/>
                <a:gd name="T78" fmla="*/ 130 w 172"/>
                <a:gd name="T79" fmla="*/ 50 h 148"/>
                <a:gd name="T80" fmla="*/ 131 w 172"/>
                <a:gd name="T81" fmla="*/ 44 h 148"/>
                <a:gd name="T82" fmla="*/ 132 w 172"/>
                <a:gd name="T83" fmla="*/ 40 h 148"/>
                <a:gd name="T84" fmla="*/ 134 w 172"/>
                <a:gd name="T85" fmla="*/ 36 h 148"/>
                <a:gd name="T86" fmla="*/ 136 w 172"/>
                <a:gd name="T87" fmla="*/ 30 h 148"/>
                <a:gd name="T88" fmla="*/ 138 w 172"/>
                <a:gd name="T89" fmla="*/ 29 h 148"/>
                <a:gd name="T90" fmla="*/ 138 w 172"/>
                <a:gd name="T91" fmla="*/ 74 h 148"/>
                <a:gd name="T92" fmla="*/ 146 w 172"/>
                <a:gd name="T93" fmla="*/ 64 h 148"/>
                <a:gd name="T94" fmla="*/ 165 w 172"/>
                <a:gd name="T95" fmla="*/ 10 h 148"/>
                <a:gd name="T96" fmla="*/ 105 w 172"/>
                <a:gd name="T97" fmla="*/ 0 h 148"/>
                <a:gd name="T98" fmla="*/ 3 w 172"/>
                <a:gd name="T99" fmla="*/ 49 h 148"/>
                <a:gd name="T100" fmla="*/ 3 w 172"/>
                <a:gd name="T101" fmla="*/ 49 h 14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2"/>
                <a:gd name="T154" fmla="*/ 0 h 148"/>
                <a:gd name="T155" fmla="*/ 172 w 172"/>
                <a:gd name="T156" fmla="*/ 148 h 14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2" h="148" extrusionOk="0">
                  <a:moveTo>
                    <a:pt x="3" y="49"/>
                  </a:moveTo>
                  <a:lnTo>
                    <a:pt x="3" y="50"/>
                  </a:lnTo>
                  <a:lnTo>
                    <a:pt x="1" y="60"/>
                  </a:lnTo>
                  <a:lnTo>
                    <a:pt x="0" y="64"/>
                  </a:lnTo>
                  <a:lnTo>
                    <a:pt x="0" y="69"/>
                  </a:lnTo>
                  <a:lnTo>
                    <a:pt x="0" y="76"/>
                  </a:lnTo>
                  <a:lnTo>
                    <a:pt x="0" y="84"/>
                  </a:lnTo>
                  <a:lnTo>
                    <a:pt x="0" y="91"/>
                  </a:lnTo>
                  <a:lnTo>
                    <a:pt x="0" y="99"/>
                  </a:lnTo>
                  <a:lnTo>
                    <a:pt x="0" y="106"/>
                  </a:lnTo>
                  <a:lnTo>
                    <a:pt x="3" y="114"/>
                  </a:lnTo>
                  <a:lnTo>
                    <a:pt x="3" y="121"/>
                  </a:lnTo>
                  <a:lnTo>
                    <a:pt x="5" y="128"/>
                  </a:lnTo>
                  <a:lnTo>
                    <a:pt x="8" y="133"/>
                  </a:lnTo>
                  <a:lnTo>
                    <a:pt x="12" y="139"/>
                  </a:lnTo>
                  <a:lnTo>
                    <a:pt x="15" y="141"/>
                  </a:lnTo>
                  <a:lnTo>
                    <a:pt x="19" y="145"/>
                  </a:lnTo>
                  <a:lnTo>
                    <a:pt x="24" y="145"/>
                  </a:lnTo>
                  <a:lnTo>
                    <a:pt x="30" y="148"/>
                  </a:lnTo>
                  <a:lnTo>
                    <a:pt x="36" y="147"/>
                  </a:lnTo>
                  <a:lnTo>
                    <a:pt x="42" y="147"/>
                  </a:lnTo>
                  <a:lnTo>
                    <a:pt x="49" y="145"/>
                  </a:lnTo>
                  <a:lnTo>
                    <a:pt x="57" y="144"/>
                  </a:lnTo>
                  <a:lnTo>
                    <a:pt x="62" y="141"/>
                  </a:lnTo>
                  <a:lnTo>
                    <a:pt x="69" y="139"/>
                  </a:lnTo>
                  <a:lnTo>
                    <a:pt x="76" y="135"/>
                  </a:lnTo>
                  <a:lnTo>
                    <a:pt x="82" y="130"/>
                  </a:lnTo>
                  <a:lnTo>
                    <a:pt x="88" y="125"/>
                  </a:lnTo>
                  <a:lnTo>
                    <a:pt x="95" y="120"/>
                  </a:lnTo>
                  <a:lnTo>
                    <a:pt x="101" y="114"/>
                  </a:lnTo>
                  <a:lnTo>
                    <a:pt x="108" y="109"/>
                  </a:lnTo>
                  <a:lnTo>
                    <a:pt x="111" y="101"/>
                  </a:lnTo>
                  <a:lnTo>
                    <a:pt x="116" y="94"/>
                  </a:lnTo>
                  <a:lnTo>
                    <a:pt x="120" y="87"/>
                  </a:lnTo>
                  <a:lnTo>
                    <a:pt x="124" y="80"/>
                  </a:lnTo>
                  <a:lnTo>
                    <a:pt x="127" y="74"/>
                  </a:lnTo>
                  <a:lnTo>
                    <a:pt x="130" y="67"/>
                  </a:lnTo>
                  <a:lnTo>
                    <a:pt x="133" y="61"/>
                  </a:lnTo>
                  <a:lnTo>
                    <a:pt x="135" y="56"/>
                  </a:lnTo>
                  <a:lnTo>
                    <a:pt x="137" y="50"/>
                  </a:lnTo>
                  <a:lnTo>
                    <a:pt x="138" y="44"/>
                  </a:lnTo>
                  <a:lnTo>
                    <a:pt x="139" y="40"/>
                  </a:lnTo>
                  <a:lnTo>
                    <a:pt x="141" y="36"/>
                  </a:lnTo>
                  <a:lnTo>
                    <a:pt x="143" y="30"/>
                  </a:lnTo>
                  <a:lnTo>
                    <a:pt x="145" y="29"/>
                  </a:lnTo>
                  <a:lnTo>
                    <a:pt x="145" y="74"/>
                  </a:lnTo>
                  <a:lnTo>
                    <a:pt x="153" y="64"/>
                  </a:lnTo>
                  <a:lnTo>
                    <a:pt x="172" y="10"/>
                  </a:lnTo>
                  <a:lnTo>
                    <a:pt x="112" y="0"/>
                  </a:lnTo>
                  <a:lnTo>
                    <a:pt x="3"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34" name="Shape 376"/>
            <p:cNvSpPr>
              <a:spLocks/>
            </p:cNvSpPr>
            <p:nvPr/>
          </p:nvSpPr>
          <p:spPr bwMode="auto">
            <a:xfrm>
              <a:off x="448" y="2588"/>
              <a:ext cx="366" cy="224"/>
            </a:xfrm>
            <a:custGeom>
              <a:avLst/>
              <a:gdLst>
                <a:gd name="T0" fmla="*/ 88 w 367"/>
                <a:gd name="T1" fmla="*/ 110 h 225"/>
                <a:gd name="T2" fmla="*/ 81 w 367"/>
                <a:gd name="T3" fmla="*/ 110 h 225"/>
                <a:gd name="T4" fmla="*/ 69 w 367"/>
                <a:gd name="T5" fmla="*/ 111 h 225"/>
                <a:gd name="T6" fmla="*/ 56 w 367"/>
                <a:gd name="T7" fmla="*/ 112 h 225"/>
                <a:gd name="T8" fmla="*/ 39 w 367"/>
                <a:gd name="T9" fmla="*/ 112 h 225"/>
                <a:gd name="T10" fmla="*/ 24 w 367"/>
                <a:gd name="T11" fmla="*/ 115 h 225"/>
                <a:gd name="T12" fmla="*/ 12 w 367"/>
                <a:gd name="T13" fmla="*/ 121 h 225"/>
                <a:gd name="T14" fmla="*/ 4 w 367"/>
                <a:gd name="T15" fmla="*/ 130 h 225"/>
                <a:gd name="T16" fmla="*/ 0 w 367"/>
                <a:gd name="T17" fmla="*/ 141 h 225"/>
                <a:gd name="T18" fmla="*/ 3 w 367"/>
                <a:gd name="T19" fmla="*/ 153 h 225"/>
                <a:gd name="T20" fmla="*/ 11 w 367"/>
                <a:gd name="T21" fmla="*/ 165 h 225"/>
                <a:gd name="T22" fmla="*/ 23 w 367"/>
                <a:gd name="T23" fmla="*/ 179 h 225"/>
                <a:gd name="T24" fmla="*/ 41 w 367"/>
                <a:gd name="T25" fmla="*/ 192 h 225"/>
                <a:gd name="T26" fmla="*/ 56 w 367"/>
                <a:gd name="T27" fmla="*/ 199 h 225"/>
                <a:gd name="T28" fmla="*/ 66 w 367"/>
                <a:gd name="T29" fmla="*/ 206 h 225"/>
                <a:gd name="T30" fmla="*/ 79 w 367"/>
                <a:gd name="T31" fmla="*/ 209 h 225"/>
                <a:gd name="T32" fmla="*/ 90 w 367"/>
                <a:gd name="T33" fmla="*/ 213 h 225"/>
                <a:gd name="T34" fmla="*/ 102 w 367"/>
                <a:gd name="T35" fmla="*/ 216 h 225"/>
                <a:gd name="T36" fmla="*/ 115 w 367"/>
                <a:gd name="T37" fmla="*/ 218 h 225"/>
                <a:gd name="T38" fmla="*/ 129 w 367"/>
                <a:gd name="T39" fmla="*/ 218 h 225"/>
                <a:gd name="T40" fmla="*/ 142 w 367"/>
                <a:gd name="T41" fmla="*/ 217 h 225"/>
                <a:gd name="T42" fmla="*/ 156 w 367"/>
                <a:gd name="T43" fmla="*/ 216 h 225"/>
                <a:gd name="T44" fmla="*/ 169 w 367"/>
                <a:gd name="T45" fmla="*/ 214 h 225"/>
                <a:gd name="T46" fmla="*/ 183 w 367"/>
                <a:gd name="T47" fmla="*/ 211 h 225"/>
                <a:gd name="T48" fmla="*/ 190 w 367"/>
                <a:gd name="T49" fmla="*/ 207 h 225"/>
                <a:gd name="T50" fmla="*/ 203 w 367"/>
                <a:gd name="T51" fmla="*/ 202 h 225"/>
                <a:gd name="T52" fmla="*/ 217 w 367"/>
                <a:gd name="T53" fmla="*/ 199 h 225"/>
                <a:gd name="T54" fmla="*/ 230 w 367"/>
                <a:gd name="T55" fmla="*/ 194 h 225"/>
                <a:gd name="T56" fmla="*/ 242 w 367"/>
                <a:gd name="T57" fmla="*/ 188 h 225"/>
                <a:gd name="T58" fmla="*/ 255 w 367"/>
                <a:gd name="T59" fmla="*/ 183 h 225"/>
                <a:gd name="T60" fmla="*/ 267 w 367"/>
                <a:gd name="T61" fmla="*/ 178 h 225"/>
                <a:gd name="T62" fmla="*/ 282 w 367"/>
                <a:gd name="T63" fmla="*/ 169 h 225"/>
                <a:gd name="T64" fmla="*/ 302 w 367"/>
                <a:gd name="T65" fmla="*/ 160 h 225"/>
                <a:gd name="T66" fmla="*/ 318 w 367"/>
                <a:gd name="T67" fmla="*/ 150 h 225"/>
                <a:gd name="T68" fmla="*/ 332 w 367"/>
                <a:gd name="T69" fmla="*/ 144 h 225"/>
                <a:gd name="T70" fmla="*/ 345 w 367"/>
                <a:gd name="T71" fmla="*/ 137 h 225"/>
                <a:gd name="T72" fmla="*/ 359 w 367"/>
                <a:gd name="T73" fmla="*/ 130 h 225"/>
                <a:gd name="T74" fmla="*/ 359 w 367"/>
                <a:gd name="T75" fmla="*/ 129 h 225"/>
                <a:gd name="T76" fmla="*/ 352 w 367"/>
                <a:gd name="T77" fmla="*/ 123 h 225"/>
                <a:gd name="T78" fmla="*/ 340 w 367"/>
                <a:gd name="T79" fmla="*/ 115 h 225"/>
                <a:gd name="T80" fmla="*/ 324 w 367"/>
                <a:gd name="T81" fmla="*/ 111 h 225"/>
                <a:gd name="T82" fmla="*/ 306 w 367"/>
                <a:gd name="T83" fmla="*/ 103 h 225"/>
                <a:gd name="T84" fmla="*/ 290 w 367"/>
                <a:gd name="T85" fmla="*/ 99 h 225"/>
                <a:gd name="T86" fmla="*/ 279 w 367"/>
                <a:gd name="T87" fmla="*/ 95 h 225"/>
                <a:gd name="T88" fmla="*/ 274 w 367"/>
                <a:gd name="T89" fmla="*/ 95 h 225"/>
                <a:gd name="T90" fmla="*/ 275 w 367"/>
                <a:gd name="T91" fmla="*/ 14 h 225"/>
                <a:gd name="T92" fmla="*/ 268 w 367"/>
                <a:gd name="T93" fmla="*/ 3 h 225"/>
                <a:gd name="T94" fmla="*/ 256 w 367"/>
                <a:gd name="T95" fmla="*/ 0 h 225"/>
                <a:gd name="T96" fmla="*/ 245 w 367"/>
                <a:gd name="T97" fmla="*/ 4 h 225"/>
                <a:gd name="T98" fmla="*/ 230 w 367"/>
                <a:gd name="T99" fmla="*/ 11 h 225"/>
                <a:gd name="T100" fmla="*/ 215 w 367"/>
                <a:gd name="T101" fmla="*/ 18 h 225"/>
                <a:gd name="T102" fmla="*/ 204 w 367"/>
                <a:gd name="T103" fmla="*/ 19 h 225"/>
                <a:gd name="T104" fmla="*/ 195 w 367"/>
                <a:gd name="T105" fmla="*/ 15 h 225"/>
                <a:gd name="T106" fmla="*/ 187 w 367"/>
                <a:gd name="T107" fmla="*/ 8 h 225"/>
                <a:gd name="T108" fmla="*/ 184 w 367"/>
                <a:gd name="T109" fmla="*/ 6 h 225"/>
                <a:gd name="T110" fmla="*/ 180 w 367"/>
                <a:gd name="T111" fmla="*/ 6 h 225"/>
                <a:gd name="T112" fmla="*/ 163 w 367"/>
                <a:gd name="T113" fmla="*/ 8 h 225"/>
                <a:gd name="T114" fmla="*/ 142 w 367"/>
                <a:gd name="T115" fmla="*/ 15 h 225"/>
                <a:gd name="T116" fmla="*/ 123 w 367"/>
                <a:gd name="T117" fmla="*/ 26 h 225"/>
                <a:gd name="T118" fmla="*/ 110 w 367"/>
                <a:gd name="T119" fmla="*/ 37 h 225"/>
                <a:gd name="T120" fmla="*/ 98 w 367"/>
                <a:gd name="T121" fmla="*/ 48 h 225"/>
                <a:gd name="T122" fmla="*/ 92 w 367"/>
                <a:gd name="T123" fmla="*/ 56 h 225"/>
                <a:gd name="T124" fmla="*/ 90 w 367"/>
                <a:gd name="T125" fmla="*/ 110 h 22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67"/>
                <a:gd name="T190" fmla="*/ 0 h 225"/>
                <a:gd name="T191" fmla="*/ 367 w 367"/>
                <a:gd name="T192" fmla="*/ 225 h 22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67" h="225" extrusionOk="0">
                  <a:moveTo>
                    <a:pt x="90" y="110"/>
                  </a:moveTo>
                  <a:lnTo>
                    <a:pt x="88" y="110"/>
                  </a:lnTo>
                  <a:lnTo>
                    <a:pt x="87" y="110"/>
                  </a:lnTo>
                  <a:lnTo>
                    <a:pt x="81" y="110"/>
                  </a:lnTo>
                  <a:lnTo>
                    <a:pt x="76" y="111"/>
                  </a:lnTo>
                  <a:lnTo>
                    <a:pt x="69" y="111"/>
                  </a:lnTo>
                  <a:lnTo>
                    <a:pt x="62" y="113"/>
                  </a:lnTo>
                  <a:lnTo>
                    <a:pt x="56" y="114"/>
                  </a:lnTo>
                  <a:lnTo>
                    <a:pt x="49" y="115"/>
                  </a:lnTo>
                  <a:lnTo>
                    <a:pt x="39" y="117"/>
                  </a:lnTo>
                  <a:lnTo>
                    <a:pt x="33" y="119"/>
                  </a:lnTo>
                  <a:lnTo>
                    <a:pt x="24" y="122"/>
                  </a:lnTo>
                  <a:lnTo>
                    <a:pt x="19" y="125"/>
                  </a:lnTo>
                  <a:lnTo>
                    <a:pt x="12" y="128"/>
                  </a:lnTo>
                  <a:lnTo>
                    <a:pt x="7" y="133"/>
                  </a:lnTo>
                  <a:lnTo>
                    <a:pt x="4" y="137"/>
                  </a:lnTo>
                  <a:lnTo>
                    <a:pt x="1" y="144"/>
                  </a:lnTo>
                  <a:lnTo>
                    <a:pt x="0" y="148"/>
                  </a:lnTo>
                  <a:lnTo>
                    <a:pt x="1" y="155"/>
                  </a:lnTo>
                  <a:lnTo>
                    <a:pt x="3" y="160"/>
                  </a:lnTo>
                  <a:lnTo>
                    <a:pt x="7" y="167"/>
                  </a:lnTo>
                  <a:lnTo>
                    <a:pt x="11" y="172"/>
                  </a:lnTo>
                  <a:lnTo>
                    <a:pt x="16" y="179"/>
                  </a:lnTo>
                  <a:lnTo>
                    <a:pt x="23" y="186"/>
                  </a:lnTo>
                  <a:lnTo>
                    <a:pt x="33" y="193"/>
                  </a:lnTo>
                  <a:lnTo>
                    <a:pt x="41" y="199"/>
                  </a:lnTo>
                  <a:lnTo>
                    <a:pt x="50" y="205"/>
                  </a:lnTo>
                  <a:lnTo>
                    <a:pt x="56" y="206"/>
                  </a:lnTo>
                  <a:lnTo>
                    <a:pt x="61" y="209"/>
                  </a:lnTo>
                  <a:lnTo>
                    <a:pt x="66" y="213"/>
                  </a:lnTo>
                  <a:lnTo>
                    <a:pt x="73" y="216"/>
                  </a:lnTo>
                  <a:lnTo>
                    <a:pt x="79" y="216"/>
                  </a:lnTo>
                  <a:lnTo>
                    <a:pt x="84" y="218"/>
                  </a:lnTo>
                  <a:lnTo>
                    <a:pt x="90" y="220"/>
                  </a:lnTo>
                  <a:lnTo>
                    <a:pt x="96" y="223"/>
                  </a:lnTo>
                  <a:lnTo>
                    <a:pt x="102" y="223"/>
                  </a:lnTo>
                  <a:lnTo>
                    <a:pt x="108" y="224"/>
                  </a:lnTo>
                  <a:lnTo>
                    <a:pt x="115" y="225"/>
                  </a:lnTo>
                  <a:lnTo>
                    <a:pt x="123" y="225"/>
                  </a:lnTo>
                  <a:lnTo>
                    <a:pt x="129" y="225"/>
                  </a:lnTo>
                  <a:lnTo>
                    <a:pt x="136" y="225"/>
                  </a:lnTo>
                  <a:lnTo>
                    <a:pt x="142" y="224"/>
                  </a:lnTo>
                  <a:lnTo>
                    <a:pt x="149" y="224"/>
                  </a:lnTo>
                  <a:lnTo>
                    <a:pt x="156" y="223"/>
                  </a:lnTo>
                  <a:lnTo>
                    <a:pt x="163" y="223"/>
                  </a:lnTo>
                  <a:lnTo>
                    <a:pt x="169" y="221"/>
                  </a:lnTo>
                  <a:lnTo>
                    <a:pt x="178" y="220"/>
                  </a:lnTo>
                  <a:lnTo>
                    <a:pt x="183" y="218"/>
                  </a:lnTo>
                  <a:lnTo>
                    <a:pt x="191" y="216"/>
                  </a:lnTo>
                  <a:lnTo>
                    <a:pt x="197" y="214"/>
                  </a:lnTo>
                  <a:lnTo>
                    <a:pt x="205" y="213"/>
                  </a:lnTo>
                  <a:lnTo>
                    <a:pt x="210" y="209"/>
                  </a:lnTo>
                  <a:lnTo>
                    <a:pt x="218" y="208"/>
                  </a:lnTo>
                  <a:lnTo>
                    <a:pt x="224" y="206"/>
                  </a:lnTo>
                  <a:lnTo>
                    <a:pt x="232" y="204"/>
                  </a:lnTo>
                  <a:lnTo>
                    <a:pt x="237" y="201"/>
                  </a:lnTo>
                  <a:lnTo>
                    <a:pt x="244" y="198"/>
                  </a:lnTo>
                  <a:lnTo>
                    <a:pt x="249" y="195"/>
                  </a:lnTo>
                  <a:lnTo>
                    <a:pt x="256" y="193"/>
                  </a:lnTo>
                  <a:lnTo>
                    <a:pt x="262" y="190"/>
                  </a:lnTo>
                  <a:lnTo>
                    <a:pt x="268" y="187"/>
                  </a:lnTo>
                  <a:lnTo>
                    <a:pt x="274" y="185"/>
                  </a:lnTo>
                  <a:lnTo>
                    <a:pt x="279" y="182"/>
                  </a:lnTo>
                  <a:lnTo>
                    <a:pt x="289" y="176"/>
                  </a:lnTo>
                  <a:lnTo>
                    <a:pt x="300" y="171"/>
                  </a:lnTo>
                  <a:lnTo>
                    <a:pt x="309" y="167"/>
                  </a:lnTo>
                  <a:lnTo>
                    <a:pt x="319" y="163"/>
                  </a:lnTo>
                  <a:lnTo>
                    <a:pt x="325" y="157"/>
                  </a:lnTo>
                  <a:lnTo>
                    <a:pt x="333" y="155"/>
                  </a:lnTo>
                  <a:lnTo>
                    <a:pt x="339" y="151"/>
                  </a:lnTo>
                  <a:lnTo>
                    <a:pt x="344" y="148"/>
                  </a:lnTo>
                  <a:lnTo>
                    <a:pt x="352" y="144"/>
                  </a:lnTo>
                  <a:lnTo>
                    <a:pt x="359" y="141"/>
                  </a:lnTo>
                  <a:lnTo>
                    <a:pt x="366" y="137"/>
                  </a:lnTo>
                  <a:lnTo>
                    <a:pt x="367" y="137"/>
                  </a:lnTo>
                  <a:lnTo>
                    <a:pt x="366" y="136"/>
                  </a:lnTo>
                  <a:lnTo>
                    <a:pt x="363" y="134"/>
                  </a:lnTo>
                  <a:lnTo>
                    <a:pt x="359" y="130"/>
                  </a:lnTo>
                  <a:lnTo>
                    <a:pt x="354" y="128"/>
                  </a:lnTo>
                  <a:lnTo>
                    <a:pt x="347" y="122"/>
                  </a:lnTo>
                  <a:lnTo>
                    <a:pt x="340" y="117"/>
                  </a:lnTo>
                  <a:lnTo>
                    <a:pt x="331" y="111"/>
                  </a:lnTo>
                  <a:lnTo>
                    <a:pt x="323" y="109"/>
                  </a:lnTo>
                  <a:lnTo>
                    <a:pt x="313" y="103"/>
                  </a:lnTo>
                  <a:lnTo>
                    <a:pt x="305" y="100"/>
                  </a:lnTo>
                  <a:lnTo>
                    <a:pt x="297" y="99"/>
                  </a:lnTo>
                  <a:lnTo>
                    <a:pt x="293" y="96"/>
                  </a:lnTo>
                  <a:lnTo>
                    <a:pt x="286" y="95"/>
                  </a:lnTo>
                  <a:lnTo>
                    <a:pt x="283" y="95"/>
                  </a:lnTo>
                  <a:lnTo>
                    <a:pt x="281" y="95"/>
                  </a:lnTo>
                  <a:lnTo>
                    <a:pt x="282" y="16"/>
                  </a:lnTo>
                  <a:lnTo>
                    <a:pt x="282" y="14"/>
                  </a:lnTo>
                  <a:lnTo>
                    <a:pt x="279" y="8"/>
                  </a:lnTo>
                  <a:lnTo>
                    <a:pt x="275" y="3"/>
                  </a:lnTo>
                  <a:lnTo>
                    <a:pt x="268" y="2"/>
                  </a:lnTo>
                  <a:lnTo>
                    <a:pt x="263" y="0"/>
                  </a:lnTo>
                  <a:lnTo>
                    <a:pt x="259" y="2"/>
                  </a:lnTo>
                  <a:lnTo>
                    <a:pt x="252" y="4"/>
                  </a:lnTo>
                  <a:lnTo>
                    <a:pt x="245" y="8"/>
                  </a:lnTo>
                  <a:lnTo>
                    <a:pt x="237" y="11"/>
                  </a:lnTo>
                  <a:lnTo>
                    <a:pt x="229" y="15"/>
                  </a:lnTo>
                  <a:lnTo>
                    <a:pt x="222" y="18"/>
                  </a:lnTo>
                  <a:lnTo>
                    <a:pt x="218" y="21"/>
                  </a:lnTo>
                  <a:lnTo>
                    <a:pt x="211" y="19"/>
                  </a:lnTo>
                  <a:lnTo>
                    <a:pt x="207" y="19"/>
                  </a:lnTo>
                  <a:lnTo>
                    <a:pt x="202" y="15"/>
                  </a:lnTo>
                  <a:lnTo>
                    <a:pt x="199" y="14"/>
                  </a:lnTo>
                  <a:lnTo>
                    <a:pt x="194" y="8"/>
                  </a:lnTo>
                  <a:lnTo>
                    <a:pt x="193" y="6"/>
                  </a:lnTo>
                  <a:lnTo>
                    <a:pt x="191" y="6"/>
                  </a:lnTo>
                  <a:lnTo>
                    <a:pt x="187" y="6"/>
                  </a:lnTo>
                  <a:lnTo>
                    <a:pt x="180" y="6"/>
                  </a:lnTo>
                  <a:lnTo>
                    <a:pt x="172" y="8"/>
                  </a:lnTo>
                  <a:lnTo>
                    <a:pt x="163" y="8"/>
                  </a:lnTo>
                  <a:lnTo>
                    <a:pt x="153" y="12"/>
                  </a:lnTo>
                  <a:lnTo>
                    <a:pt x="142" y="15"/>
                  </a:lnTo>
                  <a:lnTo>
                    <a:pt x="133" y="21"/>
                  </a:lnTo>
                  <a:lnTo>
                    <a:pt x="123" y="26"/>
                  </a:lnTo>
                  <a:lnTo>
                    <a:pt x="117" y="31"/>
                  </a:lnTo>
                  <a:lnTo>
                    <a:pt x="110" y="37"/>
                  </a:lnTo>
                  <a:lnTo>
                    <a:pt x="103" y="42"/>
                  </a:lnTo>
                  <a:lnTo>
                    <a:pt x="98" y="48"/>
                  </a:lnTo>
                  <a:lnTo>
                    <a:pt x="95" y="53"/>
                  </a:lnTo>
                  <a:lnTo>
                    <a:pt x="92" y="56"/>
                  </a:lnTo>
                  <a:lnTo>
                    <a:pt x="92" y="57"/>
                  </a:lnTo>
                  <a:lnTo>
                    <a:pt x="90" y="110"/>
                  </a:lnTo>
                  <a:close/>
                </a:path>
              </a:pathLst>
            </a:custGeom>
            <a:solidFill>
              <a:srgbClr val="40474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35" name="Shape 377"/>
            <p:cNvSpPr>
              <a:spLocks/>
            </p:cNvSpPr>
            <p:nvPr/>
          </p:nvSpPr>
          <p:spPr bwMode="auto">
            <a:xfrm>
              <a:off x="555" y="2904"/>
              <a:ext cx="157" cy="80"/>
            </a:xfrm>
            <a:custGeom>
              <a:avLst/>
              <a:gdLst>
                <a:gd name="T0" fmla="*/ 0 w 158"/>
                <a:gd name="T1" fmla="*/ 0 h 81"/>
                <a:gd name="T2" fmla="*/ 1 w 158"/>
                <a:gd name="T3" fmla="*/ 0 h 81"/>
                <a:gd name="T4" fmla="*/ 8 w 158"/>
                <a:gd name="T5" fmla="*/ 0 h 81"/>
                <a:gd name="T6" fmla="*/ 12 w 158"/>
                <a:gd name="T7" fmla="*/ 0 h 81"/>
                <a:gd name="T8" fmla="*/ 17 w 158"/>
                <a:gd name="T9" fmla="*/ 1 h 81"/>
                <a:gd name="T10" fmla="*/ 24 w 158"/>
                <a:gd name="T11" fmla="*/ 2 h 81"/>
                <a:gd name="T12" fmla="*/ 31 w 158"/>
                <a:gd name="T13" fmla="*/ 4 h 81"/>
                <a:gd name="T14" fmla="*/ 38 w 158"/>
                <a:gd name="T15" fmla="*/ 5 h 81"/>
                <a:gd name="T16" fmla="*/ 44 w 158"/>
                <a:gd name="T17" fmla="*/ 6 h 81"/>
                <a:gd name="T18" fmla="*/ 53 w 158"/>
                <a:gd name="T19" fmla="*/ 8 h 81"/>
                <a:gd name="T20" fmla="*/ 62 w 158"/>
                <a:gd name="T21" fmla="*/ 11 h 81"/>
                <a:gd name="T22" fmla="*/ 69 w 158"/>
                <a:gd name="T23" fmla="*/ 13 h 81"/>
                <a:gd name="T24" fmla="*/ 77 w 158"/>
                <a:gd name="T25" fmla="*/ 15 h 81"/>
                <a:gd name="T26" fmla="*/ 79 w 158"/>
                <a:gd name="T27" fmla="*/ 17 h 81"/>
                <a:gd name="T28" fmla="*/ 86 w 158"/>
                <a:gd name="T29" fmla="*/ 21 h 81"/>
                <a:gd name="T30" fmla="*/ 93 w 158"/>
                <a:gd name="T31" fmla="*/ 24 h 81"/>
                <a:gd name="T32" fmla="*/ 100 w 158"/>
                <a:gd name="T33" fmla="*/ 27 h 81"/>
                <a:gd name="T34" fmla="*/ 105 w 158"/>
                <a:gd name="T35" fmla="*/ 31 h 81"/>
                <a:gd name="T36" fmla="*/ 112 w 158"/>
                <a:gd name="T37" fmla="*/ 36 h 81"/>
                <a:gd name="T38" fmla="*/ 117 w 158"/>
                <a:gd name="T39" fmla="*/ 40 h 81"/>
                <a:gd name="T40" fmla="*/ 123 w 158"/>
                <a:gd name="T41" fmla="*/ 40 h 81"/>
                <a:gd name="T42" fmla="*/ 128 w 158"/>
                <a:gd name="T43" fmla="*/ 43 h 81"/>
                <a:gd name="T44" fmla="*/ 132 w 158"/>
                <a:gd name="T45" fmla="*/ 50 h 81"/>
                <a:gd name="T46" fmla="*/ 139 w 158"/>
                <a:gd name="T47" fmla="*/ 58 h 81"/>
                <a:gd name="T48" fmla="*/ 146 w 158"/>
                <a:gd name="T49" fmla="*/ 66 h 81"/>
                <a:gd name="T50" fmla="*/ 149 w 158"/>
                <a:gd name="T51" fmla="*/ 70 h 81"/>
                <a:gd name="T52" fmla="*/ 151 w 158"/>
                <a:gd name="T53" fmla="*/ 74 h 81"/>
                <a:gd name="T54" fmla="*/ 17 w 158"/>
                <a:gd name="T55" fmla="*/ 38 h 81"/>
                <a:gd name="T56" fmla="*/ 0 w 158"/>
                <a:gd name="T57" fmla="*/ 0 h 81"/>
                <a:gd name="T58" fmla="*/ 0 w 158"/>
                <a:gd name="T59" fmla="*/ 0 h 8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8"/>
                <a:gd name="T91" fmla="*/ 0 h 81"/>
                <a:gd name="T92" fmla="*/ 158 w 158"/>
                <a:gd name="T93" fmla="*/ 81 h 8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8" h="81" extrusionOk="0">
                  <a:moveTo>
                    <a:pt x="0" y="0"/>
                  </a:moveTo>
                  <a:lnTo>
                    <a:pt x="1" y="0"/>
                  </a:lnTo>
                  <a:lnTo>
                    <a:pt x="8" y="0"/>
                  </a:lnTo>
                  <a:lnTo>
                    <a:pt x="12" y="0"/>
                  </a:lnTo>
                  <a:lnTo>
                    <a:pt x="17" y="1"/>
                  </a:lnTo>
                  <a:lnTo>
                    <a:pt x="24" y="2"/>
                  </a:lnTo>
                  <a:lnTo>
                    <a:pt x="31" y="4"/>
                  </a:lnTo>
                  <a:lnTo>
                    <a:pt x="38" y="5"/>
                  </a:lnTo>
                  <a:lnTo>
                    <a:pt x="44" y="6"/>
                  </a:lnTo>
                  <a:lnTo>
                    <a:pt x="53" y="8"/>
                  </a:lnTo>
                  <a:lnTo>
                    <a:pt x="62" y="11"/>
                  </a:lnTo>
                  <a:lnTo>
                    <a:pt x="69" y="13"/>
                  </a:lnTo>
                  <a:lnTo>
                    <a:pt x="77" y="15"/>
                  </a:lnTo>
                  <a:lnTo>
                    <a:pt x="85" y="17"/>
                  </a:lnTo>
                  <a:lnTo>
                    <a:pt x="93" y="21"/>
                  </a:lnTo>
                  <a:lnTo>
                    <a:pt x="100" y="24"/>
                  </a:lnTo>
                  <a:lnTo>
                    <a:pt x="107" y="27"/>
                  </a:lnTo>
                  <a:lnTo>
                    <a:pt x="112" y="31"/>
                  </a:lnTo>
                  <a:lnTo>
                    <a:pt x="119" y="36"/>
                  </a:lnTo>
                  <a:lnTo>
                    <a:pt x="124" y="40"/>
                  </a:lnTo>
                  <a:lnTo>
                    <a:pt x="130" y="46"/>
                  </a:lnTo>
                  <a:lnTo>
                    <a:pt x="135" y="50"/>
                  </a:lnTo>
                  <a:lnTo>
                    <a:pt x="139" y="57"/>
                  </a:lnTo>
                  <a:lnTo>
                    <a:pt x="146" y="65"/>
                  </a:lnTo>
                  <a:lnTo>
                    <a:pt x="153" y="73"/>
                  </a:lnTo>
                  <a:lnTo>
                    <a:pt x="156" y="77"/>
                  </a:lnTo>
                  <a:lnTo>
                    <a:pt x="158" y="81"/>
                  </a:lnTo>
                  <a:lnTo>
                    <a:pt x="17" y="38"/>
                  </a:lnTo>
                  <a:lnTo>
                    <a:pt x="0" y="0"/>
                  </a:lnTo>
                  <a:close/>
                </a:path>
              </a:pathLst>
            </a:custGeom>
            <a:solidFill>
              <a:srgbClr val="FFFFC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36" name="Shape 378"/>
            <p:cNvSpPr>
              <a:spLocks/>
            </p:cNvSpPr>
            <p:nvPr/>
          </p:nvSpPr>
          <p:spPr bwMode="auto">
            <a:xfrm>
              <a:off x="521" y="2901"/>
              <a:ext cx="148" cy="64"/>
            </a:xfrm>
            <a:custGeom>
              <a:avLst/>
              <a:gdLst>
                <a:gd name="T0" fmla="*/ 0 w 149"/>
                <a:gd name="T1" fmla="*/ 30 h 65"/>
                <a:gd name="T2" fmla="*/ 9 w 149"/>
                <a:gd name="T3" fmla="*/ 0 h 65"/>
                <a:gd name="T4" fmla="*/ 11 w 149"/>
                <a:gd name="T5" fmla="*/ 0 h 65"/>
                <a:gd name="T6" fmla="*/ 18 w 149"/>
                <a:gd name="T7" fmla="*/ 0 h 65"/>
                <a:gd name="T8" fmla="*/ 20 w 149"/>
                <a:gd name="T9" fmla="*/ 0 h 65"/>
                <a:gd name="T10" fmla="*/ 26 w 149"/>
                <a:gd name="T11" fmla="*/ 0 h 65"/>
                <a:gd name="T12" fmla="*/ 31 w 149"/>
                <a:gd name="T13" fmla="*/ 1 h 65"/>
                <a:gd name="T14" fmla="*/ 38 w 149"/>
                <a:gd name="T15" fmla="*/ 3 h 65"/>
                <a:gd name="T16" fmla="*/ 43 w 149"/>
                <a:gd name="T17" fmla="*/ 3 h 65"/>
                <a:gd name="T18" fmla="*/ 50 w 149"/>
                <a:gd name="T19" fmla="*/ 3 h 65"/>
                <a:gd name="T20" fmla="*/ 57 w 149"/>
                <a:gd name="T21" fmla="*/ 4 h 65"/>
                <a:gd name="T22" fmla="*/ 65 w 149"/>
                <a:gd name="T23" fmla="*/ 5 h 65"/>
                <a:gd name="T24" fmla="*/ 72 w 149"/>
                <a:gd name="T25" fmla="*/ 8 h 65"/>
                <a:gd name="T26" fmla="*/ 74 w 149"/>
                <a:gd name="T27" fmla="*/ 9 h 65"/>
                <a:gd name="T28" fmla="*/ 78 w 149"/>
                <a:gd name="T29" fmla="*/ 12 h 65"/>
                <a:gd name="T30" fmla="*/ 86 w 149"/>
                <a:gd name="T31" fmla="*/ 16 h 65"/>
                <a:gd name="T32" fmla="*/ 92 w 149"/>
                <a:gd name="T33" fmla="*/ 19 h 65"/>
                <a:gd name="T34" fmla="*/ 99 w 149"/>
                <a:gd name="T35" fmla="*/ 22 h 65"/>
                <a:gd name="T36" fmla="*/ 104 w 149"/>
                <a:gd name="T37" fmla="*/ 26 h 65"/>
                <a:gd name="T38" fmla="*/ 109 w 149"/>
                <a:gd name="T39" fmla="*/ 30 h 65"/>
                <a:gd name="T40" fmla="*/ 119 w 149"/>
                <a:gd name="T41" fmla="*/ 32 h 65"/>
                <a:gd name="T42" fmla="*/ 127 w 149"/>
                <a:gd name="T43" fmla="*/ 39 h 65"/>
                <a:gd name="T44" fmla="*/ 132 w 149"/>
                <a:gd name="T45" fmla="*/ 46 h 65"/>
                <a:gd name="T46" fmla="*/ 138 w 149"/>
                <a:gd name="T47" fmla="*/ 53 h 65"/>
                <a:gd name="T48" fmla="*/ 141 w 149"/>
                <a:gd name="T49" fmla="*/ 57 h 65"/>
                <a:gd name="T50" fmla="*/ 142 w 149"/>
                <a:gd name="T51" fmla="*/ 58 h 65"/>
                <a:gd name="T52" fmla="*/ 0 w 149"/>
                <a:gd name="T53" fmla="*/ 30 h 65"/>
                <a:gd name="T54" fmla="*/ 0 w 149"/>
                <a:gd name="T55" fmla="*/ 30 h 6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9"/>
                <a:gd name="T85" fmla="*/ 0 h 65"/>
                <a:gd name="T86" fmla="*/ 149 w 149"/>
                <a:gd name="T87" fmla="*/ 65 h 6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9" h="65" extrusionOk="0">
                  <a:moveTo>
                    <a:pt x="0" y="30"/>
                  </a:moveTo>
                  <a:lnTo>
                    <a:pt x="9" y="0"/>
                  </a:lnTo>
                  <a:lnTo>
                    <a:pt x="11" y="0"/>
                  </a:lnTo>
                  <a:lnTo>
                    <a:pt x="18" y="0"/>
                  </a:lnTo>
                  <a:lnTo>
                    <a:pt x="20" y="0"/>
                  </a:lnTo>
                  <a:lnTo>
                    <a:pt x="26" y="0"/>
                  </a:lnTo>
                  <a:lnTo>
                    <a:pt x="31" y="1"/>
                  </a:lnTo>
                  <a:lnTo>
                    <a:pt x="38" y="3"/>
                  </a:lnTo>
                  <a:lnTo>
                    <a:pt x="43" y="3"/>
                  </a:lnTo>
                  <a:lnTo>
                    <a:pt x="50" y="3"/>
                  </a:lnTo>
                  <a:lnTo>
                    <a:pt x="57" y="4"/>
                  </a:lnTo>
                  <a:lnTo>
                    <a:pt x="65" y="5"/>
                  </a:lnTo>
                  <a:lnTo>
                    <a:pt x="72" y="8"/>
                  </a:lnTo>
                  <a:lnTo>
                    <a:pt x="78" y="9"/>
                  </a:lnTo>
                  <a:lnTo>
                    <a:pt x="85" y="12"/>
                  </a:lnTo>
                  <a:lnTo>
                    <a:pt x="93" y="16"/>
                  </a:lnTo>
                  <a:lnTo>
                    <a:pt x="99" y="19"/>
                  </a:lnTo>
                  <a:lnTo>
                    <a:pt x="106" y="22"/>
                  </a:lnTo>
                  <a:lnTo>
                    <a:pt x="111" y="26"/>
                  </a:lnTo>
                  <a:lnTo>
                    <a:pt x="116" y="30"/>
                  </a:lnTo>
                  <a:lnTo>
                    <a:pt x="126" y="37"/>
                  </a:lnTo>
                  <a:lnTo>
                    <a:pt x="134" y="46"/>
                  </a:lnTo>
                  <a:lnTo>
                    <a:pt x="139" y="53"/>
                  </a:lnTo>
                  <a:lnTo>
                    <a:pt x="145" y="60"/>
                  </a:lnTo>
                  <a:lnTo>
                    <a:pt x="148" y="64"/>
                  </a:lnTo>
                  <a:lnTo>
                    <a:pt x="149" y="65"/>
                  </a:lnTo>
                  <a:lnTo>
                    <a:pt x="0" y="30"/>
                  </a:lnTo>
                  <a:close/>
                </a:path>
              </a:pathLst>
            </a:custGeom>
            <a:solidFill>
              <a:srgbClr val="BAB87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37" name="Shape 379"/>
            <p:cNvSpPr>
              <a:spLocks/>
            </p:cNvSpPr>
            <p:nvPr/>
          </p:nvSpPr>
          <p:spPr bwMode="auto">
            <a:xfrm>
              <a:off x="383" y="2922"/>
              <a:ext cx="572" cy="860"/>
            </a:xfrm>
            <a:custGeom>
              <a:avLst/>
              <a:gdLst>
                <a:gd name="T0" fmla="*/ 115 w 573"/>
                <a:gd name="T1" fmla="*/ 27 h 861"/>
                <a:gd name="T2" fmla="*/ 134 w 573"/>
                <a:gd name="T3" fmla="*/ 0 h 861"/>
                <a:gd name="T4" fmla="*/ 145 w 573"/>
                <a:gd name="T5" fmla="*/ 0 h 861"/>
                <a:gd name="T6" fmla="*/ 156 w 573"/>
                <a:gd name="T7" fmla="*/ 0 h 861"/>
                <a:gd name="T8" fmla="*/ 171 w 573"/>
                <a:gd name="T9" fmla="*/ 1 h 861"/>
                <a:gd name="T10" fmla="*/ 188 w 573"/>
                <a:gd name="T11" fmla="*/ 2 h 861"/>
                <a:gd name="T12" fmla="*/ 207 w 573"/>
                <a:gd name="T13" fmla="*/ 6 h 861"/>
                <a:gd name="T14" fmla="*/ 222 w 573"/>
                <a:gd name="T15" fmla="*/ 11 h 861"/>
                <a:gd name="T16" fmla="*/ 234 w 573"/>
                <a:gd name="T17" fmla="*/ 13 h 861"/>
                <a:gd name="T18" fmla="*/ 249 w 573"/>
                <a:gd name="T19" fmla="*/ 19 h 861"/>
                <a:gd name="T20" fmla="*/ 270 w 573"/>
                <a:gd name="T21" fmla="*/ 25 h 861"/>
                <a:gd name="T22" fmla="*/ 286 w 573"/>
                <a:gd name="T23" fmla="*/ 34 h 861"/>
                <a:gd name="T24" fmla="*/ 295 w 573"/>
                <a:gd name="T25" fmla="*/ 42 h 861"/>
                <a:gd name="T26" fmla="*/ 309 w 573"/>
                <a:gd name="T27" fmla="*/ 49 h 861"/>
                <a:gd name="T28" fmla="*/ 318 w 573"/>
                <a:gd name="T29" fmla="*/ 55 h 861"/>
                <a:gd name="T30" fmla="*/ 328 w 573"/>
                <a:gd name="T31" fmla="*/ 62 h 861"/>
                <a:gd name="T32" fmla="*/ 493 w 573"/>
                <a:gd name="T33" fmla="*/ 93 h 861"/>
                <a:gd name="T34" fmla="*/ 536 w 573"/>
                <a:gd name="T35" fmla="*/ 246 h 861"/>
                <a:gd name="T36" fmla="*/ 536 w 573"/>
                <a:gd name="T37" fmla="*/ 252 h 861"/>
                <a:gd name="T38" fmla="*/ 536 w 573"/>
                <a:gd name="T39" fmla="*/ 259 h 861"/>
                <a:gd name="T40" fmla="*/ 536 w 573"/>
                <a:gd name="T41" fmla="*/ 269 h 861"/>
                <a:gd name="T42" fmla="*/ 536 w 573"/>
                <a:gd name="T43" fmla="*/ 282 h 861"/>
                <a:gd name="T44" fmla="*/ 538 w 573"/>
                <a:gd name="T45" fmla="*/ 297 h 861"/>
                <a:gd name="T46" fmla="*/ 539 w 573"/>
                <a:gd name="T47" fmla="*/ 313 h 861"/>
                <a:gd name="T48" fmla="*/ 541 w 573"/>
                <a:gd name="T49" fmla="*/ 331 h 861"/>
                <a:gd name="T50" fmla="*/ 541 w 573"/>
                <a:gd name="T51" fmla="*/ 348 h 861"/>
                <a:gd name="T52" fmla="*/ 541 w 573"/>
                <a:gd name="T53" fmla="*/ 368 h 861"/>
                <a:gd name="T54" fmla="*/ 542 w 573"/>
                <a:gd name="T55" fmla="*/ 389 h 861"/>
                <a:gd name="T56" fmla="*/ 542 w 573"/>
                <a:gd name="T57" fmla="*/ 398 h 861"/>
                <a:gd name="T58" fmla="*/ 543 w 573"/>
                <a:gd name="T59" fmla="*/ 410 h 861"/>
                <a:gd name="T60" fmla="*/ 543 w 573"/>
                <a:gd name="T61" fmla="*/ 430 h 861"/>
                <a:gd name="T62" fmla="*/ 543 w 573"/>
                <a:gd name="T63" fmla="*/ 435 h 861"/>
                <a:gd name="T64" fmla="*/ 545 w 573"/>
                <a:gd name="T65" fmla="*/ 446 h 861"/>
                <a:gd name="T66" fmla="*/ 545 w 573"/>
                <a:gd name="T67" fmla="*/ 455 h 861"/>
                <a:gd name="T68" fmla="*/ 546 w 573"/>
                <a:gd name="T69" fmla="*/ 466 h 861"/>
                <a:gd name="T70" fmla="*/ 547 w 573"/>
                <a:gd name="T71" fmla="*/ 477 h 861"/>
                <a:gd name="T72" fmla="*/ 547 w 573"/>
                <a:gd name="T73" fmla="*/ 488 h 861"/>
                <a:gd name="T74" fmla="*/ 547 w 573"/>
                <a:gd name="T75" fmla="*/ 507 h 861"/>
                <a:gd name="T76" fmla="*/ 550 w 573"/>
                <a:gd name="T77" fmla="*/ 524 h 861"/>
                <a:gd name="T78" fmla="*/ 550 w 573"/>
                <a:gd name="T79" fmla="*/ 540 h 861"/>
                <a:gd name="T80" fmla="*/ 553 w 573"/>
                <a:gd name="T81" fmla="*/ 558 h 861"/>
                <a:gd name="T82" fmla="*/ 553 w 573"/>
                <a:gd name="T83" fmla="*/ 573 h 861"/>
                <a:gd name="T84" fmla="*/ 554 w 573"/>
                <a:gd name="T85" fmla="*/ 588 h 861"/>
                <a:gd name="T86" fmla="*/ 555 w 573"/>
                <a:gd name="T87" fmla="*/ 601 h 861"/>
                <a:gd name="T88" fmla="*/ 557 w 573"/>
                <a:gd name="T89" fmla="*/ 615 h 861"/>
                <a:gd name="T90" fmla="*/ 557 w 573"/>
                <a:gd name="T91" fmla="*/ 626 h 861"/>
                <a:gd name="T92" fmla="*/ 560 w 573"/>
                <a:gd name="T93" fmla="*/ 635 h 861"/>
                <a:gd name="T94" fmla="*/ 561 w 573"/>
                <a:gd name="T95" fmla="*/ 650 h 861"/>
                <a:gd name="T96" fmla="*/ 562 w 573"/>
                <a:gd name="T97" fmla="*/ 660 h 861"/>
                <a:gd name="T98" fmla="*/ 564 w 573"/>
                <a:gd name="T99" fmla="*/ 662 h 861"/>
                <a:gd name="T100" fmla="*/ 565 w 573"/>
                <a:gd name="T101" fmla="*/ 671 h 861"/>
                <a:gd name="T102" fmla="*/ 565 w 573"/>
                <a:gd name="T103" fmla="*/ 683 h 861"/>
                <a:gd name="T104" fmla="*/ 560 w 573"/>
                <a:gd name="T105" fmla="*/ 698 h 861"/>
                <a:gd name="T106" fmla="*/ 547 w 573"/>
                <a:gd name="T107" fmla="*/ 707 h 861"/>
                <a:gd name="T108" fmla="*/ 535 w 573"/>
                <a:gd name="T109" fmla="*/ 713 h 861"/>
                <a:gd name="T110" fmla="*/ 522 w 573"/>
                <a:gd name="T111" fmla="*/ 717 h 861"/>
                <a:gd name="T112" fmla="*/ 508 w 573"/>
                <a:gd name="T113" fmla="*/ 721 h 861"/>
                <a:gd name="T114" fmla="*/ 494 w 573"/>
                <a:gd name="T115" fmla="*/ 723 h 861"/>
                <a:gd name="T116" fmla="*/ 482 w 573"/>
                <a:gd name="T117" fmla="*/ 726 h 861"/>
                <a:gd name="T118" fmla="*/ 471 w 573"/>
                <a:gd name="T119" fmla="*/ 728 h 861"/>
                <a:gd name="T120" fmla="*/ 339 w 573"/>
                <a:gd name="T121" fmla="*/ 854 h 861"/>
                <a:gd name="T122" fmla="*/ 11 w 573"/>
                <a:gd name="T123" fmla="*/ 61 h 86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3"/>
                <a:gd name="T187" fmla="*/ 0 h 861"/>
                <a:gd name="T188" fmla="*/ 573 w 573"/>
                <a:gd name="T189" fmla="*/ 861 h 86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3" h="861" extrusionOk="0">
                  <a:moveTo>
                    <a:pt x="11" y="61"/>
                  </a:moveTo>
                  <a:lnTo>
                    <a:pt x="115" y="27"/>
                  </a:lnTo>
                  <a:lnTo>
                    <a:pt x="131" y="1"/>
                  </a:lnTo>
                  <a:lnTo>
                    <a:pt x="134" y="0"/>
                  </a:lnTo>
                  <a:lnTo>
                    <a:pt x="141" y="0"/>
                  </a:lnTo>
                  <a:lnTo>
                    <a:pt x="145" y="0"/>
                  </a:lnTo>
                  <a:lnTo>
                    <a:pt x="150" y="0"/>
                  </a:lnTo>
                  <a:lnTo>
                    <a:pt x="156" y="0"/>
                  </a:lnTo>
                  <a:lnTo>
                    <a:pt x="164" y="1"/>
                  </a:lnTo>
                  <a:lnTo>
                    <a:pt x="171" y="1"/>
                  </a:lnTo>
                  <a:lnTo>
                    <a:pt x="179" y="1"/>
                  </a:lnTo>
                  <a:lnTo>
                    <a:pt x="188" y="2"/>
                  </a:lnTo>
                  <a:lnTo>
                    <a:pt x="198" y="5"/>
                  </a:lnTo>
                  <a:lnTo>
                    <a:pt x="207" y="6"/>
                  </a:lnTo>
                  <a:lnTo>
                    <a:pt x="218" y="9"/>
                  </a:lnTo>
                  <a:lnTo>
                    <a:pt x="222" y="11"/>
                  </a:lnTo>
                  <a:lnTo>
                    <a:pt x="229" y="12"/>
                  </a:lnTo>
                  <a:lnTo>
                    <a:pt x="234" y="13"/>
                  </a:lnTo>
                  <a:lnTo>
                    <a:pt x="240" y="16"/>
                  </a:lnTo>
                  <a:lnTo>
                    <a:pt x="249" y="19"/>
                  </a:lnTo>
                  <a:lnTo>
                    <a:pt x="260" y="21"/>
                  </a:lnTo>
                  <a:lnTo>
                    <a:pt x="270" y="25"/>
                  </a:lnTo>
                  <a:lnTo>
                    <a:pt x="279" y="31"/>
                  </a:lnTo>
                  <a:lnTo>
                    <a:pt x="286" y="34"/>
                  </a:lnTo>
                  <a:lnTo>
                    <a:pt x="295" y="38"/>
                  </a:lnTo>
                  <a:lnTo>
                    <a:pt x="302" y="42"/>
                  </a:lnTo>
                  <a:lnTo>
                    <a:pt x="310" y="46"/>
                  </a:lnTo>
                  <a:lnTo>
                    <a:pt x="316" y="49"/>
                  </a:lnTo>
                  <a:lnTo>
                    <a:pt x="321" y="51"/>
                  </a:lnTo>
                  <a:lnTo>
                    <a:pt x="325" y="55"/>
                  </a:lnTo>
                  <a:lnTo>
                    <a:pt x="331" y="58"/>
                  </a:lnTo>
                  <a:lnTo>
                    <a:pt x="335" y="62"/>
                  </a:lnTo>
                  <a:lnTo>
                    <a:pt x="337" y="63"/>
                  </a:lnTo>
                  <a:lnTo>
                    <a:pt x="500" y="93"/>
                  </a:lnTo>
                  <a:lnTo>
                    <a:pt x="550" y="211"/>
                  </a:lnTo>
                  <a:lnTo>
                    <a:pt x="543" y="246"/>
                  </a:lnTo>
                  <a:lnTo>
                    <a:pt x="543" y="248"/>
                  </a:lnTo>
                  <a:lnTo>
                    <a:pt x="543" y="252"/>
                  </a:lnTo>
                  <a:lnTo>
                    <a:pt x="543" y="256"/>
                  </a:lnTo>
                  <a:lnTo>
                    <a:pt x="543" y="259"/>
                  </a:lnTo>
                  <a:lnTo>
                    <a:pt x="543" y="264"/>
                  </a:lnTo>
                  <a:lnTo>
                    <a:pt x="543" y="269"/>
                  </a:lnTo>
                  <a:lnTo>
                    <a:pt x="543" y="275"/>
                  </a:lnTo>
                  <a:lnTo>
                    <a:pt x="543" y="282"/>
                  </a:lnTo>
                  <a:lnTo>
                    <a:pt x="543" y="287"/>
                  </a:lnTo>
                  <a:lnTo>
                    <a:pt x="545" y="297"/>
                  </a:lnTo>
                  <a:lnTo>
                    <a:pt x="545" y="303"/>
                  </a:lnTo>
                  <a:lnTo>
                    <a:pt x="546" y="313"/>
                  </a:lnTo>
                  <a:lnTo>
                    <a:pt x="546" y="321"/>
                  </a:lnTo>
                  <a:lnTo>
                    <a:pt x="548" y="331"/>
                  </a:lnTo>
                  <a:lnTo>
                    <a:pt x="548" y="340"/>
                  </a:lnTo>
                  <a:lnTo>
                    <a:pt x="548" y="348"/>
                  </a:lnTo>
                  <a:lnTo>
                    <a:pt x="548" y="358"/>
                  </a:lnTo>
                  <a:lnTo>
                    <a:pt x="548" y="368"/>
                  </a:lnTo>
                  <a:lnTo>
                    <a:pt x="548" y="378"/>
                  </a:lnTo>
                  <a:lnTo>
                    <a:pt x="549" y="389"/>
                  </a:lnTo>
                  <a:lnTo>
                    <a:pt x="549" y="394"/>
                  </a:lnTo>
                  <a:lnTo>
                    <a:pt x="549" y="398"/>
                  </a:lnTo>
                  <a:lnTo>
                    <a:pt x="549" y="405"/>
                  </a:lnTo>
                  <a:lnTo>
                    <a:pt x="550" y="410"/>
                  </a:lnTo>
                  <a:lnTo>
                    <a:pt x="550" y="420"/>
                  </a:lnTo>
                  <a:lnTo>
                    <a:pt x="550" y="431"/>
                  </a:lnTo>
                  <a:lnTo>
                    <a:pt x="550" y="435"/>
                  </a:lnTo>
                  <a:lnTo>
                    <a:pt x="550" y="442"/>
                  </a:lnTo>
                  <a:lnTo>
                    <a:pt x="550" y="446"/>
                  </a:lnTo>
                  <a:lnTo>
                    <a:pt x="552" y="453"/>
                  </a:lnTo>
                  <a:lnTo>
                    <a:pt x="552" y="457"/>
                  </a:lnTo>
                  <a:lnTo>
                    <a:pt x="552" y="462"/>
                  </a:lnTo>
                  <a:lnTo>
                    <a:pt x="552" y="467"/>
                  </a:lnTo>
                  <a:lnTo>
                    <a:pt x="553" y="473"/>
                  </a:lnTo>
                  <a:lnTo>
                    <a:pt x="553" y="478"/>
                  </a:lnTo>
                  <a:lnTo>
                    <a:pt x="554" y="484"/>
                  </a:lnTo>
                  <a:lnTo>
                    <a:pt x="554" y="489"/>
                  </a:lnTo>
                  <a:lnTo>
                    <a:pt x="554" y="495"/>
                  </a:lnTo>
                  <a:lnTo>
                    <a:pt x="554" y="504"/>
                  </a:lnTo>
                  <a:lnTo>
                    <a:pt x="554" y="514"/>
                  </a:lnTo>
                  <a:lnTo>
                    <a:pt x="556" y="522"/>
                  </a:lnTo>
                  <a:lnTo>
                    <a:pt x="557" y="531"/>
                  </a:lnTo>
                  <a:lnTo>
                    <a:pt x="557" y="539"/>
                  </a:lnTo>
                  <a:lnTo>
                    <a:pt x="557" y="547"/>
                  </a:lnTo>
                  <a:lnTo>
                    <a:pt x="558" y="557"/>
                  </a:lnTo>
                  <a:lnTo>
                    <a:pt x="560" y="565"/>
                  </a:lnTo>
                  <a:lnTo>
                    <a:pt x="560" y="572"/>
                  </a:lnTo>
                  <a:lnTo>
                    <a:pt x="560" y="580"/>
                  </a:lnTo>
                  <a:lnTo>
                    <a:pt x="561" y="588"/>
                  </a:lnTo>
                  <a:lnTo>
                    <a:pt x="561" y="595"/>
                  </a:lnTo>
                  <a:lnTo>
                    <a:pt x="561" y="602"/>
                  </a:lnTo>
                  <a:lnTo>
                    <a:pt x="562" y="608"/>
                  </a:lnTo>
                  <a:lnTo>
                    <a:pt x="564" y="615"/>
                  </a:lnTo>
                  <a:lnTo>
                    <a:pt x="564" y="622"/>
                  </a:lnTo>
                  <a:lnTo>
                    <a:pt x="564" y="626"/>
                  </a:lnTo>
                  <a:lnTo>
                    <a:pt x="564" y="633"/>
                  </a:lnTo>
                  <a:lnTo>
                    <a:pt x="565" y="637"/>
                  </a:lnTo>
                  <a:lnTo>
                    <a:pt x="567" y="642"/>
                  </a:lnTo>
                  <a:lnTo>
                    <a:pt x="567" y="649"/>
                  </a:lnTo>
                  <a:lnTo>
                    <a:pt x="568" y="657"/>
                  </a:lnTo>
                  <a:lnTo>
                    <a:pt x="568" y="663"/>
                  </a:lnTo>
                  <a:lnTo>
                    <a:pt x="569" y="667"/>
                  </a:lnTo>
                  <a:lnTo>
                    <a:pt x="569" y="668"/>
                  </a:lnTo>
                  <a:lnTo>
                    <a:pt x="571" y="669"/>
                  </a:lnTo>
                  <a:lnTo>
                    <a:pt x="571" y="674"/>
                  </a:lnTo>
                  <a:lnTo>
                    <a:pt x="572" y="678"/>
                  </a:lnTo>
                  <a:lnTo>
                    <a:pt x="573" y="684"/>
                  </a:lnTo>
                  <a:lnTo>
                    <a:pt x="572" y="690"/>
                  </a:lnTo>
                  <a:lnTo>
                    <a:pt x="571" y="698"/>
                  </a:lnTo>
                  <a:lnTo>
                    <a:pt x="567" y="705"/>
                  </a:lnTo>
                  <a:lnTo>
                    <a:pt x="560" y="713"/>
                  </a:lnTo>
                  <a:lnTo>
                    <a:pt x="554" y="714"/>
                  </a:lnTo>
                  <a:lnTo>
                    <a:pt x="549" y="717"/>
                  </a:lnTo>
                  <a:lnTo>
                    <a:pt x="542" y="720"/>
                  </a:lnTo>
                  <a:lnTo>
                    <a:pt x="537" y="722"/>
                  </a:lnTo>
                  <a:lnTo>
                    <a:pt x="529" y="724"/>
                  </a:lnTo>
                  <a:lnTo>
                    <a:pt x="523" y="726"/>
                  </a:lnTo>
                  <a:lnTo>
                    <a:pt x="515" y="728"/>
                  </a:lnTo>
                  <a:lnTo>
                    <a:pt x="510" y="730"/>
                  </a:lnTo>
                  <a:lnTo>
                    <a:pt x="501" y="730"/>
                  </a:lnTo>
                  <a:lnTo>
                    <a:pt x="496" y="732"/>
                  </a:lnTo>
                  <a:lnTo>
                    <a:pt x="489" y="733"/>
                  </a:lnTo>
                  <a:lnTo>
                    <a:pt x="485" y="735"/>
                  </a:lnTo>
                  <a:lnTo>
                    <a:pt x="478" y="735"/>
                  </a:lnTo>
                  <a:lnTo>
                    <a:pt x="476" y="736"/>
                  </a:lnTo>
                  <a:lnTo>
                    <a:pt x="346" y="861"/>
                  </a:lnTo>
                  <a:lnTo>
                    <a:pt x="0" y="844"/>
                  </a:lnTo>
                  <a:lnTo>
                    <a:pt x="11" y="61"/>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38" name="Shape 380"/>
            <p:cNvSpPr>
              <a:spLocks/>
            </p:cNvSpPr>
            <p:nvPr/>
          </p:nvSpPr>
          <p:spPr bwMode="auto">
            <a:xfrm>
              <a:off x="651" y="2604"/>
              <a:ext cx="74" cy="105"/>
            </a:xfrm>
            <a:custGeom>
              <a:avLst/>
              <a:gdLst>
                <a:gd name="T0" fmla="*/ 65 w 75"/>
                <a:gd name="T1" fmla="*/ 11 h 106"/>
                <a:gd name="T2" fmla="*/ 64 w 75"/>
                <a:gd name="T3" fmla="*/ 7 h 106"/>
                <a:gd name="T4" fmla="*/ 64 w 75"/>
                <a:gd name="T5" fmla="*/ 4 h 106"/>
                <a:gd name="T6" fmla="*/ 61 w 75"/>
                <a:gd name="T7" fmla="*/ 0 h 106"/>
                <a:gd name="T8" fmla="*/ 56 w 75"/>
                <a:gd name="T9" fmla="*/ 0 h 106"/>
                <a:gd name="T10" fmla="*/ 49 w 75"/>
                <a:gd name="T11" fmla="*/ 0 h 106"/>
                <a:gd name="T12" fmla="*/ 43 w 75"/>
                <a:gd name="T13" fmla="*/ 4 h 106"/>
                <a:gd name="T14" fmla="*/ 37 w 75"/>
                <a:gd name="T15" fmla="*/ 8 h 106"/>
                <a:gd name="T16" fmla="*/ 37 w 75"/>
                <a:gd name="T17" fmla="*/ 14 h 106"/>
                <a:gd name="T18" fmla="*/ 29 w 75"/>
                <a:gd name="T19" fmla="*/ 20 h 106"/>
                <a:gd name="T20" fmla="*/ 23 w 75"/>
                <a:gd name="T21" fmla="*/ 27 h 106"/>
                <a:gd name="T22" fmla="*/ 17 w 75"/>
                <a:gd name="T23" fmla="*/ 37 h 106"/>
                <a:gd name="T24" fmla="*/ 13 w 75"/>
                <a:gd name="T25" fmla="*/ 46 h 106"/>
                <a:gd name="T26" fmla="*/ 8 w 75"/>
                <a:gd name="T27" fmla="*/ 53 h 106"/>
                <a:gd name="T28" fmla="*/ 6 w 75"/>
                <a:gd name="T29" fmla="*/ 58 h 106"/>
                <a:gd name="T30" fmla="*/ 3 w 75"/>
                <a:gd name="T31" fmla="*/ 64 h 106"/>
                <a:gd name="T32" fmla="*/ 2 w 75"/>
                <a:gd name="T33" fmla="*/ 69 h 106"/>
                <a:gd name="T34" fmla="*/ 2 w 75"/>
                <a:gd name="T35" fmla="*/ 74 h 106"/>
                <a:gd name="T36" fmla="*/ 2 w 75"/>
                <a:gd name="T37" fmla="*/ 78 h 106"/>
                <a:gd name="T38" fmla="*/ 0 w 75"/>
                <a:gd name="T39" fmla="*/ 87 h 106"/>
                <a:gd name="T40" fmla="*/ 0 w 75"/>
                <a:gd name="T41" fmla="*/ 93 h 106"/>
                <a:gd name="T42" fmla="*/ 0 w 75"/>
                <a:gd name="T43" fmla="*/ 97 h 106"/>
                <a:gd name="T44" fmla="*/ 0 w 75"/>
                <a:gd name="T45" fmla="*/ 99 h 106"/>
                <a:gd name="T46" fmla="*/ 2 w 75"/>
                <a:gd name="T47" fmla="*/ 99 h 106"/>
                <a:gd name="T48" fmla="*/ 11 w 75"/>
                <a:gd name="T49" fmla="*/ 96 h 106"/>
                <a:gd name="T50" fmla="*/ 15 w 75"/>
                <a:gd name="T51" fmla="*/ 95 h 106"/>
                <a:gd name="T52" fmla="*/ 22 w 75"/>
                <a:gd name="T53" fmla="*/ 92 h 106"/>
                <a:gd name="T54" fmla="*/ 29 w 75"/>
                <a:gd name="T55" fmla="*/ 91 h 106"/>
                <a:gd name="T56" fmla="*/ 36 w 75"/>
                <a:gd name="T57" fmla="*/ 88 h 106"/>
                <a:gd name="T58" fmla="*/ 37 w 75"/>
                <a:gd name="T59" fmla="*/ 85 h 106"/>
                <a:gd name="T60" fmla="*/ 41 w 75"/>
                <a:gd name="T61" fmla="*/ 81 h 106"/>
                <a:gd name="T62" fmla="*/ 48 w 75"/>
                <a:gd name="T63" fmla="*/ 78 h 106"/>
                <a:gd name="T64" fmla="*/ 54 w 75"/>
                <a:gd name="T65" fmla="*/ 76 h 106"/>
                <a:gd name="T66" fmla="*/ 58 w 75"/>
                <a:gd name="T67" fmla="*/ 73 h 106"/>
                <a:gd name="T68" fmla="*/ 64 w 75"/>
                <a:gd name="T69" fmla="*/ 72 h 106"/>
                <a:gd name="T70" fmla="*/ 65 w 75"/>
                <a:gd name="T71" fmla="*/ 70 h 106"/>
                <a:gd name="T72" fmla="*/ 68 w 75"/>
                <a:gd name="T73" fmla="*/ 70 h 106"/>
                <a:gd name="T74" fmla="*/ 65 w 75"/>
                <a:gd name="T75" fmla="*/ 11 h 106"/>
                <a:gd name="T76" fmla="*/ 65 w 75"/>
                <a:gd name="T77" fmla="*/ 11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106"/>
                <a:gd name="T119" fmla="*/ 75 w 75"/>
                <a:gd name="T120" fmla="*/ 106 h 10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106" extrusionOk="0">
                  <a:moveTo>
                    <a:pt x="72" y="11"/>
                  </a:moveTo>
                  <a:lnTo>
                    <a:pt x="71" y="7"/>
                  </a:lnTo>
                  <a:lnTo>
                    <a:pt x="71" y="4"/>
                  </a:lnTo>
                  <a:lnTo>
                    <a:pt x="68" y="0"/>
                  </a:lnTo>
                  <a:lnTo>
                    <a:pt x="63" y="0"/>
                  </a:lnTo>
                  <a:lnTo>
                    <a:pt x="56" y="0"/>
                  </a:lnTo>
                  <a:lnTo>
                    <a:pt x="50" y="4"/>
                  </a:lnTo>
                  <a:lnTo>
                    <a:pt x="44" y="8"/>
                  </a:lnTo>
                  <a:lnTo>
                    <a:pt x="37" y="14"/>
                  </a:lnTo>
                  <a:lnTo>
                    <a:pt x="29" y="20"/>
                  </a:lnTo>
                  <a:lnTo>
                    <a:pt x="23" y="27"/>
                  </a:lnTo>
                  <a:lnTo>
                    <a:pt x="17" y="37"/>
                  </a:lnTo>
                  <a:lnTo>
                    <a:pt x="13" y="46"/>
                  </a:lnTo>
                  <a:lnTo>
                    <a:pt x="8" y="54"/>
                  </a:lnTo>
                  <a:lnTo>
                    <a:pt x="6" y="65"/>
                  </a:lnTo>
                  <a:lnTo>
                    <a:pt x="3" y="71"/>
                  </a:lnTo>
                  <a:lnTo>
                    <a:pt x="2" y="76"/>
                  </a:lnTo>
                  <a:lnTo>
                    <a:pt x="2" y="81"/>
                  </a:lnTo>
                  <a:lnTo>
                    <a:pt x="2" y="85"/>
                  </a:lnTo>
                  <a:lnTo>
                    <a:pt x="0" y="94"/>
                  </a:lnTo>
                  <a:lnTo>
                    <a:pt x="0" y="100"/>
                  </a:lnTo>
                  <a:lnTo>
                    <a:pt x="0" y="104"/>
                  </a:lnTo>
                  <a:lnTo>
                    <a:pt x="0" y="106"/>
                  </a:lnTo>
                  <a:lnTo>
                    <a:pt x="2" y="106"/>
                  </a:lnTo>
                  <a:lnTo>
                    <a:pt x="11" y="103"/>
                  </a:lnTo>
                  <a:lnTo>
                    <a:pt x="15" y="102"/>
                  </a:lnTo>
                  <a:lnTo>
                    <a:pt x="22" y="99"/>
                  </a:lnTo>
                  <a:lnTo>
                    <a:pt x="29" y="98"/>
                  </a:lnTo>
                  <a:lnTo>
                    <a:pt x="36" y="95"/>
                  </a:lnTo>
                  <a:lnTo>
                    <a:pt x="41" y="92"/>
                  </a:lnTo>
                  <a:lnTo>
                    <a:pt x="48" y="88"/>
                  </a:lnTo>
                  <a:lnTo>
                    <a:pt x="55" y="85"/>
                  </a:lnTo>
                  <a:lnTo>
                    <a:pt x="61" y="83"/>
                  </a:lnTo>
                  <a:lnTo>
                    <a:pt x="65" y="80"/>
                  </a:lnTo>
                  <a:lnTo>
                    <a:pt x="71" y="79"/>
                  </a:lnTo>
                  <a:lnTo>
                    <a:pt x="72" y="77"/>
                  </a:lnTo>
                  <a:lnTo>
                    <a:pt x="75" y="77"/>
                  </a:lnTo>
                  <a:lnTo>
                    <a:pt x="72" y="11"/>
                  </a:lnTo>
                  <a:close/>
                </a:path>
              </a:pathLst>
            </a:custGeom>
            <a:solidFill>
              <a:srgbClr val="8A998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39" name="Shape 381"/>
            <p:cNvSpPr>
              <a:spLocks/>
            </p:cNvSpPr>
            <p:nvPr/>
          </p:nvSpPr>
          <p:spPr bwMode="auto">
            <a:xfrm>
              <a:off x="555" y="2595"/>
              <a:ext cx="90" cy="49"/>
            </a:xfrm>
            <a:custGeom>
              <a:avLst/>
              <a:gdLst>
                <a:gd name="T0" fmla="*/ 84 w 91"/>
                <a:gd name="T1" fmla="*/ 0 h 50"/>
                <a:gd name="T2" fmla="*/ 82 w 91"/>
                <a:gd name="T3" fmla="*/ 0 h 50"/>
                <a:gd name="T4" fmla="*/ 78 w 91"/>
                <a:gd name="T5" fmla="*/ 0 h 50"/>
                <a:gd name="T6" fmla="*/ 71 w 91"/>
                <a:gd name="T7" fmla="*/ 0 h 50"/>
                <a:gd name="T8" fmla="*/ 66 w 91"/>
                <a:gd name="T9" fmla="*/ 2 h 50"/>
                <a:gd name="T10" fmla="*/ 58 w 91"/>
                <a:gd name="T11" fmla="*/ 2 h 50"/>
                <a:gd name="T12" fmla="*/ 48 w 91"/>
                <a:gd name="T13" fmla="*/ 6 h 50"/>
                <a:gd name="T14" fmla="*/ 45 w 91"/>
                <a:gd name="T15" fmla="*/ 9 h 50"/>
                <a:gd name="T16" fmla="*/ 38 w 91"/>
                <a:gd name="T17" fmla="*/ 13 h 50"/>
                <a:gd name="T18" fmla="*/ 30 w 91"/>
                <a:gd name="T19" fmla="*/ 17 h 50"/>
                <a:gd name="T20" fmla="*/ 21 w 91"/>
                <a:gd name="T21" fmla="*/ 23 h 50"/>
                <a:gd name="T22" fmla="*/ 15 w 91"/>
                <a:gd name="T23" fmla="*/ 25 h 50"/>
                <a:gd name="T24" fmla="*/ 11 w 91"/>
                <a:gd name="T25" fmla="*/ 29 h 50"/>
                <a:gd name="T26" fmla="*/ 1 w 91"/>
                <a:gd name="T27" fmla="*/ 37 h 50"/>
                <a:gd name="T28" fmla="*/ 0 w 91"/>
                <a:gd name="T29" fmla="*/ 43 h 50"/>
                <a:gd name="T30" fmla="*/ 0 w 91"/>
                <a:gd name="T31" fmla="*/ 41 h 50"/>
                <a:gd name="T32" fmla="*/ 2 w 91"/>
                <a:gd name="T33" fmla="*/ 41 h 50"/>
                <a:gd name="T34" fmla="*/ 7 w 91"/>
                <a:gd name="T35" fmla="*/ 40 h 50"/>
                <a:gd name="T36" fmla="*/ 13 w 91"/>
                <a:gd name="T37" fmla="*/ 40 h 50"/>
                <a:gd name="T38" fmla="*/ 19 w 91"/>
                <a:gd name="T39" fmla="*/ 39 h 50"/>
                <a:gd name="T40" fmla="*/ 27 w 91"/>
                <a:gd name="T41" fmla="*/ 36 h 50"/>
                <a:gd name="T42" fmla="*/ 36 w 91"/>
                <a:gd name="T43" fmla="*/ 33 h 50"/>
                <a:gd name="T44" fmla="*/ 44 w 91"/>
                <a:gd name="T45" fmla="*/ 31 h 50"/>
                <a:gd name="T46" fmla="*/ 46 w 91"/>
                <a:gd name="T47" fmla="*/ 25 h 50"/>
                <a:gd name="T48" fmla="*/ 54 w 91"/>
                <a:gd name="T49" fmla="*/ 25 h 50"/>
                <a:gd name="T50" fmla="*/ 62 w 91"/>
                <a:gd name="T51" fmla="*/ 20 h 50"/>
                <a:gd name="T52" fmla="*/ 69 w 91"/>
                <a:gd name="T53" fmla="*/ 15 h 50"/>
                <a:gd name="T54" fmla="*/ 74 w 91"/>
                <a:gd name="T55" fmla="*/ 9 h 50"/>
                <a:gd name="T56" fmla="*/ 78 w 91"/>
                <a:gd name="T57" fmla="*/ 4 h 50"/>
                <a:gd name="T58" fmla="*/ 82 w 91"/>
                <a:gd name="T59" fmla="*/ 0 h 50"/>
                <a:gd name="T60" fmla="*/ 84 w 91"/>
                <a:gd name="T61" fmla="*/ 0 h 50"/>
                <a:gd name="T62" fmla="*/ 84 w 91"/>
                <a:gd name="T63" fmla="*/ 0 h 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1"/>
                <a:gd name="T97" fmla="*/ 0 h 50"/>
                <a:gd name="T98" fmla="*/ 91 w 91"/>
                <a:gd name="T99" fmla="*/ 50 h 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1" h="50" extrusionOk="0">
                  <a:moveTo>
                    <a:pt x="91" y="0"/>
                  </a:moveTo>
                  <a:lnTo>
                    <a:pt x="89" y="0"/>
                  </a:lnTo>
                  <a:lnTo>
                    <a:pt x="85" y="0"/>
                  </a:lnTo>
                  <a:lnTo>
                    <a:pt x="78" y="0"/>
                  </a:lnTo>
                  <a:lnTo>
                    <a:pt x="73" y="2"/>
                  </a:lnTo>
                  <a:lnTo>
                    <a:pt x="65" y="2"/>
                  </a:lnTo>
                  <a:lnTo>
                    <a:pt x="55" y="6"/>
                  </a:lnTo>
                  <a:lnTo>
                    <a:pt x="47" y="9"/>
                  </a:lnTo>
                  <a:lnTo>
                    <a:pt x="38" y="13"/>
                  </a:lnTo>
                  <a:lnTo>
                    <a:pt x="30" y="17"/>
                  </a:lnTo>
                  <a:lnTo>
                    <a:pt x="21" y="23"/>
                  </a:lnTo>
                  <a:lnTo>
                    <a:pt x="15" y="29"/>
                  </a:lnTo>
                  <a:lnTo>
                    <a:pt x="11" y="36"/>
                  </a:lnTo>
                  <a:lnTo>
                    <a:pt x="1" y="44"/>
                  </a:lnTo>
                  <a:lnTo>
                    <a:pt x="0" y="50"/>
                  </a:lnTo>
                  <a:lnTo>
                    <a:pt x="0" y="48"/>
                  </a:lnTo>
                  <a:lnTo>
                    <a:pt x="2" y="48"/>
                  </a:lnTo>
                  <a:lnTo>
                    <a:pt x="7" y="47"/>
                  </a:lnTo>
                  <a:lnTo>
                    <a:pt x="13" y="47"/>
                  </a:lnTo>
                  <a:lnTo>
                    <a:pt x="19" y="46"/>
                  </a:lnTo>
                  <a:lnTo>
                    <a:pt x="27" y="43"/>
                  </a:lnTo>
                  <a:lnTo>
                    <a:pt x="36" y="40"/>
                  </a:lnTo>
                  <a:lnTo>
                    <a:pt x="44" y="38"/>
                  </a:lnTo>
                  <a:lnTo>
                    <a:pt x="53" y="32"/>
                  </a:lnTo>
                  <a:lnTo>
                    <a:pt x="61" y="27"/>
                  </a:lnTo>
                  <a:lnTo>
                    <a:pt x="69" y="20"/>
                  </a:lnTo>
                  <a:lnTo>
                    <a:pt x="76" y="15"/>
                  </a:lnTo>
                  <a:lnTo>
                    <a:pt x="81" y="9"/>
                  </a:lnTo>
                  <a:lnTo>
                    <a:pt x="85" y="4"/>
                  </a:lnTo>
                  <a:lnTo>
                    <a:pt x="89" y="0"/>
                  </a:lnTo>
                  <a:lnTo>
                    <a:pt x="91" y="0"/>
                  </a:lnTo>
                  <a:close/>
                </a:path>
              </a:pathLst>
            </a:custGeom>
            <a:solidFill>
              <a:srgbClr val="8A998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40" name="Shape 382"/>
            <p:cNvSpPr>
              <a:spLocks/>
            </p:cNvSpPr>
            <p:nvPr/>
          </p:nvSpPr>
          <p:spPr bwMode="auto">
            <a:xfrm>
              <a:off x="726" y="2687"/>
              <a:ext cx="76" cy="57"/>
            </a:xfrm>
            <a:custGeom>
              <a:avLst/>
              <a:gdLst>
                <a:gd name="T0" fmla="*/ 0 w 77"/>
                <a:gd name="T1" fmla="*/ 0 h 58"/>
                <a:gd name="T2" fmla="*/ 0 w 77"/>
                <a:gd name="T3" fmla="*/ 51 h 58"/>
                <a:gd name="T4" fmla="*/ 70 w 77"/>
                <a:gd name="T5" fmla="*/ 29 h 58"/>
                <a:gd name="T6" fmla="*/ 69 w 77"/>
                <a:gd name="T7" fmla="*/ 29 h 58"/>
                <a:gd name="T8" fmla="*/ 65 w 77"/>
                <a:gd name="T9" fmla="*/ 26 h 58"/>
                <a:gd name="T10" fmla="*/ 62 w 77"/>
                <a:gd name="T11" fmla="*/ 23 h 58"/>
                <a:gd name="T12" fmla="*/ 58 w 77"/>
                <a:gd name="T13" fmla="*/ 19 h 58"/>
                <a:gd name="T14" fmla="*/ 51 w 77"/>
                <a:gd name="T15" fmla="*/ 16 h 58"/>
                <a:gd name="T16" fmla="*/ 46 w 77"/>
                <a:gd name="T17" fmla="*/ 12 h 58"/>
                <a:gd name="T18" fmla="*/ 38 w 77"/>
                <a:gd name="T19" fmla="*/ 9 h 58"/>
                <a:gd name="T20" fmla="*/ 35 w 77"/>
                <a:gd name="T21" fmla="*/ 5 h 58"/>
                <a:gd name="T22" fmla="*/ 27 w 77"/>
                <a:gd name="T23" fmla="*/ 2 h 58"/>
                <a:gd name="T24" fmla="*/ 19 w 77"/>
                <a:gd name="T25" fmla="*/ 2 h 58"/>
                <a:gd name="T26" fmla="*/ 11 w 77"/>
                <a:gd name="T27" fmla="*/ 0 h 58"/>
                <a:gd name="T28" fmla="*/ 4 w 77"/>
                <a:gd name="T29" fmla="*/ 0 h 58"/>
                <a:gd name="T30" fmla="*/ 1 w 77"/>
                <a:gd name="T31" fmla="*/ 0 h 58"/>
                <a:gd name="T32" fmla="*/ 0 w 77"/>
                <a:gd name="T33" fmla="*/ 0 h 58"/>
                <a:gd name="T34" fmla="*/ 0 w 77"/>
                <a:gd name="T35" fmla="*/ 0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7"/>
                <a:gd name="T55" fmla="*/ 0 h 58"/>
                <a:gd name="T56" fmla="*/ 77 w 77"/>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7" h="58" extrusionOk="0">
                  <a:moveTo>
                    <a:pt x="0" y="0"/>
                  </a:moveTo>
                  <a:lnTo>
                    <a:pt x="0" y="58"/>
                  </a:lnTo>
                  <a:lnTo>
                    <a:pt x="77" y="32"/>
                  </a:lnTo>
                  <a:lnTo>
                    <a:pt x="76" y="30"/>
                  </a:lnTo>
                  <a:lnTo>
                    <a:pt x="72" y="26"/>
                  </a:lnTo>
                  <a:lnTo>
                    <a:pt x="69" y="23"/>
                  </a:lnTo>
                  <a:lnTo>
                    <a:pt x="65" y="19"/>
                  </a:lnTo>
                  <a:lnTo>
                    <a:pt x="58" y="16"/>
                  </a:lnTo>
                  <a:lnTo>
                    <a:pt x="53" y="12"/>
                  </a:lnTo>
                  <a:lnTo>
                    <a:pt x="45" y="9"/>
                  </a:lnTo>
                  <a:lnTo>
                    <a:pt x="35" y="5"/>
                  </a:lnTo>
                  <a:lnTo>
                    <a:pt x="27" y="2"/>
                  </a:lnTo>
                  <a:lnTo>
                    <a:pt x="19" y="2"/>
                  </a:lnTo>
                  <a:lnTo>
                    <a:pt x="11" y="0"/>
                  </a:lnTo>
                  <a:lnTo>
                    <a:pt x="4" y="0"/>
                  </a:lnTo>
                  <a:lnTo>
                    <a:pt x="1" y="0"/>
                  </a:lnTo>
                  <a:lnTo>
                    <a:pt x="0" y="0"/>
                  </a:lnTo>
                  <a:close/>
                </a:path>
              </a:pathLst>
            </a:custGeom>
            <a:solidFill>
              <a:srgbClr val="8A998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41" name="Shape 383"/>
            <p:cNvSpPr>
              <a:spLocks/>
            </p:cNvSpPr>
            <p:nvPr/>
          </p:nvSpPr>
          <p:spPr bwMode="auto">
            <a:xfrm>
              <a:off x="383" y="2920"/>
              <a:ext cx="564" cy="871"/>
            </a:xfrm>
            <a:custGeom>
              <a:avLst/>
              <a:gdLst>
                <a:gd name="T0" fmla="*/ 8 w 565"/>
                <a:gd name="T1" fmla="*/ 69 h 872"/>
                <a:gd name="T2" fmla="*/ 421 w 565"/>
                <a:gd name="T3" fmla="*/ 775 h 872"/>
                <a:gd name="T4" fmla="*/ 348 w 565"/>
                <a:gd name="T5" fmla="*/ 646 h 872"/>
                <a:gd name="T6" fmla="*/ 499 w 565"/>
                <a:gd name="T7" fmla="*/ 732 h 872"/>
                <a:gd name="T8" fmla="*/ 539 w 565"/>
                <a:gd name="T9" fmla="*/ 670 h 872"/>
                <a:gd name="T10" fmla="*/ 541 w 565"/>
                <a:gd name="T11" fmla="*/ 644 h 872"/>
                <a:gd name="T12" fmla="*/ 489 w 565"/>
                <a:gd name="T13" fmla="*/ 632 h 872"/>
                <a:gd name="T14" fmla="*/ 454 w 565"/>
                <a:gd name="T15" fmla="*/ 454 h 872"/>
                <a:gd name="T16" fmla="*/ 391 w 565"/>
                <a:gd name="T17" fmla="*/ 176 h 872"/>
                <a:gd name="T18" fmla="*/ 337 w 565"/>
                <a:gd name="T19" fmla="*/ 472 h 872"/>
                <a:gd name="T20" fmla="*/ 324 w 565"/>
                <a:gd name="T21" fmla="*/ 469 h 872"/>
                <a:gd name="T22" fmla="*/ 305 w 565"/>
                <a:gd name="T23" fmla="*/ 462 h 872"/>
                <a:gd name="T24" fmla="*/ 286 w 565"/>
                <a:gd name="T25" fmla="*/ 455 h 872"/>
                <a:gd name="T26" fmla="*/ 272 w 565"/>
                <a:gd name="T27" fmla="*/ 449 h 872"/>
                <a:gd name="T28" fmla="*/ 248 w 565"/>
                <a:gd name="T29" fmla="*/ 438 h 872"/>
                <a:gd name="T30" fmla="*/ 224 w 565"/>
                <a:gd name="T31" fmla="*/ 432 h 872"/>
                <a:gd name="T32" fmla="*/ 199 w 565"/>
                <a:gd name="T33" fmla="*/ 420 h 872"/>
                <a:gd name="T34" fmla="*/ 175 w 565"/>
                <a:gd name="T35" fmla="*/ 404 h 872"/>
                <a:gd name="T36" fmla="*/ 153 w 565"/>
                <a:gd name="T37" fmla="*/ 386 h 872"/>
                <a:gd name="T38" fmla="*/ 134 w 565"/>
                <a:gd name="T39" fmla="*/ 366 h 872"/>
                <a:gd name="T40" fmla="*/ 118 w 565"/>
                <a:gd name="T41" fmla="*/ 343 h 872"/>
                <a:gd name="T42" fmla="*/ 104 w 565"/>
                <a:gd name="T43" fmla="*/ 320 h 872"/>
                <a:gd name="T44" fmla="*/ 92 w 565"/>
                <a:gd name="T45" fmla="*/ 296 h 872"/>
                <a:gd name="T46" fmla="*/ 83 w 565"/>
                <a:gd name="T47" fmla="*/ 272 h 872"/>
                <a:gd name="T48" fmla="*/ 76 w 565"/>
                <a:gd name="T49" fmla="*/ 252 h 872"/>
                <a:gd name="T50" fmla="*/ 70 w 565"/>
                <a:gd name="T51" fmla="*/ 232 h 872"/>
                <a:gd name="T52" fmla="*/ 65 w 565"/>
                <a:gd name="T53" fmla="*/ 216 h 872"/>
                <a:gd name="T54" fmla="*/ 62 w 565"/>
                <a:gd name="T55" fmla="*/ 198 h 872"/>
                <a:gd name="T56" fmla="*/ 62 w 565"/>
                <a:gd name="T57" fmla="*/ 193 h 872"/>
                <a:gd name="T58" fmla="*/ 76 w 565"/>
                <a:gd name="T59" fmla="*/ 188 h 872"/>
                <a:gd name="T60" fmla="*/ 96 w 565"/>
                <a:gd name="T61" fmla="*/ 180 h 872"/>
                <a:gd name="T62" fmla="*/ 112 w 565"/>
                <a:gd name="T63" fmla="*/ 176 h 872"/>
                <a:gd name="T64" fmla="*/ 129 w 565"/>
                <a:gd name="T65" fmla="*/ 169 h 872"/>
                <a:gd name="T66" fmla="*/ 148 w 565"/>
                <a:gd name="T67" fmla="*/ 163 h 872"/>
                <a:gd name="T68" fmla="*/ 165 w 565"/>
                <a:gd name="T69" fmla="*/ 156 h 872"/>
                <a:gd name="T70" fmla="*/ 184 w 565"/>
                <a:gd name="T71" fmla="*/ 149 h 872"/>
                <a:gd name="T72" fmla="*/ 202 w 565"/>
                <a:gd name="T73" fmla="*/ 141 h 872"/>
                <a:gd name="T74" fmla="*/ 228 w 565"/>
                <a:gd name="T75" fmla="*/ 126 h 872"/>
                <a:gd name="T76" fmla="*/ 253 w 565"/>
                <a:gd name="T77" fmla="*/ 107 h 872"/>
                <a:gd name="T78" fmla="*/ 274 w 565"/>
                <a:gd name="T79" fmla="*/ 91 h 872"/>
                <a:gd name="T80" fmla="*/ 288 w 565"/>
                <a:gd name="T81" fmla="*/ 68 h 872"/>
                <a:gd name="T82" fmla="*/ 283 w 565"/>
                <a:gd name="T83" fmla="*/ 54 h 872"/>
                <a:gd name="T84" fmla="*/ 274 w 565"/>
                <a:gd name="T85" fmla="*/ 45 h 872"/>
                <a:gd name="T86" fmla="*/ 256 w 565"/>
                <a:gd name="T87" fmla="*/ 37 h 872"/>
                <a:gd name="T88" fmla="*/ 233 w 565"/>
                <a:gd name="T89" fmla="*/ 24 h 872"/>
                <a:gd name="T90" fmla="*/ 209 w 565"/>
                <a:gd name="T91" fmla="*/ 15 h 872"/>
                <a:gd name="T92" fmla="*/ 186 w 565"/>
                <a:gd name="T93" fmla="*/ 7 h 872"/>
                <a:gd name="T94" fmla="*/ 167 w 565"/>
                <a:gd name="T95" fmla="*/ 3 h 872"/>
                <a:gd name="T96" fmla="*/ 150 w 565"/>
                <a:gd name="T97" fmla="*/ 0 h 872"/>
                <a:gd name="T98" fmla="*/ 133 w 565"/>
                <a:gd name="T99" fmla="*/ 1 h 872"/>
                <a:gd name="T100" fmla="*/ 129 w 565"/>
                <a:gd name="T101" fmla="*/ 3 h 8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5"/>
                <a:gd name="T154" fmla="*/ 0 h 872"/>
                <a:gd name="T155" fmla="*/ 565 w 565"/>
                <a:gd name="T156" fmla="*/ 872 h 87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5" h="872" extrusionOk="0">
                  <a:moveTo>
                    <a:pt x="129" y="3"/>
                  </a:moveTo>
                  <a:lnTo>
                    <a:pt x="115" y="30"/>
                  </a:lnTo>
                  <a:lnTo>
                    <a:pt x="8" y="69"/>
                  </a:lnTo>
                  <a:lnTo>
                    <a:pt x="0" y="870"/>
                  </a:lnTo>
                  <a:lnTo>
                    <a:pt x="361" y="872"/>
                  </a:lnTo>
                  <a:lnTo>
                    <a:pt x="428" y="782"/>
                  </a:lnTo>
                  <a:lnTo>
                    <a:pt x="431" y="716"/>
                  </a:lnTo>
                  <a:lnTo>
                    <a:pt x="369" y="739"/>
                  </a:lnTo>
                  <a:lnTo>
                    <a:pt x="355" y="653"/>
                  </a:lnTo>
                  <a:lnTo>
                    <a:pt x="409" y="606"/>
                  </a:lnTo>
                  <a:lnTo>
                    <a:pt x="457" y="744"/>
                  </a:lnTo>
                  <a:lnTo>
                    <a:pt x="506" y="739"/>
                  </a:lnTo>
                  <a:lnTo>
                    <a:pt x="537" y="724"/>
                  </a:lnTo>
                  <a:lnTo>
                    <a:pt x="530" y="689"/>
                  </a:lnTo>
                  <a:lnTo>
                    <a:pt x="546" y="677"/>
                  </a:lnTo>
                  <a:lnTo>
                    <a:pt x="565" y="648"/>
                  </a:lnTo>
                  <a:lnTo>
                    <a:pt x="565" y="628"/>
                  </a:lnTo>
                  <a:lnTo>
                    <a:pt x="548" y="651"/>
                  </a:lnTo>
                  <a:lnTo>
                    <a:pt x="519" y="672"/>
                  </a:lnTo>
                  <a:lnTo>
                    <a:pt x="496" y="670"/>
                  </a:lnTo>
                  <a:lnTo>
                    <a:pt x="496" y="639"/>
                  </a:lnTo>
                  <a:lnTo>
                    <a:pt x="523" y="622"/>
                  </a:lnTo>
                  <a:lnTo>
                    <a:pt x="511" y="526"/>
                  </a:lnTo>
                  <a:lnTo>
                    <a:pt x="461" y="461"/>
                  </a:lnTo>
                  <a:lnTo>
                    <a:pt x="420" y="475"/>
                  </a:lnTo>
                  <a:lnTo>
                    <a:pt x="392" y="347"/>
                  </a:lnTo>
                  <a:lnTo>
                    <a:pt x="398" y="176"/>
                  </a:lnTo>
                  <a:lnTo>
                    <a:pt x="359" y="316"/>
                  </a:lnTo>
                  <a:lnTo>
                    <a:pt x="356" y="367"/>
                  </a:lnTo>
                  <a:lnTo>
                    <a:pt x="344" y="479"/>
                  </a:lnTo>
                  <a:lnTo>
                    <a:pt x="343" y="479"/>
                  </a:lnTo>
                  <a:lnTo>
                    <a:pt x="337" y="477"/>
                  </a:lnTo>
                  <a:lnTo>
                    <a:pt x="331" y="476"/>
                  </a:lnTo>
                  <a:lnTo>
                    <a:pt x="324" y="473"/>
                  </a:lnTo>
                  <a:lnTo>
                    <a:pt x="317" y="472"/>
                  </a:lnTo>
                  <a:lnTo>
                    <a:pt x="312" y="469"/>
                  </a:lnTo>
                  <a:lnTo>
                    <a:pt x="306" y="468"/>
                  </a:lnTo>
                  <a:lnTo>
                    <a:pt x="300" y="465"/>
                  </a:lnTo>
                  <a:lnTo>
                    <a:pt x="293" y="462"/>
                  </a:lnTo>
                  <a:lnTo>
                    <a:pt x="286" y="461"/>
                  </a:lnTo>
                  <a:lnTo>
                    <a:pt x="279" y="458"/>
                  </a:lnTo>
                  <a:lnTo>
                    <a:pt x="272" y="456"/>
                  </a:lnTo>
                  <a:lnTo>
                    <a:pt x="263" y="451"/>
                  </a:lnTo>
                  <a:lnTo>
                    <a:pt x="256" y="449"/>
                  </a:lnTo>
                  <a:lnTo>
                    <a:pt x="248" y="445"/>
                  </a:lnTo>
                  <a:lnTo>
                    <a:pt x="240" y="442"/>
                  </a:lnTo>
                  <a:lnTo>
                    <a:pt x="232" y="437"/>
                  </a:lnTo>
                  <a:lnTo>
                    <a:pt x="224" y="432"/>
                  </a:lnTo>
                  <a:lnTo>
                    <a:pt x="215" y="428"/>
                  </a:lnTo>
                  <a:lnTo>
                    <a:pt x="209" y="424"/>
                  </a:lnTo>
                  <a:lnTo>
                    <a:pt x="199" y="420"/>
                  </a:lnTo>
                  <a:lnTo>
                    <a:pt x="191" y="415"/>
                  </a:lnTo>
                  <a:lnTo>
                    <a:pt x="183" y="409"/>
                  </a:lnTo>
                  <a:lnTo>
                    <a:pt x="175" y="404"/>
                  </a:lnTo>
                  <a:lnTo>
                    <a:pt x="168" y="397"/>
                  </a:lnTo>
                  <a:lnTo>
                    <a:pt x="161" y="392"/>
                  </a:lnTo>
                  <a:lnTo>
                    <a:pt x="153" y="386"/>
                  </a:lnTo>
                  <a:lnTo>
                    <a:pt x="148" y="381"/>
                  </a:lnTo>
                  <a:lnTo>
                    <a:pt x="141" y="373"/>
                  </a:lnTo>
                  <a:lnTo>
                    <a:pt x="134" y="366"/>
                  </a:lnTo>
                  <a:lnTo>
                    <a:pt x="127" y="358"/>
                  </a:lnTo>
                  <a:lnTo>
                    <a:pt x="123" y="351"/>
                  </a:lnTo>
                  <a:lnTo>
                    <a:pt x="118" y="343"/>
                  </a:lnTo>
                  <a:lnTo>
                    <a:pt x="112" y="336"/>
                  </a:lnTo>
                  <a:lnTo>
                    <a:pt x="107" y="327"/>
                  </a:lnTo>
                  <a:lnTo>
                    <a:pt x="104" y="320"/>
                  </a:lnTo>
                  <a:lnTo>
                    <a:pt x="99" y="312"/>
                  </a:lnTo>
                  <a:lnTo>
                    <a:pt x="95" y="304"/>
                  </a:lnTo>
                  <a:lnTo>
                    <a:pt x="92" y="296"/>
                  </a:lnTo>
                  <a:lnTo>
                    <a:pt x="89" y="289"/>
                  </a:lnTo>
                  <a:lnTo>
                    <a:pt x="85" y="279"/>
                  </a:lnTo>
                  <a:lnTo>
                    <a:pt x="83" y="272"/>
                  </a:lnTo>
                  <a:lnTo>
                    <a:pt x="80" y="266"/>
                  </a:lnTo>
                  <a:lnTo>
                    <a:pt x="79" y="259"/>
                  </a:lnTo>
                  <a:lnTo>
                    <a:pt x="76" y="252"/>
                  </a:lnTo>
                  <a:lnTo>
                    <a:pt x="73" y="245"/>
                  </a:lnTo>
                  <a:lnTo>
                    <a:pt x="70" y="239"/>
                  </a:lnTo>
                  <a:lnTo>
                    <a:pt x="70" y="232"/>
                  </a:lnTo>
                  <a:lnTo>
                    <a:pt x="68" y="226"/>
                  </a:lnTo>
                  <a:lnTo>
                    <a:pt x="66" y="221"/>
                  </a:lnTo>
                  <a:lnTo>
                    <a:pt x="65" y="216"/>
                  </a:lnTo>
                  <a:lnTo>
                    <a:pt x="65" y="211"/>
                  </a:lnTo>
                  <a:lnTo>
                    <a:pt x="64" y="203"/>
                  </a:lnTo>
                  <a:lnTo>
                    <a:pt x="62" y="198"/>
                  </a:lnTo>
                  <a:lnTo>
                    <a:pt x="62" y="194"/>
                  </a:lnTo>
                  <a:lnTo>
                    <a:pt x="62" y="193"/>
                  </a:lnTo>
                  <a:lnTo>
                    <a:pt x="65" y="191"/>
                  </a:lnTo>
                  <a:lnTo>
                    <a:pt x="69" y="190"/>
                  </a:lnTo>
                  <a:lnTo>
                    <a:pt x="76" y="188"/>
                  </a:lnTo>
                  <a:lnTo>
                    <a:pt x="83" y="186"/>
                  </a:lnTo>
                  <a:lnTo>
                    <a:pt x="92" y="183"/>
                  </a:lnTo>
                  <a:lnTo>
                    <a:pt x="96" y="180"/>
                  </a:lnTo>
                  <a:lnTo>
                    <a:pt x="100" y="180"/>
                  </a:lnTo>
                  <a:lnTo>
                    <a:pt x="107" y="178"/>
                  </a:lnTo>
                  <a:lnTo>
                    <a:pt x="112" y="176"/>
                  </a:lnTo>
                  <a:lnTo>
                    <a:pt x="118" y="174"/>
                  </a:lnTo>
                  <a:lnTo>
                    <a:pt x="123" y="172"/>
                  </a:lnTo>
                  <a:lnTo>
                    <a:pt x="129" y="169"/>
                  </a:lnTo>
                  <a:lnTo>
                    <a:pt x="134" y="168"/>
                  </a:lnTo>
                  <a:lnTo>
                    <a:pt x="141" y="165"/>
                  </a:lnTo>
                  <a:lnTo>
                    <a:pt x="148" y="163"/>
                  </a:lnTo>
                  <a:lnTo>
                    <a:pt x="153" y="161"/>
                  </a:lnTo>
                  <a:lnTo>
                    <a:pt x="160" y="160"/>
                  </a:lnTo>
                  <a:lnTo>
                    <a:pt x="165" y="156"/>
                  </a:lnTo>
                  <a:lnTo>
                    <a:pt x="171" y="153"/>
                  </a:lnTo>
                  <a:lnTo>
                    <a:pt x="178" y="150"/>
                  </a:lnTo>
                  <a:lnTo>
                    <a:pt x="184" y="149"/>
                  </a:lnTo>
                  <a:lnTo>
                    <a:pt x="190" y="146"/>
                  </a:lnTo>
                  <a:lnTo>
                    <a:pt x="195" y="144"/>
                  </a:lnTo>
                  <a:lnTo>
                    <a:pt x="202" y="141"/>
                  </a:lnTo>
                  <a:lnTo>
                    <a:pt x="209" y="140"/>
                  </a:lnTo>
                  <a:lnTo>
                    <a:pt x="218" y="133"/>
                  </a:lnTo>
                  <a:lnTo>
                    <a:pt x="228" y="126"/>
                  </a:lnTo>
                  <a:lnTo>
                    <a:pt x="236" y="119"/>
                  </a:lnTo>
                  <a:lnTo>
                    <a:pt x="245" y="114"/>
                  </a:lnTo>
                  <a:lnTo>
                    <a:pt x="253" y="107"/>
                  </a:lnTo>
                  <a:lnTo>
                    <a:pt x="260" y="102"/>
                  </a:lnTo>
                  <a:lnTo>
                    <a:pt x="267" y="95"/>
                  </a:lnTo>
                  <a:lnTo>
                    <a:pt x="274" y="91"/>
                  </a:lnTo>
                  <a:lnTo>
                    <a:pt x="283" y="81"/>
                  </a:lnTo>
                  <a:lnTo>
                    <a:pt x="290" y="73"/>
                  </a:lnTo>
                  <a:lnTo>
                    <a:pt x="295" y="68"/>
                  </a:lnTo>
                  <a:lnTo>
                    <a:pt x="297" y="68"/>
                  </a:lnTo>
                  <a:lnTo>
                    <a:pt x="205" y="52"/>
                  </a:lnTo>
                  <a:lnTo>
                    <a:pt x="290" y="54"/>
                  </a:lnTo>
                  <a:lnTo>
                    <a:pt x="286" y="52"/>
                  </a:lnTo>
                  <a:lnTo>
                    <a:pt x="281" y="47"/>
                  </a:lnTo>
                  <a:lnTo>
                    <a:pt x="274" y="45"/>
                  </a:lnTo>
                  <a:lnTo>
                    <a:pt x="270" y="42"/>
                  </a:lnTo>
                  <a:lnTo>
                    <a:pt x="263" y="39"/>
                  </a:lnTo>
                  <a:lnTo>
                    <a:pt x="256" y="37"/>
                  </a:lnTo>
                  <a:lnTo>
                    <a:pt x="249" y="33"/>
                  </a:lnTo>
                  <a:lnTo>
                    <a:pt x="241" y="28"/>
                  </a:lnTo>
                  <a:lnTo>
                    <a:pt x="233" y="24"/>
                  </a:lnTo>
                  <a:lnTo>
                    <a:pt x="226" y="22"/>
                  </a:lnTo>
                  <a:lnTo>
                    <a:pt x="217" y="18"/>
                  </a:lnTo>
                  <a:lnTo>
                    <a:pt x="209" y="15"/>
                  </a:lnTo>
                  <a:lnTo>
                    <a:pt x="202" y="12"/>
                  </a:lnTo>
                  <a:lnTo>
                    <a:pt x="195" y="11"/>
                  </a:lnTo>
                  <a:lnTo>
                    <a:pt x="186" y="7"/>
                  </a:lnTo>
                  <a:lnTo>
                    <a:pt x="179" y="5"/>
                  </a:lnTo>
                  <a:lnTo>
                    <a:pt x="172" y="4"/>
                  </a:lnTo>
                  <a:lnTo>
                    <a:pt x="167" y="3"/>
                  </a:lnTo>
                  <a:lnTo>
                    <a:pt x="161" y="1"/>
                  </a:lnTo>
                  <a:lnTo>
                    <a:pt x="155" y="0"/>
                  </a:lnTo>
                  <a:lnTo>
                    <a:pt x="150" y="0"/>
                  </a:lnTo>
                  <a:lnTo>
                    <a:pt x="146" y="0"/>
                  </a:lnTo>
                  <a:lnTo>
                    <a:pt x="138" y="0"/>
                  </a:lnTo>
                  <a:lnTo>
                    <a:pt x="133" y="1"/>
                  </a:lnTo>
                  <a:lnTo>
                    <a:pt x="129" y="1"/>
                  </a:lnTo>
                  <a:lnTo>
                    <a:pt x="129" y="3"/>
                  </a:lnTo>
                  <a:close/>
                </a:path>
              </a:pathLst>
            </a:custGeom>
            <a:solidFill>
              <a:srgbClr val="8C5E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42" name="Shape 384"/>
            <p:cNvSpPr>
              <a:spLocks/>
            </p:cNvSpPr>
            <p:nvPr/>
          </p:nvSpPr>
          <p:spPr bwMode="auto">
            <a:xfrm>
              <a:off x="732" y="3683"/>
              <a:ext cx="178" cy="109"/>
            </a:xfrm>
            <a:custGeom>
              <a:avLst/>
              <a:gdLst>
                <a:gd name="T0" fmla="*/ 159 w 179"/>
                <a:gd name="T1" fmla="*/ 55 h 110"/>
                <a:gd name="T2" fmla="*/ 172 w 179"/>
                <a:gd name="T3" fmla="*/ 15 h 110"/>
                <a:gd name="T4" fmla="*/ 153 w 179"/>
                <a:gd name="T5" fmla="*/ 0 h 110"/>
                <a:gd name="T6" fmla="*/ 130 w 179"/>
                <a:gd name="T7" fmla="*/ 11 h 110"/>
                <a:gd name="T8" fmla="*/ 130 w 179"/>
                <a:gd name="T9" fmla="*/ 49 h 110"/>
                <a:gd name="T10" fmla="*/ 80 w 179"/>
                <a:gd name="T11" fmla="*/ 65 h 110"/>
                <a:gd name="T12" fmla="*/ 64 w 179"/>
                <a:gd name="T13" fmla="*/ 49 h 110"/>
                <a:gd name="T14" fmla="*/ 121 w 179"/>
                <a:gd name="T15" fmla="*/ 22 h 110"/>
                <a:gd name="T16" fmla="*/ 121 w 179"/>
                <a:gd name="T17" fmla="*/ 3 h 110"/>
                <a:gd name="T18" fmla="*/ 83 w 179"/>
                <a:gd name="T19" fmla="*/ 6 h 110"/>
                <a:gd name="T20" fmla="*/ 0 w 179"/>
                <a:gd name="T21" fmla="*/ 102 h 110"/>
                <a:gd name="T22" fmla="*/ 83 w 179"/>
                <a:gd name="T23" fmla="*/ 103 h 110"/>
                <a:gd name="T24" fmla="*/ 159 w 179"/>
                <a:gd name="T25" fmla="*/ 55 h 110"/>
                <a:gd name="T26" fmla="*/ 159 w 179"/>
                <a:gd name="T27" fmla="*/ 55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9"/>
                <a:gd name="T43" fmla="*/ 0 h 110"/>
                <a:gd name="T44" fmla="*/ 179 w 179"/>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9" h="110" extrusionOk="0">
                  <a:moveTo>
                    <a:pt x="166" y="59"/>
                  </a:moveTo>
                  <a:lnTo>
                    <a:pt x="179" y="15"/>
                  </a:lnTo>
                  <a:lnTo>
                    <a:pt x="160" y="0"/>
                  </a:lnTo>
                  <a:lnTo>
                    <a:pt x="137" y="11"/>
                  </a:lnTo>
                  <a:lnTo>
                    <a:pt x="137" y="49"/>
                  </a:lnTo>
                  <a:lnTo>
                    <a:pt x="80" y="72"/>
                  </a:lnTo>
                  <a:lnTo>
                    <a:pt x="64" y="49"/>
                  </a:lnTo>
                  <a:lnTo>
                    <a:pt x="128" y="22"/>
                  </a:lnTo>
                  <a:lnTo>
                    <a:pt x="128" y="3"/>
                  </a:lnTo>
                  <a:lnTo>
                    <a:pt x="83" y="6"/>
                  </a:lnTo>
                  <a:lnTo>
                    <a:pt x="0" y="109"/>
                  </a:lnTo>
                  <a:lnTo>
                    <a:pt x="83" y="110"/>
                  </a:lnTo>
                  <a:lnTo>
                    <a:pt x="166" y="5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43" name="Shape 385"/>
            <p:cNvSpPr>
              <a:spLocks/>
            </p:cNvSpPr>
            <p:nvPr/>
          </p:nvSpPr>
          <p:spPr bwMode="auto">
            <a:xfrm>
              <a:off x="665" y="2986"/>
              <a:ext cx="187" cy="66"/>
            </a:xfrm>
            <a:custGeom>
              <a:avLst/>
              <a:gdLst>
                <a:gd name="T0" fmla="*/ 2 w 188"/>
                <a:gd name="T1" fmla="*/ 2 h 67"/>
                <a:gd name="T2" fmla="*/ 12 w 188"/>
                <a:gd name="T3" fmla="*/ 6 h 67"/>
                <a:gd name="T4" fmla="*/ 24 w 188"/>
                <a:gd name="T5" fmla="*/ 11 h 67"/>
                <a:gd name="T6" fmla="*/ 42 w 188"/>
                <a:gd name="T7" fmla="*/ 19 h 67"/>
                <a:gd name="T8" fmla="*/ 59 w 188"/>
                <a:gd name="T9" fmla="*/ 28 h 67"/>
                <a:gd name="T10" fmla="*/ 80 w 188"/>
                <a:gd name="T11" fmla="*/ 33 h 67"/>
                <a:gd name="T12" fmla="*/ 94 w 188"/>
                <a:gd name="T13" fmla="*/ 37 h 67"/>
                <a:gd name="T14" fmla="*/ 110 w 188"/>
                <a:gd name="T15" fmla="*/ 45 h 67"/>
                <a:gd name="T16" fmla="*/ 124 w 188"/>
                <a:gd name="T17" fmla="*/ 49 h 67"/>
                <a:gd name="T18" fmla="*/ 138 w 188"/>
                <a:gd name="T19" fmla="*/ 53 h 67"/>
                <a:gd name="T20" fmla="*/ 148 w 188"/>
                <a:gd name="T21" fmla="*/ 56 h 67"/>
                <a:gd name="T22" fmla="*/ 158 w 188"/>
                <a:gd name="T23" fmla="*/ 58 h 67"/>
                <a:gd name="T24" fmla="*/ 169 w 188"/>
                <a:gd name="T25" fmla="*/ 60 h 67"/>
                <a:gd name="T26" fmla="*/ 173 w 188"/>
                <a:gd name="T27" fmla="*/ 60 h 67"/>
                <a:gd name="T28" fmla="*/ 181 w 188"/>
                <a:gd name="T29" fmla="*/ 50 h 67"/>
                <a:gd name="T30" fmla="*/ 177 w 188"/>
                <a:gd name="T31" fmla="*/ 40 h 67"/>
                <a:gd name="T32" fmla="*/ 169 w 188"/>
                <a:gd name="T33" fmla="*/ 34 h 67"/>
                <a:gd name="T34" fmla="*/ 157 w 188"/>
                <a:gd name="T35" fmla="*/ 33 h 67"/>
                <a:gd name="T36" fmla="*/ 147 w 188"/>
                <a:gd name="T37" fmla="*/ 33 h 67"/>
                <a:gd name="T38" fmla="*/ 136 w 188"/>
                <a:gd name="T39" fmla="*/ 29 h 67"/>
                <a:gd name="T40" fmla="*/ 124 w 188"/>
                <a:gd name="T41" fmla="*/ 25 h 67"/>
                <a:gd name="T42" fmla="*/ 112 w 188"/>
                <a:gd name="T43" fmla="*/ 22 h 67"/>
                <a:gd name="T44" fmla="*/ 98 w 188"/>
                <a:gd name="T45" fmla="*/ 19 h 67"/>
                <a:gd name="T46" fmla="*/ 92 w 188"/>
                <a:gd name="T47" fmla="*/ 15 h 67"/>
                <a:gd name="T48" fmla="*/ 78 w 188"/>
                <a:gd name="T49" fmla="*/ 13 h 67"/>
                <a:gd name="T50" fmla="*/ 66 w 188"/>
                <a:gd name="T51" fmla="*/ 11 h 67"/>
                <a:gd name="T52" fmla="*/ 51 w 188"/>
                <a:gd name="T53" fmla="*/ 9 h 67"/>
                <a:gd name="T54" fmla="*/ 39 w 188"/>
                <a:gd name="T55" fmla="*/ 6 h 67"/>
                <a:gd name="T56" fmla="*/ 28 w 188"/>
                <a:gd name="T57" fmla="*/ 3 h 67"/>
                <a:gd name="T58" fmla="*/ 19 w 188"/>
                <a:gd name="T59" fmla="*/ 2 h 67"/>
                <a:gd name="T60" fmla="*/ 5 w 188"/>
                <a:gd name="T61" fmla="*/ 0 h 67"/>
                <a:gd name="T62" fmla="*/ 0 w 188"/>
                <a:gd name="T63" fmla="*/ 0 h 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8"/>
                <a:gd name="T97" fmla="*/ 0 h 67"/>
                <a:gd name="T98" fmla="*/ 188 w 188"/>
                <a:gd name="T99" fmla="*/ 67 h 6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8" h="67" extrusionOk="0">
                  <a:moveTo>
                    <a:pt x="0" y="0"/>
                  </a:moveTo>
                  <a:lnTo>
                    <a:pt x="2" y="2"/>
                  </a:lnTo>
                  <a:lnTo>
                    <a:pt x="5" y="2"/>
                  </a:lnTo>
                  <a:lnTo>
                    <a:pt x="12" y="6"/>
                  </a:lnTo>
                  <a:lnTo>
                    <a:pt x="16" y="9"/>
                  </a:lnTo>
                  <a:lnTo>
                    <a:pt x="24" y="11"/>
                  </a:lnTo>
                  <a:lnTo>
                    <a:pt x="32" y="15"/>
                  </a:lnTo>
                  <a:lnTo>
                    <a:pt x="42" y="19"/>
                  </a:lnTo>
                  <a:lnTo>
                    <a:pt x="50" y="22"/>
                  </a:lnTo>
                  <a:lnTo>
                    <a:pt x="59" y="28"/>
                  </a:lnTo>
                  <a:lnTo>
                    <a:pt x="69" y="32"/>
                  </a:lnTo>
                  <a:lnTo>
                    <a:pt x="80" y="36"/>
                  </a:lnTo>
                  <a:lnTo>
                    <a:pt x="89" y="40"/>
                  </a:lnTo>
                  <a:lnTo>
                    <a:pt x="98" y="44"/>
                  </a:lnTo>
                  <a:lnTo>
                    <a:pt x="107" y="48"/>
                  </a:lnTo>
                  <a:lnTo>
                    <a:pt x="117" y="52"/>
                  </a:lnTo>
                  <a:lnTo>
                    <a:pt x="124" y="53"/>
                  </a:lnTo>
                  <a:lnTo>
                    <a:pt x="131" y="56"/>
                  </a:lnTo>
                  <a:lnTo>
                    <a:pt x="138" y="59"/>
                  </a:lnTo>
                  <a:lnTo>
                    <a:pt x="145" y="60"/>
                  </a:lnTo>
                  <a:lnTo>
                    <a:pt x="150" y="61"/>
                  </a:lnTo>
                  <a:lnTo>
                    <a:pt x="155" y="63"/>
                  </a:lnTo>
                  <a:lnTo>
                    <a:pt x="161" y="63"/>
                  </a:lnTo>
                  <a:lnTo>
                    <a:pt x="165" y="65"/>
                  </a:lnTo>
                  <a:lnTo>
                    <a:pt x="172" y="65"/>
                  </a:lnTo>
                  <a:lnTo>
                    <a:pt x="176" y="67"/>
                  </a:lnTo>
                  <a:lnTo>
                    <a:pt x="178" y="67"/>
                  </a:lnTo>
                  <a:lnTo>
                    <a:pt x="180" y="67"/>
                  </a:lnTo>
                  <a:lnTo>
                    <a:pt x="183" y="64"/>
                  </a:lnTo>
                  <a:lnTo>
                    <a:pt x="188" y="57"/>
                  </a:lnTo>
                  <a:lnTo>
                    <a:pt x="187" y="52"/>
                  </a:lnTo>
                  <a:lnTo>
                    <a:pt x="184" y="47"/>
                  </a:lnTo>
                  <a:lnTo>
                    <a:pt x="180" y="44"/>
                  </a:lnTo>
                  <a:lnTo>
                    <a:pt x="176" y="41"/>
                  </a:lnTo>
                  <a:lnTo>
                    <a:pt x="170" y="38"/>
                  </a:lnTo>
                  <a:lnTo>
                    <a:pt x="164" y="36"/>
                  </a:lnTo>
                  <a:lnTo>
                    <a:pt x="158" y="33"/>
                  </a:lnTo>
                  <a:lnTo>
                    <a:pt x="154" y="33"/>
                  </a:lnTo>
                  <a:lnTo>
                    <a:pt x="147" y="29"/>
                  </a:lnTo>
                  <a:lnTo>
                    <a:pt x="143" y="29"/>
                  </a:lnTo>
                  <a:lnTo>
                    <a:pt x="136" y="26"/>
                  </a:lnTo>
                  <a:lnTo>
                    <a:pt x="131" y="25"/>
                  </a:lnTo>
                  <a:lnTo>
                    <a:pt x="124" y="22"/>
                  </a:lnTo>
                  <a:lnTo>
                    <a:pt x="119" y="22"/>
                  </a:lnTo>
                  <a:lnTo>
                    <a:pt x="111" y="19"/>
                  </a:lnTo>
                  <a:lnTo>
                    <a:pt x="105" y="19"/>
                  </a:lnTo>
                  <a:lnTo>
                    <a:pt x="97" y="17"/>
                  </a:lnTo>
                  <a:lnTo>
                    <a:pt x="92" y="15"/>
                  </a:lnTo>
                  <a:lnTo>
                    <a:pt x="85" y="14"/>
                  </a:lnTo>
                  <a:lnTo>
                    <a:pt x="78" y="13"/>
                  </a:lnTo>
                  <a:lnTo>
                    <a:pt x="71" y="11"/>
                  </a:lnTo>
                  <a:lnTo>
                    <a:pt x="66" y="11"/>
                  </a:lnTo>
                  <a:lnTo>
                    <a:pt x="58" y="9"/>
                  </a:lnTo>
                  <a:lnTo>
                    <a:pt x="51" y="9"/>
                  </a:lnTo>
                  <a:lnTo>
                    <a:pt x="46" y="6"/>
                  </a:lnTo>
                  <a:lnTo>
                    <a:pt x="39" y="6"/>
                  </a:lnTo>
                  <a:lnTo>
                    <a:pt x="33" y="4"/>
                  </a:lnTo>
                  <a:lnTo>
                    <a:pt x="28" y="3"/>
                  </a:lnTo>
                  <a:lnTo>
                    <a:pt x="23" y="2"/>
                  </a:lnTo>
                  <a:lnTo>
                    <a:pt x="19" y="2"/>
                  </a:lnTo>
                  <a:lnTo>
                    <a:pt x="10" y="2"/>
                  </a:lnTo>
                  <a:lnTo>
                    <a:pt x="5" y="0"/>
                  </a:lnTo>
                  <a:lnTo>
                    <a:pt x="1" y="0"/>
                  </a:lnTo>
                  <a:lnTo>
                    <a:pt x="0" y="0"/>
                  </a:lnTo>
                  <a:close/>
                </a:path>
              </a:pathLst>
            </a:custGeom>
            <a:solidFill>
              <a:srgbClr val="8C5E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44" name="Shape 386"/>
            <p:cNvSpPr>
              <a:spLocks/>
            </p:cNvSpPr>
            <p:nvPr/>
          </p:nvSpPr>
          <p:spPr bwMode="auto">
            <a:xfrm>
              <a:off x="386" y="1735"/>
              <a:ext cx="474" cy="709"/>
            </a:xfrm>
            <a:custGeom>
              <a:avLst/>
              <a:gdLst>
                <a:gd name="T0" fmla="*/ 468 w 475"/>
                <a:gd name="T1" fmla="*/ 0 h 710"/>
                <a:gd name="T2" fmla="*/ 2 w 475"/>
                <a:gd name="T3" fmla="*/ 703 h 710"/>
                <a:gd name="T4" fmla="*/ 0 w 475"/>
                <a:gd name="T5" fmla="*/ 573 h 710"/>
                <a:gd name="T6" fmla="*/ 384 w 475"/>
                <a:gd name="T7" fmla="*/ 0 h 710"/>
                <a:gd name="T8" fmla="*/ 468 w 475"/>
                <a:gd name="T9" fmla="*/ 0 h 710"/>
                <a:gd name="T10" fmla="*/ 468 w 475"/>
                <a:gd name="T11" fmla="*/ 0 h 710"/>
                <a:gd name="T12" fmla="*/ 0 60000 65536"/>
                <a:gd name="T13" fmla="*/ 0 60000 65536"/>
                <a:gd name="T14" fmla="*/ 0 60000 65536"/>
                <a:gd name="T15" fmla="*/ 0 60000 65536"/>
                <a:gd name="T16" fmla="*/ 0 60000 65536"/>
                <a:gd name="T17" fmla="*/ 0 60000 65536"/>
                <a:gd name="T18" fmla="*/ 0 w 475"/>
                <a:gd name="T19" fmla="*/ 0 h 710"/>
                <a:gd name="T20" fmla="*/ 475 w 475"/>
                <a:gd name="T21" fmla="*/ 710 h 710"/>
              </a:gdLst>
              <a:ahLst/>
              <a:cxnLst>
                <a:cxn ang="T12">
                  <a:pos x="T0" y="T1"/>
                </a:cxn>
                <a:cxn ang="T13">
                  <a:pos x="T2" y="T3"/>
                </a:cxn>
                <a:cxn ang="T14">
                  <a:pos x="T4" y="T5"/>
                </a:cxn>
                <a:cxn ang="T15">
                  <a:pos x="T6" y="T7"/>
                </a:cxn>
                <a:cxn ang="T16">
                  <a:pos x="T8" y="T9"/>
                </a:cxn>
                <a:cxn ang="T17">
                  <a:pos x="T10" y="T11"/>
                </a:cxn>
              </a:cxnLst>
              <a:rect l="T18" t="T19" r="T20" b="T21"/>
              <a:pathLst>
                <a:path w="475" h="710" extrusionOk="0">
                  <a:moveTo>
                    <a:pt x="475" y="0"/>
                  </a:moveTo>
                  <a:lnTo>
                    <a:pt x="2" y="710"/>
                  </a:lnTo>
                  <a:lnTo>
                    <a:pt x="0" y="580"/>
                  </a:lnTo>
                  <a:lnTo>
                    <a:pt x="391" y="0"/>
                  </a:lnTo>
                  <a:lnTo>
                    <a:pt x="475"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45" name="Shape 387"/>
            <p:cNvSpPr>
              <a:spLocks/>
            </p:cNvSpPr>
            <p:nvPr/>
          </p:nvSpPr>
          <p:spPr bwMode="auto">
            <a:xfrm>
              <a:off x="383" y="1731"/>
              <a:ext cx="593" cy="905"/>
            </a:xfrm>
            <a:custGeom>
              <a:avLst/>
              <a:gdLst>
                <a:gd name="T0" fmla="*/ 547 w 594"/>
                <a:gd name="T1" fmla="*/ 6 h 906"/>
                <a:gd name="T2" fmla="*/ 0 w 594"/>
                <a:gd name="T3" fmla="*/ 843 h 906"/>
                <a:gd name="T4" fmla="*/ 0 w 594"/>
                <a:gd name="T5" fmla="*/ 899 h 906"/>
                <a:gd name="T6" fmla="*/ 587 w 594"/>
                <a:gd name="T7" fmla="*/ 0 h 906"/>
                <a:gd name="T8" fmla="*/ 547 w 594"/>
                <a:gd name="T9" fmla="*/ 6 h 906"/>
                <a:gd name="T10" fmla="*/ 547 w 594"/>
                <a:gd name="T11" fmla="*/ 6 h 906"/>
                <a:gd name="T12" fmla="*/ 0 60000 65536"/>
                <a:gd name="T13" fmla="*/ 0 60000 65536"/>
                <a:gd name="T14" fmla="*/ 0 60000 65536"/>
                <a:gd name="T15" fmla="*/ 0 60000 65536"/>
                <a:gd name="T16" fmla="*/ 0 60000 65536"/>
                <a:gd name="T17" fmla="*/ 0 60000 65536"/>
                <a:gd name="T18" fmla="*/ 0 w 594"/>
                <a:gd name="T19" fmla="*/ 0 h 906"/>
                <a:gd name="T20" fmla="*/ 594 w 594"/>
                <a:gd name="T21" fmla="*/ 906 h 906"/>
              </a:gdLst>
              <a:ahLst/>
              <a:cxnLst>
                <a:cxn ang="T12">
                  <a:pos x="T0" y="T1"/>
                </a:cxn>
                <a:cxn ang="T13">
                  <a:pos x="T2" y="T3"/>
                </a:cxn>
                <a:cxn ang="T14">
                  <a:pos x="T4" y="T5"/>
                </a:cxn>
                <a:cxn ang="T15">
                  <a:pos x="T6" y="T7"/>
                </a:cxn>
                <a:cxn ang="T16">
                  <a:pos x="T8" y="T9"/>
                </a:cxn>
                <a:cxn ang="T17">
                  <a:pos x="T10" y="T11"/>
                </a:cxn>
              </a:cxnLst>
              <a:rect l="T18" t="T19" r="T20" b="T21"/>
              <a:pathLst>
                <a:path w="594" h="906" extrusionOk="0">
                  <a:moveTo>
                    <a:pt x="554" y="6"/>
                  </a:moveTo>
                  <a:lnTo>
                    <a:pt x="0" y="850"/>
                  </a:lnTo>
                  <a:lnTo>
                    <a:pt x="0" y="906"/>
                  </a:lnTo>
                  <a:lnTo>
                    <a:pt x="594" y="0"/>
                  </a:lnTo>
                  <a:lnTo>
                    <a:pt x="554" y="6"/>
                  </a:lnTo>
                  <a:close/>
                </a:path>
              </a:pathLst>
            </a:custGeom>
            <a:solidFill>
              <a:srgbClr val="8A8A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46" name="Shape 388"/>
            <p:cNvSpPr>
              <a:spLocks/>
            </p:cNvSpPr>
            <p:nvPr/>
          </p:nvSpPr>
          <p:spPr bwMode="auto">
            <a:xfrm>
              <a:off x="383" y="1855"/>
              <a:ext cx="175" cy="109"/>
            </a:xfrm>
            <a:custGeom>
              <a:avLst/>
              <a:gdLst>
                <a:gd name="T0" fmla="*/ 0 w 176"/>
                <a:gd name="T1" fmla="*/ 74 h 110"/>
                <a:gd name="T2" fmla="*/ 111 w 176"/>
                <a:gd name="T3" fmla="*/ 103 h 110"/>
                <a:gd name="T4" fmla="*/ 169 w 176"/>
                <a:gd name="T5" fmla="*/ 25 h 110"/>
                <a:gd name="T6" fmla="*/ 131 w 176"/>
                <a:gd name="T7" fmla="*/ 21 h 110"/>
                <a:gd name="T8" fmla="*/ 83 w 176"/>
                <a:gd name="T9" fmla="*/ 66 h 110"/>
                <a:gd name="T10" fmla="*/ 111 w 176"/>
                <a:gd name="T11" fmla="*/ 16 h 110"/>
                <a:gd name="T12" fmla="*/ 89 w 176"/>
                <a:gd name="T13" fmla="*/ 11 h 110"/>
                <a:gd name="T14" fmla="*/ 33 w 176"/>
                <a:gd name="T15" fmla="*/ 55 h 110"/>
                <a:gd name="T16" fmla="*/ 62 w 176"/>
                <a:gd name="T17" fmla="*/ 2 h 110"/>
                <a:gd name="T18" fmla="*/ 30 w 176"/>
                <a:gd name="T19" fmla="*/ 0 h 110"/>
                <a:gd name="T20" fmla="*/ 0 w 176"/>
                <a:gd name="T21" fmla="*/ 24 h 110"/>
                <a:gd name="T22" fmla="*/ 0 w 176"/>
                <a:gd name="T23" fmla="*/ 74 h 110"/>
                <a:gd name="T24" fmla="*/ 0 w 176"/>
                <a:gd name="T25" fmla="*/ 74 h 1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6"/>
                <a:gd name="T40" fmla="*/ 0 h 110"/>
                <a:gd name="T41" fmla="*/ 176 w 176"/>
                <a:gd name="T42" fmla="*/ 110 h 1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6" h="110" extrusionOk="0">
                  <a:moveTo>
                    <a:pt x="0" y="81"/>
                  </a:moveTo>
                  <a:lnTo>
                    <a:pt x="118" y="110"/>
                  </a:lnTo>
                  <a:lnTo>
                    <a:pt x="176" y="25"/>
                  </a:lnTo>
                  <a:lnTo>
                    <a:pt x="138" y="21"/>
                  </a:lnTo>
                  <a:lnTo>
                    <a:pt x="83" y="73"/>
                  </a:lnTo>
                  <a:lnTo>
                    <a:pt x="118" y="16"/>
                  </a:lnTo>
                  <a:lnTo>
                    <a:pt x="96" y="11"/>
                  </a:lnTo>
                  <a:lnTo>
                    <a:pt x="33" y="57"/>
                  </a:lnTo>
                  <a:lnTo>
                    <a:pt x="62" y="2"/>
                  </a:lnTo>
                  <a:lnTo>
                    <a:pt x="30" y="0"/>
                  </a:lnTo>
                  <a:lnTo>
                    <a:pt x="0" y="24"/>
                  </a:lnTo>
                  <a:lnTo>
                    <a:pt x="0" y="81"/>
                  </a:lnTo>
                  <a:close/>
                </a:path>
              </a:pathLst>
            </a:custGeom>
            <a:solidFill>
              <a:srgbClr val="BDC9D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47" name="Shape 389"/>
            <p:cNvSpPr>
              <a:spLocks/>
            </p:cNvSpPr>
            <p:nvPr/>
          </p:nvSpPr>
          <p:spPr bwMode="auto">
            <a:xfrm>
              <a:off x="383" y="2032"/>
              <a:ext cx="68" cy="115"/>
            </a:xfrm>
            <a:custGeom>
              <a:avLst/>
              <a:gdLst>
                <a:gd name="T0" fmla="*/ 0 w 69"/>
                <a:gd name="T1" fmla="*/ 0 h 116"/>
                <a:gd name="T2" fmla="*/ 30 w 69"/>
                <a:gd name="T3" fmla="*/ 13 h 116"/>
                <a:gd name="T4" fmla="*/ 16 w 69"/>
                <a:gd name="T5" fmla="*/ 53 h 116"/>
                <a:gd name="T6" fmla="*/ 39 w 69"/>
                <a:gd name="T7" fmla="*/ 22 h 116"/>
                <a:gd name="T8" fmla="*/ 62 w 69"/>
                <a:gd name="T9" fmla="*/ 26 h 116"/>
                <a:gd name="T10" fmla="*/ 5 w 69"/>
                <a:gd name="T11" fmla="*/ 109 h 116"/>
                <a:gd name="T12" fmla="*/ 0 w 69"/>
                <a:gd name="T13" fmla="*/ 0 h 116"/>
                <a:gd name="T14" fmla="*/ 0 w 69"/>
                <a:gd name="T15" fmla="*/ 0 h 116"/>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116"/>
                <a:gd name="T26" fmla="*/ 69 w 69"/>
                <a:gd name="T27" fmla="*/ 116 h 1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116" extrusionOk="0">
                  <a:moveTo>
                    <a:pt x="0" y="0"/>
                  </a:moveTo>
                  <a:lnTo>
                    <a:pt x="30" y="13"/>
                  </a:lnTo>
                  <a:lnTo>
                    <a:pt x="16" y="53"/>
                  </a:lnTo>
                  <a:lnTo>
                    <a:pt x="46" y="22"/>
                  </a:lnTo>
                  <a:lnTo>
                    <a:pt x="69" y="26"/>
                  </a:lnTo>
                  <a:lnTo>
                    <a:pt x="5" y="116"/>
                  </a:lnTo>
                  <a:lnTo>
                    <a:pt x="0" y="0"/>
                  </a:lnTo>
                  <a:close/>
                </a:path>
              </a:pathLst>
            </a:custGeom>
            <a:solidFill>
              <a:srgbClr val="BDC9D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48" name="Shape 390"/>
            <p:cNvSpPr>
              <a:spLocks/>
            </p:cNvSpPr>
            <p:nvPr/>
          </p:nvSpPr>
          <p:spPr bwMode="auto">
            <a:xfrm>
              <a:off x="383" y="1743"/>
              <a:ext cx="262" cy="55"/>
            </a:xfrm>
            <a:custGeom>
              <a:avLst/>
              <a:gdLst>
                <a:gd name="T0" fmla="*/ 0 w 263"/>
                <a:gd name="T1" fmla="*/ 19 h 56"/>
                <a:gd name="T2" fmla="*/ 211 w 263"/>
                <a:gd name="T3" fmla="*/ 49 h 56"/>
                <a:gd name="T4" fmla="*/ 256 w 263"/>
                <a:gd name="T5" fmla="*/ 0 h 56"/>
                <a:gd name="T6" fmla="*/ 208 w 263"/>
                <a:gd name="T7" fmla="*/ 0 h 56"/>
                <a:gd name="T8" fmla="*/ 164 w 263"/>
                <a:gd name="T9" fmla="*/ 26 h 56"/>
                <a:gd name="T10" fmla="*/ 175 w 263"/>
                <a:gd name="T11" fmla="*/ 0 h 56"/>
                <a:gd name="T12" fmla="*/ 138 w 263"/>
                <a:gd name="T13" fmla="*/ 0 h 56"/>
                <a:gd name="T14" fmla="*/ 104 w 263"/>
                <a:gd name="T15" fmla="*/ 19 h 56"/>
                <a:gd name="T16" fmla="*/ 104 w 263"/>
                <a:gd name="T17" fmla="*/ 0 h 56"/>
                <a:gd name="T18" fmla="*/ 0 w 263"/>
                <a:gd name="T19" fmla="*/ 0 h 56"/>
                <a:gd name="T20" fmla="*/ 0 w 263"/>
                <a:gd name="T21" fmla="*/ 19 h 56"/>
                <a:gd name="T22" fmla="*/ 0 w 263"/>
                <a:gd name="T23" fmla="*/ 19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3"/>
                <a:gd name="T37" fmla="*/ 0 h 56"/>
                <a:gd name="T38" fmla="*/ 263 w 263"/>
                <a:gd name="T39" fmla="*/ 56 h 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3" h="56" extrusionOk="0">
                  <a:moveTo>
                    <a:pt x="0" y="19"/>
                  </a:moveTo>
                  <a:lnTo>
                    <a:pt x="218" y="56"/>
                  </a:lnTo>
                  <a:lnTo>
                    <a:pt x="263" y="0"/>
                  </a:lnTo>
                  <a:lnTo>
                    <a:pt x="215" y="0"/>
                  </a:lnTo>
                  <a:lnTo>
                    <a:pt x="171" y="26"/>
                  </a:lnTo>
                  <a:lnTo>
                    <a:pt x="182" y="0"/>
                  </a:lnTo>
                  <a:lnTo>
                    <a:pt x="145" y="0"/>
                  </a:lnTo>
                  <a:lnTo>
                    <a:pt x="104" y="19"/>
                  </a:lnTo>
                  <a:lnTo>
                    <a:pt x="104" y="0"/>
                  </a:lnTo>
                  <a:lnTo>
                    <a:pt x="0" y="0"/>
                  </a:lnTo>
                  <a:lnTo>
                    <a:pt x="0" y="19"/>
                  </a:lnTo>
                  <a:close/>
                </a:path>
              </a:pathLst>
            </a:custGeom>
            <a:solidFill>
              <a:srgbClr val="BDC9D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49" name="Shape 391"/>
            <p:cNvSpPr>
              <a:spLocks/>
            </p:cNvSpPr>
            <p:nvPr/>
          </p:nvSpPr>
          <p:spPr bwMode="auto">
            <a:xfrm>
              <a:off x="383" y="1735"/>
              <a:ext cx="454" cy="657"/>
            </a:xfrm>
            <a:custGeom>
              <a:avLst/>
              <a:gdLst>
                <a:gd name="T0" fmla="*/ 374 w 455"/>
                <a:gd name="T1" fmla="*/ 0 h 658"/>
                <a:gd name="T2" fmla="*/ 448 w 455"/>
                <a:gd name="T3" fmla="*/ 0 h 658"/>
                <a:gd name="T4" fmla="*/ 5 w 455"/>
                <a:gd name="T5" fmla="*/ 651 h 658"/>
                <a:gd name="T6" fmla="*/ 0 w 455"/>
                <a:gd name="T7" fmla="*/ 567 h 658"/>
                <a:gd name="T8" fmla="*/ 374 w 455"/>
                <a:gd name="T9" fmla="*/ 0 h 658"/>
                <a:gd name="T10" fmla="*/ 374 w 455"/>
                <a:gd name="T11" fmla="*/ 0 h 658"/>
                <a:gd name="T12" fmla="*/ 0 60000 65536"/>
                <a:gd name="T13" fmla="*/ 0 60000 65536"/>
                <a:gd name="T14" fmla="*/ 0 60000 65536"/>
                <a:gd name="T15" fmla="*/ 0 60000 65536"/>
                <a:gd name="T16" fmla="*/ 0 60000 65536"/>
                <a:gd name="T17" fmla="*/ 0 60000 65536"/>
                <a:gd name="T18" fmla="*/ 0 w 455"/>
                <a:gd name="T19" fmla="*/ 0 h 658"/>
                <a:gd name="T20" fmla="*/ 455 w 455"/>
                <a:gd name="T21" fmla="*/ 658 h 658"/>
              </a:gdLst>
              <a:ahLst/>
              <a:cxnLst>
                <a:cxn ang="T12">
                  <a:pos x="T0" y="T1"/>
                </a:cxn>
                <a:cxn ang="T13">
                  <a:pos x="T2" y="T3"/>
                </a:cxn>
                <a:cxn ang="T14">
                  <a:pos x="T4" y="T5"/>
                </a:cxn>
                <a:cxn ang="T15">
                  <a:pos x="T6" y="T7"/>
                </a:cxn>
                <a:cxn ang="T16">
                  <a:pos x="T8" y="T9"/>
                </a:cxn>
                <a:cxn ang="T17">
                  <a:pos x="T10" y="T11"/>
                </a:cxn>
              </a:cxnLst>
              <a:rect l="T18" t="T19" r="T20" b="T21"/>
              <a:pathLst>
                <a:path w="455" h="658" extrusionOk="0">
                  <a:moveTo>
                    <a:pt x="381" y="0"/>
                  </a:moveTo>
                  <a:lnTo>
                    <a:pt x="455" y="0"/>
                  </a:lnTo>
                  <a:lnTo>
                    <a:pt x="5" y="658"/>
                  </a:lnTo>
                  <a:lnTo>
                    <a:pt x="0" y="574"/>
                  </a:lnTo>
                  <a:lnTo>
                    <a:pt x="381"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50" name="Shape 392"/>
            <p:cNvSpPr>
              <a:spLocks/>
            </p:cNvSpPr>
            <p:nvPr/>
          </p:nvSpPr>
          <p:spPr bwMode="auto">
            <a:xfrm>
              <a:off x="1563" y="2459"/>
              <a:ext cx="385" cy="688"/>
            </a:xfrm>
            <a:custGeom>
              <a:avLst/>
              <a:gdLst>
                <a:gd name="T0" fmla="*/ 256 w 386"/>
                <a:gd name="T1" fmla="*/ 134 h 689"/>
                <a:gd name="T2" fmla="*/ 308 w 386"/>
                <a:gd name="T3" fmla="*/ 107 h 689"/>
                <a:gd name="T4" fmla="*/ 333 w 386"/>
                <a:gd name="T5" fmla="*/ 46 h 689"/>
                <a:gd name="T6" fmla="*/ 379 w 386"/>
                <a:gd name="T7" fmla="*/ 0 h 689"/>
                <a:gd name="T8" fmla="*/ 68 w 386"/>
                <a:gd name="T9" fmla="*/ 676 h 689"/>
                <a:gd name="T10" fmla="*/ 0 w 386"/>
                <a:gd name="T11" fmla="*/ 682 h 689"/>
                <a:gd name="T12" fmla="*/ 256 w 386"/>
                <a:gd name="T13" fmla="*/ 134 h 689"/>
                <a:gd name="T14" fmla="*/ 256 w 386"/>
                <a:gd name="T15" fmla="*/ 134 h 689"/>
                <a:gd name="T16" fmla="*/ 0 60000 65536"/>
                <a:gd name="T17" fmla="*/ 0 60000 65536"/>
                <a:gd name="T18" fmla="*/ 0 60000 65536"/>
                <a:gd name="T19" fmla="*/ 0 60000 65536"/>
                <a:gd name="T20" fmla="*/ 0 60000 65536"/>
                <a:gd name="T21" fmla="*/ 0 60000 65536"/>
                <a:gd name="T22" fmla="*/ 0 60000 65536"/>
                <a:gd name="T23" fmla="*/ 0 60000 65536"/>
                <a:gd name="T24" fmla="*/ 0 w 386"/>
                <a:gd name="T25" fmla="*/ 0 h 689"/>
                <a:gd name="T26" fmla="*/ 386 w 386"/>
                <a:gd name="T27" fmla="*/ 689 h 6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6" h="689" extrusionOk="0">
                  <a:moveTo>
                    <a:pt x="263" y="134"/>
                  </a:moveTo>
                  <a:lnTo>
                    <a:pt x="315" y="107"/>
                  </a:lnTo>
                  <a:lnTo>
                    <a:pt x="340" y="46"/>
                  </a:lnTo>
                  <a:lnTo>
                    <a:pt x="386" y="0"/>
                  </a:lnTo>
                  <a:lnTo>
                    <a:pt x="68" y="683"/>
                  </a:lnTo>
                  <a:lnTo>
                    <a:pt x="0" y="689"/>
                  </a:lnTo>
                  <a:lnTo>
                    <a:pt x="263" y="134"/>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51" name="Shape 393"/>
            <p:cNvSpPr>
              <a:spLocks/>
            </p:cNvSpPr>
            <p:nvPr/>
          </p:nvSpPr>
          <p:spPr bwMode="auto">
            <a:xfrm>
              <a:off x="1272" y="3259"/>
              <a:ext cx="306" cy="524"/>
            </a:xfrm>
            <a:custGeom>
              <a:avLst/>
              <a:gdLst>
                <a:gd name="T0" fmla="*/ 231 w 307"/>
                <a:gd name="T1" fmla="*/ 17 h 525"/>
                <a:gd name="T2" fmla="*/ 239 w 307"/>
                <a:gd name="T3" fmla="*/ 80 h 525"/>
                <a:gd name="T4" fmla="*/ 173 w 307"/>
                <a:gd name="T5" fmla="*/ 149 h 525"/>
                <a:gd name="T6" fmla="*/ 0 w 307"/>
                <a:gd name="T7" fmla="*/ 517 h 525"/>
                <a:gd name="T8" fmla="*/ 70 w 307"/>
                <a:gd name="T9" fmla="*/ 518 h 525"/>
                <a:gd name="T10" fmla="*/ 300 w 307"/>
                <a:gd name="T11" fmla="*/ 0 h 525"/>
                <a:gd name="T12" fmla="*/ 268 w 307"/>
                <a:gd name="T13" fmla="*/ 22 h 525"/>
                <a:gd name="T14" fmla="*/ 231 w 307"/>
                <a:gd name="T15" fmla="*/ 17 h 525"/>
                <a:gd name="T16" fmla="*/ 231 w 307"/>
                <a:gd name="T17" fmla="*/ 17 h 5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7"/>
                <a:gd name="T28" fmla="*/ 0 h 525"/>
                <a:gd name="T29" fmla="*/ 307 w 307"/>
                <a:gd name="T30" fmla="*/ 525 h 5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7" h="525" extrusionOk="0">
                  <a:moveTo>
                    <a:pt x="238" y="17"/>
                  </a:moveTo>
                  <a:lnTo>
                    <a:pt x="246" y="80"/>
                  </a:lnTo>
                  <a:lnTo>
                    <a:pt x="180" y="149"/>
                  </a:lnTo>
                  <a:lnTo>
                    <a:pt x="0" y="524"/>
                  </a:lnTo>
                  <a:lnTo>
                    <a:pt x="70" y="525"/>
                  </a:lnTo>
                  <a:lnTo>
                    <a:pt x="307" y="0"/>
                  </a:lnTo>
                  <a:lnTo>
                    <a:pt x="275" y="22"/>
                  </a:lnTo>
                  <a:lnTo>
                    <a:pt x="238" y="1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52" name="Shape 394"/>
            <p:cNvSpPr>
              <a:spLocks/>
            </p:cNvSpPr>
            <p:nvPr/>
          </p:nvSpPr>
          <p:spPr bwMode="auto">
            <a:xfrm>
              <a:off x="1438" y="1720"/>
              <a:ext cx="645" cy="131"/>
            </a:xfrm>
            <a:custGeom>
              <a:avLst/>
              <a:gdLst>
                <a:gd name="T0" fmla="*/ 78 w 646"/>
                <a:gd name="T1" fmla="*/ 9 h 132"/>
                <a:gd name="T2" fmla="*/ 0 w 646"/>
                <a:gd name="T3" fmla="*/ 68 h 132"/>
                <a:gd name="T4" fmla="*/ 46 w 646"/>
                <a:gd name="T5" fmla="*/ 75 h 132"/>
                <a:gd name="T6" fmla="*/ 122 w 646"/>
                <a:gd name="T7" fmla="*/ 17 h 132"/>
                <a:gd name="T8" fmla="*/ 86 w 646"/>
                <a:gd name="T9" fmla="*/ 75 h 132"/>
                <a:gd name="T10" fmla="*/ 120 w 646"/>
                <a:gd name="T11" fmla="*/ 78 h 132"/>
                <a:gd name="T12" fmla="*/ 182 w 646"/>
                <a:gd name="T13" fmla="*/ 25 h 132"/>
                <a:gd name="T14" fmla="*/ 155 w 646"/>
                <a:gd name="T15" fmla="*/ 80 h 132"/>
                <a:gd name="T16" fmla="*/ 196 w 646"/>
                <a:gd name="T17" fmla="*/ 88 h 132"/>
                <a:gd name="T18" fmla="*/ 278 w 646"/>
                <a:gd name="T19" fmla="*/ 14 h 132"/>
                <a:gd name="T20" fmla="*/ 242 w 646"/>
                <a:gd name="T21" fmla="*/ 88 h 132"/>
                <a:gd name="T22" fmla="*/ 295 w 646"/>
                <a:gd name="T23" fmla="*/ 94 h 132"/>
                <a:gd name="T24" fmla="*/ 351 w 646"/>
                <a:gd name="T25" fmla="*/ 22 h 132"/>
                <a:gd name="T26" fmla="*/ 323 w 646"/>
                <a:gd name="T27" fmla="*/ 94 h 132"/>
                <a:gd name="T28" fmla="*/ 376 w 646"/>
                <a:gd name="T29" fmla="*/ 105 h 132"/>
                <a:gd name="T30" fmla="*/ 449 w 646"/>
                <a:gd name="T31" fmla="*/ 25 h 132"/>
                <a:gd name="T32" fmla="*/ 415 w 646"/>
                <a:gd name="T33" fmla="*/ 105 h 132"/>
                <a:gd name="T34" fmla="*/ 469 w 646"/>
                <a:gd name="T35" fmla="*/ 118 h 132"/>
                <a:gd name="T36" fmla="*/ 549 w 646"/>
                <a:gd name="T37" fmla="*/ 28 h 132"/>
                <a:gd name="T38" fmla="*/ 507 w 646"/>
                <a:gd name="T39" fmla="*/ 121 h 132"/>
                <a:gd name="T40" fmla="*/ 567 w 646"/>
                <a:gd name="T41" fmla="*/ 125 h 132"/>
                <a:gd name="T42" fmla="*/ 639 w 646"/>
                <a:gd name="T43" fmla="*/ 0 h 132"/>
                <a:gd name="T44" fmla="*/ 78 w 646"/>
                <a:gd name="T45" fmla="*/ 9 h 132"/>
                <a:gd name="T46" fmla="*/ 78 w 646"/>
                <a:gd name="T47" fmla="*/ 9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46"/>
                <a:gd name="T73" fmla="*/ 0 h 132"/>
                <a:gd name="T74" fmla="*/ 646 w 646"/>
                <a:gd name="T75" fmla="*/ 132 h 13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46" h="132" extrusionOk="0">
                  <a:moveTo>
                    <a:pt x="78" y="9"/>
                  </a:moveTo>
                  <a:lnTo>
                    <a:pt x="0" y="75"/>
                  </a:lnTo>
                  <a:lnTo>
                    <a:pt x="46" y="82"/>
                  </a:lnTo>
                  <a:lnTo>
                    <a:pt x="122" y="17"/>
                  </a:lnTo>
                  <a:lnTo>
                    <a:pt x="86" y="82"/>
                  </a:lnTo>
                  <a:lnTo>
                    <a:pt x="120" y="85"/>
                  </a:lnTo>
                  <a:lnTo>
                    <a:pt x="182" y="25"/>
                  </a:lnTo>
                  <a:lnTo>
                    <a:pt x="155" y="87"/>
                  </a:lnTo>
                  <a:lnTo>
                    <a:pt x="196" y="95"/>
                  </a:lnTo>
                  <a:lnTo>
                    <a:pt x="278" y="14"/>
                  </a:lnTo>
                  <a:lnTo>
                    <a:pt x="242" y="95"/>
                  </a:lnTo>
                  <a:lnTo>
                    <a:pt x="295" y="101"/>
                  </a:lnTo>
                  <a:lnTo>
                    <a:pt x="358" y="22"/>
                  </a:lnTo>
                  <a:lnTo>
                    <a:pt x="326" y="101"/>
                  </a:lnTo>
                  <a:lnTo>
                    <a:pt x="383" y="112"/>
                  </a:lnTo>
                  <a:lnTo>
                    <a:pt x="456" y="25"/>
                  </a:lnTo>
                  <a:lnTo>
                    <a:pt x="422" y="112"/>
                  </a:lnTo>
                  <a:lnTo>
                    <a:pt x="476" y="125"/>
                  </a:lnTo>
                  <a:lnTo>
                    <a:pt x="556" y="28"/>
                  </a:lnTo>
                  <a:lnTo>
                    <a:pt x="514" y="128"/>
                  </a:lnTo>
                  <a:lnTo>
                    <a:pt x="574" y="132"/>
                  </a:lnTo>
                  <a:lnTo>
                    <a:pt x="646" y="0"/>
                  </a:lnTo>
                  <a:lnTo>
                    <a:pt x="78" y="9"/>
                  </a:lnTo>
                  <a:close/>
                </a:path>
              </a:pathLst>
            </a:custGeom>
            <a:solidFill>
              <a:srgbClr val="BDC9D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53" name="Shape 395"/>
            <p:cNvSpPr>
              <a:spLocks/>
            </p:cNvSpPr>
            <p:nvPr/>
          </p:nvSpPr>
          <p:spPr bwMode="auto">
            <a:xfrm>
              <a:off x="2002" y="1722"/>
              <a:ext cx="278" cy="479"/>
            </a:xfrm>
            <a:custGeom>
              <a:avLst/>
              <a:gdLst>
                <a:gd name="T0" fmla="*/ 210 w 279"/>
                <a:gd name="T1" fmla="*/ 0 h 480"/>
                <a:gd name="T2" fmla="*/ 272 w 279"/>
                <a:gd name="T3" fmla="*/ 0 h 480"/>
                <a:gd name="T4" fmla="*/ 52 w 279"/>
                <a:gd name="T5" fmla="*/ 473 h 480"/>
                <a:gd name="T6" fmla="*/ 0 w 279"/>
                <a:gd name="T7" fmla="*/ 463 h 480"/>
                <a:gd name="T8" fmla="*/ 210 w 279"/>
                <a:gd name="T9" fmla="*/ 0 h 480"/>
                <a:gd name="T10" fmla="*/ 210 w 279"/>
                <a:gd name="T11" fmla="*/ 0 h 480"/>
                <a:gd name="T12" fmla="*/ 0 60000 65536"/>
                <a:gd name="T13" fmla="*/ 0 60000 65536"/>
                <a:gd name="T14" fmla="*/ 0 60000 65536"/>
                <a:gd name="T15" fmla="*/ 0 60000 65536"/>
                <a:gd name="T16" fmla="*/ 0 60000 65536"/>
                <a:gd name="T17" fmla="*/ 0 60000 65536"/>
                <a:gd name="T18" fmla="*/ 0 w 279"/>
                <a:gd name="T19" fmla="*/ 0 h 480"/>
                <a:gd name="T20" fmla="*/ 279 w 279"/>
                <a:gd name="T21" fmla="*/ 480 h 480"/>
              </a:gdLst>
              <a:ahLst/>
              <a:cxnLst>
                <a:cxn ang="T12">
                  <a:pos x="T0" y="T1"/>
                </a:cxn>
                <a:cxn ang="T13">
                  <a:pos x="T2" y="T3"/>
                </a:cxn>
                <a:cxn ang="T14">
                  <a:pos x="T4" y="T5"/>
                </a:cxn>
                <a:cxn ang="T15">
                  <a:pos x="T6" y="T7"/>
                </a:cxn>
                <a:cxn ang="T16">
                  <a:pos x="T8" y="T9"/>
                </a:cxn>
                <a:cxn ang="T17">
                  <a:pos x="T10" y="T11"/>
                </a:cxn>
              </a:cxnLst>
              <a:rect l="T18" t="T19" r="T20" b="T21"/>
              <a:pathLst>
                <a:path w="279" h="480" extrusionOk="0">
                  <a:moveTo>
                    <a:pt x="217" y="0"/>
                  </a:moveTo>
                  <a:lnTo>
                    <a:pt x="279" y="0"/>
                  </a:lnTo>
                  <a:lnTo>
                    <a:pt x="52" y="480"/>
                  </a:lnTo>
                  <a:lnTo>
                    <a:pt x="0" y="470"/>
                  </a:lnTo>
                  <a:lnTo>
                    <a:pt x="217"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54" name="Shape 396"/>
            <p:cNvSpPr>
              <a:spLocks/>
            </p:cNvSpPr>
            <p:nvPr/>
          </p:nvSpPr>
          <p:spPr bwMode="auto">
            <a:xfrm>
              <a:off x="1981" y="2159"/>
              <a:ext cx="125" cy="165"/>
            </a:xfrm>
            <a:custGeom>
              <a:avLst/>
              <a:gdLst>
                <a:gd name="T0" fmla="*/ 0 w 126"/>
                <a:gd name="T1" fmla="*/ 86 h 166"/>
                <a:gd name="T2" fmla="*/ 11 w 126"/>
                <a:gd name="T3" fmla="*/ 44 h 166"/>
                <a:gd name="T4" fmla="*/ 24 w 126"/>
                <a:gd name="T5" fmla="*/ 22 h 166"/>
                <a:gd name="T6" fmla="*/ 34 w 126"/>
                <a:gd name="T7" fmla="*/ 0 h 166"/>
                <a:gd name="T8" fmla="*/ 47 w 126"/>
                <a:gd name="T9" fmla="*/ 0 h 166"/>
                <a:gd name="T10" fmla="*/ 47 w 126"/>
                <a:gd name="T11" fmla="*/ 23 h 166"/>
                <a:gd name="T12" fmla="*/ 63 w 126"/>
                <a:gd name="T13" fmla="*/ 37 h 166"/>
                <a:gd name="T14" fmla="*/ 99 w 126"/>
                <a:gd name="T15" fmla="*/ 22 h 166"/>
                <a:gd name="T16" fmla="*/ 119 w 126"/>
                <a:gd name="T17" fmla="*/ 19 h 166"/>
                <a:gd name="T18" fmla="*/ 119 w 126"/>
                <a:gd name="T19" fmla="*/ 34 h 166"/>
                <a:gd name="T20" fmla="*/ 100 w 126"/>
                <a:gd name="T21" fmla="*/ 56 h 166"/>
                <a:gd name="T22" fmla="*/ 92 w 126"/>
                <a:gd name="T23" fmla="*/ 68 h 166"/>
                <a:gd name="T24" fmla="*/ 95 w 126"/>
                <a:gd name="T25" fmla="*/ 86 h 166"/>
                <a:gd name="T26" fmla="*/ 85 w 126"/>
                <a:gd name="T27" fmla="*/ 121 h 166"/>
                <a:gd name="T28" fmla="*/ 63 w 126"/>
                <a:gd name="T29" fmla="*/ 132 h 166"/>
                <a:gd name="T30" fmla="*/ 54 w 126"/>
                <a:gd name="T31" fmla="*/ 124 h 166"/>
                <a:gd name="T32" fmla="*/ 5 w 126"/>
                <a:gd name="T33" fmla="*/ 159 h 166"/>
                <a:gd name="T34" fmla="*/ 0 w 126"/>
                <a:gd name="T35" fmla="*/ 86 h 166"/>
                <a:gd name="T36" fmla="*/ 0 w 126"/>
                <a:gd name="T37" fmla="*/ 86 h 1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6"/>
                <a:gd name="T58" fmla="*/ 0 h 166"/>
                <a:gd name="T59" fmla="*/ 126 w 126"/>
                <a:gd name="T60" fmla="*/ 166 h 1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6" h="166" extrusionOk="0">
                  <a:moveTo>
                    <a:pt x="0" y="93"/>
                  </a:moveTo>
                  <a:lnTo>
                    <a:pt x="11" y="44"/>
                  </a:lnTo>
                  <a:lnTo>
                    <a:pt x="24" y="22"/>
                  </a:lnTo>
                  <a:lnTo>
                    <a:pt x="34" y="0"/>
                  </a:lnTo>
                  <a:lnTo>
                    <a:pt x="47" y="0"/>
                  </a:lnTo>
                  <a:lnTo>
                    <a:pt x="47" y="23"/>
                  </a:lnTo>
                  <a:lnTo>
                    <a:pt x="66" y="37"/>
                  </a:lnTo>
                  <a:lnTo>
                    <a:pt x="106" y="22"/>
                  </a:lnTo>
                  <a:lnTo>
                    <a:pt x="126" y="19"/>
                  </a:lnTo>
                  <a:lnTo>
                    <a:pt x="126" y="34"/>
                  </a:lnTo>
                  <a:lnTo>
                    <a:pt x="107" y="56"/>
                  </a:lnTo>
                  <a:lnTo>
                    <a:pt x="99" y="68"/>
                  </a:lnTo>
                  <a:lnTo>
                    <a:pt x="102" y="93"/>
                  </a:lnTo>
                  <a:lnTo>
                    <a:pt x="92" y="128"/>
                  </a:lnTo>
                  <a:lnTo>
                    <a:pt x="68" y="139"/>
                  </a:lnTo>
                  <a:lnTo>
                    <a:pt x="54" y="131"/>
                  </a:lnTo>
                  <a:lnTo>
                    <a:pt x="5" y="166"/>
                  </a:lnTo>
                  <a:lnTo>
                    <a:pt x="0" y="93"/>
                  </a:lnTo>
                  <a:close/>
                </a:path>
              </a:pathLst>
            </a:custGeom>
            <a:solidFill>
              <a:srgbClr val="C7695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55" name="Shape 397"/>
            <p:cNvSpPr>
              <a:spLocks/>
            </p:cNvSpPr>
            <p:nvPr/>
          </p:nvSpPr>
          <p:spPr bwMode="auto">
            <a:xfrm>
              <a:off x="1556" y="2420"/>
              <a:ext cx="264" cy="608"/>
            </a:xfrm>
            <a:custGeom>
              <a:avLst/>
              <a:gdLst>
                <a:gd name="T0" fmla="*/ 30 w 265"/>
                <a:gd name="T1" fmla="*/ 0 h 609"/>
                <a:gd name="T2" fmla="*/ 25 w 265"/>
                <a:gd name="T3" fmla="*/ 5 h 609"/>
                <a:gd name="T4" fmla="*/ 21 w 265"/>
                <a:gd name="T5" fmla="*/ 14 h 609"/>
                <a:gd name="T6" fmla="*/ 17 w 265"/>
                <a:gd name="T7" fmla="*/ 27 h 609"/>
                <a:gd name="T8" fmla="*/ 11 w 265"/>
                <a:gd name="T9" fmla="*/ 41 h 609"/>
                <a:gd name="T10" fmla="*/ 10 w 265"/>
                <a:gd name="T11" fmla="*/ 53 h 609"/>
                <a:gd name="T12" fmla="*/ 7 w 265"/>
                <a:gd name="T13" fmla="*/ 65 h 609"/>
                <a:gd name="T14" fmla="*/ 6 w 265"/>
                <a:gd name="T15" fmla="*/ 81 h 609"/>
                <a:gd name="T16" fmla="*/ 3 w 265"/>
                <a:gd name="T17" fmla="*/ 98 h 609"/>
                <a:gd name="T18" fmla="*/ 3 w 265"/>
                <a:gd name="T19" fmla="*/ 113 h 609"/>
                <a:gd name="T20" fmla="*/ 3 w 265"/>
                <a:gd name="T21" fmla="*/ 122 h 609"/>
                <a:gd name="T22" fmla="*/ 2 w 265"/>
                <a:gd name="T23" fmla="*/ 133 h 609"/>
                <a:gd name="T24" fmla="*/ 0 w 265"/>
                <a:gd name="T25" fmla="*/ 144 h 609"/>
                <a:gd name="T26" fmla="*/ 0 w 265"/>
                <a:gd name="T27" fmla="*/ 156 h 609"/>
                <a:gd name="T28" fmla="*/ 0 w 265"/>
                <a:gd name="T29" fmla="*/ 167 h 609"/>
                <a:gd name="T30" fmla="*/ 0 w 265"/>
                <a:gd name="T31" fmla="*/ 180 h 609"/>
                <a:gd name="T32" fmla="*/ 0 w 265"/>
                <a:gd name="T33" fmla="*/ 193 h 609"/>
                <a:gd name="T34" fmla="*/ 0 w 265"/>
                <a:gd name="T35" fmla="*/ 205 h 609"/>
                <a:gd name="T36" fmla="*/ 0 w 265"/>
                <a:gd name="T37" fmla="*/ 218 h 609"/>
                <a:gd name="T38" fmla="*/ 0 w 265"/>
                <a:gd name="T39" fmla="*/ 232 h 609"/>
                <a:gd name="T40" fmla="*/ 0 w 265"/>
                <a:gd name="T41" fmla="*/ 245 h 609"/>
                <a:gd name="T42" fmla="*/ 0 w 265"/>
                <a:gd name="T43" fmla="*/ 259 h 609"/>
                <a:gd name="T44" fmla="*/ 0 w 265"/>
                <a:gd name="T45" fmla="*/ 273 h 609"/>
                <a:gd name="T46" fmla="*/ 2 w 265"/>
                <a:gd name="T47" fmla="*/ 286 h 609"/>
                <a:gd name="T48" fmla="*/ 2 w 265"/>
                <a:gd name="T49" fmla="*/ 300 h 609"/>
                <a:gd name="T50" fmla="*/ 3 w 265"/>
                <a:gd name="T51" fmla="*/ 306 h 609"/>
                <a:gd name="T52" fmla="*/ 3 w 265"/>
                <a:gd name="T53" fmla="*/ 320 h 609"/>
                <a:gd name="T54" fmla="*/ 4 w 265"/>
                <a:gd name="T55" fmla="*/ 332 h 609"/>
                <a:gd name="T56" fmla="*/ 4 w 265"/>
                <a:gd name="T57" fmla="*/ 344 h 609"/>
                <a:gd name="T58" fmla="*/ 4 w 265"/>
                <a:gd name="T59" fmla="*/ 356 h 609"/>
                <a:gd name="T60" fmla="*/ 4 w 265"/>
                <a:gd name="T61" fmla="*/ 369 h 609"/>
                <a:gd name="T62" fmla="*/ 6 w 265"/>
                <a:gd name="T63" fmla="*/ 384 h 609"/>
                <a:gd name="T64" fmla="*/ 7 w 265"/>
                <a:gd name="T65" fmla="*/ 404 h 609"/>
                <a:gd name="T66" fmla="*/ 7 w 265"/>
                <a:gd name="T67" fmla="*/ 420 h 609"/>
                <a:gd name="T68" fmla="*/ 8 w 265"/>
                <a:gd name="T69" fmla="*/ 434 h 609"/>
                <a:gd name="T70" fmla="*/ 10 w 265"/>
                <a:gd name="T71" fmla="*/ 446 h 609"/>
                <a:gd name="T72" fmla="*/ 21 w 265"/>
                <a:gd name="T73" fmla="*/ 560 h 609"/>
                <a:gd name="T74" fmla="*/ 258 w 265"/>
                <a:gd name="T75" fmla="*/ 103 h 609"/>
                <a:gd name="T76" fmla="*/ 32 w 265"/>
                <a:gd name="T77" fmla="*/ 0 h 60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65"/>
                <a:gd name="T118" fmla="*/ 0 h 609"/>
                <a:gd name="T119" fmla="*/ 265 w 265"/>
                <a:gd name="T120" fmla="*/ 609 h 60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65" h="609" extrusionOk="0">
                  <a:moveTo>
                    <a:pt x="32" y="0"/>
                  </a:moveTo>
                  <a:lnTo>
                    <a:pt x="30" y="0"/>
                  </a:lnTo>
                  <a:lnTo>
                    <a:pt x="27" y="3"/>
                  </a:lnTo>
                  <a:lnTo>
                    <a:pt x="25" y="5"/>
                  </a:lnTo>
                  <a:lnTo>
                    <a:pt x="23" y="10"/>
                  </a:lnTo>
                  <a:lnTo>
                    <a:pt x="21" y="14"/>
                  </a:lnTo>
                  <a:lnTo>
                    <a:pt x="19" y="20"/>
                  </a:lnTo>
                  <a:lnTo>
                    <a:pt x="17" y="27"/>
                  </a:lnTo>
                  <a:lnTo>
                    <a:pt x="14" y="37"/>
                  </a:lnTo>
                  <a:lnTo>
                    <a:pt x="11" y="41"/>
                  </a:lnTo>
                  <a:lnTo>
                    <a:pt x="11" y="48"/>
                  </a:lnTo>
                  <a:lnTo>
                    <a:pt x="10" y="53"/>
                  </a:lnTo>
                  <a:lnTo>
                    <a:pt x="10" y="60"/>
                  </a:lnTo>
                  <a:lnTo>
                    <a:pt x="7" y="65"/>
                  </a:lnTo>
                  <a:lnTo>
                    <a:pt x="7" y="73"/>
                  </a:lnTo>
                  <a:lnTo>
                    <a:pt x="6" y="81"/>
                  </a:lnTo>
                  <a:lnTo>
                    <a:pt x="4" y="90"/>
                  </a:lnTo>
                  <a:lnTo>
                    <a:pt x="3" y="98"/>
                  </a:lnTo>
                  <a:lnTo>
                    <a:pt x="3" y="107"/>
                  </a:lnTo>
                  <a:lnTo>
                    <a:pt x="3" y="113"/>
                  </a:lnTo>
                  <a:lnTo>
                    <a:pt x="3" y="117"/>
                  </a:lnTo>
                  <a:lnTo>
                    <a:pt x="3" y="122"/>
                  </a:lnTo>
                  <a:lnTo>
                    <a:pt x="3" y="129"/>
                  </a:lnTo>
                  <a:lnTo>
                    <a:pt x="2" y="133"/>
                  </a:lnTo>
                  <a:lnTo>
                    <a:pt x="2" y="138"/>
                  </a:lnTo>
                  <a:lnTo>
                    <a:pt x="0" y="144"/>
                  </a:lnTo>
                  <a:lnTo>
                    <a:pt x="0" y="149"/>
                  </a:lnTo>
                  <a:lnTo>
                    <a:pt x="0" y="156"/>
                  </a:lnTo>
                  <a:lnTo>
                    <a:pt x="0" y="161"/>
                  </a:lnTo>
                  <a:lnTo>
                    <a:pt x="0" y="167"/>
                  </a:lnTo>
                  <a:lnTo>
                    <a:pt x="0" y="174"/>
                  </a:lnTo>
                  <a:lnTo>
                    <a:pt x="0" y="180"/>
                  </a:lnTo>
                  <a:lnTo>
                    <a:pt x="0" y="186"/>
                  </a:lnTo>
                  <a:lnTo>
                    <a:pt x="0" y="193"/>
                  </a:lnTo>
                  <a:lnTo>
                    <a:pt x="0" y="199"/>
                  </a:lnTo>
                  <a:lnTo>
                    <a:pt x="0" y="205"/>
                  </a:lnTo>
                  <a:lnTo>
                    <a:pt x="0" y="212"/>
                  </a:lnTo>
                  <a:lnTo>
                    <a:pt x="0" y="218"/>
                  </a:lnTo>
                  <a:lnTo>
                    <a:pt x="0" y="226"/>
                  </a:lnTo>
                  <a:lnTo>
                    <a:pt x="0" y="232"/>
                  </a:lnTo>
                  <a:lnTo>
                    <a:pt x="0" y="239"/>
                  </a:lnTo>
                  <a:lnTo>
                    <a:pt x="0" y="245"/>
                  </a:lnTo>
                  <a:lnTo>
                    <a:pt x="0" y="252"/>
                  </a:lnTo>
                  <a:lnTo>
                    <a:pt x="0" y="259"/>
                  </a:lnTo>
                  <a:lnTo>
                    <a:pt x="0" y="266"/>
                  </a:lnTo>
                  <a:lnTo>
                    <a:pt x="0" y="273"/>
                  </a:lnTo>
                  <a:lnTo>
                    <a:pt x="2" y="281"/>
                  </a:lnTo>
                  <a:lnTo>
                    <a:pt x="2" y="286"/>
                  </a:lnTo>
                  <a:lnTo>
                    <a:pt x="2" y="293"/>
                  </a:lnTo>
                  <a:lnTo>
                    <a:pt x="2" y="300"/>
                  </a:lnTo>
                  <a:lnTo>
                    <a:pt x="3" y="306"/>
                  </a:lnTo>
                  <a:lnTo>
                    <a:pt x="3" y="313"/>
                  </a:lnTo>
                  <a:lnTo>
                    <a:pt x="3" y="320"/>
                  </a:lnTo>
                  <a:lnTo>
                    <a:pt x="3" y="327"/>
                  </a:lnTo>
                  <a:lnTo>
                    <a:pt x="4" y="334"/>
                  </a:lnTo>
                  <a:lnTo>
                    <a:pt x="4" y="339"/>
                  </a:lnTo>
                  <a:lnTo>
                    <a:pt x="4" y="346"/>
                  </a:lnTo>
                  <a:lnTo>
                    <a:pt x="4" y="351"/>
                  </a:lnTo>
                  <a:lnTo>
                    <a:pt x="4" y="358"/>
                  </a:lnTo>
                  <a:lnTo>
                    <a:pt x="4" y="363"/>
                  </a:lnTo>
                  <a:lnTo>
                    <a:pt x="4" y="370"/>
                  </a:lnTo>
                  <a:lnTo>
                    <a:pt x="4" y="376"/>
                  </a:lnTo>
                  <a:lnTo>
                    <a:pt x="6" y="381"/>
                  </a:lnTo>
                  <a:lnTo>
                    <a:pt x="6" y="391"/>
                  </a:lnTo>
                  <a:lnTo>
                    <a:pt x="7" y="401"/>
                  </a:lnTo>
                  <a:lnTo>
                    <a:pt x="7" y="411"/>
                  </a:lnTo>
                  <a:lnTo>
                    <a:pt x="7" y="420"/>
                  </a:lnTo>
                  <a:lnTo>
                    <a:pt x="7" y="427"/>
                  </a:lnTo>
                  <a:lnTo>
                    <a:pt x="8" y="434"/>
                  </a:lnTo>
                  <a:lnTo>
                    <a:pt x="8" y="441"/>
                  </a:lnTo>
                  <a:lnTo>
                    <a:pt x="10" y="446"/>
                  </a:lnTo>
                  <a:lnTo>
                    <a:pt x="10" y="453"/>
                  </a:lnTo>
                  <a:lnTo>
                    <a:pt x="10" y="456"/>
                  </a:lnTo>
                  <a:lnTo>
                    <a:pt x="21" y="567"/>
                  </a:lnTo>
                  <a:lnTo>
                    <a:pt x="29" y="609"/>
                  </a:lnTo>
                  <a:lnTo>
                    <a:pt x="265" y="103"/>
                  </a:lnTo>
                  <a:lnTo>
                    <a:pt x="32" y="0"/>
                  </a:lnTo>
                  <a:close/>
                </a:path>
              </a:pathLst>
            </a:custGeom>
            <a:solidFill>
              <a:srgbClr val="1C404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56" name="Shape 398"/>
            <p:cNvSpPr>
              <a:spLocks/>
            </p:cNvSpPr>
            <p:nvPr/>
          </p:nvSpPr>
          <p:spPr bwMode="auto">
            <a:xfrm>
              <a:off x="1563" y="2562"/>
              <a:ext cx="128" cy="475"/>
            </a:xfrm>
            <a:custGeom>
              <a:avLst/>
              <a:gdLst>
                <a:gd name="T0" fmla="*/ 49 w 129"/>
                <a:gd name="T1" fmla="*/ 10 h 476"/>
                <a:gd name="T2" fmla="*/ 64 w 129"/>
                <a:gd name="T3" fmla="*/ 25 h 476"/>
                <a:gd name="T4" fmla="*/ 81 w 129"/>
                <a:gd name="T5" fmla="*/ 38 h 476"/>
                <a:gd name="T6" fmla="*/ 108 w 129"/>
                <a:gd name="T7" fmla="*/ 48 h 476"/>
                <a:gd name="T8" fmla="*/ 122 w 129"/>
                <a:gd name="T9" fmla="*/ 52 h 476"/>
                <a:gd name="T10" fmla="*/ 91 w 129"/>
                <a:gd name="T11" fmla="*/ 91 h 476"/>
                <a:gd name="T12" fmla="*/ 88 w 129"/>
                <a:gd name="T13" fmla="*/ 105 h 476"/>
                <a:gd name="T14" fmla="*/ 85 w 129"/>
                <a:gd name="T15" fmla="*/ 125 h 476"/>
                <a:gd name="T16" fmla="*/ 84 w 129"/>
                <a:gd name="T17" fmla="*/ 151 h 476"/>
                <a:gd name="T18" fmla="*/ 83 w 129"/>
                <a:gd name="T19" fmla="*/ 170 h 476"/>
                <a:gd name="T20" fmla="*/ 81 w 129"/>
                <a:gd name="T21" fmla="*/ 192 h 476"/>
                <a:gd name="T22" fmla="*/ 81 w 129"/>
                <a:gd name="T23" fmla="*/ 213 h 476"/>
                <a:gd name="T24" fmla="*/ 81 w 129"/>
                <a:gd name="T25" fmla="*/ 234 h 476"/>
                <a:gd name="T26" fmla="*/ 84 w 129"/>
                <a:gd name="T27" fmla="*/ 258 h 476"/>
                <a:gd name="T28" fmla="*/ 84 w 129"/>
                <a:gd name="T29" fmla="*/ 279 h 476"/>
                <a:gd name="T30" fmla="*/ 87 w 129"/>
                <a:gd name="T31" fmla="*/ 296 h 476"/>
                <a:gd name="T32" fmla="*/ 23 w 129"/>
                <a:gd name="T33" fmla="*/ 469 h 476"/>
                <a:gd name="T34" fmla="*/ 14 w 129"/>
                <a:gd name="T35" fmla="*/ 454 h 476"/>
                <a:gd name="T36" fmla="*/ 7 w 129"/>
                <a:gd name="T37" fmla="*/ 434 h 476"/>
                <a:gd name="T38" fmla="*/ 3 w 129"/>
                <a:gd name="T39" fmla="*/ 408 h 476"/>
                <a:gd name="T40" fmla="*/ 1 w 129"/>
                <a:gd name="T41" fmla="*/ 388 h 476"/>
                <a:gd name="T42" fmla="*/ 1 w 129"/>
                <a:gd name="T43" fmla="*/ 370 h 476"/>
                <a:gd name="T44" fmla="*/ 1 w 129"/>
                <a:gd name="T45" fmla="*/ 354 h 476"/>
                <a:gd name="T46" fmla="*/ 1 w 129"/>
                <a:gd name="T47" fmla="*/ 336 h 476"/>
                <a:gd name="T48" fmla="*/ 0 w 129"/>
                <a:gd name="T49" fmla="*/ 320 h 476"/>
                <a:gd name="T50" fmla="*/ 0 w 129"/>
                <a:gd name="T51" fmla="*/ 303 h 476"/>
                <a:gd name="T52" fmla="*/ 0 w 129"/>
                <a:gd name="T53" fmla="*/ 284 h 476"/>
                <a:gd name="T54" fmla="*/ 0 w 129"/>
                <a:gd name="T55" fmla="*/ 183 h 476"/>
                <a:gd name="T56" fmla="*/ 4 w 129"/>
                <a:gd name="T57" fmla="*/ 196 h 476"/>
                <a:gd name="T58" fmla="*/ 12 w 129"/>
                <a:gd name="T59" fmla="*/ 217 h 476"/>
                <a:gd name="T60" fmla="*/ 22 w 129"/>
                <a:gd name="T61" fmla="*/ 238 h 476"/>
                <a:gd name="T62" fmla="*/ 33 w 129"/>
                <a:gd name="T63" fmla="*/ 258 h 476"/>
                <a:gd name="T64" fmla="*/ 41 w 129"/>
                <a:gd name="T65" fmla="*/ 273 h 476"/>
                <a:gd name="T66" fmla="*/ 48 w 129"/>
                <a:gd name="T67" fmla="*/ 269 h 476"/>
                <a:gd name="T68" fmla="*/ 50 w 129"/>
                <a:gd name="T69" fmla="*/ 252 h 476"/>
                <a:gd name="T70" fmla="*/ 50 w 129"/>
                <a:gd name="T71" fmla="*/ 235 h 476"/>
                <a:gd name="T72" fmla="*/ 50 w 129"/>
                <a:gd name="T73" fmla="*/ 208 h 476"/>
                <a:gd name="T74" fmla="*/ 50 w 129"/>
                <a:gd name="T75" fmla="*/ 179 h 476"/>
                <a:gd name="T76" fmla="*/ 49 w 129"/>
                <a:gd name="T77" fmla="*/ 154 h 476"/>
                <a:gd name="T78" fmla="*/ 49 w 129"/>
                <a:gd name="T79" fmla="*/ 129 h 476"/>
                <a:gd name="T80" fmla="*/ 49 w 129"/>
                <a:gd name="T81" fmla="*/ 110 h 476"/>
                <a:gd name="T82" fmla="*/ 49 w 129"/>
                <a:gd name="T83" fmla="*/ 95 h 476"/>
                <a:gd name="T84" fmla="*/ 64 w 129"/>
                <a:gd name="T85" fmla="*/ 65 h 476"/>
                <a:gd name="T86" fmla="*/ 43 w 129"/>
                <a:gd name="T87" fmla="*/ 0 h 47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9"/>
                <a:gd name="T133" fmla="*/ 0 h 476"/>
                <a:gd name="T134" fmla="*/ 129 w 129"/>
                <a:gd name="T135" fmla="*/ 476 h 47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9" h="476" extrusionOk="0">
                  <a:moveTo>
                    <a:pt x="43" y="0"/>
                  </a:moveTo>
                  <a:lnTo>
                    <a:pt x="43" y="3"/>
                  </a:lnTo>
                  <a:lnTo>
                    <a:pt x="49" y="10"/>
                  </a:lnTo>
                  <a:lnTo>
                    <a:pt x="52" y="14"/>
                  </a:lnTo>
                  <a:lnTo>
                    <a:pt x="57" y="19"/>
                  </a:lnTo>
                  <a:lnTo>
                    <a:pt x="64" y="25"/>
                  </a:lnTo>
                  <a:lnTo>
                    <a:pt x="71" y="30"/>
                  </a:lnTo>
                  <a:lnTo>
                    <a:pt x="79" y="34"/>
                  </a:lnTo>
                  <a:lnTo>
                    <a:pt x="88" y="38"/>
                  </a:lnTo>
                  <a:lnTo>
                    <a:pt x="98" y="41"/>
                  </a:lnTo>
                  <a:lnTo>
                    <a:pt x="109" y="45"/>
                  </a:lnTo>
                  <a:lnTo>
                    <a:pt x="115" y="48"/>
                  </a:lnTo>
                  <a:lnTo>
                    <a:pt x="122" y="51"/>
                  </a:lnTo>
                  <a:lnTo>
                    <a:pt x="128" y="52"/>
                  </a:lnTo>
                  <a:lnTo>
                    <a:pt x="129" y="52"/>
                  </a:lnTo>
                  <a:lnTo>
                    <a:pt x="100" y="84"/>
                  </a:lnTo>
                  <a:lnTo>
                    <a:pt x="99" y="86"/>
                  </a:lnTo>
                  <a:lnTo>
                    <a:pt x="98" y="91"/>
                  </a:lnTo>
                  <a:lnTo>
                    <a:pt x="98" y="94"/>
                  </a:lnTo>
                  <a:lnTo>
                    <a:pt x="96" y="99"/>
                  </a:lnTo>
                  <a:lnTo>
                    <a:pt x="95" y="105"/>
                  </a:lnTo>
                  <a:lnTo>
                    <a:pt x="95" y="112"/>
                  </a:lnTo>
                  <a:lnTo>
                    <a:pt x="94" y="117"/>
                  </a:lnTo>
                  <a:lnTo>
                    <a:pt x="92" y="125"/>
                  </a:lnTo>
                  <a:lnTo>
                    <a:pt x="91" y="133"/>
                  </a:lnTo>
                  <a:lnTo>
                    <a:pt x="91" y="143"/>
                  </a:lnTo>
                  <a:lnTo>
                    <a:pt x="91" y="151"/>
                  </a:lnTo>
                  <a:lnTo>
                    <a:pt x="90" y="160"/>
                  </a:lnTo>
                  <a:lnTo>
                    <a:pt x="90" y="166"/>
                  </a:lnTo>
                  <a:lnTo>
                    <a:pt x="90" y="170"/>
                  </a:lnTo>
                  <a:lnTo>
                    <a:pt x="90" y="177"/>
                  </a:lnTo>
                  <a:lnTo>
                    <a:pt x="90" y="182"/>
                  </a:lnTo>
                  <a:lnTo>
                    <a:pt x="88" y="192"/>
                  </a:lnTo>
                  <a:lnTo>
                    <a:pt x="88" y="202"/>
                  </a:lnTo>
                  <a:lnTo>
                    <a:pt x="88" y="208"/>
                  </a:lnTo>
                  <a:lnTo>
                    <a:pt x="88" y="213"/>
                  </a:lnTo>
                  <a:lnTo>
                    <a:pt x="88" y="219"/>
                  </a:lnTo>
                  <a:lnTo>
                    <a:pt x="88" y="224"/>
                  </a:lnTo>
                  <a:lnTo>
                    <a:pt x="88" y="234"/>
                  </a:lnTo>
                  <a:lnTo>
                    <a:pt x="90" y="244"/>
                  </a:lnTo>
                  <a:lnTo>
                    <a:pt x="91" y="254"/>
                  </a:lnTo>
                  <a:lnTo>
                    <a:pt x="91" y="265"/>
                  </a:lnTo>
                  <a:lnTo>
                    <a:pt x="91" y="272"/>
                  </a:lnTo>
                  <a:lnTo>
                    <a:pt x="91" y="280"/>
                  </a:lnTo>
                  <a:lnTo>
                    <a:pt x="91" y="286"/>
                  </a:lnTo>
                  <a:lnTo>
                    <a:pt x="92" y="293"/>
                  </a:lnTo>
                  <a:lnTo>
                    <a:pt x="92" y="299"/>
                  </a:lnTo>
                  <a:lnTo>
                    <a:pt x="94" y="303"/>
                  </a:lnTo>
                  <a:lnTo>
                    <a:pt x="94" y="304"/>
                  </a:lnTo>
                  <a:lnTo>
                    <a:pt x="95" y="307"/>
                  </a:lnTo>
                  <a:lnTo>
                    <a:pt x="23" y="476"/>
                  </a:lnTo>
                  <a:lnTo>
                    <a:pt x="20" y="474"/>
                  </a:lnTo>
                  <a:lnTo>
                    <a:pt x="16" y="468"/>
                  </a:lnTo>
                  <a:lnTo>
                    <a:pt x="14" y="461"/>
                  </a:lnTo>
                  <a:lnTo>
                    <a:pt x="10" y="452"/>
                  </a:lnTo>
                  <a:lnTo>
                    <a:pt x="8" y="446"/>
                  </a:lnTo>
                  <a:lnTo>
                    <a:pt x="7" y="441"/>
                  </a:lnTo>
                  <a:lnTo>
                    <a:pt x="6" y="434"/>
                  </a:lnTo>
                  <a:lnTo>
                    <a:pt x="6" y="426"/>
                  </a:lnTo>
                  <a:lnTo>
                    <a:pt x="3" y="415"/>
                  </a:lnTo>
                  <a:lnTo>
                    <a:pt x="3" y="406"/>
                  </a:lnTo>
                  <a:lnTo>
                    <a:pt x="1" y="400"/>
                  </a:lnTo>
                  <a:lnTo>
                    <a:pt x="1" y="395"/>
                  </a:lnTo>
                  <a:lnTo>
                    <a:pt x="1" y="388"/>
                  </a:lnTo>
                  <a:lnTo>
                    <a:pt x="1" y="384"/>
                  </a:lnTo>
                  <a:lnTo>
                    <a:pt x="1" y="377"/>
                  </a:lnTo>
                  <a:lnTo>
                    <a:pt x="1" y="372"/>
                  </a:lnTo>
                  <a:lnTo>
                    <a:pt x="1" y="366"/>
                  </a:lnTo>
                  <a:lnTo>
                    <a:pt x="1" y="361"/>
                  </a:lnTo>
                  <a:lnTo>
                    <a:pt x="1" y="354"/>
                  </a:lnTo>
                  <a:lnTo>
                    <a:pt x="1" y="349"/>
                  </a:lnTo>
                  <a:lnTo>
                    <a:pt x="1" y="343"/>
                  </a:lnTo>
                  <a:lnTo>
                    <a:pt x="1" y="339"/>
                  </a:lnTo>
                  <a:lnTo>
                    <a:pt x="0" y="334"/>
                  </a:lnTo>
                  <a:lnTo>
                    <a:pt x="0" y="327"/>
                  </a:lnTo>
                  <a:lnTo>
                    <a:pt x="0" y="323"/>
                  </a:lnTo>
                  <a:lnTo>
                    <a:pt x="0" y="318"/>
                  </a:lnTo>
                  <a:lnTo>
                    <a:pt x="0" y="310"/>
                  </a:lnTo>
                  <a:lnTo>
                    <a:pt x="0" y="303"/>
                  </a:lnTo>
                  <a:lnTo>
                    <a:pt x="0" y="296"/>
                  </a:lnTo>
                  <a:lnTo>
                    <a:pt x="0" y="291"/>
                  </a:lnTo>
                  <a:lnTo>
                    <a:pt x="0" y="288"/>
                  </a:lnTo>
                  <a:lnTo>
                    <a:pt x="1" y="288"/>
                  </a:lnTo>
                  <a:lnTo>
                    <a:pt x="0" y="183"/>
                  </a:lnTo>
                  <a:lnTo>
                    <a:pt x="0" y="186"/>
                  </a:lnTo>
                  <a:lnTo>
                    <a:pt x="1" y="190"/>
                  </a:lnTo>
                  <a:lnTo>
                    <a:pt x="4" y="196"/>
                  </a:lnTo>
                  <a:lnTo>
                    <a:pt x="7" y="201"/>
                  </a:lnTo>
                  <a:lnTo>
                    <a:pt x="10" y="209"/>
                  </a:lnTo>
                  <a:lnTo>
                    <a:pt x="12" y="217"/>
                  </a:lnTo>
                  <a:lnTo>
                    <a:pt x="16" y="225"/>
                  </a:lnTo>
                  <a:lnTo>
                    <a:pt x="19" y="234"/>
                  </a:lnTo>
                  <a:lnTo>
                    <a:pt x="22" y="242"/>
                  </a:lnTo>
                  <a:lnTo>
                    <a:pt x="26" y="250"/>
                  </a:lnTo>
                  <a:lnTo>
                    <a:pt x="30" y="258"/>
                  </a:lnTo>
                  <a:lnTo>
                    <a:pt x="33" y="265"/>
                  </a:lnTo>
                  <a:lnTo>
                    <a:pt x="35" y="272"/>
                  </a:lnTo>
                  <a:lnTo>
                    <a:pt x="38" y="276"/>
                  </a:lnTo>
                  <a:lnTo>
                    <a:pt x="41" y="280"/>
                  </a:lnTo>
                  <a:lnTo>
                    <a:pt x="43" y="282"/>
                  </a:lnTo>
                  <a:lnTo>
                    <a:pt x="48" y="278"/>
                  </a:lnTo>
                  <a:lnTo>
                    <a:pt x="48" y="276"/>
                  </a:lnTo>
                  <a:lnTo>
                    <a:pt x="49" y="270"/>
                  </a:lnTo>
                  <a:lnTo>
                    <a:pt x="50" y="265"/>
                  </a:lnTo>
                  <a:lnTo>
                    <a:pt x="50" y="259"/>
                  </a:lnTo>
                  <a:lnTo>
                    <a:pt x="50" y="251"/>
                  </a:lnTo>
                  <a:lnTo>
                    <a:pt x="50" y="244"/>
                  </a:lnTo>
                  <a:lnTo>
                    <a:pt x="50" y="235"/>
                  </a:lnTo>
                  <a:lnTo>
                    <a:pt x="50" y="227"/>
                  </a:lnTo>
                  <a:lnTo>
                    <a:pt x="50" y="217"/>
                  </a:lnTo>
                  <a:lnTo>
                    <a:pt x="50" y="208"/>
                  </a:lnTo>
                  <a:lnTo>
                    <a:pt x="50" y="197"/>
                  </a:lnTo>
                  <a:lnTo>
                    <a:pt x="50" y="189"/>
                  </a:lnTo>
                  <a:lnTo>
                    <a:pt x="50" y="179"/>
                  </a:lnTo>
                  <a:lnTo>
                    <a:pt x="50" y="170"/>
                  </a:lnTo>
                  <a:lnTo>
                    <a:pt x="49" y="160"/>
                  </a:lnTo>
                  <a:lnTo>
                    <a:pt x="49" y="154"/>
                  </a:lnTo>
                  <a:lnTo>
                    <a:pt x="49" y="144"/>
                  </a:lnTo>
                  <a:lnTo>
                    <a:pt x="49" y="136"/>
                  </a:lnTo>
                  <a:lnTo>
                    <a:pt x="49" y="129"/>
                  </a:lnTo>
                  <a:lnTo>
                    <a:pt x="49" y="122"/>
                  </a:lnTo>
                  <a:lnTo>
                    <a:pt x="49" y="116"/>
                  </a:lnTo>
                  <a:lnTo>
                    <a:pt x="49" y="110"/>
                  </a:lnTo>
                  <a:lnTo>
                    <a:pt x="49" y="105"/>
                  </a:lnTo>
                  <a:lnTo>
                    <a:pt x="49" y="102"/>
                  </a:lnTo>
                  <a:lnTo>
                    <a:pt x="49" y="95"/>
                  </a:lnTo>
                  <a:lnTo>
                    <a:pt x="73" y="121"/>
                  </a:lnTo>
                  <a:lnTo>
                    <a:pt x="71" y="65"/>
                  </a:lnTo>
                  <a:lnTo>
                    <a:pt x="52" y="30"/>
                  </a:lnTo>
                  <a:lnTo>
                    <a:pt x="43" y="0"/>
                  </a:lnTo>
                  <a:close/>
                </a:path>
              </a:pathLst>
            </a:custGeom>
            <a:solidFill>
              <a:srgbClr val="0024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57" name="Shape 399"/>
            <p:cNvSpPr>
              <a:spLocks/>
            </p:cNvSpPr>
            <p:nvPr/>
          </p:nvSpPr>
          <p:spPr bwMode="auto">
            <a:xfrm>
              <a:off x="1553" y="1895"/>
              <a:ext cx="149" cy="77"/>
            </a:xfrm>
            <a:custGeom>
              <a:avLst/>
              <a:gdLst>
                <a:gd name="T0" fmla="*/ 20 w 150"/>
                <a:gd name="T1" fmla="*/ 65 h 78"/>
                <a:gd name="T2" fmla="*/ 74 w 150"/>
                <a:gd name="T3" fmla="*/ 57 h 78"/>
                <a:gd name="T4" fmla="*/ 74 w 150"/>
                <a:gd name="T5" fmla="*/ 58 h 78"/>
                <a:gd name="T6" fmla="*/ 75 w 150"/>
                <a:gd name="T7" fmla="*/ 61 h 78"/>
                <a:gd name="T8" fmla="*/ 75 w 150"/>
                <a:gd name="T9" fmla="*/ 63 h 78"/>
                <a:gd name="T10" fmla="*/ 77 w 150"/>
                <a:gd name="T11" fmla="*/ 64 h 78"/>
                <a:gd name="T12" fmla="*/ 81 w 150"/>
                <a:gd name="T13" fmla="*/ 67 h 78"/>
                <a:gd name="T14" fmla="*/ 87 w 150"/>
                <a:gd name="T15" fmla="*/ 68 h 78"/>
                <a:gd name="T16" fmla="*/ 96 w 150"/>
                <a:gd name="T17" fmla="*/ 68 h 78"/>
                <a:gd name="T18" fmla="*/ 104 w 150"/>
                <a:gd name="T19" fmla="*/ 69 h 78"/>
                <a:gd name="T20" fmla="*/ 113 w 150"/>
                <a:gd name="T21" fmla="*/ 69 h 78"/>
                <a:gd name="T22" fmla="*/ 123 w 150"/>
                <a:gd name="T23" fmla="*/ 69 h 78"/>
                <a:gd name="T24" fmla="*/ 130 w 150"/>
                <a:gd name="T25" fmla="*/ 69 h 78"/>
                <a:gd name="T26" fmla="*/ 136 w 150"/>
                <a:gd name="T27" fmla="*/ 69 h 78"/>
                <a:gd name="T28" fmla="*/ 140 w 150"/>
                <a:gd name="T29" fmla="*/ 69 h 78"/>
                <a:gd name="T30" fmla="*/ 143 w 150"/>
                <a:gd name="T31" fmla="*/ 71 h 78"/>
                <a:gd name="T32" fmla="*/ 94 w 150"/>
                <a:gd name="T33" fmla="*/ 0 h 78"/>
                <a:gd name="T34" fmla="*/ 0 w 150"/>
                <a:gd name="T35" fmla="*/ 32 h 78"/>
                <a:gd name="T36" fmla="*/ 20 w 150"/>
                <a:gd name="T37" fmla="*/ 65 h 78"/>
                <a:gd name="T38" fmla="*/ 20 w 150"/>
                <a:gd name="T39" fmla="*/ 65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0"/>
                <a:gd name="T61" fmla="*/ 0 h 78"/>
                <a:gd name="T62" fmla="*/ 150 w 150"/>
                <a:gd name="T63" fmla="*/ 78 h 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0" h="78" extrusionOk="0">
                  <a:moveTo>
                    <a:pt x="20" y="72"/>
                  </a:moveTo>
                  <a:lnTo>
                    <a:pt x="74" y="64"/>
                  </a:lnTo>
                  <a:lnTo>
                    <a:pt x="74" y="65"/>
                  </a:lnTo>
                  <a:lnTo>
                    <a:pt x="77" y="68"/>
                  </a:lnTo>
                  <a:lnTo>
                    <a:pt x="80" y="70"/>
                  </a:lnTo>
                  <a:lnTo>
                    <a:pt x="84" y="71"/>
                  </a:lnTo>
                  <a:lnTo>
                    <a:pt x="88" y="74"/>
                  </a:lnTo>
                  <a:lnTo>
                    <a:pt x="94" y="75"/>
                  </a:lnTo>
                  <a:lnTo>
                    <a:pt x="103" y="75"/>
                  </a:lnTo>
                  <a:lnTo>
                    <a:pt x="111" y="76"/>
                  </a:lnTo>
                  <a:lnTo>
                    <a:pt x="120" y="76"/>
                  </a:lnTo>
                  <a:lnTo>
                    <a:pt x="130" y="76"/>
                  </a:lnTo>
                  <a:lnTo>
                    <a:pt x="137" y="76"/>
                  </a:lnTo>
                  <a:lnTo>
                    <a:pt x="143" y="76"/>
                  </a:lnTo>
                  <a:lnTo>
                    <a:pt x="147" y="76"/>
                  </a:lnTo>
                  <a:lnTo>
                    <a:pt x="150" y="78"/>
                  </a:lnTo>
                  <a:lnTo>
                    <a:pt x="101" y="0"/>
                  </a:lnTo>
                  <a:lnTo>
                    <a:pt x="0" y="32"/>
                  </a:lnTo>
                  <a:lnTo>
                    <a:pt x="20" y="72"/>
                  </a:lnTo>
                  <a:close/>
                </a:path>
              </a:pathLst>
            </a:custGeom>
            <a:solidFill>
              <a:srgbClr val="A84A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58" name="Shape 400"/>
            <p:cNvSpPr>
              <a:spLocks/>
            </p:cNvSpPr>
            <p:nvPr/>
          </p:nvSpPr>
          <p:spPr bwMode="auto">
            <a:xfrm>
              <a:off x="1527" y="1879"/>
              <a:ext cx="180" cy="89"/>
            </a:xfrm>
            <a:custGeom>
              <a:avLst/>
              <a:gdLst>
                <a:gd name="T0" fmla="*/ 0 w 181"/>
                <a:gd name="T1" fmla="*/ 33 h 90"/>
                <a:gd name="T2" fmla="*/ 73 w 181"/>
                <a:gd name="T3" fmla="*/ 31 h 90"/>
                <a:gd name="T4" fmla="*/ 142 w 181"/>
                <a:gd name="T5" fmla="*/ 0 h 90"/>
                <a:gd name="T6" fmla="*/ 174 w 181"/>
                <a:gd name="T7" fmla="*/ 83 h 90"/>
                <a:gd name="T8" fmla="*/ 113 w 181"/>
                <a:gd name="T9" fmla="*/ 70 h 90"/>
                <a:gd name="T10" fmla="*/ 113 w 181"/>
                <a:gd name="T11" fmla="*/ 54 h 90"/>
                <a:gd name="T12" fmla="*/ 25 w 181"/>
                <a:gd name="T13" fmla="*/ 64 h 90"/>
                <a:gd name="T14" fmla="*/ 0 w 181"/>
                <a:gd name="T15" fmla="*/ 33 h 90"/>
                <a:gd name="T16" fmla="*/ 0 w 181"/>
                <a:gd name="T17" fmla="*/ 33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1"/>
                <a:gd name="T28" fmla="*/ 0 h 90"/>
                <a:gd name="T29" fmla="*/ 181 w 181"/>
                <a:gd name="T30" fmla="*/ 90 h 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1" h="90" extrusionOk="0">
                  <a:moveTo>
                    <a:pt x="0" y="33"/>
                  </a:moveTo>
                  <a:lnTo>
                    <a:pt x="73" y="31"/>
                  </a:lnTo>
                  <a:lnTo>
                    <a:pt x="149" y="0"/>
                  </a:lnTo>
                  <a:lnTo>
                    <a:pt x="181" y="90"/>
                  </a:lnTo>
                  <a:lnTo>
                    <a:pt x="120" y="77"/>
                  </a:lnTo>
                  <a:lnTo>
                    <a:pt x="120" y="61"/>
                  </a:lnTo>
                  <a:lnTo>
                    <a:pt x="25" y="71"/>
                  </a:lnTo>
                  <a:lnTo>
                    <a:pt x="0" y="33"/>
                  </a:lnTo>
                  <a:close/>
                </a:path>
              </a:pathLst>
            </a:custGeom>
            <a:solidFill>
              <a:srgbClr val="E0857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59" name="Shape 401"/>
            <p:cNvSpPr>
              <a:spLocks/>
            </p:cNvSpPr>
            <p:nvPr/>
          </p:nvSpPr>
          <p:spPr bwMode="auto">
            <a:xfrm>
              <a:off x="1628" y="1795"/>
              <a:ext cx="181" cy="209"/>
            </a:xfrm>
            <a:custGeom>
              <a:avLst/>
              <a:gdLst>
                <a:gd name="T0" fmla="*/ 3 w 182"/>
                <a:gd name="T1" fmla="*/ 0 h 210"/>
                <a:gd name="T2" fmla="*/ 0 w 182"/>
                <a:gd name="T3" fmla="*/ 35 h 210"/>
                <a:gd name="T4" fmla="*/ 14 w 182"/>
                <a:gd name="T5" fmla="*/ 62 h 210"/>
                <a:gd name="T6" fmla="*/ 10 w 182"/>
                <a:gd name="T7" fmla="*/ 87 h 210"/>
                <a:gd name="T8" fmla="*/ 49 w 182"/>
                <a:gd name="T9" fmla="*/ 187 h 210"/>
                <a:gd name="T10" fmla="*/ 77 w 182"/>
                <a:gd name="T11" fmla="*/ 184 h 210"/>
                <a:gd name="T12" fmla="*/ 80 w 182"/>
                <a:gd name="T13" fmla="*/ 203 h 210"/>
                <a:gd name="T14" fmla="*/ 161 w 182"/>
                <a:gd name="T15" fmla="*/ 190 h 210"/>
                <a:gd name="T16" fmla="*/ 175 w 182"/>
                <a:gd name="T17" fmla="*/ 53 h 210"/>
                <a:gd name="T18" fmla="*/ 3 w 182"/>
                <a:gd name="T19" fmla="*/ 0 h 210"/>
                <a:gd name="T20" fmla="*/ 3 w 182"/>
                <a:gd name="T21" fmla="*/ 0 h 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2"/>
                <a:gd name="T34" fmla="*/ 0 h 210"/>
                <a:gd name="T35" fmla="*/ 182 w 182"/>
                <a:gd name="T36" fmla="*/ 210 h 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2" h="210" extrusionOk="0">
                  <a:moveTo>
                    <a:pt x="3" y="0"/>
                  </a:moveTo>
                  <a:lnTo>
                    <a:pt x="0" y="35"/>
                  </a:lnTo>
                  <a:lnTo>
                    <a:pt x="14" y="62"/>
                  </a:lnTo>
                  <a:lnTo>
                    <a:pt x="10" y="87"/>
                  </a:lnTo>
                  <a:lnTo>
                    <a:pt x="49" y="194"/>
                  </a:lnTo>
                  <a:lnTo>
                    <a:pt x="77" y="191"/>
                  </a:lnTo>
                  <a:lnTo>
                    <a:pt x="80" y="210"/>
                  </a:lnTo>
                  <a:lnTo>
                    <a:pt x="168" y="197"/>
                  </a:lnTo>
                  <a:lnTo>
                    <a:pt x="182" y="53"/>
                  </a:lnTo>
                  <a:lnTo>
                    <a:pt x="3" y="0"/>
                  </a:lnTo>
                  <a:close/>
                </a:path>
              </a:pathLst>
            </a:custGeom>
            <a:solidFill>
              <a:srgbClr val="A84A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60" name="Shape 402"/>
            <p:cNvSpPr>
              <a:spLocks/>
            </p:cNvSpPr>
            <p:nvPr/>
          </p:nvSpPr>
          <p:spPr bwMode="auto">
            <a:xfrm>
              <a:off x="1604" y="1756"/>
              <a:ext cx="221" cy="217"/>
            </a:xfrm>
            <a:custGeom>
              <a:avLst/>
              <a:gdLst>
                <a:gd name="T0" fmla="*/ 47 w 222"/>
                <a:gd name="T1" fmla="*/ 5 h 218"/>
                <a:gd name="T2" fmla="*/ 0 w 222"/>
                <a:gd name="T3" fmla="*/ 24 h 218"/>
                <a:gd name="T4" fmla="*/ 1 w 222"/>
                <a:gd name="T5" fmla="*/ 25 h 218"/>
                <a:gd name="T6" fmla="*/ 5 w 222"/>
                <a:gd name="T7" fmla="*/ 30 h 218"/>
                <a:gd name="T8" fmla="*/ 7 w 222"/>
                <a:gd name="T9" fmla="*/ 32 h 218"/>
                <a:gd name="T10" fmla="*/ 12 w 222"/>
                <a:gd name="T11" fmla="*/ 38 h 218"/>
                <a:gd name="T12" fmla="*/ 16 w 222"/>
                <a:gd name="T13" fmla="*/ 42 h 218"/>
                <a:gd name="T14" fmla="*/ 24 w 222"/>
                <a:gd name="T15" fmla="*/ 50 h 218"/>
                <a:gd name="T16" fmla="*/ 31 w 222"/>
                <a:gd name="T17" fmla="*/ 55 h 218"/>
                <a:gd name="T18" fmla="*/ 40 w 222"/>
                <a:gd name="T19" fmla="*/ 65 h 218"/>
                <a:gd name="T20" fmla="*/ 49 w 222"/>
                <a:gd name="T21" fmla="*/ 72 h 218"/>
                <a:gd name="T22" fmla="*/ 57 w 222"/>
                <a:gd name="T23" fmla="*/ 80 h 218"/>
                <a:gd name="T24" fmla="*/ 65 w 222"/>
                <a:gd name="T25" fmla="*/ 85 h 218"/>
                <a:gd name="T26" fmla="*/ 72 w 222"/>
                <a:gd name="T27" fmla="*/ 91 h 218"/>
                <a:gd name="T28" fmla="*/ 76 w 222"/>
                <a:gd name="T29" fmla="*/ 95 h 218"/>
                <a:gd name="T30" fmla="*/ 77 w 222"/>
                <a:gd name="T31" fmla="*/ 96 h 218"/>
                <a:gd name="T32" fmla="*/ 104 w 222"/>
                <a:gd name="T33" fmla="*/ 86 h 218"/>
                <a:gd name="T34" fmla="*/ 105 w 222"/>
                <a:gd name="T35" fmla="*/ 89 h 218"/>
                <a:gd name="T36" fmla="*/ 107 w 222"/>
                <a:gd name="T37" fmla="*/ 95 h 218"/>
                <a:gd name="T38" fmla="*/ 110 w 222"/>
                <a:gd name="T39" fmla="*/ 101 h 218"/>
                <a:gd name="T40" fmla="*/ 111 w 222"/>
                <a:gd name="T41" fmla="*/ 107 h 218"/>
                <a:gd name="T42" fmla="*/ 111 w 222"/>
                <a:gd name="T43" fmla="*/ 109 h 218"/>
                <a:gd name="T44" fmla="*/ 111 w 222"/>
                <a:gd name="T45" fmla="*/ 117 h 218"/>
                <a:gd name="T46" fmla="*/ 111 w 222"/>
                <a:gd name="T47" fmla="*/ 124 h 218"/>
                <a:gd name="T48" fmla="*/ 111 w 222"/>
                <a:gd name="T49" fmla="*/ 131 h 218"/>
                <a:gd name="T50" fmla="*/ 111 w 222"/>
                <a:gd name="T51" fmla="*/ 136 h 218"/>
                <a:gd name="T52" fmla="*/ 111 w 222"/>
                <a:gd name="T53" fmla="*/ 141 h 218"/>
                <a:gd name="T54" fmla="*/ 110 w 222"/>
                <a:gd name="T55" fmla="*/ 146 h 218"/>
                <a:gd name="T56" fmla="*/ 104 w 222"/>
                <a:gd name="T57" fmla="*/ 151 h 218"/>
                <a:gd name="T58" fmla="*/ 104 w 222"/>
                <a:gd name="T59" fmla="*/ 154 h 218"/>
                <a:gd name="T60" fmla="*/ 111 w 222"/>
                <a:gd name="T61" fmla="*/ 184 h 218"/>
                <a:gd name="T62" fmla="*/ 122 w 222"/>
                <a:gd name="T63" fmla="*/ 211 h 218"/>
                <a:gd name="T64" fmla="*/ 185 w 222"/>
                <a:gd name="T65" fmla="*/ 202 h 218"/>
                <a:gd name="T66" fmla="*/ 215 w 222"/>
                <a:gd name="T67" fmla="*/ 109 h 218"/>
                <a:gd name="T68" fmla="*/ 212 w 222"/>
                <a:gd name="T69" fmla="*/ 39 h 218"/>
                <a:gd name="T70" fmla="*/ 124 w 222"/>
                <a:gd name="T71" fmla="*/ 0 h 218"/>
                <a:gd name="T72" fmla="*/ 47 w 222"/>
                <a:gd name="T73" fmla="*/ 5 h 218"/>
                <a:gd name="T74" fmla="*/ 47 w 222"/>
                <a:gd name="T75" fmla="*/ 5 h 2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2"/>
                <a:gd name="T115" fmla="*/ 0 h 218"/>
                <a:gd name="T116" fmla="*/ 222 w 222"/>
                <a:gd name="T117" fmla="*/ 218 h 21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2" h="218" extrusionOk="0">
                  <a:moveTo>
                    <a:pt x="47" y="5"/>
                  </a:moveTo>
                  <a:lnTo>
                    <a:pt x="0" y="24"/>
                  </a:lnTo>
                  <a:lnTo>
                    <a:pt x="1" y="25"/>
                  </a:lnTo>
                  <a:lnTo>
                    <a:pt x="5" y="30"/>
                  </a:lnTo>
                  <a:lnTo>
                    <a:pt x="7" y="32"/>
                  </a:lnTo>
                  <a:lnTo>
                    <a:pt x="12" y="38"/>
                  </a:lnTo>
                  <a:lnTo>
                    <a:pt x="16" y="42"/>
                  </a:lnTo>
                  <a:lnTo>
                    <a:pt x="24" y="50"/>
                  </a:lnTo>
                  <a:lnTo>
                    <a:pt x="31" y="55"/>
                  </a:lnTo>
                  <a:lnTo>
                    <a:pt x="40" y="65"/>
                  </a:lnTo>
                  <a:lnTo>
                    <a:pt x="49" y="72"/>
                  </a:lnTo>
                  <a:lnTo>
                    <a:pt x="57" y="80"/>
                  </a:lnTo>
                  <a:lnTo>
                    <a:pt x="65" y="85"/>
                  </a:lnTo>
                  <a:lnTo>
                    <a:pt x="72" y="91"/>
                  </a:lnTo>
                  <a:lnTo>
                    <a:pt x="76" y="95"/>
                  </a:lnTo>
                  <a:lnTo>
                    <a:pt x="77" y="96"/>
                  </a:lnTo>
                  <a:lnTo>
                    <a:pt x="104" y="86"/>
                  </a:lnTo>
                  <a:lnTo>
                    <a:pt x="105" y="89"/>
                  </a:lnTo>
                  <a:lnTo>
                    <a:pt x="107" y="95"/>
                  </a:lnTo>
                  <a:lnTo>
                    <a:pt x="110" y="101"/>
                  </a:lnTo>
                  <a:lnTo>
                    <a:pt x="111" y="107"/>
                  </a:lnTo>
                  <a:lnTo>
                    <a:pt x="114" y="116"/>
                  </a:lnTo>
                  <a:lnTo>
                    <a:pt x="115" y="124"/>
                  </a:lnTo>
                  <a:lnTo>
                    <a:pt x="115" y="131"/>
                  </a:lnTo>
                  <a:lnTo>
                    <a:pt x="115" y="138"/>
                  </a:lnTo>
                  <a:lnTo>
                    <a:pt x="114" y="143"/>
                  </a:lnTo>
                  <a:lnTo>
                    <a:pt x="111" y="148"/>
                  </a:lnTo>
                  <a:lnTo>
                    <a:pt x="110" y="153"/>
                  </a:lnTo>
                  <a:lnTo>
                    <a:pt x="104" y="158"/>
                  </a:lnTo>
                  <a:lnTo>
                    <a:pt x="104" y="161"/>
                  </a:lnTo>
                  <a:lnTo>
                    <a:pt x="115" y="191"/>
                  </a:lnTo>
                  <a:lnTo>
                    <a:pt x="129" y="218"/>
                  </a:lnTo>
                  <a:lnTo>
                    <a:pt x="192" y="209"/>
                  </a:lnTo>
                  <a:lnTo>
                    <a:pt x="222" y="114"/>
                  </a:lnTo>
                  <a:lnTo>
                    <a:pt x="219" y="39"/>
                  </a:lnTo>
                  <a:lnTo>
                    <a:pt x="131" y="0"/>
                  </a:lnTo>
                  <a:lnTo>
                    <a:pt x="47" y="5"/>
                  </a:lnTo>
                  <a:close/>
                </a:path>
              </a:pathLst>
            </a:custGeom>
            <a:solidFill>
              <a:srgbClr val="7D4D1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61" name="Shape 403"/>
            <p:cNvSpPr>
              <a:spLocks/>
            </p:cNvSpPr>
            <p:nvPr/>
          </p:nvSpPr>
          <p:spPr bwMode="auto">
            <a:xfrm>
              <a:off x="1636" y="1750"/>
              <a:ext cx="196" cy="200"/>
            </a:xfrm>
            <a:custGeom>
              <a:avLst/>
              <a:gdLst>
                <a:gd name="T0" fmla="*/ 10 w 197"/>
                <a:gd name="T1" fmla="*/ 12 h 201"/>
                <a:gd name="T2" fmla="*/ 27 w 197"/>
                <a:gd name="T3" fmla="*/ 7 h 201"/>
                <a:gd name="T4" fmla="*/ 52 w 197"/>
                <a:gd name="T5" fmla="*/ 3 h 201"/>
                <a:gd name="T6" fmla="*/ 79 w 197"/>
                <a:gd name="T7" fmla="*/ 0 h 201"/>
                <a:gd name="T8" fmla="*/ 100 w 197"/>
                <a:gd name="T9" fmla="*/ 1 h 201"/>
                <a:gd name="T10" fmla="*/ 125 w 197"/>
                <a:gd name="T11" fmla="*/ 5 h 201"/>
                <a:gd name="T12" fmla="*/ 146 w 197"/>
                <a:gd name="T13" fmla="*/ 14 h 201"/>
                <a:gd name="T14" fmla="*/ 167 w 197"/>
                <a:gd name="T15" fmla="*/ 26 h 201"/>
                <a:gd name="T16" fmla="*/ 180 w 197"/>
                <a:gd name="T17" fmla="*/ 35 h 201"/>
                <a:gd name="T18" fmla="*/ 182 w 197"/>
                <a:gd name="T19" fmla="*/ 45 h 201"/>
                <a:gd name="T20" fmla="*/ 187 w 197"/>
                <a:gd name="T21" fmla="*/ 60 h 201"/>
                <a:gd name="T22" fmla="*/ 188 w 197"/>
                <a:gd name="T23" fmla="*/ 79 h 201"/>
                <a:gd name="T24" fmla="*/ 190 w 197"/>
                <a:gd name="T25" fmla="*/ 100 h 201"/>
                <a:gd name="T26" fmla="*/ 188 w 197"/>
                <a:gd name="T27" fmla="*/ 116 h 201"/>
                <a:gd name="T28" fmla="*/ 183 w 197"/>
                <a:gd name="T29" fmla="*/ 141 h 201"/>
                <a:gd name="T30" fmla="*/ 175 w 197"/>
                <a:gd name="T31" fmla="*/ 161 h 201"/>
                <a:gd name="T32" fmla="*/ 167 w 197"/>
                <a:gd name="T33" fmla="*/ 177 h 201"/>
                <a:gd name="T34" fmla="*/ 160 w 197"/>
                <a:gd name="T35" fmla="*/ 191 h 201"/>
                <a:gd name="T36" fmla="*/ 160 w 197"/>
                <a:gd name="T37" fmla="*/ 184 h 201"/>
                <a:gd name="T38" fmla="*/ 163 w 197"/>
                <a:gd name="T39" fmla="*/ 169 h 201"/>
                <a:gd name="T40" fmla="*/ 164 w 197"/>
                <a:gd name="T41" fmla="*/ 153 h 201"/>
                <a:gd name="T42" fmla="*/ 164 w 197"/>
                <a:gd name="T43" fmla="*/ 137 h 201"/>
                <a:gd name="T44" fmla="*/ 157 w 197"/>
                <a:gd name="T45" fmla="*/ 141 h 201"/>
                <a:gd name="T46" fmla="*/ 141 w 197"/>
                <a:gd name="T47" fmla="*/ 168 h 201"/>
                <a:gd name="T48" fmla="*/ 134 w 197"/>
                <a:gd name="T49" fmla="*/ 184 h 201"/>
                <a:gd name="T50" fmla="*/ 134 w 197"/>
                <a:gd name="T51" fmla="*/ 177 h 201"/>
                <a:gd name="T52" fmla="*/ 137 w 197"/>
                <a:gd name="T53" fmla="*/ 158 h 201"/>
                <a:gd name="T54" fmla="*/ 137 w 197"/>
                <a:gd name="T55" fmla="*/ 133 h 201"/>
                <a:gd name="T56" fmla="*/ 137 w 197"/>
                <a:gd name="T57" fmla="*/ 114 h 201"/>
                <a:gd name="T58" fmla="*/ 137 w 197"/>
                <a:gd name="T59" fmla="*/ 100 h 201"/>
                <a:gd name="T60" fmla="*/ 137 w 197"/>
                <a:gd name="T61" fmla="*/ 83 h 201"/>
                <a:gd name="T62" fmla="*/ 137 w 197"/>
                <a:gd name="T63" fmla="*/ 69 h 201"/>
                <a:gd name="T64" fmla="*/ 123 w 197"/>
                <a:gd name="T65" fmla="*/ 49 h 201"/>
                <a:gd name="T66" fmla="*/ 153 w 197"/>
                <a:gd name="T67" fmla="*/ 41 h 201"/>
                <a:gd name="T68" fmla="*/ 140 w 197"/>
                <a:gd name="T69" fmla="*/ 32 h 201"/>
                <a:gd name="T70" fmla="*/ 123 w 197"/>
                <a:gd name="T71" fmla="*/ 31 h 201"/>
                <a:gd name="T72" fmla="*/ 108 w 197"/>
                <a:gd name="T73" fmla="*/ 31 h 201"/>
                <a:gd name="T74" fmla="*/ 98 w 197"/>
                <a:gd name="T75" fmla="*/ 32 h 201"/>
                <a:gd name="T76" fmla="*/ 79 w 197"/>
                <a:gd name="T77" fmla="*/ 32 h 201"/>
                <a:gd name="T78" fmla="*/ 97 w 197"/>
                <a:gd name="T79" fmla="*/ 19 h 201"/>
                <a:gd name="T80" fmla="*/ 86 w 197"/>
                <a:gd name="T81" fmla="*/ 19 h 201"/>
                <a:gd name="T82" fmla="*/ 65 w 197"/>
                <a:gd name="T83" fmla="*/ 18 h 201"/>
                <a:gd name="T84" fmla="*/ 40 w 197"/>
                <a:gd name="T85" fmla="*/ 22 h 201"/>
                <a:gd name="T86" fmla="*/ 17 w 197"/>
                <a:gd name="T87" fmla="*/ 26 h 201"/>
                <a:gd name="T88" fmla="*/ 8 w 197"/>
                <a:gd name="T89" fmla="*/ 28 h 2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7"/>
                <a:gd name="T136" fmla="*/ 0 h 201"/>
                <a:gd name="T137" fmla="*/ 197 w 197"/>
                <a:gd name="T138" fmla="*/ 201 h 2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7" h="201" extrusionOk="0">
                  <a:moveTo>
                    <a:pt x="0" y="15"/>
                  </a:moveTo>
                  <a:lnTo>
                    <a:pt x="2" y="14"/>
                  </a:lnTo>
                  <a:lnTo>
                    <a:pt x="10" y="12"/>
                  </a:lnTo>
                  <a:lnTo>
                    <a:pt x="15" y="9"/>
                  </a:lnTo>
                  <a:lnTo>
                    <a:pt x="21" y="8"/>
                  </a:lnTo>
                  <a:lnTo>
                    <a:pt x="27" y="7"/>
                  </a:lnTo>
                  <a:lnTo>
                    <a:pt x="36" y="5"/>
                  </a:lnTo>
                  <a:lnTo>
                    <a:pt x="44" y="4"/>
                  </a:lnTo>
                  <a:lnTo>
                    <a:pt x="52" y="3"/>
                  </a:lnTo>
                  <a:lnTo>
                    <a:pt x="61" y="1"/>
                  </a:lnTo>
                  <a:lnTo>
                    <a:pt x="71" y="1"/>
                  </a:lnTo>
                  <a:lnTo>
                    <a:pt x="79" y="0"/>
                  </a:lnTo>
                  <a:lnTo>
                    <a:pt x="90" y="0"/>
                  </a:lnTo>
                  <a:lnTo>
                    <a:pt x="98" y="0"/>
                  </a:lnTo>
                  <a:lnTo>
                    <a:pt x="107" y="1"/>
                  </a:lnTo>
                  <a:lnTo>
                    <a:pt x="115" y="1"/>
                  </a:lnTo>
                  <a:lnTo>
                    <a:pt x="124" y="4"/>
                  </a:lnTo>
                  <a:lnTo>
                    <a:pt x="132" y="5"/>
                  </a:lnTo>
                  <a:lnTo>
                    <a:pt x="140" y="8"/>
                  </a:lnTo>
                  <a:lnTo>
                    <a:pt x="147" y="11"/>
                  </a:lnTo>
                  <a:lnTo>
                    <a:pt x="153" y="14"/>
                  </a:lnTo>
                  <a:lnTo>
                    <a:pt x="159" y="16"/>
                  </a:lnTo>
                  <a:lnTo>
                    <a:pt x="164" y="20"/>
                  </a:lnTo>
                  <a:lnTo>
                    <a:pt x="174" y="26"/>
                  </a:lnTo>
                  <a:lnTo>
                    <a:pt x="181" y="31"/>
                  </a:lnTo>
                  <a:lnTo>
                    <a:pt x="185" y="34"/>
                  </a:lnTo>
                  <a:lnTo>
                    <a:pt x="187" y="35"/>
                  </a:lnTo>
                  <a:lnTo>
                    <a:pt x="187" y="37"/>
                  </a:lnTo>
                  <a:lnTo>
                    <a:pt x="189" y="42"/>
                  </a:lnTo>
                  <a:lnTo>
                    <a:pt x="189" y="45"/>
                  </a:lnTo>
                  <a:lnTo>
                    <a:pt x="190" y="49"/>
                  </a:lnTo>
                  <a:lnTo>
                    <a:pt x="191" y="54"/>
                  </a:lnTo>
                  <a:lnTo>
                    <a:pt x="194" y="60"/>
                  </a:lnTo>
                  <a:lnTo>
                    <a:pt x="194" y="66"/>
                  </a:lnTo>
                  <a:lnTo>
                    <a:pt x="194" y="72"/>
                  </a:lnTo>
                  <a:lnTo>
                    <a:pt x="195" y="79"/>
                  </a:lnTo>
                  <a:lnTo>
                    <a:pt x="197" y="87"/>
                  </a:lnTo>
                  <a:lnTo>
                    <a:pt x="197" y="93"/>
                  </a:lnTo>
                  <a:lnTo>
                    <a:pt x="197" y="100"/>
                  </a:lnTo>
                  <a:lnTo>
                    <a:pt x="197" y="108"/>
                  </a:lnTo>
                  <a:lnTo>
                    <a:pt x="197" y="117"/>
                  </a:lnTo>
                  <a:lnTo>
                    <a:pt x="195" y="123"/>
                  </a:lnTo>
                  <a:lnTo>
                    <a:pt x="194" y="131"/>
                  </a:lnTo>
                  <a:lnTo>
                    <a:pt x="191" y="140"/>
                  </a:lnTo>
                  <a:lnTo>
                    <a:pt x="190" y="148"/>
                  </a:lnTo>
                  <a:lnTo>
                    <a:pt x="187" y="155"/>
                  </a:lnTo>
                  <a:lnTo>
                    <a:pt x="185" y="161"/>
                  </a:lnTo>
                  <a:lnTo>
                    <a:pt x="182" y="168"/>
                  </a:lnTo>
                  <a:lnTo>
                    <a:pt x="181" y="175"/>
                  </a:lnTo>
                  <a:lnTo>
                    <a:pt x="176" y="179"/>
                  </a:lnTo>
                  <a:lnTo>
                    <a:pt x="174" y="184"/>
                  </a:lnTo>
                  <a:lnTo>
                    <a:pt x="171" y="188"/>
                  </a:lnTo>
                  <a:lnTo>
                    <a:pt x="171" y="192"/>
                  </a:lnTo>
                  <a:lnTo>
                    <a:pt x="167" y="198"/>
                  </a:lnTo>
                  <a:lnTo>
                    <a:pt x="167" y="201"/>
                  </a:lnTo>
                  <a:lnTo>
                    <a:pt x="167" y="198"/>
                  </a:lnTo>
                  <a:lnTo>
                    <a:pt x="167" y="191"/>
                  </a:lnTo>
                  <a:lnTo>
                    <a:pt x="167" y="186"/>
                  </a:lnTo>
                  <a:lnTo>
                    <a:pt x="168" y="182"/>
                  </a:lnTo>
                  <a:lnTo>
                    <a:pt x="170" y="176"/>
                  </a:lnTo>
                  <a:lnTo>
                    <a:pt x="171" y="172"/>
                  </a:lnTo>
                  <a:lnTo>
                    <a:pt x="171" y="165"/>
                  </a:lnTo>
                  <a:lnTo>
                    <a:pt x="171" y="160"/>
                  </a:lnTo>
                  <a:lnTo>
                    <a:pt x="171" y="155"/>
                  </a:lnTo>
                  <a:lnTo>
                    <a:pt x="172" y="152"/>
                  </a:lnTo>
                  <a:lnTo>
                    <a:pt x="171" y="144"/>
                  </a:lnTo>
                  <a:lnTo>
                    <a:pt x="171" y="141"/>
                  </a:lnTo>
                  <a:lnTo>
                    <a:pt x="167" y="141"/>
                  </a:lnTo>
                  <a:lnTo>
                    <a:pt x="164" y="148"/>
                  </a:lnTo>
                  <a:lnTo>
                    <a:pt x="159" y="155"/>
                  </a:lnTo>
                  <a:lnTo>
                    <a:pt x="153" y="165"/>
                  </a:lnTo>
                  <a:lnTo>
                    <a:pt x="148" y="175"/>
                  </a:lnTo>
                  <a:lnTo>
                    <a:pt x="144" y="183"/>
                  </a:lnTo>
                  <a:lnTo>
                    <a:pt x="141" y="188"/>
                  </a:lnTo>
                  <a:lnTo>
                    <a:pt x="141" y="191"/>
                  </a:lnTo>
                  <a:lnTo>
                    <a:pt x="141" y="188"/>
                  </a:lnTo>
                  <a:lnTo>
                    <a:pt x="141" y="184"/>
                  </a:lnTo>
                  <a:lnTo>
                    <a:pt x="143" y="180"/>
                  </a:lnTo>
                  <a:lnTo>
                    <a:pt x="143" y="173"/>
                  </a:lnTo>
                  <a:lnTo>
                    <a:pt x="144" y="165"/>
                  </a:lnTo>
                  <a:lnTo>
                    <a:pt x="144" y="156"/>
                  </a:lnTo>
                  <a:lnTo>
                    <a:pt x="144" y="146"/>
                  </a:lnTo>
                  <a:lnTo>
                    <a:pt x="144" y="140"/>
                  </a:lnTo>
                  <a:lnTo>
                    <a:pt x="144" y="133"/>
                  </a:lnTo>
                  <a:lnTo>
                    <a:pt x="144" y="126"/>
                  </a:lnTo>
                  <a:lnTo>
                    <a:pt x="144" y="121"/>
                  </a:lnTo>
                  <a:lnTo>
                    <a:pt x="144" y="114"/>
                  </a:lnTo>
                  <a:lnTo>
                    <a:pt x="144" y="107"/>
                  </a:lnTo>
                  <a:lnTo>
                    <a:pt x="144" y="100"/>
                  </a:lnTo>
                  <a:lnTo>
                    <a:pt x="144" y="95"/>
                  </a:lnTo>
                  <a:lnTo>
                    <a:pt x="144" y="89"/>
                  </a:lnTo>
                  <a:lnTo>
                    <a:pt x="144" y="83"/>
                  </a:lnTo>
                  <a:lnTo>
                    <a:pt x="144" y="79"/>
                  </a:lnTo>
                  <a:lnTo>
                    <a:pt x="144" y="76"/>
                  </a:lnTo>
                  <a:lnTo>
                    <a:pt x="144" y="69"/>
                  </a:lnTo>
                  <a:lnTo>
                    <a:pt x="145" y="68"/>
                  </a:lnTo>
                  <a:lnTo>
                    <a:pt x="115" y="64"/>
                  </a:lnTo>
                  <a:lnTo>
                    <a:pt x="130" y="49"/>
                  </a:lnTo>
                  <a:lnTo>
                    <a:pt x="166" y="46"/>
                  </a:lnTo>
                  <a:lnTo>
                    <a:pt x="164" y="45"/>
                  </a:lnTo>
                  <a:lnTo>
                    <a:pt x="160" y="41"/>
                  </a:lnTo>
                  <a:lnTo>
                    <a:pt x="158" y="38"/>
                  </a:lnTo>
                  <a:lnTo>
                    <a:pt x="153" y="35"/>
                  </a:lnTo>
                  <a:lnTo>
                    <a:pt x="147" y="32"/>
                  </a:lnTo>
                  <a:lnTo>
                    <a:pt x="141" y="32"/>
                  </a:lnTo>
                  <a:lnTo>
                    <a:pt x="136" y="32"/>
                  </a:lnTo>
                  <a:lnTo>
                    <a:pt x="130" y="31"/>
                  </a:lnTo>
                  <a:lnTo>
                    <a:pt x="126" y="31"/>
                  </a:lnTo>
                  <a:lnTo>
                    <a:pt x="121" y="31"/>
                  </a:lnTo>
                  <a:lnTo>
                    <a:pt x="115" y="31"/>
                  </a:lnTo>
                  <a:lnTo>
                    <a:pt x="110" y="31"/>
                  </a:lnTo>
                  <a:lnTo>
                    <a:pt x="105" y="31"/>
                  </a:lnTo>
                  <a:lnTo>
                    <a:pt x="101" y="32"/>
                  </a:lnTo>
                  <a:lnTo>
                    <a:pt x="91" y="32"/>
                  </a:lnTo>
                  <a:lnTo>
                    <a:pt x="84" y="32"/>
                  </a:lnTo>
                  <a:lnTo>
                    <a:pt x="79" y="32"/>
                  </a:lnTo>
                  <a:lnTo>
                    <a:pt x="79" y="34"/>
                  </a:lnTo>
                  <a:lnTo>
                    <a:pt x="99" y="20"/>
                  </a:lnTo>
                  <a:lnTo>
                    <a:pt x="97" y="19"/>
                  </a:lnTo>
                  <a:lnTo>
                    <a:pt x="95" y="19"/>
                  </a:lnTo>
                  <a:lnTo>
                    <a:pt x="91" y="19"/>
                  </a:lnTo>
                  <a:lnTo>
                    <a:pt x="86" y="19"/>
                  </a:lnTo>
                  <a:lnTo>
                    <a:pt x="79" y="18"/>
                  </a:lnTo>
                  <a:lnTo>
                    <a:pt x="73" y="18"/>
                  </a:lnTo>
                  <a:lnTo>
                    <a:pt x="65" y="18"/>
                  </a:lnTo>
                  <a:lnTo>
                    <a:pt x="59" y="19"/>
                  </a:lnTo>
                  <a:lnTo>
                    <a:pt x="49" y="19"/>
                  </a:lnTo>
                  <a:lnTo>
                    <a:pt x="40" y="22"/>
                  </a:lnTo>
                  <a:lnTo>
                    <a:pt x="31" y="22"/>
                  </a:lnTo>
                  <a:lnTo>
                    <a:pt x="25" y="24"/>
                  </a:lnTo>
                  <a:lnTo>
                    <a:pt x="17" y="26"/>
                  </a:lnTo>
                  <a:lnTo>
                    <a:pt x="11" y="26"/>
                  </a:lnTo>
                  <a:lnTo>
                    <a:pt x="8" y="27"/>
                  </a:lnTo>
                  <a:lnTo>
                    <a:pt x="8" y="28"/>
                  </a:lnTo>
                  <a:lnTo>
                    <a:pt x="0" y="15"/>
                  </a:lnTo>
                  <a:close/>
                </a:path>
              </a:pathLst>
            </a:custGeom>
            <a:solidFill>
              <a:srgbClr val="E680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62" name="Shape 404"/>
            <p:cNvSpPr>
              <a:spLocks/>
            </p:cNvSpPr>
            <p:nvPr/>
          </p:nvSpPr>
          <p:spPr bwMode="auto">
            <a:xfrm>
              <a:off x="1571" y="1910"/>
              <a:ext cx="45" cy="55"/>
            </a:xfrm>
            <a:custGeom>
              <a:avLst/>
              <a:gdLst>
                <a:gd name="T0" fmla="*/ 12 w 46"/>
                <a:gd name="T1" fmla="*/ 1 h 56"/>
                <a:gd name="T2" fmla="*/ 8 w 46"/>
                <a:gd name="T3" fmla="*/ 4 h 56"/>
                <a:gd name="T4" fmla="*/ 3 w 46"/>
                <a:gd name="T5" fmla="*/ 8 h 56"/>
                <a:gd name="T6" fmla="*/ 0 w 46"/>
                <a:gd name="T7" fmla="*/ 13 h 56"/>
                <a:gd name="T8" fmla="*/ 0 w 46"/>
                <a:gd name="T9" fmla="*/ 19 h 56"/>
                <a:gd name="T10" fmla="*/ 2 w 46"/>
                <a:gd name="T11" fmla="*/ 24 h 56"/>
                <a:gd name="T12" fmla="*/ 4 w 46"/>
                <a:gd name="T13" fmla="*/ 28 h 56"/>
                <a:gd name="T14" fmla="*/ 8 w 46"/>
                <a:gd name="T15" fmla="*/ 28 h 56"/>
                <a:gd name="T16" fmla="*/ 14 w 46"/>
                <a:gd name="T17" fmla="*/ 28 h 56"/>
                <a:gd name="T18" fmla="*/ 18 w 46"/>
                <a:gd name="T19" fmla="*/ 28 h 56"/>
                <a:gd name="T20" fmla="*/ 19 w 46"/>
                <a:gd name="T21" fmla="*/ 28 h 56"/>
                <a:gd name="T22" fmla="*/ 22 w 46"/>
                <a:gd name="T23" fmla="*/ 49 h 56"/>
                <a:gd name="T24" fmla="*/ 37 w 46"/>
                <a:gd name="T25" fmla="*/ 44 h 56"/>
                <a:gd name="T26" fmla="*/ 33 w 46"/>
                <a:gd name="T27" fmla="*/ 28 h 56"/>
                <a:gd name="T28" fmla="*/ 33 w 46"/>
                <a:gd name="T29" fmla="*/ 28 h 56"/>
                <a:gd name="T30" fmla="*/ 35 w 46"/>
                <a:gd name="T31" fmla="*/ 27 h 56"/>
                <a:gd name="T32" fmla="*/ 37 w 46"/>
                <a:gd name="T33" fmla="*/ 23 h 56"/>
                <a:gd name="T34" fmla="*/ 39 w 46"/>
                <a:gd name="T35" fmla="*/ 18 h 56"/>
                <a:gd name="T36" fmla="*/ 37 w 46"/>
                <a:gd name="T37" fmla="*/ 12 h 56"/>
                <a:gd name="T38" fmla="*/ 33 w 46"/>
                <a:gd name="T39" fmla="*/ 5 h 56"/>
                <a:gd name="T40" fmla="*/ 28 w 46"/>
                <a:gd name="T41" fmla="*/ 1 h 56"/>
                <a:gd name="T42" fmla="*/ 28 w 46"/>
                <a:gd name="T43" fmla="*/ 0 h 56"/>
                <a:gd name="T44" fmla="*/ 12 w 46"/>
                <a:gd name="T45" fmla="*/ 1 h 56"/>
                <a:gd name="T46" fmla="*/ 12 w 46"/>
                <a:gd name="T47" fmla="*/ 1 h 5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6"/>
                <a:gd name="T73" fmla="*/ 0 h 56"/>
                <a:gd name="T74" fmla="*/ 46 w 46"/>
                <a:gd name="T75" fmla="*/ 56 h 5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6" h="56" extrusionOk="0">
                  <a:moveTo>
                    <a:pt x="12" y="1"/>
                  </a:moveTo>
                  <a:lnTo>
                    <a:pt x="8" y="4"/>
                  </a:lnTo>
                  <a:lnTo>
                    <a:pt x="3" y="8"/>
                  </a:lnTo>
                  <a:lnTo>
                    <a:pt x="0" y="13"/>
                  </a:lnTo>
                  <a:lnTo>
                    <a:pt x="0" y="19"/>
                  </a:lnTo>
                  <a:lnTo>
                    <a:pt x="2" y="24"/>
                  </a:lnTo>
                  <a:lnTo>
                    <a:pt x="4" y="28"/>
                  </a:lnTo>
                  <a:lnTo>
                    <a:pt x="8" y="31"/>
                  </a:lnTo>
                  <a:lnTo>
                    <a:pt x="14" y="32"/>
                  </a:lnTo>
                  <a:lnTo>
                    <a:pt x="18" y="32"/>
                  </a:lnTo>
                  <a:lnTo>
                    <a:pt x="19" y="34"/>
                  </a:lnTo>
                  <a:lnTo>
                    <a:pt x="22" y="56"/>
                  </a:lnTo>
                  <a:lnTo>
                    <a:pt x="44" y="51"/>
                  </a:lnTo>
                  <a:lnTo>
                    <a:pt x="40" y="30"/>
                  </a:lnTo>
                  <a:lnTo>
                    <a:pt x="40" y="28"/>
                  </a:lnTo>
                  <a:lnTo>
                    <a:pt x="42" y="27"/>
                  </a:lnTo>
                  <a:lnTo>
                    <a:pt x="44" y="23"/>
                  </a:lnTo>
                  <a:lnTo>
                    <a:pt x="46" y="18"/>
                  </a:lnTo>
                  <a:lnTo>
                    <a:pt x="44" y="12"/>
                  </a:lnTo>
                  <a:lnTo>
                    <a:pt x="40" y="5"/>
                  </a:lnTo>
                  <a:lnTo>
                    <a:pt x="35" y="1"/>
                  </a:lnTo>
                  <a:lnTo>
                    <a:pt x="35" y="0"/>
                  </a:lnTo>
                  <a:lnTo>
                    <a:pt x="1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63" name="Shape 405"/>
            <p:cNvSpPr>
              <a:spLocks/>
            </p:cNvSpPr>
            <p:nvPr/>
          </p:nvSpPr>
          <p:spPr bwMode="auto">
            <a:xfrm>
              <a:off x="1581" y="1912"/>
              <a:ext cx="28" cy="23"/>
            </a:xfrm>
            <a:custGeom>
              <a:avLst/>
              <a:gdLst>
                <a:gd name="T0" fmla="*/ 14 w 29"/>
                <a:gd name="T1" fmla="*/ 0 h 24"/>
                <a:gd name="T2" fmla="*/ 14 w 29"/>
                <a:gd name="T3" fmla="*/ 0 h 24"/>
                <a:gd name="T4" fmla="*/ 14 w 29"/>
                <a:gd name="T5" fmla="*/ 0 h 24"/>
                <a:gd name="T6" fmla="*/ 10 w 29"/>
                <a:gd name="T7" fmla="*/ 0 h 24"/>
                <a:gd name="T8" fmla="*/ 7 w 29"/>
                <a:gd name="T9" fmla="*/ 2 h 24"/>
                <a:gd name="T10" fmla="*/ 0 w 29"/>
                <a:gd name="T11" fmla="*/ 8 h 24"/>
                <a:gd name="T12" fmla="*/ 0 w 29"/>
                <a:gd name="T13" fmla="*/ 12 h 24"/>
                <a:gd name="T14" fmla="*/ 3 w 29"/>
                <a:gd name="T15" fmla="*/ 12 h 24"/>
                <a:gd name="T16" fmla="*/ 11 w 29"/>
                <a:gd name="T17" fmla="*/ 16 h 24"/>
                <a:gd name="T18" fmla="*/ 14 w 29"/>
                <a:gd name="T19" fmla="*/ 17 h 24"/>
                <a:gd name="T20" fmla="*/ 17 w 29"/>
                <a:gd name="T21" fmla="*/ 16 h 24"/>
                <a:gd name="T22" fmla="*/ 22 w 29"/>
                <a:gd name="T23" fmla="*/ 12 h 24"/>
                <a:gd name="T24" fmla="*/ 22 w 29"/>
                <a:gd name="T25" fmla="*/ 9 h 24"/>
                <a:gd name="T26" fmla="*/ 15 w 29"/>
                <a:gd name="T27" fmla="*/ 2 h 24"/>
                <a:gd name="T28" fmla="*/ 14 w 29"/>
                <a:gd name="T29" fmla="*/ 0 h 24"/>
                <a:gd name="T30" fmla="*/ 14 w 29"/>
                <a:gd name="T31" fmla="*/ 0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24"/>
                <a:gd name="T50" fmla="*/ 29 w 29"/>
                <a:gd name="T51" fmla="*/ 24 h 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24" extrusionOk="0">
                  <a:moveTo>
                    <a:pt x="19" y="0"/>
                  </a:moveTo>
                  <a:lnTo>
                    <a:pt x="18" y="0"/>
                  </a:lnTo>
                  <a:lnTo>
                    <a:pt x="15" y="0"/>
                  </a:lnTo>
                  <a:lnTo>
                    <a:pt x="10" y="0"/>
                  </a:lnTo>
                  <a:lnTo>
                    <a:pt x="7" y="2"/>
                  </a:lnTo>
                  <a:lnTo>
                    <a:pt x="0" y="8"/>
                  </a:lnTo>
                  <a:lnTo>
                    <a:pt x="0" y="13"/>
                  </a:lnTo>
                  <a:lnTo>
                    <a:pt x="3" y="19"/>
                  </a:lnTo>
                  <a:lnTo>
                    <a:pt x="11" y="23"/>
                  </a:lnTo>
                  <a:lnTo>
                    <a:pt x="18" y="24"/>
                  </a:lnTo>
                  <a:lnTo>
                    <a:pt x="24" y="23"/>
                  </a:lnTo>
                  <a:lnTo>
                    <a:pt x="29" y="16"/>
                  </a:lnTo>
                  <a:lnTo>
                    <a:pt x="29" y="9"/>
                  </a:lnTo>
                  <a:lnTo>
                    <a:pt x="22" y="2"/>
                  </a:lnTo>
                  <a:lnTo>
                    <a:pt x="19"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64" name="Shape 406"/>
            <p:cNvSpPr>
              <a:spLocks/>
            </p:cNvSpPr>
            <p:nvPr/>
          </p:nvSpPr>
          <p:spPr bwMode="auto">
            <a:xfrm>
              <a:off x="1334" y="1902"/>
              <a:ext cx="685" cy="625"/>
            </a:xfrm>
            <a:custGeom>
              <a:avLst/>
              <a:gdLst>
                <a:gd name="T0" fmla="*/ 216 w 686"/>
                <a:gd name="T1" fmla="*/ 7 h 626"/>
                <a:gd name="T2" fmla="*/ 236 w 686"/>
                <a:gd name="T3" fmla="*/ 43 h 626"/>
                <a:gd name="T4" fmla="*/ 248 w 686"/>
                <a:gd name="T5" fmla="*/ 72 h 626"/>
                <a:gd name="T6" fmla="*/ 235 w 686"/>
                <a:gd name="T7" fmla="*/ 91 h 626"/>
                <a:gd name="T8" fmla="*/ 270 w 686"/>
                <a:gd name="T9" fmla="*/ 100 h 626"/>
                <a:gd name="T10" fmla="*/ 293 w 686"/>
                <a:gd name="T11" fmla="*/ 108 h 626"/>
                <a:gd name="T12" fmla="*/ 323 w 686"/>
                <a:gd name="T13" fmla="*/ 101 h 626"/>
                <a:gd name="T14" fmla="*/ 351 w 686"/>
                <a:gd name="T15" fmla="*/ 95 h 626"/>
                <a:gd name="T16" fmla="*/ 379 w 686"/>
                <a:gd name="T17" fmla="*/ 91 h 626"/>
                <a:gd name="T18" fmla="*/ 410 w 686"/>
                <a:gd name="T19" fmla="*/ 88 h 626"/>
                <a:gd name="T20" fmla="*/ 450 w 686"/>
                <a:gd name="T21" fmla="*/ 87 h 626"/>
                <a:gd name="T22" fmla="*/ 473 w 686"/>
                <a:gd name="T23" fmla="*/ 91 h 626"/>
                <a:gd name="T24" fmla="*/ 561 w 686"/>
                <a:gd name="T25" fmla="*/ 131 h 626"/>
                <a:gd name="T26" fmla="*/ 595 w 686"/>
                <a:gd name="T27" fmla="*/ 173 h 626"/>
                <a:gd name="T28" fmla="*/ 602 w 686"/>
                <a:gd name="T29" fmla="*/ 205 h 626"/>
                <a:gd name="T30" fmla="*/ 607 w 686"/>
                <a:gd name="T31" fmla="*/ 233 h 626"/>
                <a:gd name="T32" fmla="*/ 614 w 686"/>
                <a:gd name="T33" fmla="*/ 264 h 626"/>
                <a:gd name="T34" fmla="*/ 619 w 686"/>
                <a:gd name="T35" fmla="*/ 291 h 626"/>
                <a:gd name="T36" fmla="*/ 622 w 686"/>
                <a:gd name="T37" fmla="*/ 322 h 626"/>
                <a:gd name="T38" fmla="*/ 618 w 686"/>
                <a:gd name="T39" fmla="*/ 343 h 626"/>
                <a:gd name="T40" fmla="*/ 679 w 686"/>
                <a:gd name="T41" fmla="*/ 395 h 626"/>
                <a:gd name="T42" fmla="*/ 645 w 686"/>
                <a:gd name="T43" fmla="*/ 435 h 626"/>
                <a:gd name="T44" fmla="*/ 633 w 686"/>
                <a:gd name="T45" fmla="*/ 480 h 626"/>
                <a:gd name="T46" fmla="*/ 595 w 686"/>
                <a:gd name="T47" fmla="*/ 520 h 626"/>
                <a:gd name="T48" fmla="*/ 562 w 686"/>
                <a:gd name="T49" fmla="*/ 528 h 626"/>
                <a:gd name="T50" fmla="*/ 532 w 686"/>
                <a:gd name="T51" fmla="*/ 535 h 626"/>
                <a:gd name="T52" fmla="*/ 485 w 686"/>
                <a:gd name="T53" fmla="*/ 619 h 626"/>
                <a:gd name="T54" fmla="*/ 454 w 686"/>
                <a:gd name="T55" fmla="*/ 612 h 626"/>
                <a:gd name="T56" fmla="*/ 419 w 686"/>
                <a:gd name="T57" fmla="*/ 607 h 626"/>
                <a:gd name="T58" fmla="*/ 378 w 686"/>
                <a:gd name="T59" fmla="*/ 597 h 626"/>
                <a:gd name="T60" fmla="*/ 343 w 686"/>
                <a:gd name="T61" fmla="*/ 587 h 626"/>
                <a:gd name="T62" fmla="*/ 302 w 686"/>
                <a:gd name="T63" fmla="*/ 573 h 626"/>
                <a:gd name="T64" fmla="*/ 272 w 686"/>
                <a:gd name="T65" fmla="*/ 560 h 626"/>
                <a:gd name="T66" fmla="*/ 244 w 686"/>
                <a:gd name="T67" fmla="*/ 535 h 626"/>
                <a:gd name="T68" fmla="*/ 237 w 686"/>
                <a:gd name="T69" fmla="*/ 501 h 626"/>
                <a:gd name="T70" fmla="*/ 240 w 686"/>
                <a:gd name="T71" fmla="*/ 486 h 626"/>
                <a:gd name="T72" fmla="*/ 240 w 686"/>
                <a:gd name="T73" fmla="*/ 443 h 626"/>
                <a:gd name="T74" fmla="*/ 237 w 686"/>
                <a:gd name="T75" fmla="*/ 410 h 626"/>
                <a:gd name="T76" fmla="*/ 236 w 686"/>
                <a:gd name="T77" fmla="*/ 379 h 626"/>
                <a:gd name="T78" fmla="*/ 230 w 686"/>
                <a:gd name="T79" fmla="*/ 349 h 626"/>
                <a:gd name="T80" fmla="*/ 224 w 686"/>
                <a:gd name="T81" fmla="*/ 320 h 626"/>
                <a:gd name="T82" fmla="*/ 211 w 686"/>
                <a:gd name="T83" fmla="*/ 298 h 626"/>
                <a:gd name="T84" fmla="*/ 193 w 686"/>
                <a:gd name="T85" fmla="*/ 264 h 626"/>
                <a:gd name="T86" fmla="*/ 180 w 686"/>
                <a:gd name="T87" fmla="*/ 248 h 626"/>
                <a:gd name="T88" fmla="*/ 155 w 686"/>
                <a:gd name="T89" fmla="*/ 229 h 626"/>
                <a:gd name="T90" fmla="*/ 107 w 686"/>
                <a:gd name="T91" fmla="*/ 195 h 626"/>
                <a:gd name="T92" fmla="*/ 64 w 686"/>
                <a:gd name="T93" fmla="*/ 160 h 626"/>
                <a:gd name="T94" fmla="*/ 26 w 686"/>
                <a:gd name="T95" fmla="*/ 129 h 626"/>
                <a:gd name="T96" fmla="*/ 0 w 686"/>
                <a:gd name="T97" fmla="*/ 58 h 626"/>
                <a:gd name="T98" fmla="*/ 18 w 686"/>
                <a:gd name="T99" fmla="*/ 40 h 626"/>
                <a:gd name="T100" fmla="*/ 46 w 686"/>
                <a:gd name="T101" fmla="*/ 21 h 626"/>
                <a:gd name="T102" fmla="*/ 84 w 686"/>
                <a:gd name="T103" fmla="*/ 5 h 626"/>
                <a:gd name="T104" fmla="*/ 119 w 686"/>
                <a:gd name="T105" fmla="*/ 0 h 626"/>
                <a:gd name="T106" fmla="*/ 148 w 686"/>
                <a:gd name="T107" fmla="*/ 0 h 626"/>
                <a:gd name="T108" fmla="*/ 198 w 686"/>
                <a:gd name="T109" fmla="*/ 0 h 6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86"/>
                <a:gd name="T166" fmla="*/ 0 h 626"/>
                <a:gd name="T167" fmla="*/ 686 w 686"/>
                <a:gd name="T168" fmla="*/ 626 h 62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86" h="626" extrusionOk="0">
                  <a:moveTo>
                    <a:pt x="198" y="0"/>
                  </a:moveTo>
                  <a:lnTo>
                    <a:pt x="201" y="0"/>
                  </a:lnTo>
                  <a:lnTo>
                    <a:pt x="207" y="3"/>
                  </a:lnTo>
                  <a:lnTo>
                    <a:pt x="210" y="3"/>
                  </a:lnTo>
                  <a:lnTo>
                    <a:pt x="216" y="7"/>
                  </a:lnTo>
                  <a:lnTo>
                    <a:pt x="220" y="12"/>
                  </a:lnTo>
                  <a:lnTo>
                    <a:pt x="225" y="19"/>
                  </a:lnTo>
                  <a:lnTo>
                    <a:pt x="229" y="26"/>
                  </a:lnTo>
                  <a:lnTo>
                    <a:pt x="232" y="34"/>
                  </a:lnTo>
                  <a:lnTo>
                    <a:pt x="236" y="43"/>
                  </a:lnTo>
                  <a:lnTo>
                    <a:pt x="240" y="51"/>
                  </a:lnTo>
                  <a:lnTo>
                    <a:pt x="243" y="59"/>
                  </a:lnTo>
                  <a:lnTo>
                    <a:pt x="245" y="66"/>
                  </a:lnTo>
                  <a:lnTo>
                    <a:pt x="247" y="70"/>
                  </a:lnTo>
                  <a:lnTo>
                    <a:pt x="248" y="72"/>
                  </a:lnTo>
                  <a:lnTo>
                    <a:pt x="216" y="88"/>
                  </a:lnTo>
                  <a:lnTo>
                    <a:pt x="218" y="88"/>
                  </a:lnTo>
                  <a:lnTo>
                    <a:pt x="222" y="88"/>
                  </a:lnTo>
                  <a:lnTo>
                    <a:pt x="229" y="91"/>
                  </a:lnTo>
                  <a:lnTo>
                    <a:pt x="235" y="91"/>
                  </a:lnTo>
                  <a:lnTo>
                    <a:pt x="243" y="92"/>
                  </a:lnTo>
                  <a:lnTo>
                    <a:pt x="249" y="93"/>
                  </a:lnTo>
                  <a:lnTo>
                    <a:pt x="256" y="96"/>
                  </a:lnTo>
                  <a:lnTo>
                    <a:pt x="263" y="97"/>
                  </a:lnTo>
                  <a:lnTo>
                    <a:pt x="270" y="100"/>
                  </a:lnTo>
                  <a:lnTo>
                    <a:pt x="277" y="101"/>
                  </a:lnTo>
                  <a:lnTo>
                    <a:pt x="282" y="104"/>
                  </a:lnTo>
                  <a:lnTo>
                    <a:pt x="290" y="108"/>
                  </a:lnTo>
                  <a:lnTo>
                    <a:pt x="293" y="110"/>
                  </a:lnTo>
                  <a:lnTo>
                    <a:pt x="293" y="108"/>
                  </a:lnTo>
                  <a:lnTo>
                    <a:pt x="297" y="108"/>
                  </a:lnTo>
                  <a:lnTo>
                    <a:pt x="300" y="107"/>
                  </a:lnTo>
                  <a:lnTo>
                    <a:pt x="306" y="106"/>
                  </a:lnTo>
                  <a:lnTo>
                    <a:pt x="313" y="104"/>
                  </a:lnTo>
                  <a:lnTo>
                    <a:pt x="323" y="101"/>
                  </a:lnTo>
                  <a:lnTo>
                    <a:pt x="331" y="100"/>
                  </a:lnTo>
                  <a:lnTo>
                    <a:pt x="342" y="99"/>
                  </a:lnTo>
                  <a:lnTo>
                    <a:pt x="347" y="97"/>
                  </a:lnTo>
                  <a:lnTo>
                    <a:pt x="351" y="96"/>
                  </a:lnTo>
                  <a:lnTo>
                    <a:pt x="358" y="95"/>
                  </a:lnTo>
                  <a:lnTo>
                    <a:pt x="363" y="95"/>
                  </a:lnTo>
                  <a:lnTo>
                    <a:pt x="369" y="93"/>
                  </a:lnTo>
                  <a:lnTo>
                    <a:pt x="374" y="92"/>
                  </a:lnTo>
                  <a:lnTo>
                    <a:pt x="381" y="91"/>
                  </a:lnTo>
                  <a:lnTo>
                    <a:pt x="386" y="91"/>
                  </a:lnTo>
                  <a:lnTo>
                    <a:pt x="392" y="91"/>
                  </a:lnTo>
                  <a:lnTo>
                    <a:pt x="397" y="89"/>
                  </a:lnTo>
                  <a:lnTo>
                    <a:pt x="401" y="88"/>
                  </a:lnTo>
                  <a:lnTo>
                    <a:pt x="408" y="88"/>
                  </a:lnTo>
                  <a:lnTo>
                    <a:pt x="417" y="88"/>
                  </a:lnTo>
                  <a:lnTo>
                    <a:pt x="428" y="88"/>
                  </a:lnTo>
                  <a:lnTo>
                    <a:pt x="435" y="87"/>
                  </a:lnTo>
                  <a:lnTo>
                    <a:pt x="443" y="85"/>
                  </a:lnTo>
                  <a:lnTo>
                    <a:pt x="450" y="85"/>
                  </a:lnTo>
                  <a:lnTo>
                    <a:pt x="457" y="87"/>
                  </a:lnTo>
                  <a:lnTo>
                    <a:pt x="462" y="87"/>
                  </a:lnTo>
                  <a:lnTo>
                    <a:pt x="466" y="87"/>
                  </a:lnTo>
                  <a:lnTo>
                    <a:pt x="470" y="88"/>
                  </a:lnTo>
                  <a:lnTo>
                    <a:pt x="476" y="89"/>
                  </a:lnTo>
                  <a:lnTo>
                    <a:pt x="480" y="91"/>
                  </a:lnTo>
                  <a:lnTo>
                    <a:pt x="484" y="92"/>
                  </a:lnTo>
                  <a:lnTo>
                    <a:pt x="485" y="93"/>
                  </a:lnTo>
                  <a:lnTo>
                    <a:pt x="487" y="95"/>
                  </a:lnTo>
                  <a:lnTo>
                    <a:pt x="499" y="123"/>
                  </a:lnTo>
                  <a:lnTo>
                    <a:pt x="568" y="131"/>
                  </a:lnTo>
                  <a:lnTo>
                    <a:pt x="596" y="150"/>
                  </a:lnTo>
                  <a:lnTo>
                    <a:pt x="596" y="154"/>
                  </a:lnTo>
                  <a:lnTo>
                    <a:pt x="598" y="158"/>
                  </a:lnTo>
                  <a:lnTo>
                    <a:pt x="599" y="165"/>
                  </a:lnTo>
                  <a:lnTo>
                    <a:pt x="602" y="173"/>
                  </a:lnTo>
                  <a:lnTo>
                    <a:pt x="603" y="183"/>
                  </a:lnTo>
                  <a:lnTo>
                    <a:pt x="605" y="187"/>
                  </a:lnTo>
                  <a:lnTo>
                    <a:pt x="606" y="192"/>
                  </a:lnTo>
                  <a:lnTo>
                    <a:pt x="607" y="199"/>
                  </a:lnTo>
                  <a:lnTo>
                    <a:pt x="609" y="205"/>
                  </a:lnTo>
                  <a:lnTo>
                    <a:pt x="609" y="210"/>
                  </a:lnTo>
                  <a:lnTo>
                    <a:pt x="611" y="215"/>
                  </a:lnTo>
                  <a:lnTo>
                    <a:pt x="611" y="221"/>
                  </a:lnTo>
                  <a:lnTo>
                    <a:pt x="614" y="226"/>
                  </a:lnTo>
                  <a:lnTo>
                    <a:pt x="614" y="233"/>
                  </a:lnTo>
                  <a:lnTo>
                    <a:pt x="617" y="240"/>
                  </a:lnTo>
                  <a:lnTo>
                    <a:pt x="618" y="245"/>
                  </a:lnTo>
                  <a:lnTo>
                    <a:pt x="619" y="252"/>
                  </a:lnTo>
                  <a:lnTo>
                    <a:pt x="619" y="257"/>
                  </a:lnTo>
                  <a:lnTo>
                    <a:pt x="621" y="264"/>
                  </a:lnTo>
                  <a:lnTo>
                    <a:pt x="621" y="270"/>
                  </a:lnTo>
                  <a:lnTo>
                    <a:pt x="623" y="275"/>
                  </a:lnTo>
                  <a:lnTo>
                    <a:pt x="625" y="280"/>
                  </a:lnTo>
                  <a:lnTo>
                    <a:pt x="625" y="286"/>
                  </a:lnTo>
                  <a:lnTo>
                    <a:pt x="626" y="291"/>
                  </a:lnTo>
                  <a:lnTo>
                    <a:pt x="628" y="298"/>
                  </a:lnTo>
                  <a:lnTo>
                    <a:pt x="628" y="305"/>
                  </a:lnTo>
                  <a:lnTo>
                    <a:pt x="628" y="314"/>
                  </a:lnTo>
                  <a:lnTo>
                    <a:pt x="628" y="321"/>
                  </a:lnTo>
                  <a:lnTo>
                    <a:pt x="629" y="329"/>
                  </a:lnTo>
                  <a:lnTo>
                    <a:pt x="628" y="333"/>
                  </a:lnTo>
                  <a:lnTo>
                    <a:pt x="628" y="339"/>
                  </a:lnTo>
                  <a:lnTo>
                    <a:pt x="628" y="343"/>
                  </a:lnTo>
                  <a:lnTo>
                    <a:pt x="628" y="346"/>
                  </a:lnTo>
                  <a:lnTo>
                    <a:pt x="625" y="350"/>
                  </a:lnTo>
                  <a:lnTo>
                    <a:pt x="623" y="354"/>
                  </a:lnTo>
                  <a:lnTo>
                    <a:pt x="622" y="355"/>
                  </a:lnTo>
                  <a:lnTo>
                    <a:pt x="622" y="356"/>
                  </a:lnTo>
                  <a:lnTo>
                    <a:pt x="642" y="351"/>
                  </a:lnTo>
                  <a:lnTo>
                    <a:pt x="686" y="402"/>
                  </a:lnTo>
                  <a:lnTo>
                    <a:pt x="660" y="426"/>
                  </a:lnTo>
                  <a:lnTo>
                    <a:pt x="659" y="427"/>
                  </a:lnTo>
                  <a:lnTo>
                    <a:pt x="656" y="432"/>
                  </a:lnTo>
                  <a:lnTo>
                    <a:pt x="653" y="436"/>
                  </a:lnTo>
                  <a:lnTo>
                    <a:pt x="652" y="442"/>
                  </a:lnTo>
                  <a:lnTo>
                    <a:pt x="651" y="449"/>
                  </a:lnTo>
                  <a:lnTo>
                    <a:pt x="649" y="458"/>
                  </a:lnTo>
                  <a:lnTo>
                    <a:pt x="647" y="468"/>
                  </a:lnTo>
                  <a:lnTo>
                    <a:pt x="644" y="478"/>
                  </a:lnTo>
                  <a:lnTo>
                    <a:pt x="640" y="487"/>
                  </a:lnTo>
                  <a:lnTo>
                    <a:pt x="634" y="497"/>
                  </a:lnTo>
                  <a:lnTo>
                    <a:pt x="628" y="505"/>
                  </a:lnTo>
                  <a:lnTo>
                    <a:pt x="621" y="514"/>
                  </a:lnTo>
                  <a:lnTo>
                    <a:pt x="611" y="520"/>
                  </a:lnTo>
                  <a:lnTo>
                    <a:pt x="602" y="527"/>
                  </a:lnTo>
                  <a:lnTo>
                    <a:pt x="595" y="529"/>
                  </a:lnTo>
                  <a:lnTo>
                    <a:pt x="588" y="531"/>
                  </a:lnTo>
                  <a:lnTo>
                    <a:pt x="581" y="533"/>
                  </a:lnTo>
                  <a:lnTo>
                    <a:pt x="576" y="535"/>
                  </a:lnTo>
                  <a:lnTo>
                    <a:pt x="569" y="535"/>
                  </a:lnTo>
                  <a:lnTo>
                    <a:pt x="563" y="538"/>
                  </a:lnTo>
                  <a:lnTo>
                    <a:pt x="557" y="539"/>
                  </a:lnTo>
                  <a:lnTo>
                    <a:pt x="550" y="541"/>
                  </a:lnTo>
                  <a:lnTo>
                    <a:pt x="545" y="541"/>
                  </a:lnTo>
                  <a:lnTo>
                    <a:pt x="539" y="542"/>
                  </a:lnTo>
                  <a:lnTo>
                    <a:pt x="534" y="542"/>
                  </a:lnTo>
                  <a:lnTo>
                    <a:pt x="531" y="542"/>
                  </a:lnTo>
                  <a:lnTo>
                    <a:pt x="526" y="542"/>
                  </a:lnTo>
                  <a:lnTo>
                    <a:pt x="525" y="543"/>
                  </a:lnTo>
                  <a:lnTo>
                    <a:pt x="492" y="626"/>
                  </a:lnTo>
                  <a:lnTo>
                    <a:pt x="489" y="625"/>
                  </a:lnTo>
                  <a:lnTo>
                    <a:pt x="485" y="625"/>
                  </a:lnTo>
                  <a:lnTo>
                    <a:pt x="476" y="622"/>
                  </a:lnTo>
                  <a:lnTo>
                    <a:pt x="468" y="621"/>
                  </a:lnTo>
                  <a:lnTo>
                    <a:pt x="461" y="619"/>
                  </a:lnTo>
                  <a:lnTo>
                    <a:pt x="455" y="618"/>
                  </a:lnTo>
                  <a:lnTo>
                    <a:pt x="449" y="618"/>
                  </a:lnTo>
                  <a:lnTo>
                    <a:pt x="442" y="617"/>
                  </a:lnTo>
                  <a:lnTo>
                    <a:pt x="434" y="614"/>
                  </a:lnTo>
                  <a:lnTo>
                    <a:pt x="426" y="614"/>
                  </a:lnTo>
                  <a:lnTo>
                    <a:pt x="419" y="611"/>
                  </a:lnTo>
                  <a:lnTo>
                    <a:pt x="412" y="611"/>
                  </a:lnTo>
                  <a:lnTo>
                    <a:pt x="403" y="607"/>
                  </a:lnTo>
                  <a:lnTo>
                    <a:pt x="394" y="606"/>
                  </a:lnTo>
                  <a:lnTo>
                    <a:pt x="385" y="604"/>
                  </a:lnTo>
                  <a:lnTo>
                    <a:pt x="377" y="602"/>
                  </a:lnTo>
                  <a:lnTo>
                    <a:pt x="367" y="599"/>
                  </a:lnTo>
                  <a:lnTo>
                    <a:pt x="359" y="596"/>
                  </a:lnTo>
                  <a:lnTo>
                    <a:pt x="351" y="595"/>
                  </a:lnTo>
                  <a:lnTo>
                    <a:pt x="343" y="594"/>
                  </a:lnTo>
                  <a:lnTo>
                    <a:pt x="333" y="590"/>
                  </a:lnTo>
                  <a:lnTo>
                    <a:pt x="325" y="587"/>
                  </a:lnTo>
                  <a:lnTo>
                    <a:pt x="317" y="584"/>
                  </a:lnTo>
                  <a:lnTo>
                    <a:pt x="310" y="583"/>
                  </a:lnTo>
                  <a:lnTo>
                    <a:pt x="302" y="580"/>
                  </a:lnTo>
                  <a:lnTo>
                    <a:pt x="296" y="577"/>
                  </a:lnTo>
                  <a:lnTo>
                    <a:pt x="290" y="575"/>
                  </a:lnTo>
                  <a:lnTo>
                    <a:pt x="283" y="573"/>
                  </a:lnTo>
                  <a:lnTo>
                    <a:pt x="278" y="569"/>
                  </a:lnTo>
                  <a:lnTo>
                    <a:pt x="272" y="567"/>
                  </a:lnTo>
                  <a:lnTo>
                    <a:pt x="267" y="562"/>
                  </a:lnTo>
                  <a:lnTo>
                    <a:pt x="263" y="560"/>
                  </a:lnTo>
                  <a:lnTo>
                    <a:pt x="256" y="554"/>
                  </a:lnTo>
                  <a:lnTo>
                    <a:pt x="249" y="549"/>
                  </a:lnTo>
                  <a:lnTo>
                    <a:pt x="244" y="542"/>
                  </a:lnTo>
                  <a:lnTo>
                    <a:pt x="241" y="537"/>
                  </a:lnTo>
                  <a:lnTo>
                    <a:pt x="239" y="531"/>
                  </a:lnTo>
                  <a:lnTo>
                    <a:pt x="239" y="526"/>
                  </a:lnTo>
                  <a:lnTo>
                    <a:pt x="236" y="516"/>
                  </a:lnTo>
                  <a:lnTo>
                    <a:pt x="237" y="508"/>
                  </a:lnTo>
                  <a:lnTo>
                    <a:pt x="239" y="504"/>
                  </a:lnTo>
                  <a:lnTo>
                    <a:pt x="240" y="503"/>
                  </a:lnTo>
                  <a:lnTo>
                    <a:pt x="240" y="501"/>
                  </a:lnTo>
                  <a:lnTo>
                    <a:pt x="240" y="499"/>
                  </a:lnTo>
                  <a:lnTo>
                    <a:pt x="240" y="493"/>
                  </a:lnTo>
                  <a:lnTo>
                    <a:pt x="240" y="488"/>
                  </a:lnTo>
                  <a:lnTo>
                    <a:pt x="240" y="478"/>
                  </a:lnTo>
                  <a:lnTo>
                    <a:pt x="240" y="470"/>
                  </a:lnTo>
                  <a:lnTo>
                    <a:pt x="240" y="459"/>
                  </a:lnTo>
                  <a:lnTo>
                    <a:pt x="240" y="450"/>
                  </a:lnTo>
                  <a:lnTo>
                    <a:pt x="239" y="443"/>
                  </a:lnTo>
                  <a:lnTo>
                    <a:pt x="239" y="438"/>
                  </a:lnTo>
                  <a:lnTo>
                    <a:pt x="239" y="431"/>
                  </a:lnTo>
                  <a:lnTo>
                    <a:pt x="239" y="424"/>
                  </a:lnTo>
                  <a:lnTo>
                    <a:pt x="237" y="417"/>
                  </a:lnTo>
                  <a:lnTo>
                    <a:pt x="237" y="412"/>
                  </a:lnTo>
                  <a:lnTo>
                    <a:pt x="237" y="405"/>
                  </a:lnTo>
                  <a:lnTo>
                    <a:pt x="237" y="400"/>
                  </a:lnTo>
                  <a:lnTo>
                    <a:pt x="236" y="393"/>
                  </a:lnTo>
                  <a:lnTo>
                    <a:pt x="236" y="386"/>
                  </a:lnTo>
                  <a:lnTo>
                    <a:pt x="235" y="379"/>
                  </a:lnTo>
                  <a:lnTo>
                    <a:pt x="233" y="374"/>
                  </a:lnTo>
                  <a:lnTo>
                    <a:pt x="232" y="367"/>
                  </a:lnTo>
                  <a:lnTo>
                    <a:pt x="232" y="362"/>
                  </a:lnTo>
                  <a:lnTo>
                    <a:pt x="230" y="356"/>
                  </a:lnTo>
                  <a:lnTo>
                    <a:pt x="230" y="350"/>
                  </a:lnTo>
                  <a:lnTo>
                    <a:pt x="229" y="343"/>
                  </a:lnTo>
                  <a:lnTo>
                    <a:pt x="226" y="337"/>
                  </a:lnTo>
                  <a:lnTo>
                    <a:pt x="225" y="332"/>
                  </a:lnTo>
                  <a:lnTo>
                    <a:pt x="224" y="327"/>
                  </a:lnTo>
                  <a:lnTo>
                    <a:pt x="221" y="321"/>
                  </a:lnTo>
                  <a:lnTo>
                    <a:pt x="220" y="314"/>
                  </a:lnTo>
                  <a:lnTo>
                    <a:pt x="217" y="310"/>
                  </a:lnTo>
                  <a:lnTo>
                    <a:pt x="216" y="306"/>
                  </a:lnTo>
                  <a:lnTo>
                    <a:pt x="211" y="298"/>
                  </a:lnTo>
                  <a:lnTo>
                    <a:pt x="209" y="289"/>
                  </a:lnTo>
                  <a:lnTo>
                    <a:pt x="203" y="280"/>
                  </a:lnTo>
                  <a:lnTo>
                    <a:pt x="201" y="275"/>
                  </a:lnTo>
                  <a:lnTo>
                    <a:pt x="195" y="268"/>
                  </a:lnTo>
                  <a:lnTo>
                    <a:pt x="193" y="264"/>
                  </a:lnTo>
                  <a:lnTo>
                    <a:pt x="188" y="257"/>
                  </a:lnTo>
                  <a:lnTo>
                    <a:pt x="187" y="255"/>
                  </a:lnTo>
                  <a:lnTo>
                    <a:pt x="183" y="251"/>
                  </a:lnTo>
                  <a:lnTo>
                    <a:pt x="182" y="249"/>
                  </a:lnTo>
                  <a:lnTo>
                    <a:pt x="180" y="248"/>
                  </a:lnTo>
                  <a:lnTo>
                    <a:pt x="179" y="247"/>
                  </a:lnTo>
                  <a:lnTo>
                    <a:pt x="174" y="242"/>
                  </a:lnTo>
                  <a:lnTo>
                    <a:pt x="168" y="240"/>
                  </a:lnTo>
                  <a:lnTo>
                    <a:pt x="161" y="233"/>
                  </a:lnTo>
                  <a:lnTo>
                    <a:pt x="155" y="229"/>
                  </a:lnTo>
                  <a:lnTo>
                    <a:pt x="145" y="223"/>
                  </a:lnTo>
                  <a:lnTo>
                    <a:pt x="138" y="217"/>
                  </a:lnTo>
                  <a:lnTo>
                    <a:pt x="127" y="210"/>
                  </a:lnTo>
                  <a:lnTo>
                    <a:pt x="118" y="203"/>
                  </a:lnTo>
                  <a:lnTo>
                    <a:pt x="107" y="195"/>
                  </a:lnTo>
                  <a:lnTo>
                    <a:pt x="99" y="188"/>
                  </a:lnTo>
                  <a:lnTo>
                    <a:pt x="88" y="180"/>
                  </a:lnTo>
                  <a:lnTo>
                    <a:pt x="80" y="173"/>
                  </a:lnTo>
                  <a:lnTo>
                    <a:pt x="71" y="165"/>
                  </a:lnTo>
                  <a:lnTo>
                    <a:pt x="64" y="160"/>
                  </a:lnTo>
                  <a:lnTo>
                    <a:pt x="54" y="153"/>
                  </a:lnTo>
                  <a:lnTo>
                    <a:pt x="47" y="148"/>
                  </a:lnTo>
                  <a:lnTo>
                    <a:pt x="42" y="142"/>
                  </a:lnTo>
                  <a:lnTo>
                    <a:pt x="37" y="137"/>
                  </a:lnTo>
                  <a:lnTo>
                    <a:pt x="26" y="129"/>
                  </a:lnTo>
                  <a:lnTo>
                    <a:pt x="20" y="122"/>
                  </a:lnTo>
                  <a:lnTo>
                    <a:pt x="15" y="115"/>
                  </a:lnTo>
                  <a:lnTo>
                    <a:pt x="12" y="112"/>
                  </a:lnTo>
                  <a:lnTo>
                    <a:pt x="10" y="110"/>
                  </a:lnTo>
                  <a:lnTo>
                    <a:pt x="0" y="58"/>
                  </a:lnTo>
                  <a:lnTo>
                    <a:pt x="1" y="57"/>
                  </a:lnTo>
                  <a:lnTo>
                    <a:pt x="5" y="51"/>
                  </a:lnTo>
                  <a:lnTo>
                    <a:pt x="10" y="47"/>
                  </a:lnTo>
                  <a:lnTo>
                    <a:pt x="12" y="45"/>
                  </a:lnTo>
                  <a:lnTo>
                    <a:pt x="18" y="40"/>
                  </a:lnTo>
                  <a:lnTo>
                    <a:pt x="23" y="38"/>
                  </a:lnTo>
                  <a:lnTo>
                    <a:pt x="29" y="32"/>
                  </a:lnTo>
                  <a:lnTo>
                    <a:pt x="34" y="30"/>
                  </a:lnTo>
                  <a:lnTo>
                    <a:pt x="39" y="24"/>
                  </a:lnTo>
                  <a:lnTo>
                    <a:pt x="46" y="21"/>
                  </a:lnTo>
                  <a:lnTo>
                    <a:pt x="53" y="16"/>
                  </a:lnTo>
                  <a:lnTo>
                    <a:pt x="61" y="13"/>
                  </a:lnTo>
                  <a:lnTo>
                    <a:pt x="68" y="9"/>
                  </a:lnTo>
                  <a:lnTo>
                    <a:pt x="77" y="8"/>
                  </a:lnTo>
                  <a:lnTo>
                    <a:pt x="84" y="5"/>
                  </a:lnTo>
                  <a:lnTo>
                    <a:pt x="91" y="3"/>
                  </a:lnTo>
                  <a:lnTo>
                    <a:pt x="98" y="1"/>
                  </a:lnTo>
                  <a:lnTo>
                    <a:pt x="106" y="1"/>
                  </a:lnTo>
                  <a:lnTo>
                    <a:pt x="113" y="0"/>
                  </a:lnTo>
                  <a:lnTo>
                    <a:pt x="119" y="0"/>
                  </a:lnTo>
                  <a:lnTo>
                    <a:pt x="126" y="0"/>
                  </a:lnTo>
                  <a:lnTo>
                    <a:pt x="133" y="0"/>
                  </a:lnTo>
                  <a:lnTo>
                    <a:pt x="138" y="0"/>
                  </a:lnTo>
                  <a:lnTo>
                    <a:pt x="144" y="0"/>
                  </a:lnTo>
                  <a:lnTo>
                    <a:pt x="148" y="0"/>
                  </a:lnTo>
                  <a:lnTo>
                    <a:pt x="152" y="1"/>
                  </a:lnTo>
                  <a:lnTo>
                    <a:pt x="157" y="3"/>
                  </a:lnTo>
                  <a:lnTo>
                    <a:pt x="160" y="3"/>
                  </a:lnTo>
                  <a:lnTo>
                    <a:pt x="172" y="8"/>
                  </a:lnTo>
                  <a:lnTo>
                    <a:pt x="198" y="0"/>
                  </a:lnTo>
                  <a:close/>
                </a:path>
              </a:pathLst>
            </a:custGeom>
            <a:solidFill>
              <a:srgbClr val="7DB3E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65" name="Shape 407"/>
            <p:cNvSpPr>
              <a:spLocks/>
            </p:cNvSpPr>
            <p:nvPr/>
          </p:nvSpPr>
          <p:spPr bwMode="auto">
            <a:xfrm>
              <a:off x="1410" y="1929"/>
              <a:ext cx="171" cy="60"/>
            </a:xfrm>
            <a:custGeom>
              <a:avLst/>
              <a:gdLst>
                <a:gd name="T0" fmla="*/ 121 w 172"/>
                <a:gd name="T1" fmla="*/ 48 h 61"/>
                <a:gd name="T2" fmla="*/ 119 w 172"/>
                <a:gd name="T3" fmla="*/ 47 h 61"/>
                <a:gd name="T4" fmla="*/ 118 w 172"/>
                <a:gd name="T5" fmla="*/ 46 h 61"/>
                <a:gd name="T6" fmla="*/ 113 w 172"/>
                <a:gd name="T7" fmla="*/ 43 h 61"/>
                <a:gd name="T8" fmla="*/ 109 w 172"/>
                <a:gd name="T9" fmla="*/ 40 h 61"/>
                <a:gd name="T10" fmla="*/ 102 w 172"/>
                <a:gd name="T11" fmla="*/ 38 h 61"/>
                <a:gd name="T12" fmla="*/ 94 w 172"/>
                <a:gd name="T13" fmla="*/ 35 h 61"/>
                <a:gd name="T14" fmla="*/ 86 w 172"/>
                <a:gd name="T15" fmla="*/ 32 h 61"/>
                <a:gd name="T16" fmla="*/ 82 w 172"/>
                <a:gd name="T17" fmla="*/ 32 h 61"/>
                <a:gd name="T18" fmla="*/ 75 w 172"/>
                <a:gd name="T19" fmla="*/ 31 h 61"/>
                <a:gd name="T20" fmla="*/ 69 w 172"/>
                <a:gd name="T21" fmla="*/ 31 h 61"/>
                <a:gd name="T22" fmla="*/ 64 w 172"/>
                <a:gd name="T23" fmla="*/ 31 h 61"/>
                <a:gd name="T24" fmla="*/ 57 w 172"/>
                <a:gd name="T25" fmla="*/ 31 h 61"/>
                <a:gd name="T26" fmla="*/ 52 w 172"/>
                <a:gd name="T27" fmla="*/ 31 h 61"/>
                <a:gd name="T28" fmla="*/ 46 w 172"/>
                <a:gd name="T29" fmla="*/ 32 h 61"/>
                <a:gd name="T30" fmla="*/ 41 w 172"/>
                <a:gd name="T31" fmla="*/ 32 h 61"/>
                <a:gd name="T32" fmla="*/ 37 w 172"/>
                <a:gd name="T33" fmla="*/ 34 h 61"/>
                <a:gd name="T34" fmla="*/ 27 w 172"/>
                <a:gd name="T35" fmla="*/ 34 h 61"/>
                <a:gd name="T36" fmla="*/ 21 w 172"/>
                <a:gd name="T37" fmla="*/ 34 h 61"/>
                <a:gd name="T38" fmla="*/ 15 w 172"/>
                <a:gd name="T39" fmla="*/ 35 h 61"/>
                <a:gd name="T40" fmla="*/ 14 w 172"/>
                <a:gd name="T41" fmla="*/ 36 h 61"/>
                <a:gd name="T42" fmla="*/ 45 w 172"/>
                <a:gd name="T43" fmla="*/ 30 h 61"/>
                <a:gd name="T44" fmla="*/ 0 w 172"/>
                <a:gd name="T45" fmla="*/ 16 h 61"/>
                <a:gd name="T46" fmla="*/ 0 w 172"/>
                <a:gd name="T47" fmla="*/ 15 h 61"/>
                <a:gd name="T48" fmla="*/ 6 w 172"/>
                <a:gd name="T49" fmla="*/ 13 h 61"/>
                <a:gd name="T50" fmla="*/ 13 w 172"/>
                <a:gd name="T51" fmla="*/ 12 h 61"/>
                <a:gd name="T52" fmla="*/ 22 w 172"/>
                <a:gd name="T53" fmla="*/ 12 h 61"/>
                <a:gd name="T54" fmla="*/ 26 w 172"/>
                <a:gd name="T55" fmla="*/ 11 h 61"/>
                <a:gd name="T56" fmla="*/ 31 w 172"/>
                <a:gd name="T57" fmla="*/ 9 h 61"/>
                <a:gd name="T58" fmla="*/ 37 w 172"/>
                <a:gd name="T59" fmla="*/ 9 h 61"/>
                <a:gd name="T60" fmla="*/ 42 w 172"/>
                <a:gd name="T61" fmla="*/ 9 h 61"/>
                <a:gd name="T62" fmla="*/ 48 w 172"/>
                <a:gd name="T63" fmla="*/ 9 h 61"/>
                <a:gd name="T64" fmla="*/ 53 w 172"/>
                <a:gd name="T65" fmla="*/ 9 h 61"/>
                <a:gd name="T66" fmla="*/ 59 w 172"/>
                <a:gd name="T67" fmla="*/ 9 h 61"/>
                <a:gd name="T68" fmla="*/ 64 w 172"/>
                <a:gd name="T69" fmla="*/ 11 h 61"/>
                <a:gd name="T70" fmla="*/ 75 w 172"/>
                <a:gd name="T71" fmla="*/ 12 h 61"/>
                <a:gd name="T72" fmla="*/ 83 w 172"/>
                <a:gd name="T73" fmla="*/ 15 h 61"/>
                <a:gd name="T74" fmla="*/ 86 w 172"/>
                <a:gd name="T75" fmla="*/ 16 h 61"/>
                <a:gd name="T76" fmla="*/ 91 w 172"/>
                <a:gd name="T77" fmla="*/ 19 h 61"/>
                <a:gd name="T78" fmla="*/ 95 w 172"/>
                <a:gd name="T79" fmla="*/ 22 h 61"/>
                <a:gd name="T80" fmla="*/ 99 w 172"/>
                <a:gd name="T81" fmla="*/ 24 h 61"/>
                <a:gd name="T82" fmla="*/ 102 w 172"/>
                <a:gd name="T83" fmla="*/ 26 h 61"/>
                <a:gd name="T84" fmla="*/ 103 w 172"/>
                <a:gd name="T85" fmla="*/ 27 h 61"/>
                <a:gd name="T86" fmla="*/ 100 w 172"/>
                <a:gd name="T87" fmla="*/ 0 h 61"/>
                <a:gd name="T88" fmla="*/ 121 w 172"/>
                <a:gd name="T89" fmla="*/ 19 h 61"/>
                <a:gd name="T90" fmla="*/ 138 w 172"/>
                <a:gd name="T91" fmla="*/ 11 h 61"/>
                <a:gd name="T92" fmla="*/ 165 w 172"/>
                <a:gd name="T93" fmla="*/ 38 h 61"/>
                <a:gd name="T94" fmla="*/ 132 w 172"/>
                <a:gd name="T95" fmla="*/ 54 h 61"/>
                <a:gd name="T96" fmla="*/ 121 w 172"/>
                <a:gd name="T97" fmla="*/ 48 h 61"/>
                <a:gd name="T98" fmla="*/ 121 w 172"/>
                <a:gd name="T99" fmla="*/ 48 h 6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2"/>
                <a:gd name="T151" fmla="*/ 0 h 61"/>
                <a:gd name="T152" fmla="*/ 172 w 172"/>
                <a:gd name="T153" fmla="*/ 61 h 6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2" h="61" extrusionOk="0">
                  <a:moveTo>
                    <a:pt x="128" y="55"/>
                  </a:moveTo>
                  <a:lnTo>
                    <a:pt x="126" y="54"/>
                  </a:lnTo>
                  <a:lnTo>
                    <a:pt x="125" y="53"/>
                  </a:lnTo>
                  <a:lnTo>
                    <a:pt x="120" y="50"/>
                  </a:lnTo>
                  <a:lnTo>
                    <a:pt x="116" y="47"/>
                  </a:lnTo>
                  <a:lnTo>
                    <a:pt x="109" y="45"/>
                  </a:lnTo>
                  <a:lnTo>
                    <a:pt x="101" y="42"/>
                  </a:lnTo>
                  <a:lnTo>
                    <a:pt x="91" y="39"/>
                  </a:lnTo>
                  <a:lnTo>
                    <a:pt x="82" y="39"/>
                  </a:lnTo>
                  <a:lnTo>
                    <a:pt x="75" y="38"/>
                  </a:lnTo>
                  <a:lnTo>
                    <a:pt x="69" y="38"/>
                  </a:lnTo>
                  <a:lnTo>
                    <a:pt x="64" y="38"/>
                  </a:lnTo>
                  <a:lnTo>
                    <a:pt x="57" y="38"/>
                  </a:lnTo>
                  <a:lnTo>
                    <a:pt x="52" y="38"/>
                  </a:lnTo>
                  <a:lnTo>
                    <a:pt x="46" y="39"/>
                  </a:lnTo>
                  <a:lnTo>
                    <a:pt x="41" y="39"/>
                  </a:lnTo>
                  <a:lnTo>
                    <a:pt x="37" y="41"/>
                  </a:lnTo>
                  <a:lnTo>
                    <a:pt x="27" y="41"/>
                  </a:lnTo>
                  <a:lnTo>
                    <a:pt x="21" y="41"/>
                  </a:lnTo>
                  <a:lnTo>
                    <a:pt x="15" y="42"/>
                  </a:lnTo>
                  <a:lnTo>
                    <a:pt x="14" y="43"/>
                  </a:lnTo>
                  <a:lnTo>
                    <a:pt x="45" y="30"/>
                  </a:lnTo>
                  <a:lnTo>
                    <a:pt x="0" y="16"/>
                  </a:lnTo>
                  <a:lnTo>
                    <a:pt x="0" y="15"/>
                  </a:lnTo>
                  <a:lnTo>
                    <a:pt x="6" y="13"/>
                  </a:lnTo>
                  <a:lnTo>
                    <a:pt x="13" y="12"/>
                  </a:lnTo>
                  <a:lnTo>
                    <a:pt x="22" y="12"/>
                  </a:lnTo>
                  <a:lnTo>
                    <a:pt x="26" y="11"/>
                  </a:lnTo>
                  <a:lnTo>
                    <a:pt x="31" y="9"/>
                  </a:lnTo>
                  <a:lnTo>
                    <a:pt x="37" y="9"/>
                  </a:lnTo>
                  <a:lnTo>
                    <a:pt x="42" y="9"/>
                  </a:lnTo>
                  <a:lnTo>
                    <a:pt x="48" y="9"/>
                  </a:lnTo>
                  <a:lnTo>
                    <a:pt x="53" y="9"/>
                  </a:lnTo>
                  <a:lnTo>
                    <a:pt x="59" y="9"/>
                  </a:lnTo>
                  <a:lnTo>
                    <a:pt x="64" y="11"/>
                  </a:lnTo>
                  <a:lnTo>
                    <a:pt x="75" y="12"/>
                  </a:lnTo>
                  <a:lnTo>
                    <a:pt x="83" y="15"/>
                  </a:lnTo>
                  <a:lnTo>
                    <a:pt x="91" y="16"/>
                  </a:lnTo>
                  <a:lnTo>
                    <a:pt x="98" y="19"/>
                  </a:lnTo>
                  <a:lnTo>
                    <a:pt x="102" y="22"/>
                  </a:lnTo>
                  <a:lnTo>
                    <a:pt x="106" y="24"/>
                  </a:lnTo>
                  <a:lnTo>
                    <a:pt x="109" y="26"/>
                  </a:lnTo>
                  <a:lnTo>
                    <a:pt x="110" y="27"/>
                  </a:lnTo>
                  <a:lnTo>
                    <a:pt x="107" y="0"/>
                  </a:lnTo>
                  <a:lnTo>
                    <a:pt x="128" y="19"/>
                  </a:lnTo>
                  <a:lnTo>
                    <a:pt x="145" y="11"/>
                  </a:lnTo>
                  <a:lnTo>
                    <a:pt x="172" y="45"/>
                  </a:lnTo>
                  <a:lnTo>
                    <a:pt x="139" y="61"/>
                  </a:lnTo>
                  <a:lnTo>
                    <a:pt x="128" y="55"/>
                  </a:lnTo>
                  <a:close/>
                </a:path>
              </a:pathLst>
            </a:custGeom>
            <a:solidFill>
              <a:srgbClr val="4766C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66" name="Shape 408"/>
            <p:cNvSpPr>
              <a:spLocks/>
            </p:cNvSpPr>
            <p:nvPr/>
          </p:nvSpPr>
          <p:spPr bwMode="auto">
            <a:xfrm>
              <a:off x="1346" y="1989"/>
              <a:ext cx="605" cy="539"/>
            </a:xfrm>
            <a:custGeom>
              <a:avLst/>
              <a:gdLst>
                <a:gd name="T0" fmla="*/ 45 w 606"/>
                <a:gd name="T1" fmla="*/ 4 h 540"/>
                <a:gd name="T2" fmla="*/ 111 w 606"/>
                <a:gd name="T3" fmla="*/ 16 h 540"/>
                <a:gd name="T4" fmla="*/ 157 w 606"/>
                <a:gd name="T5" fmla="*/ 28 h 540"/>
                <a:gd name="T6" fmla="*/ 213 w 606"/>
                <a:gd name="T7" fmla="*/ 46 h 540"/>
                <a:gd name="T8" fmla="*/ 242 w 606"/>
                <a:gd name="T9" fmla="*/ 30 h 540"/>
                <a:gd name="T10" fmla="*/ 355 w 606"/>
                <a:gd name="T11" fmla="*/ 50 h 540"/>
                <a:gd name="T12" fmla="*/ 409 w 606"/>
                <a:gd name="T13" fmla="*/ 76 h 540"/>
                <a:gd name="T14" fmla="*/ 457 w 606"/>
                <a:gd name="T15" fmla="*/ 87 h 540"/>
                <a:gd name="T16" fmla="*/ 450 w 606"/>
                <a:gd name="T17" fmla="*/ 115 h 540"/>
                <a:gd name="T18" fmla="*/ 422 w 606"/>
                <a:gd name="T19" fmla="*/ 160 h 540"/>
                <a:gd name="T20" fmla="*/ 465 w 606"/>
                <a:gd name="T21" fmla="*/ 129 h 540"/>
                <a:gd name="T22" fmla="*/ 481 w 606"/>
                <a:gd name="T23" fmla="*/ 154 h 540"/>
                <a:gd name="T24" fmla="*/ 485 w 606"/>
                <a:gd name="T25" fmla="*/ 114 h 540"/>
                <a:gd name="T26" fmla="*/ 558 w 606"/>
                <a:gd name="T27" fmla="*/ 88 h 540"/>
                <a:gd name="T28" fmla="*/ 545 w 606"/>
                <a:gd name="T29" fmla="*/ 159 h 540"/>
                <a:gd name="T30" fmla="*/ 535 w 606"/>
                <a:gd name="T31" fmla="*/ 213 h 540"/>
                <a:gd name="T32" fmla="*/ 534 w 606"/>
                <a:gd name="T33" fmla="*/ 263 h 540"/>
                <a:gd name="T34" fmla="*/ 535 w 606"/>
                <a:gd name="T35" fmla="*/ 305 h 540"/>
                <a:gd name="T36" fmla="*/ 541 w 606"/>
                <a:gd name="T37" fmla="*/ 349 h 540"/>
                <a:gd name="T38" fmla="*/ 565 w 606"/>
                <a:gd name="T39" fmla="*/ 309 h 540"/>
                <a:gd name="T40" fmla="*/ 575 w 606"/>
                <a:gd name="T41" fmla="*/ 345 h 540"/>
                <a:gd name="T42" fmla="*/ 587 w 606"/>
                <a:gd name="T43" fmla="*/ 390 h 540"/>
                <a:gd name="T44" fmla="*/ 592 w 606"/>
                <a:gd name="T45" fmla="*/ 424 h 540"/>
                <a:gd name="T46" fmla="*/ 531 w 606"/>
                <a:gd name="T47" fmla="*/ 448 h 540"/>
                <a:gd name="T48" fmla="*/ 487 w 606"/>
                <a:gd name="T49" fmla="*/ 447 h 540"/>
                <a:gd name="T50" fmla="*/ 478 w 606"/>
                <a:gd name="T51" fmla="*/ 390 h 540"/>
                <a:gd name="T52" fmla="*/ 476 w 606"/>
                <a:gd name="T53" fmla="*/ 325 h 540"/>
                <a:gd name="T54" fmla="*/ 477 w 606"/>
                <a:gd name="T55" fmla="*/ 271 h 540"/>
                <a:gd name="T56" fmla="*/ 468 w 606"/>
                <a:gd name="T57" fmla="*/ 298 h 540"/>
                <a:gd name="T58" fmla="*/ 455 w 606"/>
                <a:gd name="T59" fmla="*/ 349 h 540"/>
                <a:gd name="T60" fmla="*/ 447 w 606"/>
                <a:gd name="T61" fmla="*/ 397 h 540"/>
                <a:gd name="T62" fmla="*/ 455 w 606"/>
                <a:gd name="T63" fmla="*/ 447 h 540"/>
                <a:gd name="T64" fmla="*/ 470 w 606"/>
                <a:gd name="T65" fmla="*/ 533 h 540"/>
                <a:gd name="T66" fmla="*/ 422 w 606"/>
                <a:gd name="T67" fmla="*/ 524 h 540"/>
                <a:gd name="T68" fmla="*/ 355 w 606"/>
                <a:gd name="T69" fmla="*/ 509 h 540"/>
                <a:gd name="T70" fmla="*/ 297 w 606"/>
                <a:gd name="T71" fmla="*/ 488 h 540"/>
                <a:gd name="T72" fmla="*/ 255 w 606"/>
                <a:gd name="T73" fmla="*/ 472 h 540"/>
                <a:gd name="T74" fmla="*/ 217 w 606"/>
                <a:gd name="T75" fmla="*/ 421 h 540"/>
                <a:gd name="T76" fmla="*/ 223 w 606"/>
                <a:gd name="T77" fmla="*/ 377 h 540"/>
                <a:gd name="T78" fmla="*/ 220 w 606"/>
                <a:gd name="T79" fmla="*/ 310 h 540"/>
                <a:gd name="T80" fmla="*/ 216 w 606"/>
                <a:gd name="T81" fmla="*/ 263 h 540"/>
                <a:gd name="T82" fmla="*/ 228 w 606"/>
                <a:gd name="T83" fmla="*/ 297 h 540"/>
                <a:gd name="T84" fmla="*/ 258 w 606"/>
                <a:gd name="T85" fmla="*/ 359 h 540"/>
                <a:gd name="T86" fmla="*/ 290 w 606"/>
                <a:gd name="T87" fmla="*/ 419 h 540"/>
                <a:gd name="T88" fmla="*/ 292 w 606"/>
                <a:gd name="T89" fmla="*/ 373 h 540"/>
                <a:gd name="T90" fmla="*/ 284 w 606"/>
                <a:gd name="T91" fmla="*/ 310 h 540"/>
                <a:gd name="T92" fmla="*/ 259 w 606"/>
                <a:gd name="T93" fmla="*/ 256 h 540"/>
                <a:gd name="T94" fmla="*/ 227 w 606"/>
                <a:gd name="T95" fmla="*/ 203 h 540"/>
                <a:gd name="T96" fmla="*/ 298 w 606"/>
                <a:gd name="T97" fmla="*/ 217 h 540"/>
                <a:gd name="T98" fmla="*/ 269 w 606"/>
                <a:gd name="T99" fmla="*/ 161 h 540"/>
                <a:gd name="T100" fmla="*/ 210 w 606"/>
                <a:gd name="T101" fmla="*/ 117 h 540"/>
                <a:gd name="T102" fmla="*/ 148 w 606"/>
                <a:gd name="T103" fmla="*/ 81 h 540"/>
                <a:gd name="T104" fmla="*/ 202 w 606"/>
                <a:gd name="T105" fmla="*/ 169 h 540"/>
                <a:gd name="T106" fmla="*/ 145 w 606"/>
                <a:gd name="T107" fmla="*/ 152 h 540"/>
                <a:gd name="T108" fmla="*/ 90 w 606"/>
                <a:gd name="T109" fmla="*/ 115 h 540"/>
                <a:gd name="T110" fmla="*/ 23 w 606"/>
                <a:gd name="T111" fmla="*/ 53 h 5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06"/>
                <a:gd name="T169" fmla="*/ 0 h 540"/>
                <a:gd name="T170" fmla="*/ 606 w 606"/>
                <a:gd name="T171" fmla="*/ 540 h 5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06" h="540" extrusionOk="0">
                  <a:moveTo>
                    <a:pt x="2" y="0"/>
                  </a:moveTo>
                  <a:lnTo>
                    <a:pt x="4" y="0"/>
                  </a:lnTo>
                  <a:lnTo>
                    <a:pt x="11" y="0"/>
                  </a:lnTo>
                  <a:lnTo>
                    <a:pt x="15" y="0"/>
                  </a:lnTo>
                  <a:lnTo>
                    <a:pt x="22" y="0"/>
                  </a:lnTo>
                  <a:lnTo>
                    <a:pt x="27" y="1"/>
                  </a:lnTo>
                  <a:lnTo>
                    <a:pt x="37" y="3"/>
                  </a:lnTo>
                  <a:lnTo>
                    <a:pt x="45" y="4"/>
                  </a:lnTo>
                  <a:lnTo>
                    <a:pt x="53" y="7"/>
                  </a:lnTo>
                  <a:lnTo>
                    <a:pt x="63" y="7"/>
                  </a:lnTo>
                  <a:lnTo>
                    <a:pt x="73" y="9"/>
                  </a:lnTo>
                  <a:lnTo>
                    <a:pt x="83" y="11"/>
                  </a:lnTo>
                  <a:lnTo>
                    <a:pt x="94" y="13"/>
                  </a:lnTo>
                  <a:lnTo>
                    <a:pt x="99" y="13"/>
                  </a:lnTo>
                  <a:lnTo>
                    <a:pt x="106" y="16"/>
                  </a:lnTo>
                  <a:lnTo>
                    <a:pt x="111" y="16"/>
                  </a:lnTo>
                  <a:lnTo>
                    <a:pt x="117" y="19"/>
                  </a:lnTo>
                  <a:lnTo>
                    <a:pt x="122" y="20"/>
                  </a:lnTo>
                  <a:lnTo>
                    <a:pt x="129" y="22"/>
                  </a:lnTo>
                  <a:lnTo>
                    <a:pt x="134" y="23"/>
                  </a:lnTo>
                  <a:lnTo>
                    <a:pt x="140" y="24"/>
                  </a:lnTo>
                  <a:lnTo>
                    <a:pt x="147" y="26"/>
                  </a:lnTo>
                  <a:lnTo>
                    <a:pt x="152" y="27"/>
                  </a:lnTo>
                  <a:lnTo>
                    <a:pt x="157" y="28"/>
                  </a:lnTo>
                  <a:lnTo>
                    <a:pt x="163" y="31"/>
                  </a:lnTo>
                  <a:lnTo>
                    <a:pt x="168" y="32"/>
                  </a:lnTo>
                  <a:lnTo>
                    <a:pt x="174" y="34"/>
                  </a:lnTo>
                  <a:lnTo>
                    <a:pt x="179" y="35"/>
                  </a:lnTo>
                  <a:lnTo>
                    <a:pt x="185" y="37"/>
                  </a:lnTo>
                  <a:lnTo>
                    <a:pt x="194" y="41"/>
                  </a:lnTo>
                  <a:lnTo>
                    <a:pt x="205" y="43"/>
                  </a:lnTo>
                  <a:lnTo>
                    <a:pt x="213" y="46"/>
                  </a:lnTo>
                  <a:lnTo>
                    <a:pt x="220" y="49"/>
                  </a:lnTo>
                  <a:lnTo>
                    <a:pt x="227" y="50"/>
                  </a:lnTo>
                  <a:lnTo>
                    <a:pt x="233" y="54"/>
                  </a:lnTo>
                  <a:lnTo>
                    <a:pt x="239" y="54"/>
                  </a:lnTo>
                  <a:lnTo>
                    <a:pt x="243" y="57"/>
                  </a:lnTo>
                  <a:lnTo>
                    <a:pt x="244" y="57"/>
                  </a:lnTo>
                  <a:lnTo>
                    <a:pt x="247" y="58"/>
                  </a:lnTo>
                  <a:lnTo>
                    <a:pt x="242" y="30"/>
                  </a:lnTo>
                  <a:lnTo>
                    <a:pt x="296" y="16"/>
                  </a:lnTo>
                  <a:lnTo>
                    <a:pt x="384" y="0"/>
                  </a:lnTo>
                  <a:lnTo>
                    <a:pt x="439" y="7"/>
                  </a:lnTo>
                  <a:lnTo>
                    <a:pt x="457" y="30"/>
                  </a:lnTo>
                  <a:lnTo>
                    <a:pt x="407" y="27"/>
                  </a:lnTo>
                  <a:lnTo>
                    <a:pt x="353" y="45"/>
                  </a:lnTo>
                  <a:lnTo>
                    <a:pt x="355" y="47"/>
                  </a:lnTo>
                  <a:lnTo>
                    <a:pt x="362" y="50"/>
                  </a:lnTo>
                  <a:lnTo>
                    <a:pt x="369" y="56"/>
                  </a:lnTo>
                  <a:lnTo>
                    <a:pt x="377" y="60"/>
                  </a:lnTo>
                  <a:lnTo>
                    <a:pt x="388" y="65"/>
                  </a:lnTo>
                  <a:lnTo>
                    <a:pt x="393" y="68"/>
                  </a:lnTo>
                  <a:lnTo>
                    <a:pt x="399" y="70"/>
                  </a:lnTo>
                  <a:lnTo>
                    <a:pt x="404" y="72"/>
                  </a:lnTo>
                  <a:lnTo>
                    <a:pt x="411" y="74"/>
                  </a:lnTo>
                  <a:lnTo>
                    <a:pt x="416" y="76"/>
                  </a:lnTo>
                  <a:lnTo>
                    <a:pt x="423" y="77"/>
                  </a:lnTo>
                  <a:lnTo>
                    <a:pt x="429" y="79"/>
                  </a:lnTo>
                  <a:lnTo>
                    <a:pt x="434" y="81"/>
                  </a:lnTo>
                  <a:lnTo>
                    <a:pt x="439" y="81"/>
                  </a:lnTo>
                  <a:lnTo>
                    <a:pt x="445" y="83"/>
                  </a:lnTo>
                  <a:lnTo>
                    <a:pt x="450" y="84"/>
                  </a:lnTo>
                  <a:lnTo>
                    <a:pt x="456" y="85"/>
                  </a:lnTo>
                  <a:lnTo>
                    <a:pt x="464" y="87"/>
                  </a:lnTo>
                  <a:lnTo>
                    <a:pt x="471" y="88"/>
                  </a:lnTo>
                  <a:lnTo>
                    <a:pt x="475" y="88"/>
                  </a:lnTo>
                  <a:lnTo>
                    <a:pt x="477" y="88"/>
                  </a:lnTo>
                  <a:lnTo>
                    <a:pt x="473" y="91"/>
                  </a:lnTo>
                  <a:lnTo>
                    <a:pt x="469" y="98"/>
                  </a:lnTo>
                  <a:lnTo>
                    <a:pt x="464" y="102"/>
                  </a:lnTo>
                  <a:lnTo>
                    <a:pt x="461" y="108"/>
                  </a:lnTo>
                  <a:lnTo>
                    <a:pt x="457" y="115"/>
                  </a:lnTo>
                  <a:lnTo>
                    <a:pt x="453" y="122"/>
                  </a:lnTo>
                  <a:lnTo>
                    <a:pt x="448" y="127"/>
                  </a:lnTo>
                  <a:lnTo>
                    <a:pt x="443" y="134"/>
                  </a:lnTo>
                  <a:lnTo>
                    <a:pt x="438" y="140"/>
                  </a:lnTo>
                  <a:lnTo>
                    <a:pt x="435" y="146"/>
                  </a:lnTo>
                  <a:lnTo>
                    <a:pt x="433" y="152"/>
                  </a:lnTo>
                  <a:lnTo>
                    <a:pt x="430" y="156"/>
                  </a:lnTo>
                  <a:lnTo>
                    <a:pt x="429" y="160"/>
                  </a:lnTo>
                  <a:lnTo>
                    <a:pt x="429" y="164"/>
                  </a:lnTo>
                  <a:lnTo>
                    <a:pt x="430" y="164"/>
                  </a:lnTo>
                  <a:lnTo>
                    <a:pt x="434" y="163"/>
                  </a:lnTo>
                  <a:lnTo>
                    <a:pt x="442" y="156"/>
                  </a:lnTo>
                  <a:lnTo>
                    <a:pt x="450" y="149"/>
                  </a:lnTo>
                  <a:lnTo>
                    <a:pt x="458" y="141"/>
                  </a:lnTo>
                  <a:lnTo>
                    <a:pt x="466" y="134"/>
                  </a:lnTo>
                  <a:lnTo>
                    <a:pt x="472" y="129"/>
                  </a:lnTo>
                  <a:lnTo>
                    <a:pt x="475" y="129"/>
                  </a:lnTo>
                  <a:lnTo>
                    <a:pt x="485" y="190"/>
                  </a:lnTo>
                  <a:lnTo>
                    <a:pt x="485" y="187"/>
                  </a:lnTo>
                  <a:lnTo>
                    <a:pt x="485" y="183"/>
                  </a:lnTo>
                  <a:lnTo>
                    <a:pt x="487" y="173"/>
                  </a:lnTo>
                  <a:lnTo>
                    <a:pt x="487" y="165"/>
                  </a:lnTo>
                  <a:lnTo>
                    <a:pt x="487" y="159"/>
                  </a:lnTo>
                  <a:lnTo>
                    <a:pt x="488" y="154"/>
                  </a:lnTo>
                  <a:lnTo>
                    <a:pt x="488" y="149"/>
                  </a:lnTo>
                  <a:lnTo>
                    <a:pt x="490" y="144"/>
                  </a:lnTo>
                  <a:lnTo>
                    <a:pt x="490" y="138"/>
                  </a:lnTo>
                  <a:lnTo>
                    <a:pt x="491" y="133"/>
                  </a:lnTo>
                  <a:lnTo>
                    <a:pt x="491" y="129"/>
                  </a:lnTo>
                  <a:lnTo>
                    <a:pt x="491" y="125"/>
                  </a:lnTo>
                  <a:lnTo>
                    <a:pt x="491" y="118"/>
                  </a:lnTo>
                  <a:lnTo>
                    <a:pt x="492" y="114"/>
                  </a:lnTo>
                  <a:lnTo>
                    <a:pt x="492" y="110"/>
                  </a:lnTo>
                  <a:lnTo>
                    <a:pt x="494" y="110"/>
                  </a:lnTo>
                  <a:lnTo>
                    <a:pt x="494" y="108"/>
                  </a:lnTo>
                  <a:lnTo>
                    <a:pt x="494" y="110"/>
                  </a:lnTo>
                  <a:lnTo>
                    <a:pt x="518" y="102"/>
                  </a:lnTo>
                  <a:lnTo>
                    <a:pt x="521" y="171"/>
                  </a:lnTo>
                  <a:lnTo>
                    <a:pt x="545" y="118"/>
                  </a:lnTo>
                  <a:lnTo>
                    <a:pt x="565" y="88"/>
                  </a:lnTo>
                  <a:lnTo>
                    <a:pt x="582" y="149"/>
                  </a:lnTo>
                  <a:lnTo>
                    <a:pt x="565" y="137"/>
                  </a:lnTo>
                  <a:lnTo>
                    <a:pt x="564" y="137"/>
                  </a:lnTo>
                  <a:lnTo>
                    <a:pt x="563" y="138"/>
                  </a:lnTo>
                  <a:lnTo>
                    <a:pt x="559" y="142"/>
                  </a:lnTo>
                  <a:lnTo>
                    <a:pt x="556" y="149"/>
                  </a:lnTo>
                  <a:lnTo>
                    <a:pt x="553" y="152"/>
                  </a:lnTo>
                  <a:lnTo>
                    <a:pt x="552" y="159"/>
                  </a:lnTo>
                  <a:lnTo>
                    <a:pt x="549" y="163"/>
                  </a:lnTo>
                  <a:lnTo>
                    <a:pt x="549" y="169"/>
                  </a:lnTo>
                  <a:lnTo>
                    <a:pt x="545" y="176"/>
                  </a:lnTo>
                  <a:lnTo>
                    <a:pt x="545" y="184"/>
                  </a:lnTo>
                  <a:lnTo>
                    <a:pt x="544" y="192"/>
                  </a:lnTo>
                  <a:lnTo>
                    <a:pt x="544" y="203"/>
                  </a:lnTo>
                  <a:lnTo>
                    <a:pt x="542" y="209"/>
                  </a:lnTo>
                  <a:lnTo>
                    <a:pt x="542" y="213"/>
                  </a:lnTo>
                  <a:lnTo>
                    <a:pt x="541" y="220"/>
                  </a:lnTo>
                  <a:lnTo>
                    <a:pt x="541" y="225"/>
                  </a:lnTo>
                  <a:lnTo>
                    <a:pt x="541" y="230"/>
                  </a:lnTo>
                  <a:lnTo>
                    <a:pt x="541" y="237"/>
                  </a:lnTo>
                  <a:lnTo>
                    <a:pt x="541" y="244"/>
                  </a:lnTo>
                  <a:lnTo>
                    <a:pt x="541" y="251"/>
                  </a:lnTo>
                  <a:lnTo>
                    <a:pt x="541" y="256"/>
                  </a:lnTo>
                  <a:lnTo>
                    <a:pt x="541" y="263"/>
                  </a:lnTo>
                  <a:lnTo>
                    <a:pt x="541" y="268"/>
                  </a:lnTo>
                  <a:lnTo>
                    <a:pt x="541" y="275"/>
                  </a:lnTo>
                  <a:lnTo>
                    <a:pt x="541" y="282"/>
                  </a:lnTo>
                  <a:lnTo>
                    <a:pt x="542" y="289"/>
                  </a:lnTo>
                  <a:lnTo>
                    <a:pt x="542" y="294"/>
                  </a:lnTo>
                  <a:lnTo>
                    <a:pt x="542" y="301"/>
                  </a:lnTo>
                  <a:lnTo>
                    <a:pt x="542" y="305"/>
                  </a:lnTo>
                  <a:lnTo>
                    <a:pt x="542" y="312"/>
                  </a:lnTo>
                  <a:lnTo>
                    <a:pt x="542" y="316"/>
                  </a:lnTo>
                  <a:lnTo>
                    <a:pt x="544" y="323"/>
                  </a:lnTo>
                  <a:lnTo>
                    <a:pt x="545" y="332"/>
                  </a:lnTo>
                  <a:lnTo>
                    <a:pt x="545" y="340"/>
                  </a:lnTo>
                  <a:lnTo>
                    <a:pt x="545" y="346"/>
                  </a:lnTo>
                  <a:lnTo>
                    <a:pt x="546" y="352"/>
                  </a:lnTo>
                  <a:lnTo>
                    <a:pt x="546" y="355"/>
                  </a:lnTo>
                  <a:lnTo>
                    <a:pt x="548" y="356"/>
                  </a:lnTo>
                  <a:lnTo>
                    <a:pt x="548" y="355"/>
                  </a:lnTo>
                  <a:lnTo>
                    <a:pt x="549" y="351"/>
                  </a:lnTo>
                  <a:lnTo>
                    <a:pt x="552" y="344"/>
                  </a:lnTo>
                  <a:lnTo>
                    <a:pt x="556" y="339"/>
                  </a:lnTo>
                  <a:lnTo>
                    <a:pt x="560" y="331"/>
                  </a:lnTo>
                  <a:lnTo>
                    <a:pt x="564" y="324"/>
                  </a:lnTo>
                  <a:lnTo>
                    <a:pt x="568" y="319"/>
                  </a:lnTo>
                  <a:lnTo>
                    <a:pt x="572" y="316"/>
                  </a:lnTo>
                  <a:lnTo>
                    <a:pt x="574" y="316"/>
                  </a:lnTo>
                  <a:lnTo>
                    <a:pt x="576" y="317"/>
                  </a:lnTo>
                  <a:lnTo>
                    <a:pt x="576" y="320"/>
                  </a:lnTo>
                  <a:lnTo>
                    <a:pt x="579" y="327"/>
                  </a:lnTo>
                  <a:lnTo>
                    <a:pt x="579" y="335"/>
                  </a:lnTo>
                  <a:lnTo>
                    <a:pt x="580" y="343"/>
                  </a:lnTo>
                  <a:lnTo>
                    <a:pt x="580" y="348"/>
                  </a:lnTo>
                  <a:lnTo>
                    <a:pt x="582" y="352"/>
                  </a:lnTo>
                  <a:lnTo>
                    <a:pt x="583" y="359"/>
                  </a:lnTo>
                  <a:lnTo>
                    <a:pt x="584" y="365"/>
                  </a:lnTo>
                  <a:lnTo>
                    <a:pt x="586" y="370"/>
                  </a:lnTo>
                  <a:lnTo>
                    <a:pt x="587" y="375"/>
                  </a:lnTo>
                  <a:lnTo>
                    <a:pt x="588" y="380"/>
                  </a:lnTo>
                  <a:lnTo>
                    <a:pt x="590" y="386"/>
                  </a:lnTo>
                  <a:lnTo>
                    <a:pt x="591" y="390"/>
                  </a:lnTo>
                  <a:lnTo>
                    <a:pt x="594" y="397"/>
                  </a:lnTo>
                  <a:lnTo>
                    <a:pt x="595" y="401"/>
                  </a:lnTo>
                  <a:lnTo>
                    <a:pt x="598" y="407"/>
                  </a:lnTo>
                  <a:lnTo>
                    <a:pt x="599" y="415"/>
                  </a:lnTo>
                  <a:lnTo>
                    <a:pt x="602" y="422"/>
                  </a:lnTo>
                  <a:lnTo>
                    <a:pt x="605" y="427"/>
                  </a:lnTo>
                  <a:lnTo>
                    <a:pt x="606" y="428"/>
                  </a:lnTo>
                  <a:lnTo>
                    <a:pt x="603" y="428"/>
                  </a:lnTo>
                  <a:lnTo>
                    <a:pt x="599" y="431"/>
                  </a:lnTo>
                  <a:lnTo>
                    <a:pt x="594" y="434"/>
                  </a:lnTo>
                  <a:lnTo>
                    <a:pt x="587" y="438"/>
                  </a:lnTo>
                  <a:lnTo>
                    <a:pt x="578" y="442"/>
                  </a:lnTo>
                  <a:lnTo>
                    <a:pt x="569" y="447"/>
                  </a:lnTo>
                  <a:lnTo>
                    <a:pt x="559" y="450"/>
                  </a:lnTo>
                  <a:lnTo>
                    <a:pt x="549" y="454"/>
                  </a:lnTo>
                  <a:lnTo>
                    <a:pt x="544" y="454"/>
                  </a:lnTo>
                  <a:lnTo>
                    <a:pt x="538" y="455"/>
                  </a:lnTo>
                  <a:lnTo>
                    <a:pt x="533" y="455"/>
                  </a:lnTo>
                  <a:lnTo>
                    <a:pt x="529" y="457"/>
                  </a:lnTo>
                  <a:lnTo>
                    <a:pt x="519" y="457"/>
                  </a:lnTo>
                  <a:lnTo>
                    <a:pt x="511" y="458"/>
                  </a:lnTo>
                  <a:lnTo>
                    <a:pt x="504" y="457"/>
                  </a:lnTo>
                  <a:lnTo>
                    <a:pt x="498" y="455"/>
                  </a:lnTo>
                  <a:lnTo>
                    <a:pt x="494" y="455"/>
                  </a:lnTo>
                  <a:lnTo>
                    <a:pt x="494" y="454"/>
                  </a:lnTo>
                  <a:lnTo>
                    <a:pt x="492" y="449"/>
                  </a:lnTo>
                  <a:lnTo>
                    <a:pt x="491" y="441"/>
                  </a:lnTo>
                  <a:lnTo>
                    <a:pt x="491" y="431"/>
                  </a:lnTo>
                  <a:lnTo>
                    <a:pt x="488" y="424"/>
                  </a:lnTo>
                  <a:lnTo>
                    <a:pt x="488" y="419"/>
                  </a:lnTo>
                  <a:lnTo>
                    <a:pt x="487" y="412"/>
                  </a:lnTo>
                  <a:lnTo>
                    <a:pt x="487" y="405"/>
                  </a:lnTo>
                  <a:lnTo>
                    <a:pt x="485" y="397"/>
                  </a:lnTo>
                  <a:lnTo>
                    <a:pt x="484" y="390"/>
                  </a:lnTo>
                  <a:lnTo>
                    <a:pt x="484" y="382"/>
                  </a:lnTo>
                  <a:lnTo>
                    <a:pt x="484" y="375"/>
                  </a:lnTo>
                  <a:lnTo>
                    <a:pt x="484" y="366"/>
                  </a:lnTo>
                  <a:lnTo>
                    <a:pt x="483" y="356"/>
                  </a:lnTo>
                  <a:lnTo>
                    <a:pt x="483" y="348"/>
                  </a:lnTo>
                  <a:lnTo>
                    <a:pt x="483" y="340"/>
                  </a:lnTo>
                  <a:lnTo>
                    <a:pt x="483" y="332"/>
                  </a:lnTo>
                  <a:lnTo>
                    <a:pt x="483" y="323"/>
                  </a:lnTo>
                  <a:lnTo>
                    <a:pt x="483" y="316"/>
                  </a:lnTo>
                  <a:lnTo>
                    <a:pt x="483" y="309"/>
                  </a:lnTo>
                  <a:lnTo>
                    <a:pt x="483" y="301"/>
                  </a:lnTo>
                  <a:lnTo>
                    <a:pt x="483" y="295"/>
                  </a:lnTo>
                  <a:lnTo>
                    <a:pt x="483" y="289"/>
                  </a:lnTo>
                  <a:lnTo>
                    <a:pt x="484" y="285"/>
                  </a:lnTo>
                  <a:lnTo>
                    <a:pt x="484" y="278"/>
                  </a:lnTo>
                  <a:lnTo>
                    <a:pt x="484" y="276"/>
                  </a:lnTo>
                  <a:lnTo>
                    <a:pt x="484" y="278"/>
                  </a:lnTo>
                  <a:lnTo>
                    <a:pt x="481" y="282"/>
                  </a:lnTo>
                  <a:lnTo>
                    <a:pt x="480" y="285"/>
                  </a:lnTo>
                  <a:lnTo>
                    <a:pt x="479" y="290"/>
                  </a:lnTo>
                  <a:lnTo>
                    <a:pt x="477" y="295"/>
                  </a:lnTo>
                  <a:lnTo>
                    <a:pt x="477" y="301"/>
                  </a:lnTo>
                  <a:lnTo>
                    <a:pt x="475" y="305"/>
                  </a:lnTo>
                  <a:lnTo>
                    <a:pt x="473" y="312"/>
                  </a:lnTo>
                  <a:lnTo>
                    <a:pt x="471" y="317"/>
                  </a:lnTo>
                  <a:lnTo>
                    <a:pt x="471" y="324"/>
                  </a:lnTo>
                  <a:lnTo>
                    <a:pt x="468" y="329"/>
                  </a:lnTo>
                  <a:lnTo>
                    <a:pt x="466" y="338"/>
                  </a:lnTo>
                  <a:lnTo>
                    <a:pt x="465" y="343"/>
                  </a:lnTo>
                  <a:lnTo>
                    <a:pt x="464" y="351"/>
                  </a:lnTo>
                  <a:lnTo>
                    <a:pt x="462" y="356"/>
                  </a:lnTo>
                  <a:lnTo>
                    <a:pt x="461" y="363"/>
                  </a:lnTo>
                  <a:lnTo>
                    <a:pt x="460" y="369"/>
                  </a:lnTo>
                  <a:lnTo>
                    <a:pt x="458" y="375"/>
                  </a:lnTo>
                  <a:lnTo>
                    <a:pt x="457" y="381"/>
                  </a:lnTo>
                  <a:lnTo>
                    <a:pt x="457" y="386"/>
                  </a:lnTo>
                  <a:lnTo>
                    <a:pt x="456" y="393"/>
                  </a:lnTo>
                  <a:lnTo>
                    <a:pt x="456" y="400"/>
                  </a:lnTo>
                  <a:lnTo>
                    <a:pt x="454" y="404"/>
                  </a:lnTo>
                  <a:lnTo>
                    <a:pt x="454" y="411"/>
                  </a:lnTo>
                  <a:lnTo>
                    <a:pt x="454" y="416"/>
                  </a:lnTo>
                  <a:lnTo>
                    <a:pt x="456" y="422"/>
                  </a:lnTo>
                  <a:lnTo>
                    <a:pt x="456" y="427"/>
                  </a:lnTo>
                  <a:lnTo>
                    <a:pt x="457" y="434"/>
                  </a:lnTo>
                  <a:lnTo>
                    <a:pt x="457" y="439"/>
                  </a:lnTo>
                  <a:lnTo>
                    <a:pt x="460" y="445"/>
                  </a:lnTo>
                  <a:lnTo>
                    <a:pt x="462" y="454"/>
                  </a:lnTo>
                  <a:lnTo>
                    <a:pt x="466" y="465"/>
                  </a:lnTo>
                  <a:lnTo>
                    <a:pt x="472" y="473"/>
                  </a:lnTo>
                  <a:lnTo>
                    <a:pt x="477" y="481"/>
                  </a:lnTo>
                  <a:lnTo>
                    <a:pt x="480" y="488"/>
                  </a:lnTo>
                  <a:lnTo>
                    <a:pt x="484" y="495"/>
                  </a:lnTo>
                  <a:lnTo>
                    <a:pt x="487" y="497"/>
                  </a:lnTo>
                  <a:lnTo>
                    <a:pt x="488" y="499"/>
                  </a:lnTo>
                  <a:lnTo>
                    <a:pt x="477" y="540"/>
                  </a:lnTo>
                  <a:lnTo>
                    <a:pt x="473" y="538"/>
                  </a:lnTo>
                  <a:lnTo>
                    <a:pt x="468" y="537"/>
                  </a:lnTo>
                  <a:lnTo>
                    <a:pt x="462" y="537"/>
                  </a:lnTo>
                  <a:lnTo>
                    <a:pt x="457" y="535"/>
                  </a:lnTo>
                  <a:lnTo>
                    <a:pt x="450" y="534"/>
                  </a:lnTo>
                  <a:lnTo>
                    <a:pt x="445" y="534"/>
                  </a:lnTo>
                  <a:lnTo>
                    <a:pt x="437" y="533"/>
                  </a:lnTo>
                  <a:lnTo>
                    <a:pt x="429" y="531"/>
                  </a:lnTo>
                  <a:lnTo>
                    <a:pt x="420" y="530"/>
                  </a:lnTo>
                  <a:lnTo>
                    <a:pt x="411" y="529"/>
                  </a:lnTo>
                  <a:lnTo>
                    <a:pt x="401" y="526"/>
                  </a:lnTo>
                  <a:lnTo>
                    <a:pt x="392" y="523"/>
                  </a:lnTo>
                  <a:lnTo>
                    <a:pt x="382" y="522"/>
                  </a:lnTo>
                  <a:lnTo>
                    <a:pt x="373" y="519"/>
                  </a:lnTo>
                  <a:lnTo>
                    <a:pt x="368" y="518"/>
                  </a:lnTo>
                  <a:lnTo>
                    <a:pt x="362" y="516"/>
                  </a:lnTo>
                  <a:lnTo>
                    <a:pt x="357" y="514"/>
                  </a:lnTo>
                  <a:lnTo>
                    <a:pt x="353" y="512"/>
                  </a:lnTo>
                  <a:lnTo>
                    <a:pt x="342" y="510"/>
                  </a:lnTo>
                  <a:lnTo>
                    <a:pt x="332" y="507"/>
                  </a:lnTo>
                  <a:lnTo>
                    <a:pt x="321" y="504"/>
                  </a:lnTo>
                  <a:lnTo>
                    <a:pt x="313" y="502"/>
                  </a:lnTo>
                  <a:lnTo>
                    <a:pt x="305" y="499"/>
                  </a:lnTo>
                  <a:lnTo>
                    <a:pt x="297" y="495"/>
                  </a:lnTo>
                  <a:lnTo>
                    <a:pt x="288" y="492"/>
                  </a:lnTo>
                  <a:lnTo>
                    <a:pt x="281" y="489"/>
                  </a:lnTo>
                  <a:lnTo>
                    <a:pt x="275" y="488"/>
                  </a:lnTo>
                  <a:lnTo>
                    <a:pt x="271" y="485"/>
                  </a:lnTo>
                  <a:lnTo>
                    <a:pt x="263" y="483"/>
                  </a:lnTo>
                  <a:lnTo>
                    <a:pt x="260" y="483"/>
                  </a:lnTo>
                  <a:lnTo>
                    <a:pt x="259" y="481"/>
                  </a:lnTo>
                  <a:lnTo>
                    <a:pt x="255" y="479"/>
                  </a:lnTo>
                  <a:lnTo>
                    <a:pt x="250" y="474"/>
                  </a:lnTo>
                  <a:lnTo>
                    <a:pt x="244" y="469"/>
                  </a:lnTo>
                  <a:lnTo>
                    <a:pt x="237" y="462"/>
                  </a:lnTo>
                  <a:lnTo>
                    <a:pt x="232" y="455"/>
                  </a:lnTo>
                  <a:lnTo>
                    <a:pt x="227" y="447"/>
                  </a:lnTo>
                  <a:lnTo>
                    <a:pt x="223" y="442"/>
                  </a:lnTo>
                  <a:lnTo>
                    <a:pt x="218" y="434"/>
                  </a:lnTo>
                  <a:lnTo>
                    <a:pt x="217" y="428"/>
                  </a:lnTo>
                  <a:lnTo>
                    <a:pt x="217" y="422"/>
                  </a:lnTo>
                  <a:lnTo>
                    <a:pt x="218" y="415"/>
                  </a:lnTo>
                  <a:lnTo>
                    <a:pt x="218" y="411"/>
                  </a:lnTo>
                  <a:lnTo>
                    <a:pt x="220" y="405"/>
                  </a:lnTo>
                  <a:lnTo>
                    <a:pt x="220" y="400"/>
                  </a:lnTo>
                  <a:lnTo>
                    <a:pt x="221" y="396"/>
                  </a:lnTo>
                  <a:lnTo>
                    <a:pt x="221" y="390"/>
                  </a:lnTo>
                  <a:lnTo>
                    <a:pt x="223" y="384"/>
                  </a:lnTo>
                  <a:lnTo>
                    <a:pt x="223" y="377"/>
                  </a:lnTo>
                  <a:lnTo>
                    <a:pt x="224" y="370"/>
                  </a:lnTo>
                  <a:lnTo>
                    <a:pt x="223" y="362"/>
                  </a:lnTo>
                  <a:lnTo>
                    <a:pt x="223" y="352"/>
                  </a:lnTo>
                  <a:lnTo>
                    <a:pt x="221" y="344"/>
                  </a:lnTo>
                  <a:lnTo>
                    <a:pt x="221" y="336"/>
                  </a:lnTo>
                  <a:lnTo>
                    <a:pt x="220" y="325"/>
                  </a:lnTo>
                  <a:lnTo>
                    <a:pt x="220" y="317"/>
                  </a:lnTo>
                  <a:lnTo>
                    <a:pt x="220" y="309"/>
                  </a:lnTo>
                  <a:lnTo>
                    <a:pt x="220" y="301"/>
                  </a:lnTo>
                  <a:lnTo>
                    <a:pt x="218" y="291"/>
                  </a:lnTo>
                  <a:lnTo>
                    <a:pt x="217" y="285"/>
                  </a:lnTo>
                  <a:lnTo>
                    <a:pt x="217" y="278"/>
                  </a:lnTo>
                  <a:lnTo>
                    <a:pt x="217" y="274"/>
                  </a:lnTo>
                  <a:lnTo>
                    <a:pt x="216" y="264"/>
                  </a:lnTo>
                  <a:lnTo>
                    <a:pt x="216" y="263"/>
                  </a:lnTo>
                  <a:lnTo>
                    <a:pt x="216" y="266"/>
                  </a:lnTo>
                  <a:lnTo>
                    <a:pt x="217" y="271"/>
                  </a:lnTo>
                  <a:lnTo>
                    <a:pt x="220" y="278"/>
                  </a:lnTo>
                  <a:lnTo>
                    <a:pt x="220" y="282"/>
                  </a:lnTo>
                  <a:lnTo>
                    <a:pt x="221" y="286"/>
                  </a:lnTo>
                  <a:lnTo>
                    <a:pt x="224" y="291"/>
                  </a:lnTo>
                  <a:lnTo>
                    <a:pt x="227" y="298"/>
                  </a:lnTo>
                  <a:lnTo>
                    <a:pt x="228" y="304"/>
                  </a:lnTo>
                  <a:lnTo>
                    <a:pt x="231" y="309"/>
                  </a:lnTo>
                  <a:lnTo>
                    <a:pt x="233" y="316"/>
                  </a:lnTo>
                  <a:lnTo>
                    <a:pt x="239" y="325"/>
                  </a:lnTo>
                  <a:lnTo>
                    <a:pt x="242" y="332"/>
                  </a:lnTo>
                  <a:lnTo>
                    <a:pt x="246" y="340"/>
                  </a:lnTo>
                  <a:lnTo>
                    <a:pt x="250" y="350"/>
                  </a:lnTo>
                  <a:lnTo>
                    <a:pt x="254" y="358"/>
                  </a:lnTo>
                  <a:lnTo>
                    <a:pt x="258" y="366"/>
                  </a:lnTo>
                  <a:lnTo>
                    <a:pt x="263" y="375"/>
                  </a:lnTo>
                  <a:lnTo>
                    <a:pt x="267" y="384"/>
                  </a:lnTo>
                  <a:lnTo>
                    <a:pt x="273" y="393"/>
                  </a:lnTo>
                  <a:lnTo>
                    <a:pt x="275" y="400"/>
                  </a:lnTo>
                  <a:lnTo>
                    <a:pt x="279" y="407"/>
                  </a:lnTo>
                  <a:lnTo>
                    <a:pt x="282" y="412"/>
                  </a:lnTo>
                  <a:lnTo>
                    <a:pt x="286" y="417"/>
                  </a:lnTo>
                  <a:lnTo>
                    <a:pt x="290" y="426"/>
                  </a:lnTo>
                  <a:lnTo>
                    <a:pt x="292" y="430"/>
                  </a:lnTo>
                  <a:lnTo>
                    <a:pt x="292" y="426"/>
                  </a:lnTo>
                  <a:lnTo>
                    <a:pt x="292" y="417"/>
                  </a:lnTo>
                  <a:lnTo>
                    <a:pt x="292" y="411"/>
                  </a:lnTo>
                  <a:lnTo>
                    <a:pt x="292" y="405"/>
                  </a:lnTo>
                  <a:lnTo>
                    <a:pt x="292" y="397"/>
                  </a:lnTo>
                  <a:lnTo>
                    <a:pt x="292" y="390"/>
                  </a:lnTo>
                  <a:lnTo>
                    <a:pt x="292" y="380"/>
                  </a:lnTo>
                  <a:lnTo>
                    <a:pt x="292" y="370"/>
                  </a:lnTo>
                  <a:lnTo>
                    <a:pt x="290" y="359"/>
                  </a:lnTo>
                  <a:lnTo>
                    <a:pt x="289" y="350"/>
                  </a:lnTo>
                  <a:lnTo>
                    <a:pt x="288" y="344"/>
                  </a:lnTo>
                  <a:lnTo>
                    <a:pt x="288" y="339"/>
                  </a:lnTo>
                  <a:lnTo>
                    <a:pt x="286" y="332"/>
                  </a:lnTo>
                  <a:lnTo>
                    <a:pt x="285" y="328"/>
                  </a:lnTo>
                  <a:lnTo>
                    <a:pt x="284" y="317"/>
                  </a:lnTo>
                  <a:lnTo>
                    <a:pt x="281" y="308"/>
                  </a:lnTo>
                  <a:lnTo>
                    <a:pt x="278" y="302"/>
                  </a:lnTo>
                  <a:lnTo>
                    <a:pt x="277" y="295"/>
                  </a:lnTo>
                  <a:lnTo>
                    <a:pt x="274" y="290"/>
                  </a:lnTo>
                  <a:lnTo>
                    <a:pt x="273" y="285"/>
                  </a:lnTo>
                  <a:lnTo>
                    <a:pt x="269" y="275"/>
                  </a:lnTo>
                  <a:lnTo>
                    <a:pt x="265" y="266"/>
                  </a:lnTo>
                  <a:lnTo>
                    <a:pt x="259" y="256"/>
                  </a:lnTo>
                  <a:lnTo>
                    <a:pt x="255" y="248"/>
                  </a:lnTo>
                  <a:lnTo>
                    <a:pt x="251" y="239"/>
                  </a:lnTo>
                  <a:lnTo>
                    <a:pt x="247" y="232"/>
                  </a:lnTo>
                  <a:lnTo>
                    <a:pt x="242" y="224"/>
                  </a:lnTo>
                  <a:lnTo>
                    <a:pt x="237" y="218"/>
                  </a:lnTo>
                  <a:lnTo>
                    <a:pt x="233" y="213"/>
                  </a:lnTo>
                  <a:lnTo>
                    <a:pt x="231" y="209"/>
                  </a:lnTo>
                  <a:lnTo>
                    <a:pt x="227" y="203"/>
                  </a:lnTo>
                  <a:lnTo>
                    <a:pt x="225" y="201"/>
                  </a:lnTo>
                  <a:lnTo>
                    <a:pt x="298" y="244"/>
                  </a:lnTo>
                  <a:lnTo>
                    <a:pt x="298" y="241"/>
                  </a:lnTo>
                  <a:lnTo>
                    <a:pt x="298" y="236"/>
                  </a:lnTo>
                  <a:lnTo>
                    <a:pt x="298" y="230"/>
                  </a:lnTo>
                  <a:lnTo>
                    <a:pt x="298" y="226"/>
                  </a:lnTo>
                  <a:lnTo>
                    <a:pt x="298" y="222"/>
                  </a:lnTo>
                  <a:lnTo>
                    <a:pt x="298" y="217"/>
                  </a:lnTo>
                  <a:lnTo>
                    <a:pt x="296" y="210"/>
                  </a:lnTo>
                  <a:lnTo>
                    <a:pt x="294" y="203"/>
                  </a:lnTo>
                  <a:lnTo>
                    <a:pt x="292" y="197"/>
                  </a:lnTo>
                  <a:lnTo>
                    <a:pt x="289" y="190"/>
                  </a:lnTo>
                  <a:lnTo>
                    <a:pt x="285" y="183"/>
                  </a:lnTo>
                  <a:lnTo>
                    <a:pt x="281" y="176"/>
                  </a:lnTo>
                  <a:lnTo>
                    <a:pt x="274" y="168"/>
                  </a:lnTo>
                  <a:lnTo>
                    <a:pt x="269" y="161"/>
                  </a:lnTo>
                  <a:lnTo>
                    <a:pt x="260" y="152"/>
                  </a:lnTo>
                  <a:lnTo>
                    <a:pt x="251" y="145"/>
                  </a:lnTo>
                  <a:lnTo>
                    <a:pt x="242" y="138"/>
                  </a:lnTo>
                  <a:lnTo>
                    <a:pt x="232" y="131"/>
                  </a:lnTo>
                  <a:lnTo>
                    <a:pt x="227" y="127"/>
                  </a:lnTo>
                  <a:lnTo>
                    <a:pt x="221" y="123"/>
                  </a:lnTo>
                  <a:lnTo>
                    <a:pt x="216" y="119"/>
                  </a:lnTo>
                  <a:lnTo>
                    <a:pt x="210" y="117"/>
                  </a:lnTo>
                  <a:lnTo>
                    <a:pt x="199" y="111"/>
                  </a:lnTo>
                  <a:lnTo>
                    <a:pt x="191" y="104"/>
                  </a:lnTo>
                  <a:lnTo>
                    <a:pt x="181" y="99"/>
                  </a:lnTo>
                  <a:lnTo>
                    <a:pt x="172" y="95"/>
                  </a:lnTo>
                  <a:lnTo>
                    <a:pt x="163" y="89"/>
                  </a:lnTo>
                  <a:lnTo>
                    <a:pt x="157" y="87"/>
                  </a:lnTo>
                  <a:lnTo>
                    <a:pt x="152" y="84"/>
                  </a:lnTo>
                  <a:lnTo>
                    <a:pt x="148" y="81"/>
                  </a:lnTo>
                  <a:lnTo>
                    <a:pt x="145" y="81"/>
                  </a:lnTo>
                  <a:lnTo>
                    <a:pt x="237" y="173"/>
                  </a:lnTo>
                  <a:lnTo>
                    <a:pt x="233" y="173"/>
                  </a:lnTo>
                  <a:lnTo>
                    <a:pt x="227" y="173"/>
                  </a:lnTo>
                  <a:lnTo>
                    <a:pt x="221" y="172"/>
                  </a:lnTo>
                  <a:lnTo>
                    <a:pt x="216" y="172"/>
                  </a:lnTo>
                  <a:lnTo>
                    <a:pt x="209" y="171"/>
                  </a:lnTo>
                  <a:lnTo>
                    <a:pt x="202" y="169"/>
                  </a:lnTo>
                  <a:lnTo>
                    <a:pt x="193" y="168"/>
                  </a:lnTo>
                  <a:lnTo>
                    <a:pt x="185" y="167"/>
                  </a:lnTo>
                  <a:lnTo>
                    <a:pt x="175" y="163"/>
                  </a:lnTo>
                  <a:lnTo>
                    <a:pt x="167" y="160"/>
                  </a:lnTo>
                  <a:lnTo>
                    <a:pt x="160" y="157"/>
                  </a:lnTo>
                  <a:lnTo>
                    <a:pt x="156" y="156"/>
                  </a:lnTo>
                  <a:lnTo>
                    <a:pt x="149" y="153"/>
                  </a:lnTo>
                  <a:lnTo>
                    <a:pt x="145" y="152"/>
                  </a:lnTo>
                  <a:lnTo>
                    <a:pt x="134" y="145"/>
                  </a:lnTo>
                  <a:lnTo>
                    <a:pt x="125" y="140"/>
                  </a:lnTo>
                  <a:lnTo>
                    <a:pt x="120" y="135"/>
                  </a:lnTo>
                  <a:lnTo>
                    <a:pt x="113" y="131"/>
                  </a:lnTo>
                  <a:lnTo>
                    <a:pt x="107" y="127"/>
                  </a:lnTo>
                  <a:lnTo>
                    <a:pt x="102" y="123"/>
                  </a:lnTo>
                  <a:lnTo>
                    <a:pt x="95" y="118"/>
                  </a:lnTo>
                  <a:lnTo>
                    <a:pt x="90" y="115"/>
                  </a:lnTo>
                  <a:lnTo>
                    <a:pt x="84" y="110"/>
                  </a:lnTo>
                  <a:lnTo>
                    <a:pt x="79" y="106"/>
                  </a:lnTo>
                  <a:lnTo>
                    <a:pt x="68" y="96"/>
                  </a:lnTo>
                  <a:lnTo>
                    <a:pt x="59" y="88"/>
                  </a:lnTo>
                  <a:lnTo>
                    <a:pt x="49" y="79"/>
                  </a:lnTo>
                  <a:lnTo>
                    <a:pt x="41" y="70"/>
                  </a:lnTo>
                  <a:lnTo>
                    <a:pt x="31" y="61"/>
                  </a:lnTo>
                  <a:lnTo>
                    <a:pt x="23" y="53"/>
                  </a:lnTo>
                  <a:lnTo>
                    <a:pt x="17" y="45"/>
                  </a:lnTo>
                  <a:lnTo>
                    <a:pt x="11" y="39"/>
                  </a:lnTo>
                  <a:lnTo>
                    <a:pt x="6" y="34"/>
                  </a:lnTo>
                  <a:lnTo>
                    <a:pt x="3" y="30"/>
                  </a:lnTo>
                  <a:lnTo>
                    <a:pt x="0" y="27"/>
                  </a:lnTo>
                  <a:lnTo>
                    <a:pt x="2" y="0"/>
                  </a:lnTo>
                  <a:close/>
                </a:path>
              </a:pathLst>
            </a:custGeom>
            <a:solidFill>
              <a:srgbClr val="4766C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67" name="Shape 409"/>
            <p:cNvSpPr>
              <a:spLocks/>
            </p:cNvSpPr>
            <p:nvPr/>
          </p:nvSpPr>
          <p:spPr bwMode="auto">
            <a:xfrm>
              <a:off x="1687" y="1845"/>
              <a:ext cx="25" cy="42"/>
            </a:xfrm>
            <a:custGeom>
              <a:avLst/>
              <a:gdLst>
                <a:gd name="T0" fmla="*/ 13 w 26"/>
                <a:gd name="T1" fmla="*/ 0 h 43"/>
                <a:gd name="T2" fmla="*/ 0 w 26"/>
                <a:gd name="T3" fmla="*/ 8 h 43"/>
                <a:gd name="T4" fmla="*/ 13 w 26"/>
                <a:gd name="T5" fmla="*/ 19 h 43"/>
                <a:gd name="T6" fmla="*/ 13 w 26"/>
                <a:gd name="T7" fmla="*/ 36 h 43"/>
                <a:gd name="T8" fmla="*/ 19 w 26"/>
                <a:gd name="T9" fmla="*/ 29 h 43"/>
                <a:gd name="T10" fmla="*/ 19 w 26"/>
                <a:gd name="T11" fmla="*/ 12 h 43"/>
                <a:gd name="T12" fmla="*/ 13 w 26"/>
                <a:gd name="T13" fmla="*/ 0 h 43"/>
                <a:gd name="T14" fmla="*/ 13 w 26"/>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43"/>
                <a:gd name="T26" fmla="*/ 26 w 26"/>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43" extrusionOk="0">
                  <a:moveTo>
                    <a:pt x="17" y="0"/>
                  </a:moveTo>
                  <a:lnTo>
                    <a:pt x="0" y="8"/>
                  </a:lnTo>
                  <a:lnTo>
                    <a:pt x="13" y="19"/>
                  </a:lnTo>
                  <a:lnTo>
                    <a:pt x="20" y="43"/>
                  </a:lnTo>
                  <a:lnTo>
                    <a:pt x="26" y="36"/>
                  </a:lnTo>
                  <a:lnTo>
                    <a:pt x="26" y="12"/>
                  </a:lnTo>
                  <a:lnTo>
                    <a:pt x="17" y="0"/>
                  </a:lnTo>
                  <a:close/>
                </a:path>
              </a:pathLst>
            </a:custGeom>
            <a:solidFill>
              <a:srgbClr val="E0857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68" name="Shape 410"/>
            <p:cNvSpPr>
              <a:spLocks/>
            </p:cNvSpPr>
            <p:nvPr/>
          </p:nvSpPr>
          <p:spPr bwMode="auto">
            <a:xfrm>
              <a:off x="1762" y="1968"/>
              <a:ext cx="39" cy="21"/>
            </a:xfrm>
            <a:custGeom>
              <a:avLst/>
              <a:gdLst>
                <a:gd name="T0" fmla="*/ 31 w 40"/>
                <a:gd name="T1" fmla="*/ 0 h 22"/>
                <a:gd name="T2" fmla="*/ 0 w 40"/>
                <a:gd name="T3" fmla="*/ 6 h 22"/>
                <a:gd name="T4" fmla="*/ 2 w 40"/>
                <a:gd name="T5" fmla="*/ 15 h 22"/>
                <a:gd name="T6" fmla="*/ 33 w 40"/>
                <a:gd name="T7" fmla="*/ 15 h 22"/>
                <a:gd name="T8" fmla="*/ 31 w 40"/>
                <a:gd name="T9" fmla="*/ 0 h 22"/>
                <a:gd name="T10" fmla="*/ 31 w 40"/>
                <a:gd name="T11" fmla="*/ 0 h 22"/>
                <a:gd name="T12" fmla="*/ 0 60000 65536"/>
                <a:gd name="T13" fmla="*/ 0 60000 65536"/>
                <a:gd name="T14" fmla="*/ 0 60000 65536"/>
                <a:gd name="T15" fmla="*/ 0 60000 65536"/>
                <a:gd name="T16" fmla="*/ 0 60000 65536"/>
                <a:gd name="T17" fmla="*/ 0 60000 65536"/>
                <a:gd name="T18" fmla="*/ 0 w 40"/>
                <a:gd name="T19" fmla="*/ 0 h 22"/>
                <a:gd name="T20" fmla="*/ 40 w 4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0" h="22" extrusionOk="0">
                  <a:moveTo>
                    <a:pt x="38" y="0"/>
                  </a:moveTo>
                  <a:lnTo>
                    <a:pt x="0" y="6"/>
                  </a:lnTo>
                  <a:lnTo>
                    <a:pt x="2" y="22"/>
                  </a:lnTo>
                  <a:lnTo>
                    <a:pt x="40" y="22"/>
                  </a:lnTo>
                  <a:lnTo>
                    <a:pt x="38" y="0"/>
                  </a:lnTo>
                  <a:close/>
                </a:path>
              </a:pathLst>
            </a:custGeom>
            <a:solidFill>
              <a:srgbClr val="E0857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69" name="Shape 411"/>
            <p:cNvSpPr>
              <a:spLocks/>
            </p:cNvSpPr>
            <p:nvPr/>
          </p:nvSpPr>
          <p:spPr bwMode="auto">
            <a:xfrm>
              <a:off x="2012" y="1745"/>
              <a:ext cx="1224" cy="2053"/>
            </a:xfrm>
            <a:custGeom>
              <a:avLst/>
              <a:gdLst>
                <a:gd name="T0" fmla="*/ 810 w 1225"/>
                <a:gd name="T1" fmla="*/ 5 h 2054"/>
                <a:gd name="T2" fmla="*/ 710 w 1225"/>
                <a:gd name="T3" fmla="*/ 61 h 2054"/>
                <a:gd name="T4" fmla="*/ 731 w 1225"/>
                <a:gd name="T5" fmla="*/ 135 h 2054"/>
                <a:gd name="T6" fmla="*/ 645 w 1225"/>
                <a:gd name="T7" fmla="*/ 209 h 2054"/>
                <a:gd name="T8" fmla="*/ 670 w 1225"/>
                <a:gd name="T9" fmla="*/ 317 h 2054"/>
                <a:gd name="T10" fmla="*/ 573 w 1225"/>
                <a:gd name="T11" fmla="*/ 431 h 2054"/>
                <a:gd name="T12" fmla="*/ 595 w 1225"/>
                <a:gd name="T13" fmla="*/ 531 h 2054"/>
                <a:gd name="T14" fmla="*/ 492 w 1225"/>
                <a:gd name="T15" fmla="*/ 628 h 2054"/>
                <a:gd name="T16" fmla="*/ 528 w 1225"/>
                <a:gd name="T17" fmla="*/ 739 h 2054"/>
                <a:gd name="T18" fmla="*/ 421 w 1225"/>
                <a:gd name="T19" fmla="*/ 853 h 2054"/>
                <a:gd name="T20" fmla="*/ 482 w 1225"/>
                <a:gd name="T21" fmla="*/ 971 h 2054"/>
                <a:gd name="T22" fmla="*/ 329 w 1225"/>
                <a:gd name="T23" fmla="*/ 1094 h 2054"/>
                <a:gd name="T24" fmla="*/ 368 w 1225"/>
                <a:gd name="T25" fmla="*/ 1228 h 2054"/>
                <a:gd name="T26" fmla="*/ 226 w 1225"/>
                <a:gd name="T27" fmla="*/ 1350 h 2054"/>
                <a:gd name="T28" fmla="*/ 278 w 1225"/>
                <a:gd name="T29" fmla="*/ 1458 h 2054"/>
                <a:gd name="T30" fmla="*/ 96 w 1225"/>
                <a:gd name="T31" fmla="*/ 1646 h 2054"/>
                <a:gd name="T32" fmla="*/ 130 w 1225"/>
                <a:gd name="T33" fmla="*/ 1795 h 2054"/>
                <a:gd name="T34" fmla="*/ 0 w 1225"/>
                <a:gd name="T35" fmla="*/ 1921 h 2054"/>
                <a:gd name="T36" fmla="*/ 42 w 1225"/>
                <a:gd name="T37" fmla="*/ 2035 h 2054"/>
                <a:gd name="T38" fmla="*/ 1218 w 1225"/>
                <a:gd name="T39" fmla="*/ 2047 h 2054"/>
                <a:gd name="T40" fmla="*/ 1218 w 1225"/>
                <a:gd name="T41" fmla="*/ 0 h 2054"/>
                <a:gd name="T42" fmla="*/ 810 w 1225"/>
                <a:gd name="T43" fmla="*/ 5 h 2054"/>
                <a:gd name="T44" fmla="*/ 810 w 1225"/>
                <a:gd name="T45" fmla="*/ 5 h 20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25"/>
                <a:gd name="T70" fmla="*/ 0 h 2054"/>
                <a:gd name="T71" fmla="*/ 1225 w 1225"/>
                <a:gd name="T72" fmla="*/ 2054 h 205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25" h="2054" extrusionOk="0">
                  <a:moveTo>
                    <a:pt x="817" y="5"/>
                  </a:moveTo>
                  <a:lnTo>
                    <a:pt x="717" y="61"/>
                  </a:lnTo>
                  <a:lnTo>
                    <a:pt x="738" y="135"/>
                  </a:lnTo>
                  <a:lnTo>
                    <a:pt x="652" y="209"/>
                  </a:lnTo>
                  <a:lnTo>
                    <a:pt x="677" y="317"/>
                  </a:lnTo>
                  <a:lnTo>
                    <a:pt x="573" y="431"/>
                  </a:lnTo>
                  <a:lnTo>
                    <a:pt x="595" y="531"/>
                  </a:lnTo>
                  <a:lnTo>
                    <a:pt x="492" y="628"/>
                  </a:lnTo>
                  <a:lnTo>
                    <a:pt x="528" y="739"/>
                  </a:lnTo>
                  <a:lnTo>
                    <a:pt x="421" y="853"/>
                  </a:lnTo>
                  <a:lnTo>
                    <a:pt x="482" y="971"/>
                  </a:lnTo>
                  <a:lnTo>
                    <a:pt x="329" y="1101"/>
                  </a:lnTo>
                  <a:lnTo>
                    <a:pt x="368" y="1235"/>
                  </a:lnTo>
                  <a:lnTo>
                    <a:pt x="226" y="1357"/>
                  </a:lnTo>
                  <a:lnTo>
                    <a:pt x="278" y="1465"/>
                  </a:lnTo>
                  <a:lnTo>
                    <a:pt x="96" y="1653"/>
                  </a:lnTo>
                  <a:lnTo>
                    <a:pt x="130" y="1802"/>
                  </a:lnTo>
                  <a:lnTo>
                    <a:pt x="0" y="1928"/>
                  </a:lnTo>
                  <a:lnTo>
                    <a:pt x="42" y="2042"/>
                  </a:lnTo>
                  <a:lnTo>
                    <a:pt x="1225" y="2054"/>
                  </a:lnTo>
                  <a:lnTo>
                    <a:pt x="1225" y="0"/>
                  </a:lnTo>
                  <a:lnTo>
                    <a:pt x="817" y="5"/>
                  </a:lnTo>
                  <a:close/>
                </a:path>
              </a:pathLst>
            </a:custGeom>
            <a:solidFill>
              <a:srgbClr val="FFE6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70" name="Shape 412"/>
            <p:cNvSpPr>
              <a:spLocks/>
            </p:cNvSpPr>
            <p:nvPr/>
          </p:nvSpPr>
          <p:spPr bwMode="auto">
            <a:xfrm>
              <a:off x="2406" y="2896"/>
              <a:ext cx="787" cy="841"/>
            </a:xfrm>
            <a:custGeom>
              <a:avLst/>
              <a:gdLst>
                <a:gd name="T0" fmla="*/ 215 w 788"/>
                <a:gd name="T1" fmla="*/ 118 h 842"/>
                <a:gd name="T2" fmla="*/ 223 w 788"/>
                <a:gd name="T3" fmla="*/ 115 h 842"/>
                <a:gd name="T4" fmla="*/ 234 w 788"/>
                <a:gd name="T5" fmla="*/ 112 h 842"/>
                <a:gd name="T6" fmla="*/ 244 w 788"/>
                <a:gd name="T7" fmla="*/ 110 h 842"/>
                <a:gd name="T8" fmla="*/ 255 w 788"/>
                <a:gd name="T9" fmla="*/ 107 h 842"/>
                <a:gd name="T10" fmla="*/ 269 w 788"/>
                <a:gd name="T11" fmla="*/ 103 h 842"/>
                <a:gd name="T12" fmla="*/ 284 w 788"/>
                <a:gd name="T13" fmla="*/ 99 h 842"/>
                <a:gd name="T14" fmla="*/ 299 w 788"/>
                <a:gd name="T15" fmla="*/ 95 h 842"/>
                <a:gd name="T16" fmla="*/ 316 w 788"/>
                <a:gd name="T17" fmla="*/ 91 h 842"/>
                <a:gd name="T18" fmla="*/ 335 w 788"/>
                <a:gd name="T19" fmla="*/ 87 h 842"/>
                <a:gd name="T20" fmla="*/ 353 w 788"/>
                <a:gd name="T21" fmla="*/ 81 h 842"/>
                <a:gd name="T22" fmla="*/ 373 w 788"/>
                <a:gd name="T23" fmla="*/ 77 h 842"/>
                <a:gd name="T24" fmla="*/ 393 w 788"/>
                <a:gd name="T25" fmla="*/ 72 h 842"/>
                <a:gd name="T26" fmla="*/ 408 w 788"/>
                <a:gd name="T27" fmla="*/ 68 h 842"/>
                <a:gd name="T28" fmla="*/ 430 w 788"/>
                <a:gd name="T29" fmla="*/ 62 h 842"/>
                <a:gd name="T30" fmla="*/ 450 w 788"/>
                <a:gd name="T31" fmla="*/ 57 h 842"/>
                <a:gd name="T32" fmla="*/ 473 w 788"/>
                <a:gd name="T33" fmla="*/ 51 h 842"/>
                <a:gd name="T34" fmla="*/ 495 w 788"/>
                <a:gd name="T35" fmla="*/ 46 h 842"/>
                <a:gd name="T36" fmla="*/ 518 w 788"/>
                <a:gd name="T37" fmla="*/ 41 h 842"/>
                <a:gd name="T38" fmla="*/ 538 w 788"/>
                <a:gd name="T39" fmla="*/ 37 h 842"/>
                <a:gd name="T40" fmla="*/ 561 w 788"/>
                <a:gd name="T41" fmla="*/ 31 h 842"/>
                <a:gd name="T42" fmla="*/ 583 w 788"/>
                <a:gd name="T43" fmla="*/ 27 h 842"/>
                <a:gd name="T44" fmla="*/ 603 w 788"/>
                <a:gd name="T45" fmla="*/ 23 h 842"/>
                <a:gd name="T46" fmla="*/ 622 w 788"/>
                <a:gd name="T47" fmla="*/ 19 h 842"/>
                <a:gd name="T48" fmla="*/ 641 w 788"/>
                <a:gd name="T49" fmla="*/ 13 h 842"/>
                <a:gd name="T50" fmla="*/ 660 w 788"/>
                <a:gd name="T51" fmla="*/ 11 h 842"/>
                <a:gd name="T52" fmla="*/ 677 w 788"/>
                <a:gd name="T53" fmla="*/ 8 h 842"/>
                <a:gd name="T54" fmla="*/ 693 w 788"/>
                <a:gd name="T55" fmla="*/ 5 h 842"/>
                <a:gd name="T56" fmla="*/ 708 w 788"/>
                <a:gd name="T57" fmla="*/ 3 h 842"/>
                <a:gd name="T58" fmla="*/ 721 w 788"/>
                <a:gd name="T59" fmla="*/ 3 h 842"/>
                <a:gd name="T60" fmla="*/ 733 w 788"/>
                <a:gd name="T61" fmla="*/ 1 h 842"/>
                <a:gd name="T62" fmla="*/ 744 w 788"/>
                <a:gd name="T63" fmla="*/ 0 h 842"/>
                <a:gd name="T64" fmla="*/ 756 w 788"/>
                <a:gd name="T65" fmla="*/ 0 h 842"/>
                <a:gd name="T66" fmla="*/ 769 w 788"/>
                <a:gd name="T67" fmla="*/ 0 h 842"/>
                <a:gd name="T68" fmla="*/ 775 w 788"/>
                <a:gd name="T69" fmla="*/ 3 h 842"/>
                <a:gd name="T70" fmla="*/ 781 w 788"/>
                <a:gd name="T71" fmla="*/ 9 h 842"/>
                <a:gd name="T72" fmla="*/ 775 w 788"/>
                <a:gd name="T73" fmla="*/ 22 h 842"/>
                <a:gd name="T74" fmla="*/ 761 w 788"/>
                <a:gd name="T75" fmla="*/ 34 h 842"/>
                <a:gd name="T76" fmla="*/ 743 w 788"/>
                <a:gd name="T77" fmla="*/ 47 h 842"/>
                <a:gd name="T78" fmla="*/ 725 w 788"/>
                <a:gd name="T79" fmla="*/ 58 h 842"/>
                <a:gd name="T80" fmla="*/ 716 w 788"/>
                <a:gd name="T81" fmla="*/ 64 h 842"/>
                <a:gd name="T82" fmla="*/ 636 w 788"/>
                <a:gd name="T83" fmla="*/ 136 h 842"/>
                <a:gd name="T84" fmla="*/ 622 w 788"/>
                <a:gd name="T85" fmla="*/ 314 h 842"/>
                <a:gd name="T86" fmla="*/ 617 w 788"/>
                <a:gd name="T87" fmla="*/ 482 h 842"/>
                <a:gd name="T88" fmla="*/ 357 w 788"/>
                <a:gd name="T89" fmla="*/ 606 h 842"/>
                <a:gd name="T90" fmla="*/ 201 w 788"/>
                <a:gd name="T91" fmla="*/ 611 h 842"/>
                <a:gd name="T92" fmla="*/ 89 w 788"/>
                <a:gd name="T93" fmla="*/ 815 h 842"/>
                <a:gd name="T94" fmla="*/ 34 w 788"/>
                <a:gd name="T95" fmla="*/ 786 h 842"/>
                <a:gd name="T96" fmla="*/ 170 w 788"/>
                <a:gd name="T97" fmla="*/ 606 h 842"/>
                <a:gd name="T98" fmla="*/ 273 w 788"/>
                <a:gd name="T99" fmla="*/ 377 h 842"/>
                <a:gd name="T100" fmla="*/ 215 w 788"/>
                <a:gd name="T101" fmla="*/ 119 h 8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88"/>
                <a:gd name="T154" fmla="*/ 0 h 842"/>
                <a:gd name="T155" fmla="*/ 788 w 788"/>
                <a:gd name="T156" fmla="*/ 842 h 8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88" h="842" extrusionOk="0">
                  <a:moveTo>
                    <a:pt x="215" y="119"/>
                  </a:moveTo>
                  <a:lnTo>
                    <a:pt x="215" y="118"/>
                  </a:lnTo>
                  <a:lnTo>
                    <a:pt x="217" y="118"/>
                  </a:lnTo>
                  <a:lnTo>
                    <a:pt x="223" y="115"/>
                  </a:lnTo>
                  <a:lnTo>
                    <a:pt x="231" y="115"/>
                  </a:lnTo>
                  <a:lnTo>
                    <a:pt x="234" y="112"/>
                  </a:lnTo>
                  <a:lnTo>
                    <a:pt x="238" y="111"/>
                  </a:lnTo>
                  <a:lnTo>
                    <a:pt x="244" y="110"/>
                  </a:lnTo>
                  <a:lnTo>
                    <a:pt x="250" y="108"/>
                  </a:lnTo>
                  <a:lnTo>
                    <a:pt x="255" y="107"/>
                  </a:lnTo>
                  <a:lnTo>
                    <a:pt x="262" y="104"/>
                  </a:lnTo>
                  <a:lnTo>
                    <a:pt x="269" y="103"/>
                  </a:lnTo>
                  <a:lnTo>
                    <a:pt x="277" y="102"/>
                  </a:lnTo>
                  <a:lnTo>
                    <a:pt x="284" y="99"/>
                  </a:lnTo>
                  <a:lnTo>
                    <a:pt x="292" y="98"/>
                  </a:lnTo>
                  <a:lnTo>
                    <a:pt x="299" y="95"/>
                  </a:lnTo>
                  <a:lnTo>
                    <a:pt x="308" y="93"/>
                  </a:lnTo>
                  <a:lnTo>
                    <a:pt x="316" y="91"/>
                  </a:lnTo>
                  <a:lnTo>
                    <a:pt x="326" y="88"/>
                  </a:lnTo>
                  <a:lnTo>
                    <a:pt x="335" y="87"/>
                  </a:lnTo>
                  <a:lnTo>
                    <a:pt x="345" y="84"/>
                  </a:lnTo>
                  <a:lnTo>
                    <a:pt x="353" y="81"/>
                  </a:lnTo>
                  <a:lnTo>
                    <a:pt x="364" y="80"/>
                  </a:lnTo>
                  <a:lnTo>
                    <a:pt x="373" y="77"/>
                  </a:lnTo>
                  <a:lnTo>
                    <a:pt x="384" y="75"/>
                  </a:lnTo>
                  <a:lnTo>
                    <a:pt x="393" y="72"/>
                  </a:lnTo>
                  <a:lnTo>
                    <a:pt x="404" y="70"/>
                  </a:lnTo>
                  <a:lnTo>
                    <a:pt x="415" y="68"/>
                  </a:lnTo>
                  <a:lnTo>
                    <a:pt x="427" y="65"/>
                  </a:lnTo>
                  <a:lnTo>
                    <a:pt x="437" y="62"/>
                  </a:lnTo>
                  <a:lnTo>
                    <a:pt x="448" y="60"/>
                  </a:lnTo>
                  <a:lnTo>
                    <a:pt x="457" y="57"/>
                  </a:lnTo>
                  <a:lnTo>
                    <a:pt x="469" y="54"/>
                  </a:lnTo>
                  <a:lnTo>
                    <a:pt x="480" y="51"/>
                  </a:lnTo>
                  <a:lnTo>
                    <a:pt x="491" y="49"/>
                  </a:lnTo>
                  <a:lnTo>
                    <a:pt x="502" y="46"/>
                  </a:lnTo>
                  <a:lnTo>
                    <a:pt x="514" y="43"/>
                  </a:lnTo>
                  <a:lnTo>
                    <a:pt x="525" y="41"/>
                  </a:lnTo>
                  <a:lnTo>
                    <a:pt x="536" y="38"/>
                  </a:lnTo>
                  <a:lnTo>
                    <a:pt x="545" y="37"/>
                  </a:lnTo>
                  <a:lnTo>
                    <a:pt x="557" y="34"/>
                  </a:lnTo>
                  <a:lnTo>
                    <a:pt x="568" y="31"/>
                  </a:lnTo>
                  <a:lnTo>
                    <a:pt x="579" y="30"/>
                  </a:lnTo>
                  <a:lnTo>
                    <a:pt x="590" y="27"/>
                  </a:lnTo>
                  <a:lnTo>
                    <a:pt x="599" y="26"/>
                  </a:lnTo>
                  <a:lnTo>
                    <a:pt x="610" y="23"/>
                  </a:lnTo>
                  <a:lnTo>
                    <a:pt x="620" y="20"/>
                  </a:lnTo>
                  <a:lnTo>
                    <a:pt x="629" y="19"/>
                  </a:lnTo>
                  <a:lnTo>
                    <a:pt x="640" y="16"/>
                  </a:lnTo>
                  <a:lnTo>
                    <a:pt x="648" y="13"/>
                  </a:lnTo>
                  <a:lnTo>
                    <a:pt x="658" y="13"/>
                  </a:lnTo>
                  <a:lnTo>
                    <a:pt x="667" y="11"/>
                  </a:lnTo>
                  <a:lnTo>
                    <a:pt x="677" y="9"/>
                  </a:lnTo>
                  <a:lnTo>
                    <a:pt x="684" y="8"/>
                  </a:lnTo>
                  <a:lnTo>
                    <a:pt x="692" y="7"/>
                  </a:lnTo>
                  <a:lnTo>
                    <a:pt x="700" y="5"/>
                  </a:lnTo>
                  <a:lnTo>
                    <a:pt x="708" y="4"/>
                  </a:lnTo>
                  <a:lnTo>
                    <a:pt x="715" y="3"/>
                  </a:lnTo>
                  <a:lnTo>
                    <a:pt x="721" y="3"/>
                  </a:lnTo>
                  <a:lnTo>
                    <a:pt x="728" y="3"/>
                  </a:lnTo>
                  <a:lnTo>
                    <a:pt x="735" y="3"/>
                  </a:lnTo>
                  <a:lnTo>
                    <a:pt x="740" y="1"/>
                  </a:lnTo>
                  <a:lnTo>
                    <a:pt x="746" y="0"/>
                  </a:lnTo>
                  <a:lnTo>
                    <a:pt x="751" y="0"/>
                  </a:lnTo>
                  <a:lnTo>
                    <a:pt x="755" y="0"/>
                  </a:lnTo>
                  <a:lnTo>
                    <a:pt x="763" y="0"/>
                  </a:lnTo>
                  <a:lnTo>
                    <a:pt x="772" y="0"/>
                  </a:lnTo>
                  <a:lnTo>
                    <a:pt x="776" y="0"/>
                  </a:lnTo>
                  <a:lnTo>
                    <a:pt x="780" y="3"/>
                  </a:lnTo>
                  <a:lnTo>
                    <a:pt x="782" y="3"/>
                  </a:lnTo>
                  <a:lnTo>
                    <a:pt x="787" y="7"/>
                  </a:lnTo>
                  <a:lnTo>
                    <a:pt x="788" y="9"/>
                  </a:lnTo>
                  <a:lnTo>
                    <a:pt x="787" y="16"/>
                  </a:lnTo>
                  <a:lnTo>
                    <a:pt x="782" y="22"/>
                  </a:lnTo>
                  <a:lnTo>
                    <a:pt x="776" y="28"/>
                  </a:lnTo>
                  <a:lnTo>
                    <a:pt x="768" y="34"/>
                  </a:lnTo>
                  <a:lnTo>
                    <a:pt x="759" y="41"/>
                  </a:lnTo>
                  <a:lnTo>
                    <a:pt x="750" y="47"/>
                  </a:lnTo>
                  <a:lnTo>
                    <a:pt x="742" y="54"/>
                  </a:lnTo>
                  <a:lnTo>
                    <a:pt x="732" y="58"/>
                  </a:lnTo>
                  <a:lnTo>
                    <a:pt x="727" y="62"/>
                  </a:lnTo>
                  <a:lnTo>
                    <a:pt x="723" y="64"/>
                  </a:lnTo>
                  <a:lnTo>
                    <a:pt x="721" y="66"/>
                  </a:lnTo>
                  <a:lnTo>
                    <a:pt x="643" y="136"/>
                  </a:lnTo>
                  <a:lnTo>
                    <a:pt x="629" y="237"/>
                  </a:lnTo>
                  <a:lnTo>
                    <a:pt x="629" y="314"/>
                  </a:lnTo>
                  <a:lnTo>
                    <a:pt x="543" y="457"/>
                  </a:lnTo>
                  <a:lnTo>
                    <a:pt x="624" y="489"/>
                  </a:lnTo>
                  <a:lnTo>
                    <a:pt x="536" y="618"/>
                  </a:lnTo>
                  <a:lnTo>
                    <a:pt x="357" y="613"/>
                  </a:lnTo>
                  <a:lnTo>
                    <a:pt x="410" y="465"/>
                  </a:lnTo>
                  <a:lnTo>
                    <a:pt x="201" y="618"/>
                  </a:lnTo>
                  <a:lnTo>
                    <a:pt x="147" y="733"/>
                  </a:lnTo>
                  <a:lnTo>
                    <a:pt x="89" y="822"/>
                  </a:lnTo>
                  <a:lnTo>
                    <a:pt x="0" y="842"/>
                  </a:lnTo>
                  <a:lnTo>
                    <a:pt x="34" y="793"/>
                  </a:lnTo>
                  <a:lnTo>
                    <a:pt x="102" y="714"/>
                  </a:lnTo>
                  <a:lnTo>
                    <a:pt x="170" y="613"/>
                  </a:lnTo>
                  <a:lnTo>
                    <a:pt x="122" y="521"/>
                  </a:lnTo>
                  <a:lnTo>
                    <a:pt x="273" y="377"/>
                  </a:lnTo>
                  <a:lnTo>
                    <a:pt x="215" y="119"/>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71" name="Shape 413"/>
            <p:cNvSpPr>
              <a:spLocks/>
            </p:cNvSpPr>
            <p:nvPr/>
          </p:nvSpPr>
          <p:spPr bwMode="auto">
            <a:xfrm>
              <a:off x="2497" y="2379"/>
              <a:ext cx="738" cy="210"/>
            </a:xfrm>
            <a:custGeom>
              <a:avLst/>
              <a:gdLst>
                <a:gd name="T0" fmla="*/ 0 w 739"/>
                <a:gd name="T1" fmla="*/ 0 h 211"/>
                <a:gd name="T2" fmla="*/ 732 w 739"/>
                <a:gd name="T3" fmla="*/ 84 h 211"/>
                <a:gd name="T4" fmla="*/ 732 w 739"/>
                <a:gd name="T5" fmla="*/ 204 h 211"/>
                <a:gd name="T6" fmla="*/ 31 w 739"/>
                <a:gd name="T7" fmla="*/ 111 h 211"/>
                <a:gd name="T8" fmla="*/ 0 w 739"/>
                <a:gd name="T9" fmla="*/ 0 h 211"/>
                <a:gd name="T10" fmla="*/ 0 w 739"/>
                <a:gd name="T11" fmla="*/ 0 h 211"/>
                <a:gd name="T12" fmla="*/ 0 60000 65536"/>
                <a:gd name="T13" fmla="*/ 0 60000 65536"/>
                <a:gd name="T14" fmla="*/ 0 60000 65536"/>
                <a:gd name="T15" fmla="*/ 0 60000 65536"/>
                <a:gd name="T16" fmla="*/ 0 60000 65536"/>
                <a:gd name="T17" fmla="*/ 0 60000 65536"/>
                <a:gd name="T18" fmla="*/ 0 w 739"/>
                <a:gd name="T19" fmla="*/ 0 h 211"/>
                <a:gd name="T20" fmla="*/ 739 w 739"/>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739" h="211" extrusionOk="0">
                  <a:moveTo>
                    <a:pt x="0" y="0"/>
                  </a:moveTo>
                  <a:lnTo>
                    <a:pt x="739" y="84"/>
                  </a:lnTo>
                  <a:lnTo>
                    <a:pt x="739" y="211"/>
                  </a:lnTo>
                  <a:lnTo>
                    <a:pt x="31" y="118"/>
                  </a:lnTo>
                  <a:lnTo>
                    <a:pt x="0"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72" name="Shape 414"/>
            <p:cNvSpPr>
              <a:spLocks/>
            </p:cNvSpPr>
            <p:nvPr/>
          </p:nvSpPr>
          <p:spPr bwMode="auto">
            <a:xfrm>
              <a:off x="2432" y="2610"/>
              <a:ext cx="803" cy="238"/>
            </a:xfrm>
            <a:custGeom>
              <a:avLst/>
              <a:gdLst>
                <a:gd name="T0" fmla="*/ 0 w 804"/>
                <a:gd name="T1" fmla="*/ 0 h 239"/>
                <a:gd name="T2" fmla="*/ 797 w 804"/>
                <a:gd name="T3" fmla="*/ 101 h 239"/>
                <a:gd name="T4" fmla="*/ 797 w 804"/>
                <a:gd name="T5" fmla="*/ 232 h 239"/>
                <a:gd name="T6" fmla="*/ 19 w 804"/>
                <a:gd name="T7" fmla="*/ 128 h 239"/>
                <a:gd name="T8" fmla="*/ 0 w 804"/>
                <a:gd name="T9" fmla="*/ 0 h 239"/>
                <a:gd name="T10" fmla="*/ 0 w 804"/>
                <a:gd name="T11" fmla="*/ 0 h 239"/>
                <a:gd name="T12" fmla="*/ 0 60000 65536"/>
                <a:gd name="T13" fmla="*/ 0 60000 65536"/>
                <a:gd name="T14" fmla="*/ 0 60000 65536"/>
                <a:gd name="T15" fmla="*/ 0 60000 65536"/>
                <a:gd name="T16" fmla="*/ 0 60000 65536"/>
                <a:gd name="T17" fmla="*/ 0 60000 65536"/>
                <a:gd name="T18" fmla="*/ 0 w 804"/>
                <a:gd name="T19" fmla="*/ 0 h 239"/>
                <a:gd name="T20" fmla="*/ 804 w 804"/>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804" h="239" extrusionOk="0">
                  <a:moveTo>
                    <a:pt x="0" y="0"/>
                  </a:moveTo>
                  <a:lnTo>
                    <a:pt x="804" y="101"/>
                  </a:lnTo>
                  <a:lnTo>
                    <a:pt x="804" y="239"/>
                  </a:lnTo>
                  <a:lnTo>
                    <a:pt x="19" y="135"/>
                  </a:lnTo>
                  <a:lnTo>
                    <a:pt x="0"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73" name="Shape 415"/>
            <p:cNvSpPr>
              <a:spLocks/>
            </p:cNvSpPr>
            <p:nvPr/>
          </p:nvSpPr>
          <p:spPr bwMode="auto">
            <a:xfrm>
              <a:off x="2337" y="2854"/>
              <a:ext cx="899" cy="261"/>
            </a:xfrm>
            <a:custGeom>
              <a:avLst/>
              <a:gdLst>
                <a:gd name="T0" fmla="*/ 0 w 900"/>
                <a:gd name="T1" fmla="*/ 0 h 262"/>
                <a:gd name="T2" fmla="*/ 893 w 900"/>
                <a:gd name="T3" fmla="*/ 118 h 262"/>
                <a:gd name="T4" fmla="*/ 893 w 900"/>
                <a:gd name="T5" fmla="*/ 255 h 262"/>
                <a:gd name="T6" fmla="*/ 18 w 900"/>
                <a:gd name="T7" fmla="*/ 138 h 262"/>
                <a:gd name="T8" fmla="*/ 0 w 900"/>
                <a:gd name="T9" fmla="*/ 0 h 262"/>
                <a:gd name="T10" fmla="*/ 0 w 900"/>
                <a:gd name="T11" fmla="*/ 0 h 262"/>
                <a:gd name="T12" fmla="*/ 0 60000 65536"/>
                <a:gd name="T13" fmla="*/ 0 60000 65536"/>
                <a:gd name="T14" fmla="*/ 0 60000 65536"/>
                <a:gd name="T15" fmla="*/ 0 60000 65536"/>
                <a:gd name="T16" fmla="*/ 0 60000 65536"/>
                <a:gd name="T17" fmla="*/ 0 60000 65536"/>
                <a:gd name="T18" fmla="*/ 0 w 900"/>
                <a:gd name="T19" fmla="*/ 0 h 262"/>
                <a:gd name="T20" fmla="*/ 900 w 900"/>
                <a:gd name="T21" fmla="*/ 262 h 262"/>
              </a:gdLst>
              <a:ahLst/>
              <a:cxnLst>
                <a:cxn ang="T12">
                  <a:pos x="T0" y="T1"/>
                </a:cxn>
                <a:cxn ang="T13">
                  <a:pos x="T2" y="T3"/>
                </a:cxn>
                <a:cxn ang="T14">
                  <a:pos x="T4" y="T5"/>
                </a:cxn>
                <a:cxn ang="T15">
                  <a:pos x="T6" y="T7"/>
                </a:cxn>
                <a:cxn ang="T16">
                  <a:pos x="T8" y="T9"/>
                </a:cxn>
                <a:cxn ang="T17">
                  <a:pos x="T10" y="T11"/>
                </a:cxn>
              </a:cxnLst>
              <a:rect l="T18" t="T19" r="T20" b="T21"/>
              <a:pathLst>
                <a:path w="900" h="262" extrusionOk="0">
                  <a:moveTo>
                    <a:pt x="0" y="0"/>
                  </a:moveTo>
                  <a:lnTo>
                    <a:pt x="900" y="118"/>
                  </a:lnTo>
                  <a:lnTo>
                    <a:pt x="900" y="262"/>
                  </a:lnTo>
                  <a:lnTo>
                    <a:pt x="18" y="145"/>
                  </a:lnTo>
                  <a:lnTo>
                    <a:pt x="0"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74" name="Shape 416"/>
            <p:cNvSpPr>
              <a:spLocks/>
            </p:cNvSpPr>
            <p:nvPr/>
          </p:nvSpPr>
          <p:spPr bwMode="auto">
            <a:xfrm>
              <a:off x="2237" y="3106"/>
              <a:ext cx="998" cy="310"/>
            </a:xfrm>
            <a:custGeom>
              <a:avLst/>
              <a:gdLst>
                <a:gd name="T0" fmla="*/ 0 w 999"/>
                <a:gd name="T1" fmla="*/ 0 h 311"/>
                <a:gd name="T2" fmla="*/ 11 w 999"/>
                <a:gd name="T3" fmla="*/ 149 h 311"/>
                <a:gd name="T4" fmla="*/ 992 w 999"/>
                <a:gd name="T5" fmla="*/ 304 h 311"/>
                <a:gd name="T6" fmla="*/ 992 w 999"/>
                <a:gd name="T7" fmla="*/ 145 h 311"/>
                <a:gd name="T8" fmla="*/ 0 w 999"/>
                <a:gd name="T9" fmla="*/ 0 h 311"/>
                <a:gd name="T10" fmla="*/ 0 w 999"/>
                <a:gd name="T11" fmla="*/ 0 h 311"/>
                <a:gd name="T12" fmla="*/ 0 60000 65536"/>
                <a:gd name="T13" fmla="*/ 0 60000 65536"/>
                <a:gd name="T14" fmla="*/ 0 60000 65536"/>
                <a:gd name="T15" fmla="*/ 0 60000 65536"/>
                <a:gd name="T16" fmla="*/ 0 60000 65536"/>
                <a:gd name="T17" fmla="*/ 0 60000 65536"/>
                <a:gd name="T18" fmla="*/ 0 w 999"/>
                <a:gd name="T19" fmla="*/ 0 h 311"/>
                <a:gd name="T20" fmla="*/ 999 w 999"/>
                <a:gd name="T21" fmla="*/ 311 h 311"/>
              </a:gdLst>
              <a:ahLst/>
              <a:cxnLst>
                <a:cxn ang="T12">
                  <a:pos x="T0" y="T1"/>
                </a:cxn>
                <a:cxn ang="T13">
                  <a:pos x="T2" y="T3"/>
                </a:cxn>
                <a:cxn ang="T14">
                  <a:pos x="T4" y="T5"/>
                </a:cxn>
                <a:cxn ang="T15">
                  <a:pos x="T6" y="T7"/>
                </a:cxn>
                <a:cxn ang="T16">
                  <a:pos x="T8" y="T9"/>
                </a:cxn>
                <a:cxn ang="T17">
                  <a:pos x="T10" y="T11"/>
                </a:cxn>
              </a:cxnLst>
              <a:rect l="T18" t="T19" r="T20" b="T21"/>
              <a:pathLst>
                <a:path w="999" h="311" extrusionOk="0">
                  <a:moveTo>
                    <a:pt x="0" y="0"/>
                  </a:moveTo>
                  <a:lnTo>
                    <a:pt x="11" y="149"/>
                  </a:lnTo>
                  <a:lnTo>
                    <a:pt x="999" y="311"/>
                  </a:lnTo>
                  <a:lnTo>
                    <a:pt x="999" y="145"/>
                  </a:lnTo>
                  <a:lnTo>
                    <a:pt x="0"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75" name="Shape 417"/>
            <p:cNvSpPr>
              <a:spLocks/>
            </p:cNvSpPr>
            <p:nvPr/>
          </p:nvSpPr>
          <p:spPr bwMode="auto">
            <a:xfrm>
              <a:off x="2107" y="3399"/>
              <a:ext cx="1128" cy="325"/>
            </a:xfrm>
            <a:custGeom>
              <a:avLst/>
              <a:gdLst>
                <a:gd name="T0" fmla="*/ 0 w 1129"/>
                <a:gd name="T1" fmla="*/ 0 h 326"/>
                <a:gd name="T2" fmla="*/ 20 w 1129"/>
                <a:gd name="T3" fmla="*/ 158 h 326"/>
                <a:gd name="T4" fmla="*/ 1122 w 1129"/>
                <a:gd name="T5" fmla="*/ 319 h 326"/>
                <a:gd name="T6" fmla="*/ 1122 w 1129"/>
                <a:gd name="T7" fmla="*/ 139 h 326"/>
                <a:gd name="T8" fmla="*/ 0 w 1129"/>
                <a:gd name="T9" fmla="*/ 0 h 326"/>
                <a:gd name="T10" fmla="*/ 0 w 1129"/>
                <a:gd name="T11" fmla="*/ 0 h 326"/>
                <a:gd name="T12" fmla="*/ 0 60000 65536"/>
                <a:gd name="T13" fmla="*/ 0 60000 65536"/>
                <a:gd name="T14" fmla="*/ 0 60000 65536"/>
                <a:gd name="T15" fmla="*/ 0 60000 65536"/>
                <a:gd name="T16" fmla="*/ 0 60000 65536"/>
                <a:gd name="T17" fmla="*/ 0 60000 65536"/>
                <a:gd name="T18" fmla="*/ 0 w 1129"/>
                <a:gd name="T19" fmla="*/ 0 h 326"/>
                <a:gd name="T20" fmla="*/ 1129 w 1129"/>
                <a:gd name="T21" fmla="*/ 326 h 326"/>
              </a:gdLst>
              <a:ahLst/>
              <a:cxnLst>
                <a:cxn ang="T12">
                  <a:pos x="T0" y="T1"/>
                </a:cxn>
                <a:cxn ang="T13">
                  <a:pos x="T2" y="T3"/>
                </a:cxn>
                <a:cxn ang="T14">
                  <a:pos x="T4" y="T5"/>
                </a:cxn>
                <a:cxn ang="T15">
                  <a:pos x="T6" y="T7"/>
                </a:cxn>
                <a:cxn ang="T16">
                  <a:pos x="T8" y="T9"/>
                </a:cxn>
                <a:cxn ang="T17">
                  <a:pos x="T10" y="T11"/>
                </a:cxn>
              </a:cxnLst>
              <a:rect l="T18" t="T19" r="T20" b="T21"/>
              <a:pathLst>
                <a:path w="1129" h="326" extrusionOk="0">
                  <a:moveTo>
                    <a:pt x="0" y="0"/>
                  </a:moveTo>
                  <a:lnTo>
                    <a:pt x="20" y="158"/>
                  </a:lnTo>
                  <a:lnTo>
                    <a:pt x="1129" y="326"/>
                  </a:lnTo>
                  <a:lnTo>
                    <a:pt x="1129" y="139"/>
                  </a:lnTo>
                  <a:lnTo>
                    <a:pt x="0"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76" name="Shape 418"/>
            <p:cNvSpPr>
              <a:spLocks/>
            </p:cNvSpPr>
            <p:nvPr/>
          </p:nvSpPr>
          <p:spPr bwMode="auto">
            <a:xfrm>
              <a:off x="2007" y="3670"/>
              <a:ext cx="680" cy="119"/>
            </a:xfrm>
            <a:custGeom>
              <a:avLst/>
              <a:gdLst>
                <a:gd name="T0" fmla="*/ 0 w 681"/>
                <a:gd name="T1" fmla="*/ 0 h 120"/>
                <a:gd name="T2" fmla="*/ 674 w 681"/>
                <a:gd name="T3" fmla="*/ 113 h 120"/>
                <a:gd name="T4" fmla="*/ 25 w 681"/>
                <a:gd name="T5" fmla="*/ 107 h 120"/>
                <a:gd name="T6" fmla="*/ 0 w 681"/>
                <a:gd name="T7" fmla="*/ 0 h 120"/>
                <a:gd name="T8" fmla="*/ 0 w 681"/>
                <a:gd name="T9" fmla="*/ 0 h 120"/>
                <a:gd name="T10" fmla="*/ 0 60000 65536"/>
                <a:gd name="T11" fmla="*/ 0 60000 65536"/>
                <a:gd name="T12" fmla="*/ 0 60000 65536"/>
                <a:gd name="T13" fmla="*/ 0 60000 65536"/>
                <a:gd name="T14" fmla="*/ 0 60000 65536"/>
                <a:gd name="T15" fmla="*/ 0 w 681"/>
                <a:gd name="T16" fmla="*/ 0 h 120"/>
                <a:gd name="T17" fmla="*/ 681 w 681"/>
                <a:gd name="T18" fmla="*/ 120 h 120"/>
              </a:gdLst>
              <a:ahLst/>
              <a:cxnLst>
                <a:cxn ang="T10">
                  <a:pos x="T0" y="T1"/>
                </a:cxn>
                <a:cxn ang="T11">
                  <a:pos x="T2" y="T3"/>
                </a:cxn>
                <a:cxn ang="T12">
                  <a:pos x="T4" y="T5"/>
                </a:cxn>
                <a:cxn ang="T13">
                  <a:pos x="T6" y="T7"/>
                </a:cxn>
                <a:cxn ang="T14">
                  <a:pos x="T8" y="T9"/>
                </a:cxn>
              </a:cxnLst>
              <a:rect l="T15" t="T16" r="T17" b="T18"/>
              <a:pathLst>
                <a:path w="681" h="120" extrusionOk="0">
                  <a:moveTo>
                    <a:pt x="0" y="0"/>
                  </a:moveTo>
                  <a:lnTo>
                    <a:pt x="681" y="120"/>
                  </a:lnTo>
                  <a:lnTo>
                    <a:pt x="25" y="114"/>
                  </a:lnTo>
                  <a:lnTo>
                    <a:pt x="0"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77" name="Shape 419"/>
            <p:cNvSpPr>
              <a:spLocks/>
            </p:cNvSpPr>
            <p:nvPr/>
          </p:nvSpPr>
          <p:spPr bwMode="auto">
            <a:xfrm>
              <a:off x="2585" y="2180"/>
              <a:ext cx="651" cy="186"/>
            </a:xfrm>
            <a:custGeom>
              <a:avLst/>
              <a:gdLst>
                <a:gd name="T0" fmla="*/ 0 w 652"/>
                <a:gd name="T1" fmla="*/ 0 h 187"/>
                <a:gd name="T2" fmla="*/ 14 w 652"/>
                <a:gd name="T3" fmla="*/ 102 h 187"/>
                <a:gd name="T4" fmla="*/ 645 w 652"/>
                <a:gd name="T5" fmla="*/ 180 h 187"/>
                <a:gd name="T6" fmla="*/ 645 w 652"/>
                <a:gd name="T7" fmla="*/ 73 h 187"/>
                <a:gd name="T8" fmla="*/ 0 w 652"/>
                <a:gd name="T9" fmla="*/ 0 h 187"/>
                <a:gd name="T10" fmla="*/ 0 w 652"/>
                <a:gd name="T11" fmla="*/ 0 h 187"/>
                <a:gd name="T12" fmla="*/ 0 60000 65536"/>
                <a:gd name="T13" fmla="*/ 0 60000 65536"/>
                <a:gd name="T14" fmla="*/ 0 60000 65536"/>
                <a:gd name="T15" fmla="*/ 0 60000 65536"/>
                <a:gd name="T16" fmla="*/ 0 60000 65536"/>
                <a:gd name="T17" fmla="*/ 0 60000 65536"/>
                <a:gd name="T18" fmla="*/ 0 w 652"/>
                <a:gd name="T19" fmla="*/ 0 h 187"/>
                <a:gd name="T20" fmla="*/ 652 w 652"/>
                <a:gd name="T21" fmla="*/ 187 h 187"/>
              </a:gdLst>
              <a:ahLst/>
              <a:cxnLst>
                <a:cxn ang="T12">
                  <a:pos x="T0" y="T1"/>
                </a:cxn>
                <a:cxn ang="T13">
                  <a:pos x="T2" y="T3"/>
                </a:cxn>
                <a:cxn ang="T14">
                  <a:pos x="T4" y="T5"/>
                </a:cxn>
                <a:cxn ang="T15">
                  <a:pos x="T6" y="T7"/>
                </a:cxn>
                <a:cxn ang="T16">
                  <a:pos x="T8" y="T9"/>
                </a:cxn>
                <a:cxn ang="T17">
                  <a:pos x="T10" y="T11"/>
                </a:cxn>
              </a:cxnLst>
              <a:rect l="T18" t="T19" r="T20" b="T21"/>
              <a:pathLst>
                <a:path w="652" h="187" extrusionOk="0">
                  <a:moveTo>
                    <a:pt x="0" y="0"/>
                  </a:moveTo>
                  <a:lnTo>
                    <a:pt x="14" y="109"/>
                  </a:lnTo>
                  <a:lnTo>
                    <a:pt x="652" y="187"/>
                  </a:lnTo>
                  <a:lnTo>
                    <a:pt x="652" y="73"/>
                  </a:lnTo>
                  <a:lnTo>
                    <a:pt x="0"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78" name="Shape 420"/>
            <p:cNvSpPr>
              <a:spLocks/>
            </p:cNvSpPr>
            <p:nvPr/>
          </p:nvSpPr>
          <p:spPr bwMode="auto">
            <a:xfrm>
              <a:off x="2663" y="1976"/>
              <a:ext cx="572" cy="139"/>
            </a:xfrm>
            <a:custGeom>
              <a:avLst/>
              <a:gdLst>
                <a:gd name="T0" fmla="*/ 0 w 573"/>
                <a:gd name="T1" fmla="*/ 0 h 140"/>
                <a:gd name="T2" fmla="*/ 25 w 573"/>
                <a:gd name="T3" fmla="*/ 80 h 140"/>
                <a:gd name="T4" fmla="*/ 566 w 573"/>
                <a:gd name="T5" fmla="*/ 133 h 140"/>
                <a:gd name="T6" fmla="*/ 566 w 573"/>
                <a:gd name="T7" fmla="*/ 61 h 140"/>
                <a:gd name="T8" fmla="*/ 0 w 573"/>
                <a:gd name="T9" fmla="*/ 0 h 140"/>
                <a:gd name="T10" fmla="*/ 0 w 573"/>
                <a:gd name="T11" fmla="*/ 0 h 140"/>
                <a:gd name="T12" fmla="*/ 0 60000 65536"/>
                <a:gd name="T13" fmla="*/ 0 60000 65536"/>
                <a:gd name="T14" fmla="*/ 0 60000 65536"/>
                <a:gd name="T15" fmla="*/ 0 60000 65536"/>
                <a:gd name="T16" fmla="*/ 0 60000 65536"/>
                <a:gd name="T17" fmla="*/ 0 60000 65536"/>
                <a:gd name="T18" fmla="*/ 0 w 573"/>
                <a:gd name="T19" fmla="*/ 0 h 140"/>
                <a:gd name="T20" fmla="*/ 573 w 573"/>
                <a:gd name="T21" fmla="*/ 140 h 140"/>
              </a:gdLst>
              <a:ahLst/>
              <a:cxnLst>
                <a:cxn ang="T12">
                  <a:pos x="T0" y="T1"/>
                </a:cxn>
                <a:cxn ang="T13">
                  <a:pos x="T2" y="T3"/>
                </a:cxn>
                <a:cxn ang="T14">
                  <a:pos x="T4" y="T5"/>
                </a:cxn>
                <a:cxn ang="T15">
                  <a:pos x="T6" y="T7"/>
                </a:cxn>
                <a:cxn ang="T16">
                  <a:pos x="T8" y="T9"/>
                </a:cxn>
                <a:cxn ang="T17">
                  <a:pos x="T10" y="T11"/>
                </a:cxn>
              </a:cxnLst>
              <a:rect l="T18" t="T19" r="T20" b="T21"/>
              <a:pathLst>
                <a:path w="573" h="140" extrusionOk="0">
                  <a:moveTo>
                    <a:pt x="0" y="0"/>
                  </a:moveTo>
                  <a:lnTo>
                    <a:pt x="25" y="87"/>
                  </a:lnTo>
                  <a:lnTo>
                    <a:pt x="573" y="140"/>
                  </a:lnTo>
                  <a:lnTo>
                    <a:pt x="573" y="61"/>
                  </a:lnTo>
                  <a:lnTo>
                    <a:pt x="0"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79" name="Shape 421"/>
            <p:cNvSpPr>
              <a:spLocks/>
            </p:cNvSpPr>
            <p:nvPr/>
          </p:nvSpPr>
          <p:spPr bwMode="auto">
            <a:xfrm>
              <a:off x="2725" y="1811"/>
              <a:ext cx="511" cy="129"/>
            </a:xfrm>
            <a:custGeom>
              <a:avLst/>
              <a:gdLst>
                <a:gd name="T0" fmla="*/ 0 w 512"/>
                <a:gd name="T1" fmla="*/ 0 h 130"/>
                <a:gd name="T2" fmla="*/ 12 w 512"/>
                <a:gd name="T3" fmla="*/ 76 h 130"/>
                <a:gd name="T4" fmla="*/ 505 w 512"/>
                <a:gd name="T5" fmla="*/ 123 h 130"/>
                <a:gd name="T6" fmla="*/ 505 w 512"/>
                <a:gd name="T7" fmla="*/ 53 h 130"/>
                <a:gd name="T8" fmla="*/ 0 w 512"/>
                <a:gd name="T9" fmla="*/ 0 h 130"/>
                <a:gd name="T10" fmla="*/ 0 w 512"/>
                <a:gd name="T11" fmla="*/ 0 h 130"/>
                <a:gd name="T12" fmla="*/ 0 60000 65536"/>
                <a:gd name="T13" fmla="*/ 0 60000 65536"/>
                <a:gd name="T14" fmla="*/ 0 60000 65536"/>
                <a:gd name="T15" fmla="*/ 0 60000 65536"/>
                <a:gd name="T16" fmla="*/ 0 60000 65536"/>
                <a:gd name="T17" fmla="*/ 0 60000 65536"/>
                <a:gd name="T18" fmla="*/ 0 w 512"/>
                <a:gd name="T19" fmla="*/ 0 h 130"/>
                <a:gd name="T20" fmla="*/ 512 w 512"/>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512" h="130" extrusionOk="0">
                  <a:moveTo>
                    <a:pt x="0" y="0"/>
                  </a:moveTo>
                  <a:lnTo>
                    <a:pt x="12" y="83"/>
                  </a:lnTo>
                  <a:lnTo>
                    <a:pt x="512" y="130"/>
                  </a:lnTo>
                  <a:lnTo>
                    <a:pt x="512" y="53"/>
                  </a:lnTo>
                  <a:lnTo>
                    <a:pt x="0"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80" name="Shape 422"/>
            <p:cNvSpPr>
              <a:spLocks/>
            </p:cNvSpPr>
            <p:nvPr/>
          </p:nvSpPr>
          <p:spPr bwMode="auto">
            <a:xfrm>
              <a:off x="2817" y="1742"/>
              <a:ext cx="419" cy="33"/>
            </a:xfrm>
            <a:custGeom>
              <a:avLst/>
              <a:gdLst>
                <a:gd name="T0" fmla="*/ 0 w 420"/>
                <a:gd name="T1" fmla="*/ 0 h 34"/>
                <a:gd name="T2" fmla="*/ 4 w 420"/>
                <a:gd name="T3" fmla="*/ 9 h 34"/>
                <a:gd name="T4" fmla="*/ 413 w 420"/>
                <a:gd name="T5" fmla="*/ 27 h 34"/>
                <a:gd name="T6" fmla="*/ 413 w 420"/>
                <a:gd name="T7" fmla="*/ 0 h 34"/>
                <a:gd name="T8" fmla="*/ 0 w 420"/>
                <a:gd name="T9" fmla="*/ 0 h 34"/>
                <a:gd name="T10" fmla="*/ 0 w 420"/>
                <a:gd name="T11" fmla="*/ 0 h 34"/>
                <a:gd name="T12" fmla="*/ 0 60000 65536"/>
                <a:gd name="T13" fmla="*/ 0 60000 65536"/>
                <a:gd name="T14" fmla="*/ 0 60000 65536"/>
                <a:gd name="T15" fmla="*/ 0 60000 65536"/>
                <a:gd name="T16" fmla="*/ 0 60000 65536"/>
                <a:gd name="T17" fmla="*/ 0 60000 65536"/>
                <a:gd name="T18" fmla="*/ 0 w 420"/>
                <a:gd name="T19" fmla="*/ 0 h 34"/>
                <a:gd name="T20" fmla="*/ 420 w 420"/>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420" h="34" extrusionOk="0">
                  <a:moveTo>
                    <a:pt x="0" y="0"/>
                  </a:moveTo>
                  <a:lnTo>
                    <a:pt x="4" y="9"/>
                  </a:lnTo>
                  <a:lnTo>
                    <a:pt x="420" y="34"/>
                  </a:lnTo>
                  <a:lnTo>
                    <a:pt x="420" y="0"/>
                  </a:lnTo>
                  <a:lnTo>
                    <a:pt x="0"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81" name="Shape 423"/>
            <p:cNvSpPr>
              <a:spLocks/>
            </p:cNvSpPr>
            <p:nvPr/>
          </p:nvSpPr>
          <p:spPr bwMode="auto">
            <a:xfrm>
              <a:off x="3027" y="2085"/>
              <a:ext cx="145" cy="132"/>
            </a:xfrm>
            <a:custGeom>
              <a:avLst/>
              <a:gdLst>
                <a:gd name="T0" fmla="*/ 3 w 146"/>
                <a:gd name="T1" fmla="*/ 69 h 133"/>
                <a:gd name="T2" fmla="*/ 3 w 146"/>
                <a:gd name="T3" fmla="*/ 67 h 133"/>
                <a:gd name="T4" fmla="*/ 7 w 146"/>
                <a:gd name="T5" fmla="*/ 66 h 133"/>
                <a:gd name="T6" fmla="*/ 11 w 146"/>
                <a:gd name="T7" fmla="*/ 64 h 133"/>
                <a:gd name="T8" fmla="*/ 16 w 146"/>
                <a:gd name="T9" fmla="*/ 59 h 133"/>
                <a:gd name="T10" fmla="*/ 22 w 146"/>
                <a:gd name="T11" fmla="*/ 51 h 133"/>
                <a:gd name="T12" fmla="*/ 28 w 146"/>
                <a:gd name="T13" fmla="*/ 43 h 133"/>
                <a:gd name="T14" fmla="*/ 34 w 146"/>
                <a:gd name="T15" fmla="*/ 35 h 133"/>
                <a:gd name="T16" fmla="*/ 40 w 146"/>
                <a:gd name="T17" fmla="*/ 28 h 133"/>
                <a:gd name="T18" fmla="*/ 46 w 146"/>
                <a:gd name="T19" fmla="*/ 20 h 133"/>
                <a:gd name="T20" fmla="*/ 50 w 146"/>
                <a:gd name="T21" fmla="*/ 16 h 133"/>
                <a:gd name="T22" fmla="*/ 53 w 146"/>
                <a:gd name="T23" fmla="*/ 9 h 133"/>
                <a:gd name="T24" fmla="*/ 57 w 146"/>
                <a:gd name="T25" fmla="*/ 7 h 133"/>
                <a:gd name="T26" fmla="*/ 59 w 146"/>
                <a:gd name="T27" fmla="*/ 0 h 133"/>
                <a:gd name="T28" fmla="*/ 61 w 146"/>
                <a:gd name="T29" fmla="*/ 0 h 133"/>
                <a:gd name="T30" fmla="*/ 122 w 146"/>
                <a:gd name="T31" fmla="*/ 0 h 133"/>
                <a:gd name="T32" fmla="*/ 139 w 146"/>
                <a:gd name="T33" fmla="*/ 42 h 133"/>
                <a:gd name="T34" fmla="*/ 124 w 146"/>
                <a:gd name="T35" fmla="*/ 66 h 133"/>
                <a:gd name="T36" fmla="*/ 113 w 146"/>
                <a:gd name="T37" fmla="*/ 66 h 133"/>
                <a:gd name="T38" fmla="*/ 108 w 146"/>
                <a:gd name="T39" fmla="*/ 99 h 133"/>
                <a:gd name="T40" fmla="*/ 65 w 146"/>
                <a:gd name="T41" fmla="*/ 118 h 133"/>
                <a:gd name="T42" fmla="*/ 58 w 146"/>
                <a:gd name="T43" fmla="*/ 107 h 133"/>
                <a:gd name="T44" fmla="*/ 38 w 146"/>
                <a:gd name="T45" fmla="*/ 118 h 133"/>
                <a:gd name="T46" fmla="*/ 23 w 146"/>
                <a:gd name="T47" fmla="*/ 108 h 133"/>
                <a:gd name="T48" fmla="*/ 0 w 146"/>
                <a:gd name="T49" fmla="*/ 126 h 133"/>
                <a:gd name="T50" fmla="*/ 3 w 146"/>
                <a:gd name="T51" fmla="*/ 69 h 133"/>
                <a:gd name="T52" fmla="*/ 3 w 146"/>
                <a:gd name="T53" fmla="*/ 69 h 1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6"/>
                <a:gd name="T82" fmla="*/ 0 h 133"/>
                <a:gd name="T83" fmla="*/ 146 w 146"/>
                <a:gd name="T84" fmla="*/ 133 h 13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6" h="133" extrusionOk="0">
                  <a:moveTo>
                    <a:pt x="3" y="76"/>
                  </a:moveTo>
                  <a:lnTo>
                    <a:pt x="3" y="74"/>
                  </a:lnTo>
                  <a:lnTo>
                    <a:pt x="7" y="70"/>
                  </a:lnTo>
                  <a:lnTo>
                    <a:pt x="11" y="64"/>
                  </a:lnTo>
                  <a:lnTo>
                    <a:pt x="16" y="59"/>
                  </a:lnTo>
                  <a:lnTo>
                    <a:pt x="22" y="51"/>
                  </a:lnTo>
                  <a:lnTo>
                    <a:pt x="28" y="43"/>
                  </a:lnTo>
                  <a:lnTo>
                    <a:pt x="34" y="35"/>
                  </a:lnTo>
                  <a:lnTo>
                    <a:pt x="40" y="28"/>
                  </a:lnTo>
                  <a:lnTo>
                    <a:pt x="46" y="20"/>
                  </a:lnTo>
                  <a:lnTo>
                    <a:pt x="50" y="16"/>
                  </a:lnTo>
                  <a:lnTo>
                    <a:pt x="53" y="9"/>
                  </a:lnTo>
                  <a:lnTo>
                    <a:pt x="57" y="7"/>
                  </a:lnTo>
                  <a:lnTo>
                    <a:pt x="59" y="0"/>
                  </a:lnTo>
                  <a:lnTo>
                    <a:pt x="61" y="0"/>
                  </a:lnTo>
                  <a:lnTo>
                    <a:pt x="129" y="0"/>
                  </a:lnTo>
                  <a:lnTo>
                    <a:pt x="146" y="42"/>
                  </a:lnTo>
                  <a:lnTo>
                    <a:pt x="131" y="68"/>
                  </a:lnTo>
                  <a:lnTo>
                    <a:pt x="120" y="68"/>
                  </a:lnTo>
                  <a:lnTo>
                    <a:pt x="115" y="106"/>
                  </a:lnTo>
                  <a:lnTo>
                    <a:pt x="65" y="125"/>
                  </a:lnTo>
                  <a:lnTo>
                    <a:pt x="58" y="114"/>
                  </a:lnTo>
                  <a:lnTo>
                    <a:pt x="38" y="125"/>
                  </a:lnTo>
                  <a:lnTo>
                    <a:pt x="23" y="115"/>
                  </a:lnTo>
                  <a:lnTo>
                    <a:pt x="0" y="133"/>
                  </a:lnTo>
                  <a:lnTo>
                    <a:pt x="3" y="76"/>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82" name="Shape 424"/>
            <p:cNvSpPr>
              <a:spLocks/>
            </p:cNvSpPr>
            <p:nvPr/>
          </p:nvSpPr>
          <p:spPr bwMode="auto">
            <a:xfrm>
              <a:off x="3012" y="2129"/>
              <a:ext cx="138" cy="96"/>
            </a:xfrm>
            <a:custGeom>
              <a:avLst/>
              <a:gdLst>
                <a:gd name="T0" fmla="*/ 0 w 139"/>
                <a:gd name="T1" fmla="*/ 48 h 97"/>
                <a:gd name="T2" fmla="*/ 21 w 139"/>
                <a:gd name="T3" fmla="*/ 38 h 97"/>
                <a:gd name="T4" fmla="*/ 21 w 139"/>
                <a:gd name="T5" fmla="*/ 39 h 97"/>
                <a:gd name="T6" fmla="*/ 26 w 139"/>
                <a:gd name="T7" fmla="*/ 43 h 97"/>
                <a:gd name="T8" fmla="*/ 29 w 139"/>
                <a:gd name="T9" fmla="*/ 46 h 97"/>
                <a:gd name="T10" fmla="*/ 34 w 139"/>
                <a:gd name="T11" fmla="*/ 48 h 97"/>
                <a:gd name="T12" fmla="*/ 38 w 139"/>
                <a:gd name="T13" fmla="*/ 48 h 97"/>
                <a:gd name="T14" fmla="*/ 45 w 139"/>
                <a:gd name="T15" fmla="*/ 48 h 97"/>
                <a:gd name="T16" fmla="*/ 50 w 139"/>
                <a:gd name="T17" fmla="*/ 48 h 97"/>
                <a:gd name="T18" fmla="*/ 56 w 139"/>
                <a:gd name="T19" fmla="*/ 48 h 97"/>
                <a:gd name="T20" fmla="*/ 61 w 139"/>
                <a:gd name="T21" fmla="*/ 48 h 97"/>
                <a:gd name="T22" fmla="*/ 68 w 139"/>
                <a:gd name="T23" fmla="*/ 48 h 97"/>
                <a:gd name="T24" fmla="*/ 69 w 139"/>
                <a:gd name="T25" fmla="*/ 48 h 97"/>
                <a:gd name="T26" fmla="*/ 71 w 139"/>
                <a:gd name="T27" fmla="*/ 48 h 97"/>
                <a:gd name="T28" fmla="*/ 75 w 139"/>
                <a:gd name="T29" fmla="*/ 46 h 97"/>
                <a:gd name="T30" fmla="*/ 79 w 139"/>
                <a:gd name="T31" fmla="*/ 43 h 97"/>
                <a:gd name="T32" fmla="*/ 80 w 139"/>
                <a:gd name="T33" fmla="*/ 36 h 97"/>
                <a:gd name="T34" fmla="*/ 81 w 139"/>
                <a:gd name="T35" fmla="*/ 32 h 97"/>
                <a:gd name="T36" fmla="*/ 81 w 139"/>
                <a:gd name="T37" fmla="*/ 27 h 97"/>
                <a:gd name="T38" fmla="*/ 81 w 139"/>
                <a:gd name="T39" fmla="*/ 23 h 97"/>
                <a:gd name="T40" fmla="*/ 79 w 139"/>
                <a:gd name="T41" fmla="*/ 13 h 97"/>
                <a:gd name="T42" fmla="*/ 79 w 139"/>
                <a:gd name="T43" fmla="*/ 10 h 97"/>
                <a:gd name="T44" fmla="*/ 89 w 139"/>
                <a:gd name="T45" fmla="*/ 0 h 97"/>
                <a:gd name="T46" fmla="*/ 94 w 139"/>
                <a:gd name="T47" fmla="*/ 2 h 97"/>
                <a:gd name="T48" fmla="*/ 99 w 139"/>
                <a:gd name="T49" fmla="*/ 2 h 97"/>
                <a:gd name="T50" fmla="*/ 107 w 139"/>
                <a:gd name="T51" fmla="*/ 5 h 97"/>
                <a:gd name="T52" fmla="*/ 115 w 139"/>
                <a:gd name="T53" fmla="*/ 2 h 97"/>
                <a:gd name="T54" fmla="*/ 122 w 139"/>
                <a:gd name="T55" fmla="*/ 2 h 97"/>
                <a:gd name="T56" fmla="*/ 129 w 139"/>
                <a:gd name="T57" fmla="*/ 0 h 97"/>
                <a:gd name="T58" fmla="*/ 132 w 139"/>
                <a:gd name="T59" fmla="*/ 0 h 97"/>
                <a:gd name="T60" fmla="*/ 118 w 139"/>
                <a:gd name="T61" fmla="*/ 19 h 97"/>
                <a:gd name="T62" fmla="*/ 127 w 139"/>
                <a:gd name="T63" fmla="*/ 27 h 97"/>
                <a:gd name="T64" fmla="*/ 103 w 139"/>
                <a:gd name="T65" fmla="*/ 33 h 97"/>
                <a:gd name="T66" fmla="*/ 103 w 139"/>
                <a:gd name="T67" fmla="*/ 48 h 97"/>
                <a:gd name="T68" fmla="*/ 79 w 139"/>
                <a:gd name="T69" fmla="*/ 54 h 97"/>
                <a:gd name="T70" fmla="*/ 79 w 139"/>
                <a:gd name="T71" fmla="*/ 73 h 97"/>
                <a:gd name="T72" fmla="*/ 69 w 139"/>
                <a:gd name="T73" fmla="*/ 64 h 97"/>
                <a:gd name="T74" fmla="*/ 52 w 139"/>
                <a:gd name="T75" fmla="*/ 73 h 97"/>
                <a:gd name="T76" fmla="*/ 36 w 139"/>
                <a:gd name="T77" fmla="*/ 64 h 97"/>
                <a:gd name="T78" fmla="*/ 10 w 139"/>
                <a:gd name="T79" fmla="*/ 90 h 97"/>
                <a:gd name="T80" fmla="*/ 0 w 139"/>
                <a:gd name="T81" fmla="*/ 48 h 97"/>
                <a:gd name="T82" fmla="*/ 0 w 139"/>
                <a:gd name="T83" fmla="*/ 48 h 9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9"/>
                <a:gd name="T127" fmla="*/ 0 h 97"/>
                <a:gd name="T128" fmla="*/ 139 w 139"/>
                <a:gd name="T129" fmla="*/ 97 h 9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9" h="97" extrusionOk="0">
                  <a:moveTo>
                    <a:pt x="0" y="50"/>
                  </a:moveTo>
                  <a:lnTo>
                    <a:pt x="21" y="38"/>
                  </a:lnTo>
                  <a:lnTo>
                    <a:pt x="21" y="39"/>
                  </a:lnTo>
                  <a:lnTo>
                    <a:pt x="26" y="43"/>
                  </a:lnTo>
                  <a:lnTo>
                    <a:pt x="29" y="46"/>
                  </a:lnTo>
                  <a:lnTo>
                    <a:pt x="34" y="48"/>
                  </a:lnTo>
                  <a:lnTo>
                    <a:pt x="38" y="50"/>
                  </a:lnTo>
                  <a:lnTo>
                    <a:pt x="45" y="52"/>
                  </a:lnTo>
                  <a:lnTo>
                    <a:pt x="50" y="54"/>
                  </a:lnTo>
                  <a:lnTo>
                    <a:pt x="56" y="55"/>
                  </a:lnTo>
                  <a:lnTo>
                    <a:pt x="61" y="54"/>
                  </a:lnTo>
                  <a:lnTo>
                    <a:pt x="68" y="54"/>
                  </a:lnTo>
                  <a:lnTo>
                    <a:pt x="72" y="51"/>
                  </a:lnTo>
                  <a:lnTo>
                    <a:pt x="78" y="50"/>
                  </a:lnTo>
                  <a:lnTo>
                    <a:pt x="82" y="46"/>
                  </a:lnTo>
                  <a:lnTo>
                    <a:pt x="86" y="43"/>
                  </a:lnTo>
                  <a:lnTo>
                    <a:pt x="87" y="36"/>
                  </a:lnTo>
                  <a:lnTo>
                    <a:pt x="88" y="32"/>
                  </a:lnTo>
                  <a:lnTo>
                    <a:pt x="88" y="27"/>
                  </a:lnTo>
                  <a:lnTo>
                    <a:pt x="88" y="23"/>
                  </a:lnTo>
                  <a:lnTo>
                    <a:pt x="86" y="13"/>
                  </a:lnTo>
                  <a:lnTo>
                    <a:pt x="86" y="10"/>
                  </a:lnTo>
                  <a:lnTo>
                    <a:pt x="96" y="0"/>
                  </a:lnTo>
                  <a:lnTo>
                    <a:pt x="101" y="2"/>
                  </a:lnTo>
                  <a:lnTo>
                    <a:pt x="106" y="2"/>
                  </a:lnTo>
                  <a:lnTo>
                    <a:pt x="114" y="5"/>
                  </a:lnTo>
                  <a:lnTo>
                    <a:pt x="122" y="2"/>
                  </a:lnTo>
                  <a:lnTo>
                    <a:pt x="129" y="2"/>
                  </a:lnTo>
                  <a:lnTo>
                    <a:pt x="136" y="0"/>
                  </a:lnTo>
                  <a:lnTo>
                    <a:pt x="139" y="0"/>
                  </a:lnTo>
                  <a:lnTo>
                    <a:pt x="125" y="19"/>
                  </a:lnTo>
                  <a:lnTo>
                    <a:pt x="134" y="27"/>
                  </a:lnTo>
                  <a:lnTo>
                    <a:pt x="110" y="33"/>
                  </a:lnTo>
                  <a:lnTo>
                    <a:pt x="110" y="51"/>
                  </a:lnTo>
                  <a:lnTo>
                    <a:pt x="86" y="61"/>
                  </a:lnTo>
                  <a:lnTo>
                    <a:pt x="86" y="80"/>
                  </a:lnTo>
                  <a:lnTo>
                    <a:pt x="72" y="71"/>
                  </a:lnTo>
                  <a:lnTo>
                    <a:pt x="52" y="80"/>
                  </a:lnTo>
                  <a:lnTo>
                    <a:pt x="36" y="71"/>
                  </a:lnTo>
                  <a:lnTo>
                    <a:pt x="10" y="97"/>
                  </a:lnTo>
                  <a:lnTo>
                    <a:pt x="0" y="50"/>
                  </a:lnTo>
                  <a:close/>
                </a:path>
              </a:pathLst>
            </a:custGeom>
            <a:solidFill>
              <a:srgbClr val="DBB69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83" name="Shape 425"/>
            <p:cNvSpPr>
              <a:spLocks/>
            </p:cNvSpPr>
            <p:nvPr/>
          </p:nvSpPr>
          <p:spPr bwMode="auto">
            <a:xfrm>
              <a:off x="3096" y="2094"/>
              <a:ext cx="47" cy="17"/>
            </a:xfrm>
            <a:custGeom>
              <a:avLst/>
              <a:gdLst>
                <a:gd name="T0" fmla="*/ 41 w 48"/>
                <a:gd name="T1" fmla="*/ 11 h 18"/>
                <a:gd name="T2" fmla="*/ 35 w 48"/>
                <a:gd name="T3" fmla="*/ 0 h 18"/>
                <a:gd name="T4" fmla="*/ 24 w 48"/>
                <a:gd name="T5" fmla="*/ 8 h 18"/>
                <a:gd name="T6" fmla="*/ 8 w 48"/>
                <a:gd name="T7" fmla="*/ 6 h 18"/>
                <a:gd name="T8" fmla="*/ 0 w 48"/>
                <a:gd name="T9" fmla="*/ 10 h 18"/>
                <a:gd name="T10" fmla="*/ 41 w 48"/>
                <a:gd name="T11" fmla="*/ 11 h 18"/>
                <a:gd name="T12" fmla="*/ 41 w 48"/>
                <a:gd name="T13" fmla="*/ 11 h 18"/>
                <a:gd name="T14" fmla="*/ 0 60000 65536"/>
                <a:gd name="T15" fmla="*/ 0 60000 65536"/>
                <a:gd name="T16" fmla="*/ 0 60000 65536"/>
                <a:gd name="T17" fmla="*/ 0 60000 65536"/>
                <a:gd name="T18" fmla="*/ 0 60000 65536"/>
                <a:gd name="T19" fmla="*/ 0 60000 65536"/>
                <a:gd name="T20" fmla="*/ 0 60000 65536"/>
                <a:gd name="T21" fmla="*/ 0 w 48"/>
                <a:gd name="T22" fmla="*/ 0 h 18"/>
                <a:gd name="T23" fmla="*/ 48 w 48"/>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8" extrusionOk="0">
                  <a:moveTo>
                    <a:pt x="48" y="18"/>
                  </a:moveTo>
                  <a:lnTo>
                    <a:pt x="42" y="0"/>
                  </a:lnTo>
                  <a:lnTo>
                    <a:pt x="30" y="8"/>
                  </a:lnTo>
                  <a:lnTo>
                    <a:pt x="8" y="6"/>
                  </a:lnTo>
                  <a:lnTo>
                    <a:pt x="0" y="17"/>
                  </a:lnTo>
                  <a:lnTo>
                    <a:pt x="48" y="18"/>
                  </a:lnTo>
                  <a:close/>
                </a:path>
              </a:pathLst>
            </a:custGeom>
            <a:solidFill>
              <a:srgbClr val="85291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84" name="Shape 426"/>
            <p:cNvSpPr>
              <a:spLocks/>
            </p:cNvSpPr>
            <p:nvPr/>
          </p:nvSpPr>
          <p:spPr bwMode="auto">
            <a:xfrm>
              <a:off x="2977" y="2153"/>
              <a:ext cx="71" cy="87"/>
            </a:xfrm>
            <a:custGeom>
              <a:avLst/>
              <a:gdLst>
                <a:gd name="T0" fmla="*/ 0 w 72"/>
                <a:gd name="T1" fmla="*/ 0 h 88"/>
                <a:gd name="T2" fmla="*/ 52 w 72"/>
                <a:gd name="T3" fmla="*/ 0 h 88"/>
                <a:gd name="T4" fmla="*/ 65 w 72"/>
                <a:gd name="T5" fmla="*/ 60 h 88"/>
                <a:gd name="T6" fmla="*/ 29 w 72"/>
                <a:gd name="T7" fmla="*/ 81 h 88"/>
                <a:gd name="T8" fmla="*/ 0 w 72"/>
                <a:gd name="T9" fmla="*/ 0 h 88"/>
                <a:gd name="T10" fmla="*/ 0 w 72"/>
                <a:gd name="T11" fmla="*/ 0 h 88"/>
                <a:gd name="T12" fmla="*/ 0 60000 65536"/>
                <a:gd name="T13" fmla="*/ 0 60000 65536"/>
                <a:gd name="T14" fmla="*/ 0 60000 65536"/>
                <a:gd name="T15" fmla="*/ 0 60000 65536"/>
                <a:gd name="T16" fmla="*/ 0 60000 65536"/>
                <a:gd name="T17" fmla="*/ 0 60000 65536"/>
                <a:gd name="T18" fmla="*/ 0 w 72"/>
                <a:gd name="T19" fmla="*/ 0 h 88"/>
                <a:gd name="T20" fmla="*/ 72 w 72"/>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72" h="88" extrusionOk="0">
                  <a:moveTo>
                    <a:pt x="0" y="0"/>
                  </a:moveTo>
                  <a:lnTo>
                    <a:pt x="59" y="0"/>
                  </a:lnTo>
                  <a:lnTo>
                    <a:pt x="72" y="67"/>
                  </a:lnTo>
                  <a:lnTo>
                    <a:pt x="29" y="88"/>
                  </a:lnTo>
                  <a:lnTo>
                    <a:pt x="0" y="0"/>
                  </a:lnTo>
                  <a:close/>
                </a:path>
              </a:pathLst>
            </a:custGeom>
            <a:solidFill>
              <a:srgbClr val="D9E0E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85" name="Shape 427"/>
            <p:cNvSpPr>
              <a:spLocks/>
            </p:cNvSpPr>
            <p:nvPr/>
          </p:nvSpPr>
          <p:spPr bwMode="auto">
            <a:xfrm>
              <a:off x="3004" y="2171"/>
              <a:ext cx="42" cy="85"/>
            </a:xfrm>
            <a:custGeom>
              <a:avLst/>
              <a:gdLst>
                <a:gd name="T0" fmla="*/ 8 w 43"/>
                <a:gd name="T1" fmla="*/ 21 h 86"/>
                <a:gd name="T2" fmla="*/ 25 w 43"/>
                <a:gd name="T3" fmla="*/ 0 h 86"/>
                <a:gd name="T4" fmla="*/ 36 w 43"/>
                <a:gd name="T5" fmla="*/ 52 h 86"/>
                <a:gd name="T6" fmla="*/ 0 w 43"/>
                <a:gd name="T7" fmla="*/ 79 h 86"/>
                <a:gd name="T8" fmla="*/ 8 w 43"/>
                <a:gd name="T9" fmla="*/ 21 h 86"/>
                <a:gd name="T10" fmla="*/ 8 w 43"/>
                <a:gd name="T11" fmla="*/ 21 h 86"/>
                <a:gd name="T12" fmla="*/ 0 60000 65536"/>
                <a:gd name="T13" fmla="*/ 0 60000 65536"/>
                <a:gd name="T14" fmla="*/ 0 60000 65536"/>
                <a:gd name="T15" fmla="*/ 0 60000 65536"/>
                <a:gd name="T16" fmla="*/ 0 60000 65536"/>
                <a:gd name="T17" fmla="*/ 0 60000 65536"/>
                <a:gd name="T18" fmla="*/ 0 w 43"/>
                <a:gd name="T19" fmla="*/ 0 h 86"/>
                <a:gd name="T20" fmla="*/ 43 w 43"/>
                <a:gd name="T21" fmla="*/ 86 h 86"/>
              </a:gdLst>
              <a:ahLst/>
              <a:cxnLst>
                <a:cxn ang="T12">
                  <a:pos x="T0" y="T1"/>
                </a:cxn>
                <a:cxn ang="T13">
                  <a:pos x="T2" y="T3"/>
                </a:cxn>
                <a:cxn ang="T14">
                  <a:pos x="T4" y="T5"/>
                </a:cxn>
                <a:cxn ang="T15">
                  <a:pos x="T6" y="T7"/>
                </a:cxn>
                <a:cxn ang="T16">
                  <a:pos x="T8" y="T9"/>
                </a:cxn>
                <a:cxn ang="T17">
                  <a:pos x="T10" y="T11"/>
                </a:cxn>
              </a:cxnLst>
              <a:rect l="T18" t="T19" r="T20" b="T21"/>
              <a:pathLst>
                <a:path w="43" h="86" extrusionOk="0">
                  <a:moveTo>
                    <a:pt x="8" y="21"/>
                  </a:moveTo>
                  <a:lnTo>
                    <a:pt x="32" y="0"/>
                  </a:lnTo>
                  <a:lnTo>
                    <a:pt x="43" y="59"/>
                  </a:lnTo>
                  <a:lnTo>
                    <a:pt x="0" y="86"/>
                  </a:lnTo>
                  <a:lnTo>
                    <a:pt x="8" y="21"/>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86" name="Shape 428"/>
            <p:cNvSpPr>
              <a:spLocks/>
            </p:cNvSpPr>
            <p:nvPr/>
          </p:nvSpPr>
          <p:spPr bwMode="auto">
            <a:xfrm>
              <a:off x="2651" y="2135"/>
              <a:ext cx="363" cy="288"/>
            </a:xfrm>
            <a:custGeom>
              <a:avLst/>
              <a:gdLst>
                <a:gd name="T0" fmla="*/ 9 w 364"/>
                <a:gd name="T1" fmla="*/ 194 h 289"/>
                <a:gd name="T2" fmla="*/ 9 w 364"/>
                <a:gd name="T3" fmla="*/ 180 h 289"/>
                <a:gd name="T4" fmla="*/ 11 w 364"/>
                <a:gd name="T5" fmla="*/ 167 h 289"/>
                <a:gd name="T6" fmla="*/ 15 w 364"/>
                <a:gd name="T7" fmla="*/ 152 h 289"/>
                <a:gd name="T8" fmla="*/ 25 w 364"/>
                <a:gd name="T9" fmla="*/ 140 h 289"/>
                <a:gd name="T10" fmla="*/ 41 w 364"/>
                <a:gd name="T11" fmla="*/ 122 h 289"/>
                <a:gd name="T12" fmla="*/ 57 w 364"/>
                <a:gd name="T13" fmla="*/ 107 h 289"/>
                <a:gd name="T14" fmla="*/ 71 w 364"/>
                <a:gd name="T15" fmla="*/ 98 h 289"/>
                <a:gd name="T16" fmla="*/ 86 w 364"/>
                <a:gd name="T17" fmla="*/ 88 h 289"/>
                <a:gd name="T18" fmla="*/ 103 w 364"/>
                <a:gd name="T19" fmla="*/ 79 h 289"/>
                <a:gd name="T20" fmla="*/ 122 w 364"/>
                <a:gd name="T21" fmla="*/ 69 h 289"/>
                <a:gd name="T22" fmla="*/ 139 w 364"/>
                <a:gd name="T23" fmla="*/ 62 h 289"/>
                <a:gd name="T24" fmla="*/ 149 w 364"/>
                <a:gd name="T25" fmla="*/ 58 h 289"/>
                <a:gd name="T26" fmla="*/ 164 w 364"/>
                <a:gd name="T27" fmla="*/ 53 h 289"/>
                <a:gd name="T28" fmla="*/ 179 w 364"/>
                <a:gd name="T29" fmla="*/ 46 h 289"/>
                <a:gd name="T30" fmla="*/ 185 w 364"/>
                <a:gd name="T31" fmla="*/ 42 h 289"/>
                <a:gd name="T32" fmla="*/ 195 w 364"/>
                <a:gd name="T33" fmla="*/ 38 h 289"/>
                <a:gd name="T34" fmla="*/ 206 w 364"/>
                <a:gd name="T35" fmla="*/ 35 h 289"/>
                <a:gd name="T36" fmla="*/ 217 w 364"/>
                <a:gd name="T37" fmla="*/ 31 h 289"/>
                <a:gd name="T38" fmla="*/ 227 w 364"/>
                <a:gd name="T39" fmla="*/ 28 h 289"/>
                <a:gd name="T40" fmla="*/ 243 w 364"/>
                <a:gd name="T41" fmla="*/ 24 h 289"/>
                <a:gd name="T42" fmla="*/ 260 w 364"/>
                <a:gd name="T43" fmla="*/ 18 h 289"/>
                <a:gd name="T44" fmla="*/ 278 w 364"/>
                <a:gd name="T45" fmla="*/ 14 h 289"/>
                <a:gd name="T46" fmla="*/ 294 w 364"/>
                <a:gd name="T47" fmla="*/ 8 h 289"/>
                <a:gd name="T48" fmla="*/ 308 w 364"/>
                <a:gd name="T49" fmla="*/ 4 h 289"/>
                <a:gd name="T50" fmla="*/ 319 w 364"/>
                <a:gd name="T51" fmla="*/ 1 h 289"/>
                <a:gd name="T52" fmla="*/ 328 w 364"/>
                <a:gd name="T53" fmla="*/ 0 h 289"/>
                <a:gd name="T54" fmla="*/ 343 w 364"/>
                <a:gd name="T55" fmla="*/ 14 h 289"/>
                <a:gd name="T56" fmla="*/ 346 w 364"/>
                <a:gd name="T57" fmla="*/ 20 h 289"/>
                <a:gd name="T58" fmla="*/ 351 w 364"/>
                <a:gd name="T59" fmla="*/ 33 h 289"/>
                <a:gd name="T60" fmla="*/ 355 w 364"/>
                <a:gd name="T61" fmla="*/ 50 h 289"/>
                <a:gd name="T62" fmla="*/ 355 w 364"/>
                <a:gd name="T63" fmla="*/ 70 h 289"/>
                <a:gd name="T64" fmla="*/ 355 w 364"/>
                <a:gd name="T65" fmla="*/ 88 h 289"/>
                <a:gd name="T66" fmla="*/ 353 w 364"/>
                <a:gd name="T67" fmla="*/ 106 h 289"/>
                <a:gd name="T68" fmla="*/ 350 w 364"/>
                <a:gd name="T69" fmla="*/ 115 h 289"/>
                <a:gd name="T70" fmla="*/ 252 w 364"/>
                <a:gd name="T71" fmla="*/ 202 h 289"/>
                <a:gd name="T72" fmla="*/ 0 w 364"/>
                <a:gd name="T73" fmla="*/ 265 h 289"/>
                <a:gd name="T74" fmla="*/ 10 w 364"/>
                <a:gd name="T75" fmla="*/ 196 h 2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64"/>
                <a:gd name="T115" fmla="*/ 0 h 289"/>
                <a:gd name="T116" fmla="*/ 364 w 364"/>
                <a:gd name="T117" fmla="*/ 289 h 2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64" h="289" extrusionOk="0">
                  <a:moveTo>
                    <a:pt x="10" y="203"/>
                  </a:moveTo>
                  <a:lnTo>
                    <a:pt x="9" y="201"/>
                  </a:lnTo>
                  <a:lnTo>
                    <a:pt x="9" y="193"/>
                  </a:lnTo>
                  <a:lnTo>
                    <a:pt x="9" y="187"/>
                  </a:lnTo>
                  <a:lnTo>
                    <a:pt x="10" y="180"/>
                  </a:lnTo>
                  <a:lnTo>
                    <a:pt x="11" y="174"/>
                  </a:lnTo>
                  <a:lnTo>
                    <a:pt x="14" y="167"/>
                  </a:lnTo>
                  <a:lnTo>
                    <a:pt x="15" y="159"/>
                  </a:lnTo>
                  <a:lnTo>
                    <a:pt x="21" y="150"/>
                  </a:lnTo>
                  <a:lnTo>
                    <a:pt x="25" y="140"/>
                  </a:lnTo>
                  <a:lnTo>
                    <a:pt x="33" y="131"/>
                  </a:lnTo>
                  <a:lnTo>
                    <a:pt x="41" y="122"/>
                  </a:lnTo>
                  <a:lnTo>
                    <a:pt x="52" y="113"/>
                  </a:lnTo>
                  <a:lnTo>
                    <a:pt x="57" y="107"/>
                  </a:lnTo>
                  <a:lnTo>
                    <a:pt x="64" y="103"/>
                  </a:lnTo>
                  <a:lnTo>
                    <a:pt x="71" y="98"/>
                  </a:lnTo>
                  <a:lnTo>
                    <a:pt x="79" y="94"/>
                  </a:lnTo>
                  <a:lnTo>
                    <a:pt x="86" y="88"/>
                  </a:lnTo>
                  <a:lnTo>
                    <a:pt x="95" y="84"/>
                  </a:lnTo>
                  <a:lnTo>
                    <a:pt x="103" y="79"/>
                  </a:lnTo>
                  <a:lnTo>
                    <a:pt x="114" y="75"/>
                  </a:lnTo>
                  <a:lnTo>
                    <a:pt x="122" y="69"/>
                  </a:lnTo>
                  <a:lnTo>
                    <a:pt x="133" y="65"/>
                  </a:lnTo>
                  <a:lnTo>
                    <a:pt x="139" y="62"/>
                  </a:lnTo>
                  <a:lnTo>
                    <a:pt x="143" y="61"/>
                  </a:lnTo>
                  <a:lnTo>
                    <a:pt x="149" y="58"/>
                  </a:lnTo>
                  <a:lnTo>
                    <a:pt x="155" y="58"/>
                  </a:lnTo>
                  <a:lnTo>
                    <a:pt x="164" y="53"/>
                  </a:lnTo>
                  <a:lnTo>
                    <a:pt x="175" y="49"/>
                  </a:lnTo>
                  <a:lnTo>
                    <a:pt x="179" y="46"/>
                  </a:lnTo>
                  <a:lnTo>
                    <a:pt x="186" y="45"/>
                  </a:lnTo>
                  <a:lnTo>
                    <a:pt x="192" y="42"/>
                  </a:lnTo>
                  <a:lnTo>
                    <a:pt x="197" y="41"/>
                  </a:lnTo>
                  <a:lnTo>
                    <a:pt x="202" y="38"/>
                  </a:lnTo>
                  <a:lnTo>
                    <a:pt x="208" y="38"/>
                  </a:lnTo>
                  <a:lnTo>
                    <a:pt x="213" y="35"/>
                  </a:lnTo>
                  <a:lnTo>
                    <a:pt x="219" y="34"/>
                  </a:lnTo>
                  <a:lnTo>
                    <a:pt x="224" y="31"/>
                  </a:lnTo>
                  <a:lnTo>
                    <a:pt x="229" y="31"/>
                  </a:lnTo>
                  <a:lnTo>
                    <a:pt x="234" y="28"/>
                  </a:lnTo>
                  <a:lnTo>
                    <a:pt x="240" y="28"/>
                  </a:lnTo>
                  <a:lnTo>
                    <a:pt x="250" y="24"/>
                  </a:lnTo>
                  <a:lnTo>
                    <a:pt x="259" y="22"/>
                  </a:lnTo>
                  <a:lnTo>
                    <a:pt x="267" y="18"/>
                  </a:lnTo>
                  <a:lnTo>
                    <a:pt x="278" y="16"/>
                  </a:lnTo>
                  <a:lnTo>
                    <a:pt x="285" y="14"/>
                  </a:lnTo>
                  <a:lnTo>
                    <a:pt x="295" y="11"/>
                  </a:lnTo>
                  <a:lnTo>
                    <a:pt x="301" y="8"/>
                  </a:lnTo>
                  <a:lnTo>
                    <a:pt x="309" y="7"/>
                  </a:lnTo>
                  <a:lnTo>
                    <a:pt x="315" y="4"/>
                  </a:lnTo>
                  <a:lnTo>
                    <a:pt x="322" y="4"/>
                  </a:lnTo>
                  <a:lnTo>
                    <a:pt x="326" y="1"/>
                  </a:lnTo>
                  <a:lnTo>
                    <a:pt x="330" y="1"/>
                  </a:lnTo>
                  <a:lnTo>
                    <a:pt x="335" y="0"/>
                  </a:lnTo>
                  <a:lnTo>
                    <a:pt x="339" y="0"/>
                  </a:lnTo>
                  <a:lnTo>
                    <a:pt x="350" y="14"/>
                  </a:lnTo>
                  <a:lnTo>
                    <a:pt x="351" y="16"/>
                  </a:lnTo>
                  <a:lnTo>
                    <a:pt x="353" y="20"/>
                  </a:lnTo>
                  <a:lnTo>
                    <a:pt x="355" y="27"/>
                  </a:lnTo>
                  <a:lnTo>
                    <a:pt x="358" y="33"/>
                  </a:lnTo>
                  <a:lnTo>
                    <a:pt x="361" y="41"/>
                  </a:lnTo>
                  <a:lnTo>
                    <a:pt x="362" y="50"/>
                  </a:lnTo>
                  <a:lnTo>
                    <a:pt x="364" y="61"/>
                  </a:lnTo>
                  <a:lnTo>
                    <a:pt x="362" y="70"/>
                  </a:lnTo>
                  <a:lnTo>
                    <a:pt x="362" y="80"/>
                  </a:lnTo>
                  <a:lnTo>
                    <a:pt x="362" y="88"/>
                  </a:lnTo>
                  <a:lnTo>
                    <a:pt x="361" y="99"/>
                  </a:lnTo>
                  <a:lnTo>
                    <a:pt x="360" y="106"/>
                  </a:lnTo>
                  <a:lnTo>
                    <a:pt x="358" y="111"/>
                  </a:lnTo>
                  <a:lnTo>
                    <a:pt x="357" y="115"/>
                  </a:lnTo>
                  <a:lnTo>
                    <a:pt x="357" y="117"/>
                  </a:lnTo>
                  <a:lnTo>
                    <a:pt x="259" y="209"/>
                  </a:lnTo>
                  <a:lnTo>
                    <a:pt x="192" y="289"/>
                  </a:lnTo>
                  <a:lnTo>
                    <a:pt x="0" y="272"/>
                  </a:lnTo>
                  <a:lnTo>
                    <a:pt x="10" y="203"/>
                  </a:lnTo>
                  <a:close/>
                </a:path>
              </a:pathLst>
            </a:custGeom>
            <a:solidFill>
              <a:srgbClr val="63809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87" name="Shape 429"/>
            <p:cNvSpPr>
              <a:spLocks/>
            </p:cNvSpPr>
            <p:nvPr/>
          </p:nvSpPr>
          <p:spPr bwMode="auto">
            <a:xfrm>
              <a:off x="2938" y="2178"/>
              <a:ext cx="79" cy="119"/>
            </a:xfrm>
            <a:custGeom>
              <a:avLst/>
              <a:gdLst>
                <a:gd name="T0" fmla="*/ 0 w 80"/>
                <a:gd name="T1" fmla="*/ 53 h 120"/>
                <a:gd name="T2" fmla="*/ 0 w 80"/>
                <a:gd name="T3" fmla="*/ 53 h 120"/>
                <a:gd name="T4" fmla="*/ 4 w 80"/>
                <a:gd name="T5" fmla="*/ 53 h 120"/>
                <a:gd name="T6" fmla="*/ 9 w 80"/>
                <a:gd name="T7" fmla="*/ 53 h 120"/>
                <a:gd name="T8" fmla="*/ 17 w 80"/>
                <a:gd name="T9" fmla="*/ 53 h 120"/>
                <a:gd name="T10" fmla="*/ 25 w 80"/>
                <a:gd name="T11" fmla="*/ 51 h 120"/>
                <a:gd name="T12" fmla="*/ 34 w 80"/>
                <a:gd name="T13" fmla="*/ 49 h 120"/>
                <a:gd name="T14" fmla="*/ 40 w 80"/>
                <a:gd name="T15" fmla="*/ 45 h 120"/>
                <a:gd name="T16" fmla="*/ 44 w 80"/>
                <a:gd name="T17" fmla="*/ 42 h 120"/>
                <a:gd name="T18" fmla="*/ 48 w 80"/>
                <a:gd name="T19" fmla="*/ 36 h 120"/>
                <a:gd name="T20" fmla="*/ 54 w 80"/>
                <a:gd name="T21" fmla="*/ 30 h 120"/>
                <a:gd name="T22" fmla="*/ 58 w 80"/>
                <a:gd name="T23" fmla="*/ 22 h 120"/>
                <a:gd name="T24" fmla="*/ 60 w 80"/>
                <a:gd name="T25" fmla="*/ 15 h 120"/>
                <a:gd name="T26" fmla="*/ 63 w 80"/>
                <a:gd name="T27" fmla="*/ 9 h 120"/>
                <a:gd name="T28" fmla="*/ 65 w 80"/>
                <a:gd name="T29" fmla="*/ 4 h 120"/>
                <a:gd name="T30" fmla="*/ 65 w 80"/>
                <a:gd name="T31" fmla="*/ 0 h 120"/>
                <a:gd name="T32" fmla="*/ 66 w 80"/>
                <a:gd name="T33" fmla="*/ 0 h 120"/>
                <a:gd name="T34" fmla="*/ 66 w 80"/>
                <a:gd name="T35" fmla="*/ 3 h 120"/>
                <a:gd name="T36" fmla="*/ 67 w 80"/>
                <a:gd name="T37" fmla="*/ 6 h 120"/>
                <a:gd name="T38" fmla="*/ 69 w 80"/>
                <a:gd name="T39" fmla="*/ 11 h 120"/>
                <a:gd name="T40" fmla="*/ 70 w 80"/>
                <a:gd name="T41" fmla="*/ 17 h 120"/>
                <a:gd name="T42" fmla="*/ 71 w 80"/>
                <a:gd name="T43" fmla="*/ 25 h 120"/>
                <a:gd name="T44" fmla="*/ 71 w 80"/>
                <a:gd name="T45" fmla="*/ 32 h 120"/>
                <a:gd name="T46" fmla="*/ 73 w 80"/>
                <a:gd name="T47" fmla="*/ 40 h 120"/>
                <a:gd name="T48" fmla="*/ 71 w 80"/>
                <a:gd name="T49" fmla="*/ 46 h 120"/>
                <a:gd name="T50" fmla="*/ 71 w 80"/>
                <a:gd name="T51" fmla="*/ 55 h 120"/>
                <a:gd name="T52" fmla="*/ 71 w 80"/>
                <a:gd name="T53" fmla="*/ 60 h 120"/>
                <a:gd name="T54" fmla="*/ 71 w 80"/>
                <a:gd name="T55" fmla="*/ 61 h 120"/>
                <a:gd name="T56" fmla="*/ 70 w 80"/>
                <a:gd name="T57" fmla="*/ 67 h 120"/>
                <a:gd name="T58" fmla="*/ 69 w 80"/>
                <a:gd name="T59" fmla="*/ 71 h 120"/>
                <a:gd name="T60" fmla="*/ 69 w 80"/>
                <a:gd name="T61" fmla="*/ 73 h 120"/>
                <a:gd name="T62" fmla="*/ 69 w 80"/>
                <a:gd name="T63" fmla="*/ 76 h 120"/>
                <a:gd name="T64" fmla="*/ 7 w 80"/>
                <a:gd name="T65" fmla="*/ 113 h 120"/>
                <a:gd name="T66" fmla="*/ 0 w 80"/>
                <a:gd name="T67" fmla="*/ 53 h 120"/>
                <a:gd name="T68" fmla="*/ 0 w 80"/>
                <a:gd name="T69" fmla="*/ 53 h 1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0"/>
                <a:gd name="T106" fmla="*/ 0 h 120"/>
                <a:gd name="T107" fmla="*/ 80 w 80"/>
                <a:gd name="T108" fmla="*/ 120 h 12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0" h="120" extrusionOk="0">
                  <a:moveTo>
                    <a:pt x="0" y="53"/>
                  </a:moveTo>
                  <a:lnTo>
                    <a:pt x="0" y="53"/>
                  </a:lnTo>
                  <a:lnTo>
                    <a:pt x="4" y="53"/>
                  </a:lnTo>
                  <a:lnTo>
                    <a:pt x="9" y="53"/>
                  </a:lnTo>
                  <a:lnTo>
                    <a:pt x="17" y="53"/>
                  </a:lnTo>
                  <a:lnTo>
                    <a:pt x="25" y="51"/>
                  </a:lnTo>
                  <a:lnTo>
                    <a:pt x="34" y="49"/>
                  </a:lnTo>
                  <a:lnTo>
                    <a:pt x="42" y="45"/>
                  </a:lnTo>
                  <a:lnTo>
                    <a:pt x="51" y="42"/>
                  </a:lnTo>
                  <a:lnTo>
                    <a:pt x="55" y="36"/>
                  </a:lnTo>
                  <a:lnTo>
                    <a:pt x="61" y="30"/>
                  </a:lnTo>
                  <a:lnTo>
                    <a:pt x="65" y="22"/>
                  </a:lnTo>
                  <a:lnTo>
                    <a:pt x="67" y="15"/>
                  </a:lnTo>
                  <a:lnTo>
                    <a:pt x="70" y="9"/>
                  </a:lnTo>
                  <a:lnTo>
                    <a:pt x="72" y="4"/>
                  </a:lnTo>
                  <a:lnTo>
                    <a:pt x="72" y="0"/>
                  </a:lnTo>
                  <a:lnTo>
                    <a:pt x="73" y="0"/>
                  </a:lnTo>
                  <a:lnTo>
                    <a:pt x="73" y="3"/>
                  </a:lnTo>
                  <a:lnTo>
                    <a:pt x="74" y="6"/>
                  </a:lnTo>
                  <a:lnTo>
                    <a:pt x="76" y="11"/>
                  </a:lnTo>
                  <a:lnTo>
                    <a:pt x="77" y="17"/>
                  </a:lnTo>
                  <a:lnTo>
                    <a:pt x="78" y="25"/>
                  </a:lnTo>
                  <a:lnTo>
                    <a:pt x="78" y="32"/>
                  </a:lnTo>
                  <a:lnTo>
                    <a:pt x="80" y="40"/>
                  </a:lnTo>
                  <a:lnTo>
                    <a:pt x="78" y="46"/>
                  </a:lnTo>
                  <a:lnTo>
                    <a:pt x="78" y="55"/>
                  </a:lnTo>
                  <a:lnTo>
                    <a:pt x="78" y="61"/>
                  </a:lnTo>
                  <a:lnTo>
                    <a:pt x="78" y="68"/>
                  </a:lnTo>
                  <a:lnTo>
                    <a:pt x="77" y="74"/>
                  </a:lnTo>
                  <a:lnTo>
                    <a:pt x="76" y="78"/>
                  </a:lnTo>
                  <a:lnTo>
                    <a:pt x="76" y="80"/>
                  </a:lnTo>
                  <a:lnTo>
                    <a:pt x="76" y="83"/>
                  </a:lnTo>
                  <a:lnTo>
                    <a:pt x="7" y="120"/>
                  </a:lnTo>
                  <a:lnTo>
                    <a:pt x="0" y="53"/>
                  </a:lnTo>
                  <a:close/>
                </a:path>
              </a:pathLst>
            </a:custGeom>
            <a:solidFill>
              <a:srgbClr val="1C404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88" name="Shape 430"/>
            <p:cNvSpPr>
              <a:spLocks/>
            </p:cNvSpPr>
            <p:nvPr/>
          </p:nvSpPr>
          <p:spPr bwMode="auto">
            <a:xfrm>
              <a:off x="2795" y="2120"/>
              <a:ext cx="194" cy="360"/>
            </a:xfrm>
            <a:custGeom>
              <a:avLst/>
              <a:gdLst>
                <a:gd name="T0" fmla="*/ 141 w 195"/>
                <a:gd name="T1" fmla="*/ 0 h 361"/>
                <a:gd name="T2" fmla="*/ 172 w 195"/>
                <a:gd name="T3" fmla="*/ 61 h 361"/>
                <a:gd name="T4" fmla="*/ 167 w 195"/>
                <a:gd name="T5" fmla="*/ 80 h 361"/>
                <a:gd name="T6" fmla="*/ 188 w 195"/>
                <a:gd name="T7" fmla="*/ 117 h 361"/>
                <a:gd name="T8" fmla="*/ 168 w 195"/>
                <a:gd name="T9" fmla="*/ 140 h 361"/>
                <a:gd name="T10" fmla="*/ 171 w 195"/>
                <a:gd name="T11" fmla="*/ 185 h 361"/>
                <a:gd name="T12" fmla="*/ 164 w 195"/>
                <a:gd name="T13" fmla="*/ 208 h 361"/>
                <a:gd name="T14" fmla="*/ 141 w 195"/>
                <a:gd name="T15" fmla="*/ 224 h 361"/>
                <a:gd name="T16" fmla="*/ 106 w 195"/>
                <a:gd name="T17" fmla="*/ 232 h 361"/>
                <a:gd name="T18" fmla="*/ 97 w 195"/>
                <a:gd name="T19" fmla="*/ 290 h 361"/>
                <a:gd name="T20" fmla="*/ 80 w 195"/>
                <a:gd name="T21" fmla="*/ 354 h 361"/>
                <a:gd name="T22" fmla="*/ 0 w 195"/>
                <a:gd name="T23" fmla="*/ 235 h 361"/>
                <a:gd name="T24" fmla="*/ 42 w 195"/>
                <a:gd name="T25" fmla="*/ 40 h 361"/>
                <a:gd name="T26" fmla="*/ 141 w 195"/>
                <a:gd name="T27" fmla="*/ 0 h 361"/>
                <a:gd name="T28" fmla="*/ 141 w 195"/>
                <a:gd name="T29" fmla="*/ 0 h 3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5"/>
                <a:gd name="T46" fmla="*/ 0 h 361"/>
                <a:gd name="T47" fmla="*/ 195 w 195"/>
                <a:gd name="T48" fmla="*/ 361 h 3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5" h="361" extrusionOk="0">
                  <a:moveTo>
                    <a:pt x="148" y="0"/>
                  </a:moveTo>
                  <a:lnTo>
                    <a:pt x="179" y="61"/>
                  </a:lnTo>
                  <a:lnTo>
                    <a:pt x="174" y="80"/>
                  </a:lnTo>
                  <a:lnTo>
                    <a:pt x="195" y="117"/>
                  </a:lnTo>
                  <a:lnTo>
                    <a:pt x="175" y="140"/>
                  </a:lnTo>
                  <a:lnTo>
                    <a:pt x="178" y="192"/>
                  </a:lnTo>
                  <a:lnTo>
                    <a:pt x="171" y="215"/>
                  </a:lnTo>
                  <a:lnTo>
                    <a:pt x="148" y="231"/>
                  </a:lnTo>
                  <a:lnTo>
                    <a:pt x="113" y="239"/>
                  </a:lnTo>
                  <a:lnTo>
                    <a:pt x="104" y="297"/>
                  </a:lnTo>
                  <a:lnTo>
                    <a:pt x="80" y="361"/>
                  </a:lnTo>
                  <a:lnTo>
                    <a:pt x="0" y="242"/>
                  </a:lnTo>
                  <a:lnTo>
                    <a:pt x="42" y="40"/>
                  </a:lnTo>
                  <a:lnTo>
                    <a:pt x="148" y="0"/>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89" name="Shape 431"/>
            <p:cNvSpPr>
              <a:spLocks/>
            </p:cNvSpPr>
            <p:nvPr/>
          </p:nvSpPr>
          <p:spPr bwMode="auto">
            <a:xfrm>
              <a:off x="2784" y="2289"/>
              <a:ext cx="90" cy="129"/>
            </a:xfrm>
            <a:custGeom>
              <a:avLst/>
              <a:gdLst>
                <a:gd name="T0" fmla="*/ 0 w 91"/>
                <a:gd name="T1" fmla="*/ 65 h 130"/>
                <a:gd name="T2" fmla="*/ 8 w 91"/>
                <a:gd name="T3" fmla="*/ 46 h 130"/>
                <a:gd name="T4" fmla="*/ 84 w 91"/>
                <a:gd name="T5" fmla="*/ 0 h 130"/>
                <a:gd name="T6" fmla="*/ 66 w 91"/>
                <a:gd name="T7" fmla="*/ 62 h 130"/>
                <a:gd name="T8" fmla="*/ 66 w 91"/>
                <a:gd name="T9" fmla="*/ 123 h 130"/>
                <a:gd name="T10" fmla="*/ 0 w 91"/>
                <a:gd name="T11" fmla="*/ 65 h 130"/>
                <a:gd name="T12" fmla="*/ 0 w 91"/>
                <a:gd name="T13" fmla="*/ 65 h 130"/>
                <a:gd name="T14" fmla="*/ 0 60000 65536"/>
                <a:gd name="T15" fmla="*/ 0 60000 65536"/>
                <a:gd name="T16" fmla="*/ 0 60000 65536"/>
                <a:gd name="T17" fmla="*/ 0 60000 65536"/>
                <a:gd name="T18" fmla="*/ 0 60000 65536"/>
                <a:gd name="T19" fmla="*/ 0 60000 65536"/>
                <a:gd name="T20" fmla="*/ 0 60000 65536"/>
                <a:gd name="T21" fmla="*/ 0 w 91"/>
                <a:gd name="T22" fmla="*/ 0 h 130"/>
                <a:gd name="T23" fmla="*/ 91 w 91"/>
                <a:gd name="T24" fmla="*/ 130 h 1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 h="130" extrusionOk="0">
                  <a:moveTo>
                    <a:pt x="0" y="70"/>
                  </a:moveTo>
                  <a:lnTo>
                    <a:pt x="8" y="46"/>
                  </a:lnTo>
                  <a:lnTo>
                    <a:pt x="91" y="0"/>
                  </a:lnTo>
                  <a:lnTo>
                    <a:pt x="73" y="62"/>
                  </a:lnTo>
                  <a:lnTo>
                    <a:pt x="73" y="130"/>
                  </a:lnTo>
                  <a:lnTo>
                    <a:pt x="0" y="70"/>
                  </a:lnTo>
                  <a:close/>
                </a:path>
              </a:pathLst>
            </a:custGeom>
            <a:solidFill>
              <a:srgbClr val="A84A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90" name="Shape 432"/>
            <p:cNvSpPr>
              <a:spLocks/>
            </p:cNvSpPr>
            <p:nvPr/>
          </p:nvSpPr>
          <p:spPr bwMode="auto">
            <a:xfrm>
              <a:off x="2903" y="2321"/>
              <a:ext cx="62" cy="66"/>
            </a:xfrm>
            <a:custGeom>
              <a:avLst/>
              <a:gdLst>
                <a:gd name="T0" fmla="*/ 0 w 63"/>
                <a:gd name="T1" fmla="*/ 60 h 67"/>
                <a:gd name="T2" fmla="*/ 0 w 63"/>
                <a:gd name="T3" fmla="*/ 0 h 67"/>
                <a:gd name="T4" fmla="*/ 31 w 63"/>
                <a:gd name="T5" fmla="*/ 11 h 67"/>
                <a:gd name="T6" fmla="*/ 56 w 63"/>
                <a:gd name="T7" fmla="*/ 11 h 67"/>
                <a:gd name="T8" fmla="*/ 36 w 63"/>
                <a:gd name="T9" fmla="*/ 27 h 67"/>
                <a:gd name="T10" fmla="*/ 13 w 63"/>
                <a:gd name="T11" fmla="*/ 38 h 67"/>
                <a:gd name="T12" fmla="*/ 0 w 63"/>
                <a:gd name="T13" fmla="*/ 60 h 67"/>
                <a:gd name="T14" fmla="*/ 0 w 63"/>
                <a:gd name="T15" fmla="*/ 60 h 67"/>
                <a:gd name="T16" fmla="*/ 0 60000 65536"/>
                <a:gd name="T17" fmla="*/ 0 60000 65536"/>
                <a:gd name="T18" fmla="*/ 0 60000 65536"/>
                <a:gd name="T19" fmla="*/ 0 60000 65536"/>
                <a:gd name="T20" fmla="*/ 0 60000 65536"/>
                <a:gd name="T21" fmla="*/ 0 60000 65536"/>
                <a:gd name="T22" fmla="*/ 0 60000 65536"/>
                <a:gd name="T23" fmla="*/ 0 60000 65536"/>
                <a:gd name="T24" fmla="*/ 0 w 63"/>
                <a:gd name="T25" fmla="*/ 0 h 67"/>
                <a:gd name="T26" fmla="*/ 63 w 63"/>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 h="67" extrusionOk="0">
                  <a:moveTo>
                    <a:pt x="0" y="67"/>
                  </a:moveTo>
                  <a:lnTo>
                    <a:pt x="0" y="0"/>
                  </a:lnTo>
                  <a:lnTo>
                    <a:pt x="32" y="11"/>
                  </a:lnTo>
                  <a:lnTo>
                    <a:pt x="63" y="11"/>
                  </a:lnTo>
                  <a:lnTo>
                    <a:pt x="43" y="27"/>
                  </a:lnTo>
                  <a:lnTo>
                    <a:pt x="13" y="45"/>
                  </a:lnTo>
                  <a:lnTo>
                    <a:pt x="0" y="67"/>
                  </a:lnTo>
                  <a:close/>
                </a:path>
              </a:pathLst>
            </a:custGeom>
            <a:solidFill>
              <a:srgbClr val="A84A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91" name="Shape 433"/>
            <p:cNvSpPr>
              <a:spLocks/>
            </p:cNvSpPr>
            <p:nvPr/>
          </p:nvSpPr>
          <p:spPr bwMode="auto">
            <a:xfrm>
              <a:off x="2770" y="2070"/>
              <a:ext cx="201" cy="285"/>
            </a:xfrm>
            <a:custGeom>
              <a:avLst/>
              <a:gdLst>
                <a:gd name="T0" fmla="*/ 192 w 202"/>
                <a:gd name="T1" fmla="*/ 22 h 286"/>
                <a:gd name="T2" fmla="*/ 193 w 202"/>
                <a:gd name="T3" fmla="*/ 33 h 286"/>
                <a:gd name="T4" fmla="*/ 195 w 202"/>
                <a:gd name="T5" fmla="*/ 46 h 286"/>
                <a:gd name="T6" fmla="*/ 195 w 202"/>
                <a:gd name="T7" fmla="*/ 61 h 286"/>
                <a:gd name="T8" fmla="*/ 189 w 202"/>
                <a:gd name="T9" fmla="*/ 75 h 286"/>
                <a:gd name="T10" fmla="*/ 184 w 202"/>
                <a:gd name="T11" fmla="*/ 86 h 286"/>
                <a:gd name="T12" fmla="*/ 177 w 202"/>
                <a:gd name="T13" fmla="*/ 97 h 286"/>
                <a:gd name="T14" fmla="*/ 150 w 202"/>
                <a:gd name="T15" fmla="*/ 103 h 286"/>
                <a:gd name="T16" fmla="*/ 150 w 202"/>
                <a:gd name="T17" fmla="*/ 110 h 286"/>
                <a:gd name="T18" fmla="*/ 151 w 202"/>
                <a:gd name="T19" fmla="*/ 122 h 286"/>
                <a:gd name="T20" fmla="*/ 150 w 202"/>
                <a:gd name="T21" fmla="*/ 134 h 286"/>
                <a:gd name="T22" fmla="*/ 144 w 202"/>
                <a:gd name="T23" fmla="*/ 143 h 286"/>
                <a:gd name="T24" fmla="*/ 135 w 202"/>
                <a:gd name="T25" fmla="*/ 153 h 286"/>
                <a:gd name="T26" fmla="*/ 132 w 202"/>
                <a:gd name="T27" fmla="*/ 152 h 286"/>
                <a:gd name="T28" fmla="*/ 124 w 202"/>
                <a:gd name="T29" fmla="*/ 143 h 286"/>
                <a:gd name="T30" fmla="*/ 111 w 202"/>
                <a:gd name="T31" fmla="*/ 143 h 286"/>
                <a:gd name="T32" fmla="*/ 101 w 202"/>
                <a:gd name="T33" fmla="*/ 149 h 286"/>
                <a:gd name="T34" fmla="*/ 101 w 202"/>
                <a:gd name="T35" fmla="*/ 163 h 286"/>
                <a:gd name="T36" fmla="*/ 101 w 202"/>
                <a:gd name="T37" fmla="*/ 174 h 286"/>
                <a:gd name="T38" fmla="*/ 101 w 202"/>
                <a:gd name="T39" fmla="*/ 183 h 286"/>
                <a:gd name="T40" fmla="*/ 107 w 202"/>
                <a:gd name="T41" fmla="*/ 197 h 286"/>
                <a:gd name="T42" fmla="*/ 109 w 202"/>
                <a:gd name="T43" fmla="*/ 201 h 286"/>
                <a:gd name="T44" fmla="*/ 105 w 202"/>
                <a:gd name="T45" fmla="*/ 214 h 286"/>
                <a:gd name="T46" fmla="*/ 101 w 202"/>
                <a:gd name="T47" fmla="*/ 226 h 286"/>
                <a:gd name="T48" fmla="*/ 97 w 202"/>
                <a:gd name="T49" fmla="*/ 241 h 286"/>
                <a:gd name="T50" fmla="*/ 86 w 202"/>
                <a:gd name="T51" fmla="*/ 256 h 286"/>
                <a:gd name="T52" fmla="*/ 74 w 202"/>
                <a:gd name="T53" fmla="*/ 268 h 286"/>
                <a:gd name="T54" fmla="*/ 66 w 202"/>
                <a:gd name="T55" fmla="*/ 278 h 286"/>
                <a:gd name="T56" fmla="*/ 13 w 202"/>
                <a:gd name="T57" fmla="*/ 262 h 286"/>
                <a:gd name="T58" fmla="*/ 12 w 202"/>
                <a:gd name="T59" fmla="*/ 254 h 286"/>
                <a:gd name="T60" fmla="*/ 11 w 202"/>
                <a:gd name="T61" fmla="*/ 244 h 286"/>
                <a:gd name="T62" fmla="*/ 11 w 202"/>
                <a:gd name="T63" fmla="*/ 235 h 286"/>
                <a:gd name="T64" fmla="*/ 9 w 202"/>
                <a:gd name="T65" fmla="*/ 221 h 286"/>
                <a:gd name="T66" fmla="*/ 9 w 202"/>
                <a:gd name="T67" fmla="*/ 207 h 286"/>
                <a:gd name="T68" fmla="*/ 8 w 202"/>
                <a:gd name="T69" fmla="*/ 194 h 286"/>
                <a:gd name="T70" fmla="*/ 8 w 202"/>
                <a:gd name="T71" fmla="*/ 183 h 286"/>
                <a:gd name="T72" fmla="*/ 6 w 202"/>
                <a:gd name="T73" fmla="*/ 170 h 286"/>
                <a:gd name="T74" fmla="*/ 5 w 202"/>
                <a:gd name="T75" fmla="*/ 159 h 286"/>
                <a:gd name="T76" fmla="*/ 2 w 202"/>
                <a:gd name="T77" fmla="*/ 143 h 286"/>
                <a:gd name="T78" fmla="*/ 0 w 202"/>
                <a:gd name="T79" fmla="*/ 136 h 286"/>
                <a:gd name="T80" fmla="*/ 0 w 202"/>
                <a:gd name="T81" fmla="*/ 128 h 286"/>
                <a:gd name="T82" fmla="*/ 5 w 202"/>
                <a:gd name="T83" fmla="*/ 114 h 286"/>
                <a:gd name="T84" fmla="*/ 12 w 202"/>
                <a:gd name="T85" fmla="*/ 102 h 286"/>
                <a:gd name="T86" fmla="*/ 20 w 202"/>
                <a:gd name="T87" fmla="*/ 86 h 286"/>
                <a:gd name="T88" fmla="*/ 31 w 202"/>
                <a:gd name="T89" fmla="*/ 71 h 286"/>
                <a:gd name="T90" fmla="*/ 43 w 202"/>
                <a:gd name="T91" fmla="*/ 54 h 286"/>
                <a:gd name="T92" fmla="*/ 57 w 202"/>
                <a:gd name="T93" fmla="*/ 40 h 286"/>
                <a:gd name="T94" fmla="*/ 73 w 202"/>
                <a:gd name="T95" fmla="*/ 27 h 286"/>
                <a:gd name="T96" fmla="*/ 89 w 202"/>
                <a:gd name="T97" fmla="*/ 17 h 286"/>
                <a:gd name="T98" fmla="*/ 101 w 202"/>
                <a:gd name="T99" fmla="*/ 10 h 286"/>
                <a:gd name="T100" fmla="*/ 115 w 202"/>
                <a:gd name="T101" fmla="*/ 4 h 286"/>
                <a:gd name="T102" fmla="*/ 131 w 202"/>
                <a:gd name="T103" fmla="*/ 2 h 286"/>
                <a:gd name="T104" fmla="*/ 144 w 202"/>
                <a:gd name="T105" fmla="*/ 0 h 286"/>
                <a:gd name="T106" fmla="*/ 158 w 202"/>
                <a:gd name="T107" fmla="*/ 0 h 286"/>
                <a:gd name="T108" fmla="*/ 172 w 202"/>
                <a:gd name="T109" fmla="*/ 2 h 286"/>
                <a:gd name="T110" fmla="*/ 182 w 202"/>
                <a:gd name="T111" fmla="*/ 3 h 286"/>
                <a:gd name="T112" fmla="*/ 191 w 202"/>
                <a:gd name="T113" fmla="*/ 8 h 286"/>
                <a:gd name="T114" fmla="*/ 191 w 202"/>
                <a:gd name="T115" fmla="*/ 17 h 286"/>
                <a:gd name="T116" fmla="*/ 191 w 202"/>
                <a:gd name="T117" fmla="*/ 18 h 2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2"/>
                <a:gd name="T178" fmla="*/ 0 h 286"/>
                <a:gd name="T179" fmla="*/ 202 w 202"/>
                <a:gd name="T180" fmla="*/ 286 h 2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2" h="286" extrusionOk="0">
                  <a:moveTo>
                    <a:pt x="198" y="18"/>
                  </a:moveTo>
                  <a:lnTo>
                    <a:pt x="199" y="22"/>
                  </a:lnTo>
                  <a:lnTo>
                    <a:pt x="199" y="26"/>
                  </a:lnTo>
                  <a:lnTo>
                    <a:pt x="200" y="33"/>
                  </a:lnTo>
                  <a:lnTo>
                    <a:pt x="202" y="38"/>
                  </a:lnTo>
                  <a:lnTo>
                    <a:pt x="202" y="46"/>
                  </a:lnTo>
                  <a:lnTo>
                    <a:pt x="202" y="54"/>
                  </a:lnTo>
                  <a:lnTo>
                    <a:pt x="202" y="61"/>
                  </a:lnTo>
                  <a:lnTo>
                    <a:pt x="199" y="68"/>
                  </a:lnTo>
                  <a:lnTo>
                    <a:pt x="196" y="75"/>
                  </a:lnTo>
                  <a:lnTo>
                    <a:pt x="193" y="80"/>
                  </a:lnTo>
                  <a:lnTo>
                    <a:pt x="191" y="86"/>
                  </a:lnTo>
                  <a:lnTo>
                    <a:pt x="185" y="94"/>
                  </a:lnTo>
                  <a:lnTo>
                    <a:pt x="184" y="97"/>
                  </a:lnTo>
                  <a:lnTo>
                    <a:pt x="179" y="71"/>
                  </a:lnTo>
                  <a:lnTo>
                    <a:pt x="157" y="103"/>
                  </a:lnTo>
                  <a:lnTo>
                    <a:pt x="157" y="106"/>
                  </a:lnTo>
                  <a:lnTo>
                    <a:pt x="157" y="110"/>
                  </a:lnTo>
                  <a:lnTo>
                    <a:pt x="158" y="116"/>
                  </a:lnTo>
                  <a:lnTo>
                    <a:pt x="158" y="122"/>
                  </a:lnTo>
                  <a:lnTo>
                    <a:pt x="158" y="129"/>
                  </a:lnTo>
                  <a:lnTo>
                    <a:pt x="157" y="134"/>
                  </a:lnTo>
                  <a:lnTo>
                    <a:pt x="157" y="141"/>
                  </a:lnTo>
                  <a:lnTo>
                    <a:pt x="151" y="149"/>
                  </a:lnTo>
                  <a:lnTo>
                    <a:pt x="147" y="156"/>
                  </a:lnTo>
                  <a:lnTo>
                    <a:pt x="142" y="160"/>
                  </a:lnTo>
                  <a:lnTo>
                    <a:pt x="141" y="163"/>
                  </a:lnTo>
                  <a:lnTo>
                    <a:pt x="139" y="159"/>
                  </a:lnTo>
                  <a:lnTo>
                    <a:pt x="137" y="152"/>
                  </a:lnTo>
                  <a:lnTo>
                    <a:pt x="131" y="145"/>
                  </a:lnTo>
                  <a:lnTo>
                    <a:pt x="126" y="143"/>
                  </a:lnTo>
                  <a:lnTo>
                    <a:pt x="118" y="144"/>
                  </a:lnTo>
                  <a:lnTo>
                    <a:pt x="111" y="152"/>
                  </a:lnTo>
                  <a:lnTo>
                    <a:pt x="108" y="156"/>
                  </a:lnTo>
                  <a:lnTo>
                    <a:pt x="107" y="163"/>
                  </a:lnTo>
                  <a:lnTo>
                    <a:pt x="104" y="170"/>
                  </a:lnTo>
                  <a:lnTo>
                    <a:pt x="104" y="177"/>
                  </a:lnTo>
                  <a:lnTo>
                    <a:pt x="104" y="181"/>
                  </a:lnTo>
                  <a:lnTo>
                    <a:pt x="105" y="186"/>
                  </a:lnTo>
                  <a:lnTo>
                    <a:pt x="107" y="190"/>
                  </a:lnTo>
                  <a:lnTo>
                    <a:pt x="111" y="197"/>
                  </a:lnTo>
                  <a:lnTo>
                    <a:pt x="114" y="204"/>
                  </a:lnTo>
                  <a:lnTo>
                    <a:pt x="118" y="206"/>
                  </a:lnTo>
                  <a:lnTo>
                    <a:pt x="116" y="208"/>
                  </a:lnTo>
                  <a:lnTo>
                    <a:pt x="114" y="216"/>
                  </a:lnTo>
                  <a:lnTo>
                    <a:pt x="112" y="221"/>
                  </a:lnTo>
                  <a:lnTo>
                    <a:pt x="111" y="227"/>
                  </a:lnTo>
                  <a:lnTo>
                    <a:pt x="107" y="233"/>
                  </a:lnTo>
                  <a:lnTo>
                    <a:pt x="104" y="242"/>
                  </a:lnTo>
                  <a:lnTo>
                    <a:pt x="97" y="248"/>
                  </a:lnTo>
                  <a:lnTo>
                    <a:pt x="92" y="255"/>
                  </a:lnTo>
                  <a:lnTo>
                    <a:pt x="86" y="263"/>
                  </a:lnTo>
                  <a:lnTo>
                    <a:pt x="80" y="271"/>
                  </a:lnTo>
                  <a:lnTo>
                    <a:pt x="74" y="275"/>
                  </a:lnTo>
                  <a:lnTo>
                    <a:pt x="70" y="282"/>
                  </a:lnTo>
                  <a:lnTo>
                    <a:pt x="66" y="285"/>
                  </a:lnTo>
                  <a:lnTo>
                    <a:pt x="66" y="286"/>
                  </a:lnTo>
                  <a:lnTo>
                    <a:pt x="13" y="269"/>
                  </a:lnTo>
                  <a:lnTo>
                    <a:pt x="12" y="265"/>
                  </a:lnTo>
                  <a:lnTo>
                    <a:pt x="12" y="261"/>
                  </a:lnTo>
                  <a:lnTo>
                    <a:pt x="11" y="255"/>
                  </a:lnTo>
                  <a:lnTo>
                    <a:pt x="11" y="251"/>
                  </a:lnTo>
                  <a:lnTo>
                    <a:pt x="11" y="246"/>
                  </a:lnTo>
                  <a:lnTo>
                    <a:pt x="11" y="242"/>
                  </a:lnTo>
                  <a:lnTo>
                    <a:pt x="9" y="235"/>
                  </a:lnTo>
                  <a:lnTo>
                    <a:pt x="9" y="228"/>
                  </a:lnTo>
                  <a:lnTo>
                    <a:pt x="9" y="221"/>
                  </a:lnTo>
                  <a:lnTo>
                    <a:pt x="9" y="214"/>
                  </a:lnTo>
                  <a:lnTo>
                    <a:pt x="8" y="208"/>
                  </a:lnTo>
                  <a:lnTo>
                    <a:pt x="8" y="201"/>
                  </a:lnTo>
                  <a:lnTo>
                    <a:pt x="8" y="195"/>
                  </a:lnTo>
                  <a:lnTo>
                    <a:pt x="8" y="190"/>
                  </a:lnTo>
                  <a:lnTo>
                    <a:pt x="6" y="183"/>
                  </a:lnTo>
                  <a:lnTo>
                    <a:pt x="6" y="177"/>
                  </a:lnTo>
                  <a:lnTo>
                    <a:pt x="5" y="170"/>
                  </a:lnTo>
                  <a:lnTo>
                    <a:pt x="5" y="166"/>
                  </a:lnTo>
                  <a:lnTo>
                    <a:pt x="2" y="155"/>
                  </a:lnTo>
                  <a:lnTo>
                    <a:pt x="2" y="147"/>
                  </a:lnTo>
                  <a:lnTo>
                    <a:pt x="0" y="140"/>
                  </a:lnTo>
                  <a:lnTo>
                    <a:pt x="0" y="136"/>
                  </a:lnTo>
                  <a:lnTo>
                    <a:pt x="0" y="132"/>
                  </a:lnTo>
                  <a:lnTo>
                    <a:pt x="0" y="128"/>
                  </a:lnTo>
                  <a:lnTo>
                    <a:pt x="2" y="120"/>
                  </a:lnTo>
                  <a:lnTo>
                    <a:pt x="5" y="114"/>
                  </a:lnTo>
                  <a:lnTo>
                    <a:pt x="8" y="109"/>
                  </a:lnTo>
                  <a:lnTo>
                    <a:pt x="12" y="102"/>
                  </a:lnTo>
                  <a:lnTo>
                    <a:pt x="16" y="95"/>
                  </a:lnTo>
                  <a:lnTo>
                    <a:pt x="20" y="86"/>
                  </a:lnTo>
                  <a:lnTo>
                    <a:pt x="25" y="78"/>
                  </a:lnTo>
                  <a:lnTo>
                    <a:pt x="31" y="71"/>
                  </a:lnTo>
                  <a:lnTo>
                    <a:pt x="36" y="63"/>
                  </a:lnTo>
                  <a:lnTo>
                    <a:pt x="43" y="54"/>
                  </a:lnTo>
                  <a:lnTo>
                    <a:pt x="50" y="46"/>
                  </a:lnTo>
                  <a:lnTo>
                    <a:pt x="57" y="40"/>
                  </a:lnTo>
                  <a:lnTo>
                    <a:pt x="66" y="34"/>
                  </a:lnTo>
                  <a:lnTo>
                    <a:pt x="73" y="27"/>
                  </a:lnTo>
                  <a:lnTo>
                    <a:pt x="80" y="22"/>
                  </a:lnTo>
                  <a:lnTo>
                    <a:pt x="89" y="17"/>
                  </a:lnTo>
                  <a:lnTo>
                    <a:pt x="97" y="14"/>
                  </a:lnTo>
                  <a:lnTo>
                    <a:pt x="105" y="10"/>
                  </a:lnTo>
                  <a:lnTo>
                    <a:pt x="114" y="7"/>
                  </a:lnTo>
                  <a:lnTo>
                    <a:pt x="122" y="4"/>
                  </a:lnTo>
                  <a:lnTo>
                    <a:pt x="131" y="3"/>
                  </a:lnTo>
                  <a:lnTo>
                    <a:pt x="138" y="2"/>
                  </a:lnTo>
                  <a:lnTo>
                    <a:pt x="145" y="0"/>
                  </a:lnTo>
                  <a:lnTo>
                    <a:pt x="151" y="0"/>
                  </a:lnTo>
                  <a:lnTo>
                    <a:pt x="160" y="0"/>
                  </a:lnTo>
                  <a:lnTo>
                    <a:pt x="165" y="0"/>
                  </a:lnTo>
                  <a:lnTo>
                    <a:pt x="172" y="0"/>
                  </a:lnTo>
                  <a:lnTo>
                    <a:pt x="179" y="2"/>
                  </a:lnTo>
                  <a:lnTo>
                    <a:pt x="184" y="3"/>
                  </a:lnTo>
                  <a:lnTo>
                    <a:pt x="189" y="3"/>
                  </a:lnTo>
                  <a:lnTo>
                    <a:pt x="195" y="7"/>
                  </a:lnTo>
                  <a:lnTo>
                    <a:pt x="198" y="8"/>
                  </a:lnTo>
                  <a:lnTo>
                    <a:pt x="199" y="11"/>
                  </a:lnTo>
                  <a:lnTo>
                    <a:pt x="198" y="17"/>
                  </a:lnTo>
                  <a:lnTo>
                    <a:pt x="198" y="1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92" name="Shape 434"/>
            <p:cNvSpPr>
              <a:spLocks/>
            </p:cNvSpPr>
            <p:nvPr/>
          </p:nvSpPr>
          <p:spPr bwMode="auto">
            <a:xfrm>
              <a:off x="2772" y="2070"/>
              <a:ext cx="200" cy="177"/>
            </a:xfrm>
            <a:custGeom>
              <a:avLst/>
              <a:gdLst>
                <a:gd name="T0" fmla="*/ 44 w 201"/>
                <a:gd name="T1" fmla="*/ 47 h 178"/>
                <a:gd name="T2" fmla="*/ 53 w 201"/>
                <a:gd name="T3" fmla="*/ 39 h 178"/>
                <a:gd name="T4" fmla="*/ 64 w 201"/>
                <a:gd name="T5" fmla="*/ 31 h 178"/>
                <a:gd name="T6" fmla="*/ 75 w 201"/>
                <a:gd name="T7" fmla="*/ 24 h 178"/>
                <a:gd name="T8" fmla="*/ 84 w 201"/>
                <a:gd name="T9" fmla="*/ 19 h 178"/>
                <a:gd name="T10" fmla="*/ 97 w 201"/>
                <a:gd name="T11" fmla="*/ 13 h 178"/>
                <a:gd name="T12" fmla="*/ 100 w 201"/>
                <a:gd name="T13" fmla="*/ 8 h 178"/>
                <a:gd name="T14" fmla="*/ 111 w 201"/>
                <a:gd name="T15" fmla="*/ 4 h 178"/>
                <a:gd name="T16" fmla="*/ 122 w 201"/>
                <a:gd name="T17" fmla="*/ 3 h 178"/>
                <a:gd name="T18" fmla="*/ 134 w 201"/>
                <a:gd name="T19" fmla="*/ 1 h 178"/>
                <a:gd name="T20" fmla="*/ 149 w 201"/>
                <a:gd name="T21" fmla="*/ 0 h 178"/>
                <a:gd name="T22" fmla="*/ 167 w 201"/>
                <a:gd name="T23" fmla="*/ 1 h 178"/>
                <a:gd name="T24" fmla="*/ 179 w 201"/>
                <a:gd name="T25" fmla="*/ 4 h 178"/>
                <a:gd name="T26" fmla="*/ 186 w 201"/>
                <a:gd name="T27" fmla="*/ 7 h 178"/>
                <a:gd name="T28" fmla="*/ 193 w 201"/>
                <a:gd name="T29" fmla="*/ 11 h 178"/>
                <a:gd name="T30" fmla="*/ 193 w 201"/>
                <a:gd name="T31" fmla="*/ 15 h 178"/>
                <a:gd name="T32" fmla="*/ 191 w 201"/>
                <a:gd name="T33" fmla="*/ 27 h 178"/>
                <a:gd name="T34" fmla="*/ 186 w 201"/>
                <a:gd name="T35" fmla="*/ 45 h 178"/>
                <a:gd name="T36" fmla="*/ 179 w 201"/>
                <a:gd name="T37" fmla="*/ 60 h 178"/>
                <a:gd name="T38" fmla="*/ 175 w 201"/>
                <a:gd name="T39" fmla="*/ 41 h 178"/>
                <a:gd name="T40" fmla="*/ 168 w 201"/>
                <a:gd name="T41" fmla="*/ 50 h 178"/>
                <a:gd name="T42" fmla="*/ 161 w 201"/>
                <a:gd name="T43" fmla="*/ 60 h 178"/>
                <a:gd name="T44" fmla="*/ 155 w 201"/>
                <a:gd name="T45" fmla="*/ 72 h 178"/>
                <a:gd name="T46" fmla="*/ 140 w 201"/>
                <a:gd name="T47" fmla="*/ 89 h 178"/>
                <a:gd name="T48" fmla="*/ 136 w 201"/>
                <a:gd name="T49" fmla="*/ 93 h 178"/>
                <a:gd name="T50" fmla="*/ 149 w 201"/>
                <a:gd name="T51" fmla="*/ 123 h 178"/>
                <a:gd name="T52" fmla="*/ 140 w 201"/>
                <a:gd name="T53" fmla="*/ 122 h 178"/>
                <a:gd name="T54" fmla="*/ 128 w 201"/>
                <a:gd name="T55" fmla="*/ 108 h 178"/>
                <a:gd name="T56" fmla="*/ 88 w 201"/>
                <a:gd name="T57" fmla="*/ 150 h 178"/>
                <a:gd name="T58" fmla="*/ 84 w 201"/>
                <a:gd name="T59" fmla="*/ 127 h 178"/>
                <a:gd name="T60" fmla="*/ 67 w 201"/>
                <a:gd name="T61" fmla="*/ 115 h 178"/>
                <a:gd name="T62" fmla="*/ 72 w 201"/>
                <a:gd name="T63" fmla="*/ 110 h 178"/>
                <a:gd name="T64" fmla="*/ 88 w 201"/>
                <a:gd name="T65" fmla="*/ 97 h 178"/>
                <a:gd name="T66" fmla="*/ 100 w 201"/>
                <a:gd name="T67" fmla="*/ 88 h 178"/>
                <a:gd name="T68" fmla="*/ 118 w 201"/>
                <a:gd name="T69" fmla="*/ 72 h 178"/>
                <a:gd name="T70" fmla="*/ 132 w 201"/>
                <a:gd name="T71" fmla="*/ 58 h 178"/>
                <a:gd name="T72" fmla="*/ 141 w 201"/>
                <a:gd name="T73" fmla="*/ 46 h 178"/>
                <a:gd name="T74" fmla="*/ 148 w 201"/>
                <a:gd name="T75" fmla="*/ 38 h 178"/>
                <a:gd name="T76" fmla="*/ 64 w 201"/>
                <a:gd name="T77" fmla="*/ 81 h 178"/>
                <a:gd name="T78" fmla="*/ 71 w 201"/>
                <a:gd name="T79" fmla="*/ 70 h 178"/>
                <a:gd name="T80" fmla="*/ 80 w 201"/>
                <a:gd name="T81" fmla="*/ 61 h 178"/>
                <a:gd name="T82" fmla="*/ 94 w 201"/>
                <a:gd name="T83" fmla="*/ 51 h 178"/>
                <a:gd name="T84" fmla="*/ 102 w 201"/>
                <a:gd name="T85" fmla="*/ 41 h 178"/>
                <a:gd name="T86" fmla="*/ 117 w 201"/>
                <a:gd name="T87" fmla="*/ 31 h 178"/>
                <a:gd name="T88" fmla="*/ 129 w 201"/>
                <a:gd name="T89" fmla="*/ 26 h 178"/>
                <a:gd name="T90" fmla="*/ 133 w 201"/>
                <a:gd name="T91" fmla="*/ 24 h 178"/>
                <a:gd name="T92" fmla="*/ 129 w 201"/>
                <a:gd name="T93" fmla="*/ 22 h 178"/>
                <a:gd name="T94" fmla="*/ 119 w 201"/>
                <a:gd name="T95" fmla="*/ 22 h 178"/>
                <a:gd name="T96" fmla="*/ 105 w 201"/>
                <a:gd name="T97" fmla="*/ 23 h 178"/>
                <a:gd name="T98" fmla="*/ 94 w 201"/>
                <a:gd name="T99" fmla="*/ 31 h 178"/>
                <a:gd name="T100" fmla="*/ 83 w 201"/>
                <a:gd name="T101" fmla="*/ 37 h 178"/>
                <a:gd name="T102" fmla="*/ 72 w 201"/>
                <a:gd name="T103" fmla="*/ 45 h 178"/>
                <a:gd name="T104" fmla="*/ 53 w 201"/>
                <a:gd name="T105" fmla="*/ 62 h 178"/>
                <a:gd name="T106" fmla="*/ 37 w 201"/>
                <a:gd name="T107" fmla="*/ 77 h 178"/>
                <a:gd name="T108" fmla="*/ 33 w 201"/>
                <a:gd name="T109" fmla="*/ 84 h 178"/>
                <a:gd name="T110" fmla="*/ 0 w 201"/>
                <a:gd name="T111" fmla="*/ 111 h 178"/>
                <a:gd name="T112" fmla="*/ 2 w 201"/>
                <a:gd name="T113" fmla="*/ 101 h 178"/>
                <a:gd name="T114" fmla="*/ 6 w 201"/>
                <a:gd name="T115" fmla="*/ 91 h 178"/>
                <a:gd name="T116" fmla="*/ 14 w 201"/>
                <a:gd name="T117" fmla="*/ 87 h 178"/>
                <a:gd name="T118" fmla="*/ 22 w 201"/>
                <a:gd name="T119" fmla="*/ 73 h 178"/>
                <a:gd name="T120" fmla="*/ 33 w 201"/>
                <a:gd name="T121" fmla="*/ 62 h 178"/>
                <a:gd name="T122" fmla="*/ 40 w 201"/>
                <a:gd name="T123" fmla="*/ 51 h 178"/>
                <a:gd name="T124" fmla="*/ 44 w 201"/>
                <a:gd name="T125" fmla="*/ 49 h 1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1"/>
                <a:gd name="T190" fmla="*/ 0 h 178"/>
                <a:gd name="T191" fmla="*/ 201 w 201"/>
                <a:gd name="T192" fmla="*/ 178 h 1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1" h="178" extrusionOk="0">
                  <a:moveTo>
                    <a:pt x="44" y="49"/>
                  </a:moveTo>
                  <a:lnTo>
                    <a:pt x="44" y="47"/>
                  </a:lnTo>
                  <a:lnTo>
                    <a:pt x="48" y="45"/>
                  </a:lnTo>
                  <a:lnTo>
                    <a:pt x="53" y="39"/>
                  </a:lnTo>
                  <a:lnTo>
                    <a:pt x="61" y="35"/>
                  </a:lnTo>
                  <a:lnTo>
                    <a:pt x="64" y="31"/>
                  </a:lnTo>
                  <a:lnTo>
                    <a:pt x="70" y="28"/>
                  </a:lnTo>
                  <a:lnTo>
                    <a:pt x="75" y="24"/>
                  </a:lnTo>
                  <a:lnTo>
                    <a:pt x="80" y="22"/>
                  </a:lnTo>
                  <a:lnTo>
                    <a:pt x="84" y="19"/>
                  </a:lnTo>
                  <a:lnTo>
                    <a:pt x="91" y="16"/>
                  </a:lnTo>
                  <a:lnTo>
                    <a:pt x="97" y="13"/>
                  </a:lnTo>
                  <a:lnTo>
                    <a:pt x="102" y="11"/>
                  </a:lnTo>
                  <a:lnTo>
                    <a:pt x="107" y="8"/>
                  </a:lnTo>
                  <a:lnTo>
                    <a:pt x="113" y="7"/>
                  </a:lnTo>
                  <a:lnTo>
                    <a:pt x="118" y="4"/>
                  </a:lnTo>
                  <a:lnTo>
                    <a:pt x="125" y="4"/>
                  </a:lnTo>
                  <a:lnTo>
                    <a:pt x="129" y="3"/>
                  </a:lnTo>
                  <a:lnTo>
                    <a:pt x="136" y="1"/>
                  </a:lnTo>
                  <a:lnTo>
                    <a:pt x="141" y="1"/>
                  </a:lnTo>
                  <a:lnTo>
                    <a:pt x="147" y="1"/>
                  </a:lnTo>
                  <a:lnTo>
                    <a:pt x="156" y="0"/>
                  </a:lnTo>
                  <a:lnTo>
                    <a:pt x="166" y="0"/>
                  </a:lnTo>
                  <a:lnTo>
                    <a:pt x="174" y="1"/>
                  </a:lnTo>
                  <a:lnTo>
                    <a:pt x="182" y="3"/>
                  </a:lnTo>
                  <a:lnTo>
                    <a:pt x="186" y="4"/>
                  </a:lnTo>
                  <a:lnTo>
                    <a:pt x="190" y="5"/>
                  </a:lnTo>
                  <a:lnTo>
                    <a:pt x="193" y="7"/>
                  </a:lnTo>
                  <a:lnTo>
                    <a:pt x="197" y="9"/>
                  </a:lnTo>
                  <a:lnTo>
                    <a:pt x="200" y="11"/>
                  </a:lnTo>
                  <a:lnTo>
                    <a:pt x="201" y="13"/>
                  </a:lnTo>
                  <a:lnTo>
                    <a:pt x="200" y="15"/>
                  </a:lnTo>
                  <a:lnTo>
                    <a:pt x="200" y="20"/>
                  </a:lnTo>
                  <a:lnTo>
                    <a:pt x="198" y="27"/>
                  </a:lnTo>
                  <a:lnTo>
                    <a:pt x="197" y="38"/>
                  </a:lnTo>
                  <a:lnTo>
                    <a:pt x="193" y="45"/>
                  </a:lnTo>
                  <a:lnTo>
                    <a:pt x="190" y="54"/>
                  </a:lnTo>
                  <a:lnTo>
                    <a:pt x="186" y="60"/>
                  </a:lnTo>
                  <a:lnTo>
                    <a:pt x="186" y="62"/>
                  </a:lnTo>
                  <a:lnTo>
                    <a:pt x="182" y="41"/>
                  </a:lnTo>
                  <a:lnTo>
                    <a:pt x="179" y="42"/>
                  </a:lnTo>
                  <a:lnTo>
                    <a:pt x="175" y="50"/>
                  </a:lnTo>
                  <a:lnTo>
                    <a:pt x="171" y="54"/>
                  </a:lnTo>
                  <a:lnTo>
                    <a:pt x="168" y="60"/>
                  </a:lnTo>
                  <a:lnTo>
                    <a:pt x="164" y="65"/>
                  </a:lnTo>
                  <a:lnTo>
                    <a:pt x="162" y="72"/>
                  </a:lnTo>
                  <a:lnTo>
                    <a:pt x="152" y="83"/>
                  </a:lnTo>
                  <a:lnTo>
                    <a:pt x="147" y="91"/>
                  </a:lnTo>
                  <a:lnTo>
                    <a:pt x="143" y="96"/>
                  </a:lnTo>
                  <a:lnTo>
                    <a:pt x="143" y="100"/>
                  </a:lnTo>
                  <a:lnTo>
                    <a:pt x="155" y="102"/>
                  </a:lnTo>
                  <a:lnTo>
                    <a:pt x="156" y="130"/>
                  </a:lnTo>
                  <a:lnTo>
                    <a:pt x="147" y="150"/>
                  </a:lnTo>
                  <a:lnTo>
                    <a:pt x="147" y="129"/>
                  </a:lnTo>
                  <a:lnTo>
                    <a:pt x="132" y="137"/>
                  </a:lnTo>
                  <a:lnTo>
                    <a:pt x="135" y="115"/>
                  </a:lnTo>
                  <a:lnTo>
                    <a:pt x="107" y="134"/>
                  </a:lnTo>
                  <a:lnTo>
                    <a:pt x="88" y="157"/>
                  </a:lnTo>
                  <a:lnTo>
                    <a:pt x="64" y="178"/>
                  </a:lnTo>
                  <a:lnTo>
                    <a:pt x="84" y="134"/>
                  </a:lnTo>
                  <a:lnTo>
                    <a:pt x="105" y="107"/>
                  </a:lnTo>
                  <a:lnTo>
                    <a:pt x="67" y="122"/>
                  </a:lnTo>
                  <a:lnTo>
                    <a:pt x="68" y="119"/>
                  </a:lnTo>
                  <a:lnTo>
                    <a:pt x="72" y="117"/>
                  </a:lnTo>
                  <a:lnTo>
                    <a:pt x="78" y="110"/>
                  </a:lnTo>
                  <a:lnTo>
                    <a:pt x="88" y="104"/>
                  </a:lnTo>
                  <a:lnTo>
                    <a:pt x="97" y="96"/>
                  </a:lnTo>
                  <a:lnTo>
                    <a:pt x="106" y="88"/>
                  </a:lnTo>
                  <a:lnTo>
                    <a:pt x="116" y="80"/>
                  </a:lnTo>
                  <a:lnTo>
                    <a:pt x="125" y="72"/>
                  </a:lnTo>
                  <a:lnTo>
                    <a:pt x="132" y="64"/>
                  </a:lnTo>
                  <a:lnTo>
                    <a:pt x="139" y="58"/>
                  </a:lnTo>
                  <a:lnTo>
                    <a:pt x="144" y="51"/>
                  </a:lnTo>
                  <a:lnTo>
                    <a:pt x="148" y="46"/>
                  </a:lnTo>
                  <a:lnTo>
                    <a:pt x="152" y="39"/>
                  </a:lnTo>
                  <a:lnTo>
                    <a:pt x="155" y="38"/>
                  </a:lnTo>
                  <a:lnTo>
                    <a:pt x="102" y="60"/>
                  </a:lnTo>
                  <a:lnTo>
                    <a:pt x="64" y="81"/>
                  </a:lnTo>
                  <a:lnTo>
                    <a:pt x="64" y="77"/>
                  </a:lnTo>
                  <a:lnTo>
                    <a:pt x="71" y="70"/>
                  </a:lnTo>
                  <a:lnTo>
                    <a:pt x="75" y="65"/>
                  </a:lnTo>
                  <a:lnTo>
                    <a:pt x="80" y="61"/>
                  </a:lnTo>
                  <a:lnTo>
                    <a:pt x="86" y="55"/>
                  </a:lnTo>
                  <a:lnTo>
                    <a:pt x="94" y="51"/>
                  </a:lnTo>
                  <a:lnTo>
                    <a:pt x="101" y="45"/>
                  </a:lnTo>
                  <a:lnTo>
                    <a:pt x="109" y="41"/>
                  </a:lnTo>
                  <a:lnTo>
                    <a:pt x="116" y="35"/>
                  </a:lnTo>
                  <a:lnTo>
                    <a:pt x="124" y="31"/>
                  </a:lnTo>
                  <a:lnTo>
                    <a:pt x="129" y="28"/>
                  </a:lnTo>
                  <a:lnTo>
                    <a:pt x="136" y="26"/>
                  </a:lnTo>
                  <a:lnTo>
                    <a:pt x="139" y="24"/>
                  </a:lnTo>
                  <a:lnTo>
                    <a:pt x="140" y="24"/>
                  </a:lnTo>
                  <a:lnTo>
                    <a:pt x="139" y="23"/>
                  </a:lnTo>
                  <a:lnTo>
                    <a:pt x="136" y="22"/>
                  </a:lnTo>
                  <a:lnTo>
                    <a:pt x="132" y="22"/>
                  </a:lnTo>
                  <a:lnTo>
                    <a:pt x="126" y="22"/>
                  </a:lnTo>
                  <a:lnTo>
                    <a:pt x="120" y="22"/>
                  </a:lnTo>
                  <a:lnTo>
                    <a:pt x="112" y="23"/>
                  </a:lnTo>
                  <a:lnTo>
                    <a:pt x="102" y="24"/>
                  </a:lnTo>
                  <a:lnTo>
                    <a:pt x="94" y="31"/>
                  </a:lnTo>
                  <a:lnTo>
                    <a:pt x="88" y="34"/>
                  </a:lnTo>
                  <a:lnTo>
                    <a:pt x="83" y="37"/>
                  </a:lnTo>
                  <a:lnTo>
                    <a:pt x="78" y="41"/>
                  </a:lnTo>
                  <a:lnTo>
                    <a:pt x="72" y="45"/>
                  </a:lnTo>
                  <a:lnTo>
                    <a:pt x="61" y="53"/>
                  </a:lnTo>
                  <a:lnTo>
                    <a:pt x="53" y="62"/>
                  </a:lnTo>
                  <a:lnTo>
                    <a:pt x="44" y="70"/>
                  </a:lnTo>
                  <a:lnTo>
                    <a:pt x="37" y="77"/>
                  </a:lnTo>
                  <a:lnTo>
                    <a:pt x="34" y="83"/>
                  </a:lnTo>
                  <a:lnTo>
                    <a:pt x="33" y="84"/>
                  </a:lnTo>
                  <a:lnTo>
                    <a:pt x="53" y="108"/>
                  </a:lnTo>
                  <a:lnTo>
                    <a:pt x="0" y="118"/>
                  </a:lnTo>
                  <a:lnTo>
                    <a:pt x="0" y="115"/>
                  </a:lnTo>
                  <a:lnTo>
                    <a:pt x="2" y="108"/>
                  </a:lnTo>
                  <a:lnTo>
                    <a:pt x="3" y="103"/>
                  </a:lnTo>
                  <a:lnTo>
                    <a:pt x="6" y="98"/>
                  </a:lnTo>
                  <a:lnTo>
                    <a:pt x="9" y="92"/>
                  </a:lnTo>
                  <a:lnTo>
                    <a:pt x="14" y="87"/>
                  </a:lnTo>
                  <a:lnTo>
                    <a:pt x="18" y="79"/>
                  </a:lnTo>
                  <a:lnTo>
                    <a:pt x="22" y="73"/>
                  </a:lnTo>
                  <a:lnTo>
                    <a:pt x="27" y="66"/>
                  </a:lnTo>
                  <a:lnTo>
                    <a:pt x="33" y="62"/>
                  </a:lnTo>
                  <a:lnTo>
                    <a:pt x="36" y="55"/>
                  </a:lnTo>
                  <a:lnTo>
                    <a:pt x="40" y="51"/>
                  </a:lnTo>
                  <a:lnTo>
                    <a:pt x="41" y="49"/>
                  </a:lnTo>
                  <a:lnTo>
                    <a:pt x="44" y="4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93" name="Shape 435"/>
            <p:cNvSpPr>
              <a:spLocks/>
            </p:cNvSpPr>
            <p:nvPr/>
          </p:nvSpPr>
          <p:spPr bwMode="auto">
            <a:xfrm>
              <a:off x="2868" y="2971"/>
              <a:ext cx="236" cy="328"/>
            </a:xfrm>
            <a:custGeom>
              <a:avLst/>
              <a:gdLst>
                <a:gd name="T0" fmla="*/ 230 w 237"/>
                <a:gd name="T1" fmla="*/ 0 h 329"/>
                <a:gd name="T2" fmla="*/ 209 w 237"/>
                <a:gd name="T3" fmla="*/ 103 h 329"/>
                <a:gd name="T4" fmla="*/ 190 w 237"/>
                <a:gd name="T5" fmla="*/ 164 h 329"/>
                <a:gd name="T6" fmla="*/ 38 w 237"/>
                <a:gd name="T7" fmla="*/ 322 h 329"/>
                <a:gd name="T8" fmla="*/ 0 w 237"/>
                <a:gd name="T9" fmla="*/ 138 h 329"/>
                <a:gd name="T10" fmla="*/ 230 w 237"/>
                <a:gd name="T11" fmla="*/ 0 h 329"/>
                <a:gd name="T12" fmla="*/ 230 w 237"/>
                <a:gd name="T13" fmla="*/ 0 h 329"/>
                <a:gd name="T14" fmla="*/ 0 60000 65536"/>
                <a:gd name="T15" fmla="*/ 0 60000 65536"/>
                <a:gd name="T16" fmla="*/ 0 60000 65536"/>
                <a:gd name="T17" fmla="*/ 0 60000 65536"/>
                <a:gd name="T18" fmla="*/ 0 60000 65536"/>
                <a:gd name="T19" fmla="*/ 0 60000 65536"/>
                <a:gd name="T20" fmla="*/ 0 60000 65536"/>
                <a:gd name="T21" fmla="*/ 0 w 237"/>
                <a:gd name="T22" fmla="*/ 0 h 329"/>
                <a:gd name="T23" fmla="*/ 237 w 237"/>
                <a:gd name="T24" fmla="*/ 329 h 3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 h="329" extrusionOk="0">
                  <a:moveTo>
                    <a:pt x="237" y="0"/>
                  </a:moveTo>
                  <a:lnTo>
                    <a:pt x="216" y="103"/>
                  </a:lnTo>
                  <a:lnTo>
                    <a:pt x="197" y="169"/>
                  </a:lnTo>
                  <a:lnTo>
                    <a:pt x="38" y="329"/>
                  </a:lnTo>
                  <a:lnTo>
                    <a:pt x="0" y="138"/>
                  </a:lnTo>
                  <a:lnTo>
                    <a:pt x="237" y="0"/>
                  </a:lnTo>
                  <a:close/>
                </a:path>
              </a:pathLst>
            </a:custGeom>
            <a:solidFill>
              <a:srgbClr val="8F29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94" name="Shape 436"/>
            <p:cNvSpPr>
              <a:spLocks/>
            </p:cNvSpPr>
            <p:nvPr/>
          </p:nvSpPr>
          <p:spPr bwMode="auto">
            <a:xfrm>
              <a:off x="2828" y="2944"/>
              <a:ext cx="276" cy="208"/>
            </a:xfrm>
            <a:custGeom>
              <a:avLst/>
              <a:gdLst>
                <a:gd name="T0" fmla="*/ 162 w 277"/>
                <a:gd name="T1" fmla="*/ 14 h 209"/>
                <a:gd name="T2" fmla="*/ 188 w 277"/>
                <a:gd name="T3" fmla="*/ 0 h 209"/>
                <a:gd name="T4" fmla="*/ 270 w 277"/>
                <a:gd name="T5" fmla="*/ 23 h 209"/>
                <a:gd name="T6" fmla="*/ 211 w 277"/>
                <a:gd name="T7" fmla="*/ 89 h 209"/>
                <a:gd name="T8" fmla="*/ 96 w 277"/>
                <a:gd name="T9" fmla="*/ 202 h 209"/>
                <a:gd name="T10" fmla="*/ 0 w 277"/>
                <a:gd name="T11" fmla="*/ 113 h 209"/>
                <a:gd name="T12" fmla="*/ 162 w 277"/>
                <a:gd name="T13" fmla="*/ 14 h 209"/>
                <a:gd name="T14" fmla="*/ 162 w 277"/>
                <a:gd name="T15" fmla="*/ 14 h 209"/>
                <a:gd name="T16" fmla="*/ 0 60000 65536"/>
                <a:gd name="T17" fmla="*/ 0 60000 65536"/>
                <a:gd name="T18" fmla="*/ 0 60000 65536"/>
                <a:gd name="T19" fmla="*/ 0 60000 65536"/>
                <a:gd name="T20" fmla="*/ 0 60000 65536"/>
                <a:gd name="T21" fmla="*/ 0 60000 65536"/>
                <a:gd name="T22" fmla="*/ 0 60000 65536"/>
                <a:gd name="T23" fmla="*/ 0 60000 65536"/>
                <a:gd name="T24" fmla="*/ 0 w 277"/>
                <a:gd name="T25" fmla="*/ 0 h 209"/>
                <a:gd name="T26" fmla="*/ 277 w 277"/>
                <a:gd name="T27" fmla="*/ 209 h 2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7" h="209" extrusionOk="0">
                  <a:moveTo>
                    <a:pt x="169" y="14"/>
                  </a:moveTo>
                  <a:lnTo>
                    <a:pt x="195" y="0"/>
                  </a:lnTo>
                  <a:lnTo>
                    <a:pt x="277" y="23"/>
                  </a:lnTo>
                  <a:lnTo>
                    <a:pt x="218" y="89"/>
                  </a:lnTo>
                  <a:lnTo>
                    <a:pt x="96" y="209"/>
                  </a:lnTo>
                  <a:lnTo>
                    <a:pt x="0" y="120"/>
                  </a:lnTo>
                  <a:lnTo>
                    <a:pt x="169" y="14"/>
                  </a:lnTo>
                  <a:close/>
                </a:path>
              </a:pathLst>
            </a:custGeom>
            <a:solidFill>
              <a:srgbClr val="BF66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95" name="Shape 437"/>
            <p:cNvSpPr>
              <a:spLocks/>
            </p:cNvSpPr>
            <p:nvPr/>
          </p:nvSpPr>
          <p:spPr bwMode="auto">
            <a:xfrm>
              <a:off x="2854" y="2950"/>
              <a:ext cx="209" cy="149"/>
            </a:xfrm>
            <a:custGeom>
              <a:avLst/>
              <a:gdLst>
                <a:gd name="T0" fmla="*/ 0 w 210"/>
                <a:gd name="T1" fmla="*/ 130 h 150"/>
                <a:gd name="T2" fmla="*/ 105 w 210"/>
                <a:gd name="T3" fmla="*/ 61 h 150"/>
                <a:gd name="T4" fmla="*/ 105 w 210"/>
                <a:gd name="T5" fmla="*/ 36 h 150"/>
                <a:gd name="T6" fmla="*/ 112 w 210"/>
                <a:gd name="T7" fmla="*/ 19 h 150"/>
                <a:gd name="T8" fmla="*/ 131 w 210"/>
                <a:gd name="T9" fmla="*/ 19 h 150"/>
                <a:gd name="T10" fmla="*/ 134 w 210"/>
                <a:gd name="T11" fmla="*/ 36 h 150"/>
                <a:gd name="T12" fmla="*/ 192 w 210"/>
                <a:gd name="T13" fmla="*/ 0 h 150"/>
                <a:gd name="T14" fmla="*/ 203 w 210"/>
                <a:gd name="T15" fmla="*/ 8 h 150"/>
                <a:gd name="T16" fmla="*/ 20 w 210"/>
                <a:gd name="T17" fmla="*/ 143 h 150"/>
                <a:gd name="T18" fmla="*/ 0 w 210"/>
                <a:gd name="T19" fmla="*/ 130 h 150"/>
                <a:gd name="T20" fmla="*/ 0 w 210"/>
                <a:gd name="T21" fmla="*/ 130 h 1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0"/>
                <a:gd name="T34" fmla="*/ 0 h 150"/>
                <a:gd name="T35" fmla="*/ 210 w 210"/>
                <a:gd name="T36" fmla="*/ 150 h 1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0" h="150" extrusionOk="0">
                  <a:moveTo>
                    <a:pt x="0" y="137"/>
                  </a:moveTo>
                  <a:lnTo>
                    <a:pt x="111" y="61"/>
                  </a:lnTo>
                  <a:lnTo>
                    <a:pt x="108" y="36"/>
                  </a:lnTo>
                  <a:lnTo>
                    <a:pt x="119" y="19"/>
                  </a:lnTo>
                  <a:lnTo>
                    <a:pt x="138" y="19"/>
                  </a:lnTo>
                  <a:lnTo>
                    <a:pt x="141" y="36"/>
                  </a:lnTo>
                  <a:lnTo>
                    <a:pt x="199" y="0"/>
                  </a:lnTo>
                  <a:lnTo>
                    <a:pt x="210" y="8"/>
                  </a:lnTo>
                  <a:lnTo>
                    <a:pt x="20" y="150"/>
                  </a:lnTo>
                  <a:lnTo>
                    <a:pt x="0" y="137"/>
                  </a:lnTo>
                  <a:close/>
                </a:path>
              </a:pathLst>
            </a:custGeom>
            <a:solidFill>
              <a:srgbClr val="47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96" name="Shape 438"/>
            <p:cNvSpPr>
              <a:spLocks/>
            </p:cNvSpPr>
            <p:nvPr/>
          </p:nvSpPr>
          <p:spPr bwMode="auto">
            <a:xfrm>
              <a:off x="2912" y="2889"/>
              <a:ext cx="102" cy="131"/>
            </a:xfrm>
            <a:custGeom>
              <a:avLst/>
              <a:gdLst>
                <a:gd name="T0" fmla="*/ 46 w 103"/>
                <a:gd name="T1" fmla="*/ 0 h 132"/>
                <a:gd name="T2" fmla="*/ 51 w 103"/>
                <a:gd name="T3" fmla="*/ 23 h 132"/>
                <a:gd name="T4" fmla="*/ 89 w 103"/>
                <a:gd name="T5" fmla="*/ 34 h 132"/>
                <a:gd name="T6" fmla="*/ 96 w 103"/>
                <a:gd name="T7" fmla="*/ 64 h 132"/>
                <a:gd name="T8" fmla="*/ 79 w 103"/>
                <a:gd name="T9" fmla="*/ 100 h 132"/>
                <a:gd name="T10" fmla="*/ 67 w 103"/>
                <a:gd name="T11" fmla="*/ 100 h 132"/>
                <a:gd name="T12" fmla="*/ 51 w 103"/>
                <a:gd name="T13" fmla="*/ 122 h 132"/>
                <a:gd name="T14" fmla="*/ 32 w 103"/>
                <a:gd name="T15" fmla="*/ 125 h 132"/>
                <a:gd name="T16" fmla="*/ 19 w 103"/>
                <a:gd name="T17" fmla="*/ 111 h 132"/>
                <a:gd name="T18" fmla="*/ 27 w 103"/>
                <a:gd name="T19" fmla="*/ 89 h 132"/>
                <a:gd name="T20" fmla="*/ 0 w 103"/>
                <a:gd name="T21" fmla="*/ 38 h 132"/>
                <a:gd name="T22" fmla="*/ 46 w 103"/>
                <a:gd name="T23" fmla="*/ 0 h 132"/>
                <a:gd name="T24" fmla="*/ 46 w 103"/>
                <a:gd name="T25" fmla="*/ 0 h 1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3"/>
                <a:gd name="T40" fmla="*/ 0 h 132"/>
                <a:gd name="T41" fmla="*/ 103 w 103"/>
                <a:gd name="T42" fmla="*/ 132 h 1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3" h="132" extrusionOk="0">
                  <a:moveTo>
                    <a:pt x="46" y="0"/>
                  </a:moveTo>
                  <a:lnTo>
                    <a:pt x="54" y="23"/>
                  </a:lnTo>
                  <a:lnTo>
                    <a:pt x="96" y="34"/>
                  </a:lnTo>
                  <a:lnTo>
                    <a:pt x="103" y="64"/>
                  </a:lnTo>
                  <a:lnTo>
                    <a:pt x="86" y="107"/>
                  </a:lnTo>
                  <a:lnTo>
                    <a:pt x="74" y="107"/>
                  </a:lnTo>
                  <a:lnTo>
                    <a:pt x="54" y="129"/>
                  </a:lnTo>
                  <a:lnTo>
                    <a:pt x="32" y="132"/>
                  </a:lnTo>
                  <a:lnTo>
                    <a:pt x="19" y="118"/>
                  </a:lnTo>
                  <a:lnTo>
                    <a:pt x="27" y="96"/>
                  </a:lnTo>
                  <a:lnTo>
                    <a:pt x="0" y="38"/>
                  </a:lnTo>
                  <a:lnTo>
                    <a:pt x="46" y="0"/>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97" name="Shape 439"/>
            <p:cNvSpPr>
              <a:spLocks/>
            </p:cNvSpPr>
            <p:nvPr/>
          </p:nvSpPr>
          <p:spPr bwMode="auto">
            <a:xfrm>
              <a:off x="2896" y="2910"/>
              <a:ext cx="99" cy="108"/>
            </a:xfrm>
            <a:custGeom>
              <a:avLst/>
              <a:gdLst>
                <a:gd name="T0" fmla="*/ 59 w 100"/>
                <a:gd name="T1" fmla="*/ 0 h 109"/>
                <a:gd name="T2" fmla="*/ 42 w 100"/>
                <a:gd name="T3" fmla="*/ 38 h 109"/>
                <a:gd name="T4" fmla="*/ 50 w 100"/>
                <a:gd name="T5" fmla="*/ 60 h 109"/>
                <a:gd name="T6" fmla="*/ 59 w 100"/>
                <a:gd name="T7" fmla="*/ 80 h 109"/>
                <a:gd name="T8" fmla="*/ 62 w 100"/>
                <a:gd name="T9" fmla="*/ 61 h 109"/>
                <a:gd name="T10" fmla="*/ 75 w 100"/>
                <a:gd name="T11" fmla="*/ 60 h 109"/>
                <a:gd name="T12" fmla="*/ 75 w 100"/>
                <a:gd name="T13" fmla="*/ 52 h 109"/>
                <a:gd name="T14" fmla="*/ 92 w 100"/>
                <a:gd name="T15" fmla="*/ 44 h 109"/>
                <a:gd name="T16" fmla="*/ 93 w 100"/>
                <a:gd name="T17" fmla="*/ 80 h 109"/>
                <a:gd name="T18" fmla="*/ 82 w 100"/>
                <a:gd name="T19" fmla="*/ 80 h 109"/>
                <a:gd name="T20" fmla="*/ 62 w 100"/>
                <a:gd name="T21" fmla="*/ 102 h 109"/>
                <a:gd name="T22" fmla="*/ 50 w 100"/>
                <a:gd name="T23" fmla="*/ 102 h 109"/>
                <a:gd name="T24" fmla="*/ 34 w 100"/>
                <a:gd name="T25" fmla="*/ 99 h 109"/>
                <a:gd name="T26" fmla="*/ 39 w 100"/>
                <a:gd name="T27" fmla="*/ 73 h 109"/>
                <a:gd name="T28" fmla="*/ 9 w 100"/>
                <a:gd name="T29" fmla="*/ 61 h 109"/>
                <a:gd name="T30" fmla="*/ 0 w 100"/>
                <a:gd name="T31" fmla="*/ 41 h 109"/>
                <a:gd name="T32" fmla="*/ 59 w 100"/>
                <a:gd name="T33" fmla="*/ 0 h 109"/>
                <a:gd name="T34" fmla="*/ 59 w 100"/>
                <a:gd name="T35" fmla="*/ 0 h 1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
                <a:gd name="T55" fmla="*/ 0 h 109"/>
                <a:gd name="T56" fmla="*/ 100 w 100"/>
                <a:gd name="T57" fmla="*/ 109 h 1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 h="109" extrusionOk="0">
                  <a:moveTo>
                    <a:pt x="66" y="0"/>
                  </a:moveTo>
                  <a:lnTo>
                    <a:pt x="42" y="38"/>
                  </a:lnTo>
                  <a:lnTo>
                    <a:pt x="50" y="67"/>
                  </a:lnTo>
                  <a:lnTo>
                    <a:pt x="66" y="87"/>
                  </a:lnTo>
                  <a:lnTo>
                    <a:pt x="69" y="68"/>
                  </a:lnTo>
                  <a:lnTo>
                    <a:pt x="82" y="67"/>
                  </a:lnTo>
                  <a:lnTo>
                    <a:pt x="82" y="52"/>
                  </a:lnTo>
                  <a:lnTo>
                    <a:pt x="99" y="44"/>
                  </a:lnTo>
                  <a:lnTo>
                    <a:pt x="100" y="87"/>
                  </a:lnTo>
                  <a:lnTo>
                    <a:pt x="89" y="87"/>
                  </a:lnTo>
                  <a:lnTo>
                    <a:pt x="69" y="109"/>
                  </a:lnTo>
                  <a:lnTo>
                    <a:pt x="50" y="109"/>
                  </a:lnTo>
                  <a:lnTo>
                    <a:pt x="34" y="106"/>
                  </a:lnTo>
                  <a:lnTo>
                    <a:pt x="39" y="80"/>
                  </a:lnTo>
                  <a:lnTo>
                    <a:pt x="9" y="68"/>
                  </a:lnTo>
                  <a:lnTo>
                    <a:pt x="0" y="41"/>
                  </a:lnTo>
                  <a:lnTo>
                    <a:pt x="66" y="0"/>
                  </a:lnTo>
                  <a:close/>
                </a:path>
              </a:pathLst>
            </a:custGeom>
            <a:solidFill>
              <a:srgbClr val="A84A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98" name="Shape 440"/>
            <p:cNvSpPr>
              <a:spLocks/>
            </p:cNvSpPr>
            <p:nvPr/>
          </p:nvSpPr>
          <p:spPr bwMode="auto">
            <a:xfrm>
              <a:off x="2885" y="2862"/>
              <a:ext cx="77" cy="106"/>
            </a:xfrm>
            <a:custGeom>
              <a:avLst/>
              <a:gdLst>
                <a:gd name="T0" fmla="*/ 63 w 78"/>
                <a:gd name="T1" fmla="*/ 0 h 107"/>
                <a:gd name="T2" fmla="*/ 71 w 78"/>
                <a:gd name="T3" fmla="*/ 50 h 107"/>
                <a:gd name="T4" fmla="*/ 68 w 78"/>
                <a:gd name="T5" fmla="*/ 51 h 107"/>
                <a:gd name="T6" fmla="*/ 64 w 78"/>
                <a:gd name="T7" fmla="*/ 53 h 107"/>
                <a:gd name="T8" fmla="*/ 60 w 78"/>
                <a:gd name="T9" fmla="*/ 55 h 107"/>
                <a:gd name="T10" fmla="*/ 55 w 78"/>
                <a:gd name="T11" fmla="*/ 62 h 107"/>
                <a:gd name="T12" fmla="*/ 49 w 78"/>
                <a:gd name="T13" fmla="*/ 66 h 107"/>
                <a:gd name="T14" fmla="*/ 44 w 78"/>
                <a:gd name="T15" fmla="*/ 71 h 107"/>
                <a:gd name="T16" fmla="*/ 39 w 78"/>
                <a:gd name="T17" fmla="*/ 77 h 107"/>
                <a:gd name="T18" fmla="*/ 37 w 78"/>
                <a:gd name="T19" fmla="*/ 82 h 107"/>
                <a:gd name="T20" fmla="*/ 29 w 78"/>
                <a:gd name="T21" fmla="*/ 85 h 107"/>
                <a:gd name="T22" fmla="*/ 24 w 78"/>
                <a:gd name="T23" fmla="*/ 90 h 107"/>
                <a:gd name="T24" fmla="*/ 17 w 78"/>
                <a:gd name="T25" fmla="*/ 93 h 107"/>
                <a:gd name="T26" fmla="*/ 12 w 78"/>
                <a:gd name="T27" fmla="*/ 97 h 107"/>
                <a:gd name="T28" fmla="*/ 8 w 78"/>
                <a:gd name="T29" fmla="*/ 98 h 107"/>
                <a:gd name="T30" fmla="*/ 8 w 78"/>
                <a:gd name="T31" fmla="*/ 100 h 107"/>
                <a:gd name="T32" fmla="*/ 0 w 78"/>
                <a:gd name="T33" fmla="*/ 53 h 107"/>
                <a:gd name="T34" fmla="*/ 63 w 78"/>
                <a:gd name="T35" fmla="*/ 0 h 107"/>
                <a:gd name="T36" fmla="*/ 63 w 78"/>
                <a:gd name="T37" fmla="*/ 0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107"/>
                <a:gd name="T59" fmla="*/ 78 w 78"/>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107" extrusionOk="0">
                  <a:moveTo>
                    <a:pt x="70" y="0"/>
                  </a:moveTo>
                  <a:lnTo>
                    <a:pt x="78" y="50"/>
                  </a:lnTo>
                  <a:lnTo>
                    <a:pt x="75" y="51"/>
                  </a:lnTo>
                  <a:lnTo>
                    <a:pt x="71" y="58"/>
                  </a:lnTo>
                  <a:lnTo>
                    <a:pt x="67" y="62"/>
                  </a:lnTo>
                  <a:lnTo>
                    <a:pt x="62" y="69"/>
                  </a:lnTo>
                  <a:lnTo>
                    <a:pt x="56" y="73"/>
                  </a:lnTo>
                  <a:lnTo>
                    <a:pt x="51" y="78"/>
                  </a:lnTo>
                  <a:lnTo>
                    <a:pt x="44" y="84"/>
                  </a:lnTo>
                  <a:lnTo>
                    <a:pt x="37" y="89"/>
                  </a:lnTo>
                  <a:lnTo>
                    <a:pt x="29" y="92"/>
                  </a:lnTo>
                  <a:lnTo>
                    <a:pt x="24" y="97"/>
                  </a:lnTo>
                  <a:lnTo>
                    <a:pt x="17" y="100"/>
                  </a:lnTo>
                  <a:lnTo>
                    <a:pt x="12" y="104"/>
                  </a:lnTo>
                  <a:lnTo>
                    <a:pt x="8" y="105"/>
                  </a:lnTo>
                  <a:lnTo>
                    <a:pt x="8" y="107"/>
                  </a:lnTo>
                  <a:lnTo>
                    <a:pt x="0" y="58"/>
                  </a:lnTo>
                  <a:lnTo>
                    <a:pt x="70" y="0"/>
                  </a:lnTo>
                  <a:close/>
                </a:path>
              </a:pathLst>
            </a:custGeom>
            <a:solidFill>
              <a:srgbClr val="D9E0E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199" name="Shape 441"/>
            <p:cNvSpPr>
              <a:spLocks/>
            </p:cNvSpPr>
            <p:nvPr/>
          </p:nvSpPr>
          <p:spPr bwMode="auto">
            <a:xfrm>
              <a:off x="2784" y="2362"/>
              <a:ext cx="120" cy="134"/>
            </a:xfrm>
            <a:custGeom>
              <a:avLst/>
              <a:gdLst>
                <a:gd name="T0" fmla="*/ 0 w 121"/>
                <a:gd name="T1" fmla="*/ 0 h 135"/>
                <a:gd name="T2" fmla="*/ 2 w 121"/>
                <a:gd name="T3" fmla="*/ 0 h 135"/>
                <a:gd name="T4" fmla="*/ 7 w 121"/>
                <a:gd name="T5" fmla="*/ 4 h 135"/>
                <a:gd name="T6" fmla="*/ 10 w 121"/>
                <a:gd name="T7" fmla="*/ 4 h 135"/>
                <a:gd name="T8" fmla="*/ 15 w 121"/>
                <a:gd name="T9" fmla="*/ 7 h 135"/>
                <a:gd name="T10" fmla="*/ 19 w 121"/>
                <a:gd name="T11" fmla="*/ 9 h 135"/>
                <a:gd name="T12" fmla="*/ 26 w 121"/>
                <a:gd name="T13" fmla="*/ 12 h 135"/>
                <a:gd name="T14" fmla="*/ 30 w 121"/>
                <a:gd name="T15" fmla="*/ 13 h 135"/>
                <a:gd name="T16" fmla="*/ 37 w 121"/>
                <a:gd name="T17" fmla="*/ 17 h 135"/>
                <a:gd name="T18" fmla="*/ 41 w 121"/>
                <a:gd name="T19" fmla="*/ 20 h 135"/>
                <a:gd name="T20" fmla="*/ 46 w 121"/>
                <a:gd name="T21" fmla="*/ 24 h 135"/>
                <a:gd name="T22" fmla="*/ 52 w 121"/>
                <a:gd name="T23" fmla="*/ 27 h 135"/>
                <a:gd name="T24" fmla="*/ 57 w 121"/>
                <a:gd name="T25" fmla="*/ 31 h 135"/>
                <a:gd name="T26" fmla="*/ 60 w 121"/>
                <a:gd name="T27" fmla="*/ 34 h 135"/>
                <a:gd name="T28" fmla="*/ 62 w 121"/>
                <a:gd name="T29" fmla="*/ 39 h 135"/>
                <a:gd name="T30" fmla="*/ 70 w 121"/>
                <a:gd name="T31" fmla="*/ 47 h 135"/>
                <a:gd name="T32" fmla="*/ 79 w 121"/>
                <a:gd name="T33" fmla="*/ 54 h 135"/>
                <a:gd name="T34" fmla="*/ 87 w 121"/>
                <a:gd name="T35" fmla="*/ 62 h 135"/>
                <a:gd name="T36" fmla="*/ 95 w 121"/>
                <a:gd name="T37" fmla="*/ 67 h 135"/>
                <a:gd name="T38" fmla="*/ 100 w 121"/>
                <a:gd name="T39" fmla="*/ 70 h 135"/>
                <a:gd name="T40" fmla="*/ 107 w 121"/>
                <a:gd name="T41" fmla="*/ 75 h 135"/>
                <a:gd name="T42" fmla="*/ 111 w 121"/>
                <a:gd name="T43" fmla="*/ 78 h 135"/>
                <a:gd name="T44" fmla="*/ 112 w 121"/>
                <a:gd name="T45" fmla="*/ 81 h 135"/>
                <a:gd name="T46" fmla="*/ 114 w 121"/>
                <a:gd name="T47" fmla="*/ 128 h 135"/>
                <a:gd name="T48" fmla="*/ 68 w 121"/>
                <a:gd name="T49" fmla="*/ 92 h 135"/>
                <a:gd name="T50" fmla="*/ 0 w 121"/>
                <a:gd name="T51" fmla="*/ 0 h 135"/>
                <a:gd name="T52" fmla="*/ 0 w 121"/>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1"/>
                <a:gd name="T82" fmla="*/ 0 h 135"/>
                <a:gd name="T83" fmla="*/ 121 w 121"/>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1" h="135" extrusionOk="0">
                  <a:moveTo>
                    <a:pt x="0" y="0"/>
                  </a:moveTo>
                  <a:lnTo>
                    <a:pt x="2" y="0"/>
                  </a:lnTo>
                  <a:lnTo>
                    <a:pt x="7" y="4"/>
                  </a:lnTo>
                  <a:lnTo>
                    <a:pt x="10" y="4"/>
                  </a:lnTo>
                  <a:lnTo>
                    <a:pt x="15" y="7"/>
                  </a:lnTo>
                  <a:lnTo>
                    <a:pt x="19" y="9"/>
                  </a:lnTo>
                  <a:lnTo>
                    <a:pt x="26" y="12"/>
                  </a:lnTo>
                  <a:lnTo>
                    <a:pt x="30" y="13"/>
                  </a:lnTo>
                  <a:lnTo>
                    <a:pt x="37" y="17"/>
                  </a:lnTo>
                  <a:lnTo>
                    <a:pt x="41" y="20"/>
                  </a:lnTo>
                  <a:lnTo>
                    <a:pt x="46" y="24"/>
                  </a:lnTo>
                  <a:lnTo>
                    <a:pt x="52" y="27"/>
                  </a:lnTo>
                  <a:lnTo>
                    <a:pt x="57" y="31"/>
                  </a:lnTo>
                  <a:lnTo>
                    <a:pt x="64" y="34"/>
                  </a:lnTo>
                  <a:lnTo>
                    <a:pt x="69" y="39"/>
                  </a:lnTo>
                  <a:lnTo>
                    <a:pt x="77" y="47"/>
                  </a:lnTo>
                  <a:lnTo>
                    <a:pt x="86" y="54"/>
                  </a:lnTo>
                  <a:lnTo>
                    <a:pt x="94" y="62"/>
                  </a:lnTo>
                  <a:lnTo>
                    <a:pt x="102" y="72"/>
                  </a:lnTo>
                  <a:lnTo>
                    <a:pt x="107" y="77"/>
                  </a:lnTo>
                  <a:lnTo>
                    <a:pt x="114" y="82"/>
                  </a:lnTo>
                  <a:lnTo>
                    <a:pt x="118" y="85"/>
                  </a:lnTo>
                  <a:lnTo>
                    <a:pt x="119" y="88"/>
                  </a:lnTo>
                  <a:lnTo>
                    <a:pt x="121" y="135"/>
                  </a:lnTo>
                  <a:lnTo>
                    <a:pt x="75" y="99"/>
                  </a:lnTo>
                  <a:lnTo>
                    <a:pt x="0" y="0"/>
                  </a:lnTo>
                  <a:close/>
                </a:path>
              </a:pathLst>
            </a:custGeom>
            <a:solidFill>
              <a:srgbClr val="D9E0E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200" name="Shape 442"/>
            <p:cNvSpPr>
              <a:spLocks/>
            </p:cNvSpPr>
            <p:nvPr/>
          </p:nvSpPr>
          <p:spPr bwMode="auto">
            <a:xfrm>
              <a:off x="2470" y="2889"/>
              <a:ext cx="385" cy="594"/>
            </a:xfrm>
            <a:custGeom>
              <a:avLst/>
              <a:gdLst>
                <a:gd name="T0" fmla="*/ 379 w 386"/>
                <a:gd name="T1" fmla="*/ 2 h 595"/>
                <a:gd name="T2" fmla="*/ 377 w 386"/>
                <a:gd name="T3" fmla="*/ 10 h 595"/>
                <a:gd name="T4" fmla="*/ 375 w 386"/>
                <a:gd name="T5" fmla="*/ 20 h 595"/>
                <a:gd name="T6" fmla="*/ 373 w 386"/>
                <a:gd name="T7" fmla="*/ 34 h 595"/>
                <a:gd name="T8" fmla="*/ 370 w 386"/>
                <a:gd name="T9" fmla="*/ 50 h 595"/>
                <a:gd name="T10" fmla="*/ 366 w 386"/>
                <a:gd name="T11" fmla="*/ 68 h 595"/>
                <a:gd name="T12" fmla="*/ 362 w 386"/>
                <a:gd name="T13" fmla="*/ 83 h 595"/>
                <a:gd name="T14" fmla="*/ 359 w 386"/>
                <a:gd name="T15" fmla="*/ 94 h 595"/>
                <a:gd name="T16" fmla="*/ 356 w 386"/>
                <a:gd name="T17" fmla="*/ 105 h 595"/>
                <a:gd name="T18" fmla="*/ 352 w 386"/>
                <a:gd name="T19" fmla="*/ 115 h 595"/>
                <a:gd name="T20" fmla="*/ 350 w 386"/>
                <a:gd name="T21" fmla="*/ 128 h 595"/>
                <a:gd name="T22" fmla="*/ 346 w 386"/>
                <a:gd name="T23" fmla="*/ 138 h 595"/>
                <a:gd name="T24" fmla="*/ 341 w 386"/>
                <a:gd name="T25" fmla="*/ 151 h 595"/>
                <a:gd name="T26" fmla="*/ 337 w 386"/>
                <a:gd name="T27" fmla="*/ 163 h 595"/>
                <a:gd name="T28" fmla="*/ 332 w 386"/>
                <a:gd name="T29" fmla="*/ 176 h 595"/>
                <a:gd name="T30" fmla="*/ 329 w 386"/>
                <a:gd name="T31" fmla="*/ 190 h 595"/>
                <a:gd name="T32" fmla="*/ 324 w 386"/>
                <a:gd name="T33" fmla="*/ 202 h 595"/>
                <a:gd name="T34" fmla="*/ 318 w 386"/>
                <a:gd name="T35" fmla="*/ 216 h 595"/>
                <a:gd name="T36" fmla="*/ 313 w 386"/>
                <a:gd name="T37" fmla="*/ 228 h 595"/>
                <a:gd name="T38" fmla="*/ 306 w 386"/>
                <a:gd name="T39" fmla="*/ 241 h 595"/>
                <a:gd name="T40" fmla="*/ 299 w 386"/>
                <a:gd name="T41" fmla="*/ 255 h 595"/>
                <a:gd name="T42" fmla="*/ 293 w 386"/>
                <a:gd name="T43" fmla="*/ 269 h 595"/>
                <a:gd name="T44" fmla="*/ 286 w 386"/>
                <a:gd name="T45" fmla="*/ 282 h 595"/>
                <a:gd name="T46" fmla="*/ 279 w 386"/>
                <a:gd name="T47" fmla="*/ 296 h 595"/>
                <a:gd name="T48" fmla="*/ 272 w 386"/>
                <a:gd name="T49" fmla="*/ 301 h 595"/>
                <a:gd name="T50" fmla="*/ 263 w 386"/>
                <a:gd name="T51" fmla="*/ 313 h 595"/>
                <a:gd name="T52" fmla="*/ 255 w 386"/>
                <a:gd name="T53" fmla="*/ 325 h 595"/>
                <a:gd name="T54" fmla="*/ 245 w 386"/>
                <a:gd name="T55" fmla="*/ 339 h 595"/>
                <a:gd name="T56" fmla="*/ 237 w 386"/>
                <a:gd name="T57" fmla="*/ 351 h 595"/>
                <a:gd name="T58" fmla="*/ 228 w 386"/>
                <a:gd name="T59" fmla="*/ 363 h 595"/>
                <a:gd name="T60" fmla="*/ 218 w 386"/>
                <a:gd name="T61" fmla="*/ 374 h 595"/>
                <a:gd name="T62" fmla="*/ 209 w 386"/>
                <a:gd name="T63" fmla="*/ 386 h 595"/>
                <a:gd name="T64" fmla="*/ 199 w 386"/>
                <a:gd name="T65" fmla="*/ 397 h 595"/>
                <a:gd name="T66" fmla="*/ 193 w 386"/>
                <a:gd name="T67" fmla="*/ 408 h 595"/>
                <a:gd name="T68" fmla="*/ 187 w 386"/>
                <a:gd name="T69" fmla="*/ 419 h 595"/>
                <a:gd name="T70" fmla="*/ 178 w 386"/>
                <a:gd name="T71" fmla="*/ 430 h 595"/>
                <a:gd name="T72" fmla="*/ 164 w 386"/>
                <a:gd name="T73" fmla="*/ 445 h 595"/>
                <a:gd name="T74" fmla="*/ 147 w 386"/>
                <a:gd name="T75" fmla="*/ 465 h 595"/>
                <a:gd name="T76" fmla="*/ 130 w 386"/>
                <a:gd name="T77" fmla="*/ 481 h 595"/>
                <a:gd name="T78" fmla="*/ 113 w 386"/>
                <a:gd name="T79" fmla="*/ 498 h 595"/>
                <a:gd name="T80" fmla="*/ 96 w 386"/>
                <a:gd name="T81" fmla="*/ 511 h 595"/>
                <a:gd name="T82" fmla="*/ 84 w 386"/>
                <a:gd name="T83" fmla="*/ 523 h 595"/>
                <a:gd name="T84" fmla="*/ 73 w 386"/>
                <a:gd name="T85" fmla="*/ 533 h 595"/>
                <a:gd name="T86" fmla="*/ 65 w 386"/>
                <a:gd name="T87" fmla="*/ 541 h 595"/>
                <a:gd name="T88" fmla="*/ 57 w 386"/>
                <a:gd name="T89" fmla="*/ 549 h 595"/>
                <a:gd name="T90" fmla="*/ 41 w 386"/>
                <a:gd name="T91" fmla="*/ 575 h 595"/>
                <a:gd name="T92" fmla="*/ 0 w 386"/>
                <a:gd name="T93" fmla="*/ 572 h 595"/>
                <a:gd name="T94" fmla="*/ 110 w 386"/>
                <a:gd name="T95" fmla="*/ 262 h 595"/>
                <a:gd name="T96" fmla="*/ 379 w 386"/>
                <a:gd name="T97" fmla="*/ 0 h 5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6"/>
                <a:gd name="T148" fmla="*/ 0 h 595"/>
                <a:gd name="T149" fmla="*/ 386 w 386"/>
                <a:gd name="T150" fmla="*/ 595 h 5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6" h="595" extrusionOk="0">
                  <a:moveTo>
                    <a:pt x="386" y="0"/>
                  </a:moveTo>
                  <a:lnTo>
                    <a:pt x="386" y="2"/>
                  </a:lnTo>
                  <a:lnTo>
                    <a:pt x="385" y="7"/>
                  </a:lnTo>
                  <a:lnTo>
                    <a:pt x="384" y="10"/>
                  </a:lnTo>
                  <a:lnTo>
                    <a:pt x="384" y="16"/>
                  </a:lnTo>
                  <a:lnTo>
                    <a:pt x="382" y="20"/>
                  </a:lnTo>
                  <a:lnTo>
                    <a:pt x="382" y="27"/>
                  </a:lnTo>
                  <a:lnTo>
                    <a:pt x="380" y="34"/>
                  </a:lnTo>
                  <a:lnTo>
                    <a:pt x="378" y="41"/>
                  </a:lnTo>
                  <a:lnTo>
                    <a:pt x="377" y="50"/>
                  </a:lnTo>
                  <a:lnTo>
                    <a:pt x="376" y="58"/>
                  </a:lnTo>
                  <a:lnTo>
                    <a:pt x="373" y="68"/>
                  </a:lnTo>
                  <a:lnTo>
                    <a:pt x="370" y="77"/>
                  </a:lnTo>
                  <a:lnTo>
                    <a:pt x="369" y="83"/>
                  </a:lnTo>
                  <a:lnTo>
                    <a:pt x="367" y="88"/>
                  </a:lnTo>
                  <a:lnTo>
                    <a:pt x="366" y="94"/>
                  </a:lnTo>
                  <a:lnTo>
                    <a:pt x="366" y="99"/>
                  </a:lnTo>
                  <a:lnTo>
                    <a:pt x="363" y="105"/>
                  </a:lnTo>
                  <a:lnTo>
                    <a:pt x="362" y="110"/>
                  </a:lnTo>
                  <a:lnTo>
                    <a:pt x="359" y="115"/>
                  </a:lnTo>
                  <a:lnTo>
                    <a:pt x="359" y="122"/>
                  </a:lnTo>
                  <a:lnTo>
                    <a:pt x="357" y="128"/>
                  </a:lnTo>
                  <a:lnTo>
                    <a:pt x="355" y="133"/>
                  </a:lnTo>
                  <a:lnTo>
                    <a:pt x="353" y="138"/>
                  </a:lnTo>
                  <a:lnTo>
                    <a:pt x="351" y="145"/>
                  </a:lnTo>
                  <a:lnTo>
                    <a:pt x="348" y="151"/>
                  </a:lnTo>
                  <a:lnTo>
                    <a:pt x="346" y="156"/>
                  </a:lnTo>
                  <a:lnTo>
                    <a:pt x="344" y="163"/>
                  </a:lnTo>
                  <a:lnTo>
                    <a:pt x="343" y="170"/>
                  </a:lnTo>
                  <a:lnTo>
                    <a:pt x="339" y="176"/>
                  </a:lnTo>
                  <a:lnTo>
                    <a:pt x="338" y="183"/>
                  </a:lnTo>
                  <a:lnTo>
                    <a:pt x="336" y="190"/>
                  </a:lnTo>
                  <a:lnTo>
                    <a:pt x="334" y="197"/>
                  </a:lnTo>
                  <a:lnTo>
                    <a:pt x="331" y="202"/>
                  </a:lnTo>
                  <a:lnTo>
                    <a:pt x="328" y="209"/>
                  </a:lnTo>
                  <a:lnTo>
                    <a:pt x="325" y="216"/>
                  </a:lnTo>
                  <a:lnTo>
                    <a:pt x="323" y="223"/>
                  </a:lnTo>
                  <a:lnTo>
                    <a:pt x="320" y="228"/>
                  </a:lnTo>
                  <a:lnTo>
                    <a:pt x="316" y="235"/>
                  </a:lnTo>
                  <a:lnTo>
                    <a:pt x="313" y="241"/>
                  </a:lnTo>
                  <a:lnTo>
                    <a:pt x="311" y="250"/>
                  </a:lnTo>
                  <a:lnTo>
                    <a:pt x="306" y="255"/>
                  </a:lnTo>
                  <a:lnTo>
                    <a:pt x="304" y="262"/>
                  </a:lnTo>
                  <a:lnTo>
                    <a:pt x="300" y="269"/>
                  </a:lnTo>
                  <a:lnTo>
                    <a:pt x="297" y="275"/>
                  </a:lnTo>
                  <a:lnTo>
                    <a:pt x="293" y="282"/>
                  </a:lnTo>
                  <a:lnTo>
                    <a:pt x="290" y="289"/>
                  </a:lnTo>
                  <a:lnTo>
                    <a:pt x="286" y="296"/>
                  </a:lnTo>
                  <a:lnTo>
                    <a:pt x="283" y="302"/>
                  </a:lnTo>
                  <a:lnTo>
                    <a:pt x="279" y="308"/>
                  </a:lnTo>
                  <a:lnTo>
                    <a:pt x="275" y="315"/>
                  </a:lnTo>
                  <a:lnTo>
                    <a:pt x="270" y="320"/>
                  </a:lnTo>
                  <a:lnTo>
                    <a:pt x="266" y="327"/>
                  </a:lnTo>
                  <a:lnTo>
                    <a:pt x="262" y="332"/>
                  </a:lnTo>
                  <a:lnTo>
                    <a:pt x="258" y="339"/>
                  </a:lnTo>
                  <a:lnTo>
                    <a:pt x="252" y="346"/>
                  </a:lnTo>
                  <a:lnTo>
                    <a:pt x="248" y="353"/>
                  </a:lnTo>
                  <a:lnTo>
                    <a:pt x="244" y="358"/>
                  </a:lnTo>
                  <a:lnTo>
                    <a:pt x="239" y="364"/>
                  </a:lnTo>
                  <a:lnTo>
                    <a:pt x="235" y="370"/>
                  </a:lnTo>
                  <a:lnTo>
                    <a:pt x="231" y="376"/>
                  </a:lnTo>
                  <a:lnTo>
                    <a:pt x="225" y="381"/>
                  </a:lnTo>
                  <a:lnTo>
                    <a:pt x="221" y="387"/>
                  </a:lnTo>
                  <a:lnTo>
                    <a:pt x="216" y="393"/>
                  </a:lnTo>
                  <a:lnTo>
                    <a:pt x="212" y="400"/>
                  </a:lnTo>
                  <a:lnTo>
                    <a:pt x="206" y="404"/>
                  </a:lnTo>
                  <a:lnTo>
                    <a:pt x="202" y="411"/>
                  </a:lnTo>
                  <a:lnTo>
                    <a:pt x="197" y="415"/>
                  </a:lnTo>
                  <a:lnTo>
                    <a:pt x="193" y="420"/>
                  </a:lnTo>
                  <a:lnTo>
                    <a:pt x="187" y="426"/>
                  </a:lnTo>
                  <a:lnTo>
                    <a:pt x="183" y="431"/>
                  </a:lnTo>
                  <a:lnTo>
                    <a:pt x="178" y="437"/>
                  </a:lnTo>
                  <a:lnTo>
                    <a:pt x="174" y="442"/>
                  </a:lnTo>
                  <a:lnTo>
                    <a:pt x="164" y="452"/>
                  </a:lnTo>
                  <a:lnTo>
                    <a:pt x="156" y="461"/>
                  </a:lnTo>
                  <a:lnTo>
                    <a:pt x="147" y="472"/>
                  </a:lnTo>
                  <a:lnTo>
                    <a:pt x="138" y="481"/>
                  </a:lnTo>
                  <a:lnTo>
                    <a:pt x="130" y="488"/>
                  </a:lnTo>
                  <a:lnTo>
                    <a:pt x="121" y="496"/>
                  </a:lnTo>
                  <a:lnTo>
                    <a:pt x="113" y="505"/>
                  </a:lnTo>
                  <a:lnTo>
                    <a:pt x="106" y="513"/>
                  </a:lnTo>
                  <a:lnTo>
                    <a:pt x="96" y="518"/>
                  </a:lnTo>
                  <a:lnTo>
                    <a:pt x="91" y="525"/>
                  </a:lnTo>
                  <a:lnTo>
                    <a:pt x="84" y="530"/>
                  </a:lnTo>
                  <a:lnTo>
                    <a:pt x="79" y="537"/>
                  </a:lnTo>
                  <a:lnTo>
                    <a:pt x="73" y="540"/>
                  </a:lnTo>
                  <a:lnTo>
                    <a:pt x="69" y="545"/>
                  </a:lnTo>
                  <a:lnTo>
                    <a:pt x="65" y="548"/>
                  </a:lnTo>
                  <a:lnTo>
                    <a:pt x="62" y="552"/>
                  </a:lnTo>
                  <a:lnTo>
                    <a:pt x="57" y="556"/>
                  </a:lnTo>
                  <a:lnTo>
                    <a:pt x="56" y="557"/>
                  </a:lnTo>
                  <a:lnTo>
                    <a:pt x="41" y="582"/>
                  </a:lnTo>
                  <a:lnTo>
                    <a:pt x="15" y="595"/>
                  </a:lnTo>
                  <a:lnTo>
                    <a:pt x="0" y="579"/>
                  </a:lnTo>
                  <a:lnTo>
                    <a:pt x="15" y="403"/>
                  </a:lnTo>
                  <a:lnTo>
                    <a:pt x="110" y="262"/>
                  </a:lnTo>
                  <a:lnTo>
                    <a:pt x="206" y="65"/>
                  </a:lnTo>
                  <a:lnTo>
                    <a:pt x="386" y="0"/>
                  </a:lnTo>
                  <a:close/>
                </a:path>
              </a:pathLst>
            </a:custGeom>
            <a:solidFill>
              <a:srgbClr val="63809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201" name="Shape 443"/>
            <p:cNvSpPr>
              <a:spLocks/>
            </p:cNvSpPr>
            <p:nvPr/>
          </p:nvSpPr>
          <p:spPr bwMode="auto">
            <a:xfrm>
              <a:off x="2438" y="2942"/>
              <a:ext cx="331" cy="583"/>
            </a:xfrm>
            <a:custGeom>
              <a:avLst/>
              <a:gdLst>
                <a:gd name="T0" fmla="*/ 107 w 332"/>
                <a:gd name="T1" fmla="*/ 175 h 584"/>
                <a:gd name="T2" fmla="*/ 111 w 332"/>
                <a:gd name="T3" fmla="*/ 189 h 584"/>
                <a:gd name="T4" fmla="*/ 115 w 332"/>
                <a:gd name="T5" fmla="*/ 210 h 584"/>
                <a:gd name="T6" fmla="*/ 111 w 332"/>
                <a:gd name="T7" fmla="*/ 229 h 584"/>
                <a:gd name="T8" fmla="*/ 103 w 332"/>
                <a:gd name="T9" fmla="*/ 252 h 584"/>
                <a:gd name="T10" fmla="*/ 88 w 332"/>
                <a:gd name="T11" fmla="*/ 269 h 584"/>
                <a:gd name="T12" fmla="*/ 71 w 332"/>
                <a:gd name="T13" fmla="*/ 284 h 584"/>
                <a:gd name="T14" fmla="*/ 59 w 332"/>
                <a:gd name="T15" fmla="*/ 305 h 584"/>
                <a:gd name="T16" fmla="*/ 47 w 332"/>
                <a:gd name="T17" fmla="*/ 305 h 584"/>
                <a:gd name="T18" fmla="*/ 24 w 332"/>
                <a:gd name="T19" fmla="*/ 318 h 584"/>
                <a:gd name="T20" fmla="*/ 24 w 332"/>
                <a:gd name="T21" fmla="*/ 333 h 584"/>
                <a:gd name="T22" fmla="*/ 25 w 332"/>
                <a:gd name="T23" fmla="*/ 359 h 584"/>
                <a:gd name="T24" fmla="*/ 29 w 332"/>
                <a:gd name="T25" fmla="*/ 389 h 584"/>
                <a:gd name="T26" fmla="*/ 31 w 332"/>
                <a:gd name="T27" fmla="*/ 416 h 584"/>
                <a:gd name="T28" fmla="*/ 27 w 332"/>
                <a:gd name="T29" fmla="*/ 443 h 584"/>
                <a:gd name="T30" fmla="*/ 15 w 332"/>
                <a:gd name="T31" fmla="*/ 462 h 584"/>
                <a:gd name="T32" fmla="*/ 0 w 332"/>
                <a:gd name="T33" fmla="*/ 478 h 584"/>
                <a:gd name="T34" fmla="*/ 43 w 332"/>
                <a:gd name="T35" fmla="*/ 521 h 584"/>
                <a:gd name="T36" fmla="*/ 50 w 332"/>
                <a:gd name="T37" fmla="*/ 504 h 584"/>
                <a:gd name="T38" fmla="*/ 58 w 332"/>
                <a:gd name="T39" fmla="*/ 482 h 584"/>
                <a:gd name="T40" fmla="*/ 66 w 332"/>
                <a:gd name="T41" fmla="*/ 455 h 584"/>
                <a:gd name="T42" fmla="*/ 71 w 332"/>
                <a:gd name="T43" fmla="*/ 425 h 584"/>
                <a:gd name="T44" fmla="*/ 70 w 332"/>
                <a:gd name="T45" fmla="*/ 405 h 584"/>
                <a:gd name="T46" fmla="*/ 66 w 332"/>
                <a:gd name="T47" fmla="*/ 386 h 584"/>
                <a:gd name="T48" fmla="*/ 61 w 332"/>
                <a:gd name="T49" fmla="*/ 364 h 584"/>
                <a:gd name="T50" fmla="*/ 96 w 332"/>
                <a:gd name="T51" fmla="*/ 383 h 584"/>
                <a:gd name="T52" fmla="*/ 104 w 332"/>
                <a:gd name="T53" fmla="*/ 447 h 584"/>
                <a:gd name="T54" fmla="*/ 111 w 332"/>
                <a:gd name="T55" fmla="*/ 422 h 584"/>
                <a:gd name="T56" fmla="*/ 118 w 332"/>
                <a:gd name="T57" fmla="*/ 403 h 584"/>
                <a:gd name="T58" fmla="*/ 122 w 332"/>
                <a:gd name="T59" fmla="*/ 380 h 584"/>
                <a:gd name="T60" fmla="*/ 127 w 332"/>
                <a:gd name="T61" fmla="*/ 355 h 584"/>
                <a:gd name="T62" fmla="*/ 131 w 332"/>
                <a:gd name="T63" fmla="*/ 326 h 584"/>
                <a:gd name="T64" fmla="*/ 135 w 332"/>
                <a:gd name="T65" fmla="*/ 299 h 584"/>
                <a:gd name="T66" fmla="*/ 137 w 332"/>
                <a:gd name="T67" fmla="*/ 282 h 584"/>
                <a:gd name="T68" fmla="*/ 138 w 332"/>
                <a:gd name="T69" fmla="*/ 267 h 584"/>
                <a:gd name="T70" fmla="*/ 139 w 332"/>
                <a:gd name="T71" fmla="*/ 259 h 584"/>
                <a:gd name="T72" fmla="*/ 141 w 332"/>
                <a:gd name="T73" fmla="*/ 274 h 584"/>
                <a:gd name="T74" fmla="*/ 147 w 332"/>
                <a:gd name="T75" fmla="*/ 292 h 584"/>
                <a:gd name="T76" fmla="*/ 165 w 332"/>
                <a:gd name="T77" fmla="*/ 292 h 584"/>
                <a:gd name="T78" fmla="*/ 176 w 332"/>
                <a:gd name="T79" fmla="*/ 278 h 584"/>
                <a:gd name="T80" fmla="*/ 186 w 332"/>
                <a:gd name="T81" fmla="*/ 263 h 584"/>
                <a:gd name="T82" fmla="*/ 193 w 332"/>
                <a:gd name="T83" fmla="*/ 245 h 584"/>
                <a:gd name="T84" fmla="*/ 197 w 332"/>
                <a:gd name="T85" fmla="*/ 227 h 584"/>
                <a:gd name="T86" fmla="*/ 197 w 332"/>
                <a:gd name="T87" fmla="*/ 210 h 584"/>
                <a:gd name="T88" fmla="*/ 197 w 332"/>
                <a:gd name="T89" fmla="*/ 194 h 584"/>
                <a:gd name="T90" fmla="*/ 199 w 332"/>
                <a:gd name="T91" fmla="*/ 166 h 584"/>
                <a:gd name="T92" fmla="*/ 215 w 332"/>
                <a:gd name="T93" fmla="*/ 152 h 584"/>
                <a:gd name="T94" fmla="*/ 239 w 332"/>
                <a:gd name="T95" fmla="*/ 141 h 584"/>
                <a:gd name="T96" fmla="*/ 257 w 332"/>
                <a:gd name="T97" fmla="*/ 133 h 584"/>
                <a:gd name="T98" fmla="*/ 273 w 332"/>
                <a:gd name="T99" fmla="*/ 118 h 584"/>
                <a:gd name="T100" fmla="*/ 287 w 332"/>
                <a:gd name="T101" fmla="*/ 96 h 584"/>
                <a:gd name="T102" fmla="*/ 300 w 332"/>
                <a:gd name="T103" fmla="*/ 69 h 584"/>
                <a:gd name="T104" fmla="*/ 311 w 332"/>
                <a:gd name="T105" fmla="*/ 43 h 584"/>
                <a:gd name="T106" fmla="*/ 318 w 332"/>
                <a:gd name="T107" fmla="*/ 17 h 584"/>
                <a:gd name="T108" fmla="*/ 322 w 332"/>
                <a:gd name="T109" fmla="*/ 2 h 584"/>
                <a:gd name="T110" fmla="*/ 135 w 332"/>
                <a:gd name="T111" fmla="*/ 91 h 5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2"/>
                <a:gd name="T169" fmla="*/ 0 h 584"/>
                <a:gd name="T170" fmla="*/ 332 w 332"/>
                <a:gd name="T171" fmla="*/ 584 h 5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2" h="584" extrusionOk="0">
                  <a:moveTo>
                    <a:pt x="135" y="91"/>
                  </a:moveTo>
                  <a:lnTo>
                    <a:pt x="107" y="171"/>
                  </a:lnTo>
                  <a:lnTo>
                    <a:pt x="107" y="175"/>
                  </a:lnTo>
                  <a:lnTo>
                    <a:pt x="108" y="179"/>
                  </a:lnTo>
                  <a:lnTo>
                    <a:pt x="109" y="184"/>
                  </a:lnTo>
                  <a:lnTo>
                    <a:pt x="111" y="189"/>
                  </a:lnTo>
                  <a:lnTo>
                    <a:pt x="111" y="196"/>
                  </a:lnTo>
                  <a:lnTo>
                    <a:pt x="112" y="203"/>
                  </a:lnTo>
                  <a:lnTo>
                    <a:pt x="115" y="210"/>
                  </a:lnTo>
                  <a:lnTo>
                    <a:pt x="113" y="214"/>
                  </a:lnTo>
                  <a:lnTo>
                    <a:pt x="112" y="221"/>
                  </a:lnTo>
                  <a:lnTo>
                    <a:pt x="111" y="229"/>
                  </a:lnTo>
                  <a:lnTo>
                    <a:pt x="109" y="237"/>
                  </a:lnTo>
                  <a:lnTo>
                    <a:pt x="105" y="244"/>
                  </a:lnTo>
                  <a:lnTo>
                    <a:pt x="103" y="252"/>
                  </a:lnTo>
                  <a:lnTo>
                    <a:pt x="99" y="257"/>
                  </a:lnTo>
                  <a:lnTo>
                    <a:pt x="96" y="264"/>
                  </a:lnTo>
                  <a:lnTo>
                    <a:pt x="88" y="269"/>
                  </a:lnTo>
                  <a:lnTo>
                    <a:pt x="82" y="275"/>
                  </a:lnTo>
                  <a:lnTo>
                    <a:pt x="76" y="278"/>
                  </a:lnTo>
                  <a:lnTo>
                    <a:pt x="71" y="284"/>
                  </a:lnTo>
                  <a:lnTo>
                    <a:pt x="67" y="291"/>
                  </a:lnTo>
                  <a:lnTo>
                    <a:pt x="63" y="302"/>
                  </a:lnTo>
                  <a:lnTo>
                    <a:pt x="59" y="312"/>
                  </a:lnTo>
                  <a:lnTo>
                    <a:pt x="55" y="318"/>
                  </a:lnTo>
                  <a:lnTo>
                    <a:pt x="51" y="316"/>
                  </a:lnTo>
                  <a:lnTo>
                    <a:pt x="47" y="312"/>
                  </a:lnTo>
                  <a:lnTo>
                    <a:pt x="44" y="307"/>
                  </a:lnTo>
                  <a:lnTo>
                    <a:pt x="44" y="305"/>
                  </a:lnTo>
                  <a:lnTo>
                    <a:pt x="24" y="325"/>
                  </a:lnTo>
                  <a:lnTo>
                    <a:pt x="24" y="328"/>
                  </a:lnTo>
                  <a:lnTo>
                    <a:pt x="24" y="333"/>
                  </a:lnTo>
                  <a:lnTo>
                    <a:pt x="24" y="340"/>
                  </a:lnTo>
                  <a:lnTo>
                    <a:pt x="24" y="348"/>
                  </a:lnTo>
                  <a:lnTo>
                    <a:pt x="24" y="356"/>
                  </a:lnTo>
                  <a:lnTo>
                    <a:pt x="25" y="366"/>
                  </a:lnTo>
                  <a:lnTo>
                    <a:pt x="27" y="377"/>
                  </a:lnTo>
                  <a:lnTo>
                    <a:pt x="28" y="386"/>
                  </a:lnTo>
                  <a:lnTo>
                    <a:pt x="29" y="396"/>
                  </a:lnTo>
                  <a:lnTo>
                    <a:pt x="31" y="405"/>
                  </a:lnTo>
                  <a:lnTo>
                    <a:pt x="31" y="415"/>
                  </a:lnTo>
                  <a:lnTo>
                    <a:pt x="31" y="423"/>
                  </a:lnTo>
                  <a:lnTo>
                    <a:pt x="31" y="432"/>
                  </a:lnTo>
                  <a:lnTo>
                    <a:pt x="29" y="440"/>
                  </a:lnTo>
                  <a:lnTo>
                    <a:pt x="27" y="450"/>
                  </a:lnTo>
                  <a:lnTo>
                    <a:pt x="24" y="457"/>
                  </a:lnTo>
                  <a:lnTo>
                    <a:pt x="20" y="463"/>
                  </a:lnTo>
                  <a:lnTo>
                    <a:pt x="15" y="469"/>
                  </a:lnTo>
                  <a:lnTo>
                    <a:pt x="10" y="474"/>
                  </a:lnTo>
                  <a:lnTo>
                    <a:pt x="4" y="481"/>
                  </a:lnTo>
                  <a:lnTo>
                    <a:pt x="0" y="485"/>
                  </a:lnTo>
                  <a:lnTo>
                    <a:pt x="8" y="584"/>
                  </a:lnTo>
                  <a:lnTo>
                    <a:pt x="43" y="531"/>
                  </a:lnTo>
                  <a:lnTo>
                    <a:pt x="43" y="528"/>
                  </a:lnTo>
                  <a:lnTo>
                    <a:pt x="46" y="522"/>
                  </a:lnTo>
                  <a:lnTo>
                    <a:pt x="47" y="515"/>
                  </a:lnTo>
                  <a:lnTo>
                    <a:pt x="50" y="511"/>
                  </a:lnTo>
                  <a:lnTo>
                    <a:pt x="52" y="504"/>
                  </a:lnTo>
                  <a:lnTo>
                    <a:pt x="55" y="497"/>
                  </a:lnTo>
                  <a:lnTo>
                    <a:pt x="58" y="489"/>
                  </a:lnTo>
                  <a:lnTo>
                    <a:pt x="61" y="481"/>
                  </a:lnTo>
                  <a:lnTo>
                    <a:pt x="63" y="471"/>
                  </a:lnTo>
                  <a:lnTo>
                    <a:pt x="66" y="462"/>
                  </a:lnTo>
                  <a:lnTo>
                    <a:pt x="67" y="451"/>
                  </a:lnTo>
                  <a:lnTo>
                    <a:pt x="70" y="442"/>
                  </a:lnTo>
                  <a:lnTo>
                    <a:pt x="71" y="432"/>
                  </a:lnTo>
                  <a:lnTo>
                    <a:pt x="71" y="423"/>
                  </a:lnTo>
                  <a:lnTo>
                    <a:pt x="71" y="416"/>
                  </a:lnTo>
                  <a:lnTo>
                    <a:pt x="70" y="412"/>
                  </a:lnTo>
                  <a:lnTo>
                    <a:pt x="69" y="406"/>
                  </a:lnTo>
                  <a:lnTo>
                    <a:pt x="67" y="402"/>
                  </a:lnTo>
                  <a:lnTo>
                    <a:pt x="66" y="393"/>
                  </a:lnTo>
                  <a:lnTo>
                    <a:pt x="65" y="385"/>
                  </a:lnTo>
                  <a:lnTo>
                    <a:pt x="61" y="377"/>
                  </a:lnTo>
                  <a:lnTo>
                    <a:pt x="61" y="371"/>
                  </a:lnTo>
                  <a:lnTo>
                    <a:pt x="59" y="367"/>
                  </a:lnTo>
                  <a:lnTo>
                    <a:pt x="74" y="354"/>
                  </a:lnTo>
                  <a:lnTo>
                    <a:pt x="96" y="390"/>
                  </a:lnTo>
                  <a:lnTo>
                    <a:pt x="101" y="461"/>
                  </a:lnTo>
                  <a:lnTo>
                    <a:pt x="101" y="458"/>
                  </a:lnTo>
                  <a:lnTo>
                    <a:pt x="104" y="454"/>
                  </a:lnTo>
                  <a:lnTo>
                    <a:pt x="105" y="446"/>
                  </a:lnTo>
                  <a:lnTo>
                    <a:pt x="109" y="436"/>
                  </a:lnTo>
                  <a:lnTo>
                    <a:pt x="111" y="429"/>
                  </a:lnTo>
                  <a:lnTo>
                    <a:pt x="112" y="424"/>
                  </a:lnTo>
                  <a:lnTo>
                    <a:pt x="115" y="417"/>
                  </a:lnTo>
                  <a:lnTo>
                    <a:pt x="118" y="410"/>
                  </a:lnTo>
                  <a:lnTo>
                    <a:pt x="118" y="402"/>
                  </a:lnTo>
                  <a:lnTo>
                    <a:pt x="120" y="396"/>
                  </a:lnTo>
                  <a:lnTo>
                    <a:pt x="122" y="387"/>
                  </a:lnTo>
                  <a:lnTo>
                    <a:pt x="124" y="379"/>
                  </a:lnTo>
                  <a:lnTo>
                    <a:pt x="126" y="370"/>
                  </a:lnTo>
                  <a:lnTo>
                    <a:pt x="127" y="362"/>
                  </a:lnTo>
                  <a:lnTo>
                    <a:pt x="128" y="352"/>
                  </a:lnTo>
                  <a:lnTo>
                    <a:pt x="130" y="343"/>
                  </a:lnTo>
                  <a:lnTo>
                    <a:pt x="131" y="333"/>
                  </a:lnTo>
                  <a:lnTo>
                    <a:pt x="131" y="324"/>
                  </a:lnTo>
                  <a:lnTo>
                    <a:pt x="132" y="314"/>
                  </a:lnTo>
                  <a:lnTo>
                    <a:pt x="135" y="306"/>
                  </a:lnTo>
                  <a:lnTo>
                    <a:pt x="135" y="298"/>
                  </a:lnTo>
                  <a:lnTo>
                    <a:pt x="135" y="290"/>
                  </a:lnTo>
                  <a:lnTo>
                    <a:pt x="137" y="282"/>
                  </a:lnTo>
                  <a:lnTo>
                    <a:pt x="138" y="276"/>
                  </a:lnTo>
                  <a:lnTo>
                    <a:pt x="138" y="269"/>
                  </a:lnTo>
                  <a:lnTo>
                    <a:pt x="138" y="267"/>
                  </a:lnTo>
                  <a:lnTo>
                    <a:pt x="138" y="263"/>
                  </a:lnTo>
                  <a:lnTo>
                    <a:pt x="139" y="261"/>
                  </a:lnTo>
                  <a:lnTo>
                    <a:pt x="139" y="259"/>
                  </a:lnTo>
                  <a:lnTo>
                    <a:pt x="139" y="261"/>
                  </a:lnTo>
                  <a:lnTo>
                    <a:pt x="139" y="265"/>
                  </a:lnTo>
                  <a:lnTo>
                    <a:pt x="141" y="274"/>
                  </a:lnTo>
                  <a:lnTo>
                    <a:pt x="142" y="280"/>
                  </a:lnTo>
                  <a:lnTo>
                    <a:pt x="145" y="287"/>
                  </a:lnTo>
                  <a:lnTo>
                    <a:pt x="147" y="294"/>
                  </a:lnTo>
                  <a:lnTo>
                    <a:pt x="153" y="298"/>
                  </a:lnTo>
                  <a:lnTo>
                    <a:pt x="158" y="298"/>
                  </a:lnTo>
                  <a:lnTo>
                    <a:pt x="165" y="295"/>
                  </a:lnTo>
                  <a:lnTo>
                    <a:pt x="172" y="290"/>
                  </a:lnTo>
                  <a:lnTo>
                    <a:pt x="180" y="283"/>
                  </a:lnTo>
                  <a:lnTo>
                    <a:pt x="183" y="278"/>
                  </a:lnTo>
                  <a:lnTo>
                    <a:pt x="187" y="274"/>
                  </a:lnTo>
                  <a:lnTo>
                    <a:pt x="189" y="267"/>
                  </a:lnTo>
                  <a:lnTo>
                    <a:pt x="193" y="263"/>
                  </a:lnTo>
                  <a:lnTo>
                    <a:pt x="196" y="256"/>
                  </a:lnTo>
                  <a:lnTo>
                    <a:pt x="199" y="250"/>
                  </a:lnTo>
                  <a:lnTo>
                    <a:pt x="200" y="245"/>
                  </a:lnTo>
                  <a:lnTo>
                    <a:pt x="203" y="240"/>
                  </a:lnTo>
                  <a:lnTo>
                    <a:pt x="203" y="233"/>
                  </a:lnTo>
                  <a:lnTo>
                    <a:pt x="204" y="227"/>
                  </a:lnTo>
                  <a:lnTo>
                    <a:pt x="204" y="222"/>
                  </a:lnTo>
                  <a:lnTo>
                    <a:pt x="206" y="217"/>
                  </a:lnTo>
                  <a:lnTo>
                    <a:pt x="204" y="210"/>
                  </a:lnTo>
                  <a:lnTo>
                    <a:pt x="204" y="204"/>
                  </a:lnTo>
                  <a:lnTo>
                    <a:pt x="204" y="199"/>
                  </a:lnTo>
                  <a:lnTo>
                    <a:pt x="204" y="194"/>
                  </a:lnTo>
                  <a:lnTo>
                    <a:pt x="203" y="183"/>
                  </a:lnTo>
                  <a:lnTo>
                    <a:pt x="204" y="175"/>
                  </a:lnTo>
                  <a:lnTo>
                    <a:pt x="206" y="166"/>
                  </a:lnTo>
                  <a:lnTo>
                    <a:pt x="210" y="161"/>
                  </a:lnTo>
                  <a:lnTo>
                    <a:pt x="214" y="154"/>
                  </a:lnTo>
                  <a:lnTo>
                    <a:pt x="222" y="152"/>
                  </a:lnTo>
                  <a:lnTo>
                    <a:pt x="230" y="147"/>
                  </a:lnTo>
                  <a:lnTo>
                    <a:pt x="241" y="145"/>
                  </a:lnTo>
                  <a:lnTo>
                    <a:pt x="246" y="141"/>
                  </a:lnTo>
                  <a:lnTo>
                    <a:pt x="252" y="138"/>
                  </a:lnTo>
                  <a:lnTo>
                    <a:pt x="257" y="135"/>
                  </a:lnTo>
                  <a:lnTo>
                    <a:pt x="264" y="133"/>
                  </a:lnTo>
                  <a:lnTo>
                    <a:pt x="268" y="127"/>
                  </a:lnTo>
                  <a:lnTo>
                    <a:pt x="273" y="124"/>
                  </a:lnTo>
                  <a:lnTo>
                    <a:pt x="280" y="118"/>
                  </a:lnTo>
                  <a:lnTo>
                    <a:pt x="286" y="112"/>
                  </a:lnTo>
                  <a:lnTo>
                    <a:pt x="290" y="104"/>
                  </a:lnTo>
                  <a:lnTo>
                    <a:pt x="294" y="96"/>
                  </a:lnTo>
                  <a:lnTo>
                    <a:pt x="298" y="86"/>
                  </a:lnTo>
                  <a:lnTo>
                    <a:pt x="303" y="78"/>
                  </a:lnTo>
                  <a:lnTo>
                    <a:pt x="307" y="69"/>
                  </a:lnTo>
                  <a:lnTo>
                    <a:pt x="311" y="59"/>
                  </a:lnTo>
                  <a:lnTo>
                    <a:pt x="314" y="51"/>
                  </a:lnTo>
                  <a:lnTo>
                    <a:pt x="318" y="43"/>
                  </a:lnTo>
                  <a:lnTo>
                    <a:pt x="321" y="32"/>
                  </a:lnTo>
                  <a:lnTo>
                    <a:pt x="324" y="25"/>
                  </a:lnTo>
                  <a:lnTo>
                    <a:pt x="325" y="17"/>
                  </a:lnTo>
                  <a:lnTo>
                    <a:pt x="328" y="12"/>
                  </a:lnTo>
                  <a:lnTo>
                    <a:pt x="328" y="5"/>
                  </a:lnTo>
                  <a:lnTo>
                    <a:pt x="329" y="2"/>
                  </a:lnTo>
                  <a:lnTo>
                    <a:pt x="330" y="0"/>
                  </a:lnTo>
                  <a:lnTo>
                    <a:pt x="332" y="0"/>
                  </a:lnTo>
                  <a:lnTo>
                    <a:pt x="135" y="91"/>
                  </a:lnTo>
                  <a:close/>
                </a:path>
              </a:pathLst>
            </a:custGeom>
            <a:solidFill>
              <a:srgbClr val="1C404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202" name="Shape 444"/>
            <p:cNvSpPr>
              <a:spLocks/>
            </p:cNvSpPr>
            <p:nvPr/>
          </p:nvSpPr>
          <p:spPr bwMode="auto">
            <a:xfrm>
              <a:off x="2367" y="3422"/>
              <a:ext cx="118" cy="267"/>
            </a:xfrm>
            <a:custGeom>
              <a:avLst/>
              <a:gdLst>
                <a:gd name="T0" fmla="*/ 16 w 119"/>
                <a:gd name="T1" fmla="*/ 57 h 268"/>
                <a:gd name="T2" fmla="*/ 16 w 119"/>
                <a:gd name="T3" fmla="*/ 53 h 268"/>
                <a:gd name="T4" fmla="*/ 19 w 119"/>
                <a:gd name="T5" fmla="*/ 43 h 268"/>
                <a:gd name="T6" fmla="*/ 21 w 119"/>
                <a:gd name="T7" fmla="*/ 37 h 268"/>
                <a:gd name="T8" fmla="*/ 24 w 119"/>
                <a:gd name="T9" fmla="*/ 31 h 268"/>
                <a:gd name="T10" fmla="*/ 27 w 119"/>
                <a:gd name="T11" fmla="*/ 26 h 268"/>
                <a:gd name="T12" fmla="*/ 31 w 119"/>
                <a:gd name="T13" fmla="*/ 20 h 268"/>
                <a:gd name="T14" fmla="*/ 35 w 119"/>
                <a:gd name="T15" fmla="*/ 14 h 268"/>
                <a:gd name="T16" fmla="*/ 39 w 119"/>
                <a:gd name="T17" fmla="*/ 9 h 268"/>
                <a:gd name="T18" fmla="*/ 45 w 119"/>
                <a:gd name="T19" fmla="*/ 5 h 268"/>
                <a:gd name="T20" fmla="*/ 50 w 119"/>
                <a:gd name="T21" fmla="*/ 4 h 268"/>
                <a:gd name="T22" fmla="*/ 59 w 119"/>
                <a:gd name="T23" fmla="*/ 0 h 268"/>
                <a:gd name="T24" fmla="*/ 62 w 119"/>
                <a:gd name="T25" fmla="*/ 0 h 268"/>
                <a:gd name="T26" fmla="*/ 70 w 119"/>
                <a:gd name="T27" fmla="*/ 3 h 268"/>
                <a:gd name="T28" fmla="*/ 78 w 119"/>
                <a:gd name="T29" fmla="*/ 9 h 268"/>
                <a:gd name="T30" fmla="*/ 80 w 119"/>
                <a:gd name="T31" fmla="*/ 12 h 268"/>
                <a:gd name="T32" fmla="*/ 82 w 119"/>
                <a:gd name="T33" fmla="*/ 18 h 268"/>
                <a:gd name="T34" fmla="*/ 84 w 119"/>
                <a:gd name="T35" fmla="*/ 23 h 268"/>
                <a:gd name="T36" fmla="*/ 85 w 119"/>
                <a:gd name="T37" fmla="*/ 33 h 268"/>
                <a:gd name="T38" fmla="*/ 85 w 119"/>
                <a:gd name="T39" fmla="*/ 41 h 268"/>
                <a:gd name="T40" fmla="*/ 84 w 119"/>
                <a:gd name="T41" fmla="*/ 49 h 268"/>
                <a:gd name="T42" fmla="*/ 82 w 119"/>
                <a:gd name="T43" fmla="*/ 57 h 268"/>
                <a:gd name="T44" fmla="*/ 82 w 119"/>
                <a:gd name="T45" fmla="*/ 65 h 268"/>
                <a:gd name="T46" fmla="*/ 80 w 119"/>
                <a:gd name="T47" fmla="*/ 72 h 268"/>
                <a:gd name="T48" fmla="*/ 78 w 119"/>
                <a:gd name="T49" fmla="*/ 79 h 268"/>
                <a:gd name="T50" fmla="*/ 78 w 119"/>
                <a:gd name="T51" fmla="*/ 81 h 268"/>
                <a:gd name="T52" fmla="*/ 78 w 119"/>
                <a:gd name="T53" fmla="*/ 84 h 268"/>
                <a:gd name="T54" fmla="*/ 105 w 119"/>
                <a:gd name="T55" fmla="*/ 57 h 268"/>
                <a:gd name="T56" fmla="*/ 112 w 119"/>
                <a:gd name="T57" fmla="*/ 89 h 268"/>
                <a:gd name="T58" fmla="*/ 112 w 119"/>
                <a:gd name="T59" fmla="*/ 91 h 268"/>
                <a:gd name="T60" fmla="*/ 109 w 119"/>
                <a:gd name="T61" fmla="*/ 95 h 268"/>
                <a:gd name="T62" fmla="*/ 108 w 119"/>
                <a:gd name="T63" fmla="*/ 99 h 268"/>
                <a:gd name="T64" fmla="*/ 107 w 119"/>
                <a:gd name="T65" fmla="*/ 102 h 268"/>
                <a:gd name="T66" fmla="*/ 105 w 119"/>
                <a:gd name="T67" fmla="*/ 107 h 268"/>
                <a:gd name="T68" fmla="*/ 104 w 119"/>
                <a:gd name="T69" fmla="*/ 113 h 268"/>
                <a:gd name="T70" fmla="*/ 101 w 119"/>
                <a:gd name="T71" fmla="*/ 119 h 268"/>
                <a:gd name="T72" fmla="*/ 99 w 119"/>
                <a:gd name="T73" fmla="*/ 125 h 268"/>
                <a:gd name="T74" fmla="*/ 96 w 119"/>
                <a:gd name="T75" fmla="*/ 131 h 268"/>
                <a:gd name="T76" fmla="*/ 94 w 119"/>
                <a:gd name="T77" fmla="*/ 134 h 268"/>
                <a:gd name="T78" fmla="*/ 90 w 119"/>
                <a:gd name="T79" fmla="*/ 138 h 268"/>
                <a:gd name="T80" fmla="*/ 88 w 119"/>
                <a:gd name="T81" fmla="*/ 146 h 268"/>
                <a:gd name="T82" fmla="*/ 84 w 119"/>
                <a:gd name="T83" fmla="*/ 153 h 268"/>
                <a:gd name="T84" fmla="*/ 81 w 119"/>
                <a:gd name="T85" fmla="*/ 162 h 268"/>
                <a:gd name="T86" fmla="*/ 75 w 119"/>
                <a:gd name="T87" fmla="*/ 169 h 268"/>
                <a:gd name="T88" fmla="*/ 71 w 119"/>
                <a:gd name="T89" fmla="*/ 177 h 268"/>
                <a:gd name="T90" fmla="*/ 66 w 119"/>
                <a:gd name="T91" fmla="*/ 185 h 268"/>
                <a:gd name="T92" fmla="*/ 62 w 119"/>
                <a:gd name="T93" fmla="*/ 194 h 268"/>
                <a:gd name="T94" fmla="*/ 59 w 119"/>
                <a:gd name="T95" fmla="*/ 200 h 268"/>
                <a:gd name="T96" fmla="*/ 58 w 119"/>
                <a:gd name="T97" fmla="*/ 207 h 268"/>
                <a:gd name="T98" fmla="*/ 53 w 119"/>
                <a:gd name="T99" fmla="*/ 214 h 268"/>
                <a:gd name="T100" fmla="*/ 49 w 119"/>
                <a:gd name="T101" fmla="*/ 221 h 268"/>
                <a:gd name="T102" fmla="*/ 45 w 119"/>
                <a:gd name="T103" fmla="*/ 226 h 268"/>
                <a:gd name="T104" fmla="*/ 40 w 119"/>
                <a:gd name="T105" fmla="*/ 232 h 268"/>
                <a:gd name="T106" fmla="*/ 36 w 119"/>
                <a:gd name="T107" fmla="*/ 236 h 268"/>
                <a:gd name="T108" fmla="*/ 35 w 119"/>
                <a:gd name="T109" fmla="*/ 241 h 268"/>
                <a:gd name="T110" fmla="*/ 30 w 119"/>
                <a:gd name="T111" fmla="*/ 245 h 268"/>
                <a:gd name="T112" fmla="*/ 28 w 119"/>
                <a:gd name="T113" fmla="*/ 248 h 268"/>
                <a:gd name="T114" fmla="*/ 0 w 119"/>
                <a:gd name="T115" fmla="*/ 261 h 268"/>
                <a:gd name="T116" fmla="*/ 28 w 119"/>
                <a:gd name="T117" fmla="*/ 87 h 268"/>
                <a:gd name="T118" fmla="*/ 16 w 119"/>
                <a:gd name="T119" fmla="*/ 57 h 268"/>
                <a:gd name="T120" fmla="*/ 16 w 119"/>
                <a:gd name="T121" fmla="*/ 57 h 2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9"/>
                <a:gd name="T184" fmla="*/ 0 h 268"/>
                <a:gd name="T185" fmla="*/ 119 w 119"/>
                <a:gd name="T186" fmla="*/ 268 h 26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9" h="268" extrusionOk="0">
                  <a:moveTo>
                    <a:pt x="16" y="57"/>
                  </a:moveTo>
                  <a:lnTo>
                    <a:pt x="16" y="53"/>
                  </a:lnTo>
                  <a:lnTo>
                    <a:pt x="19" y="43"/>
                  </a:lnTo>
                  <a:lnTo>
                    <a:pt x="21" y="37"/>
                  </a:lnTo>
                  <a:lnTo>
                    <a:pt x="24" y="31"/>
                  </a:lnTo>
                  <a:lnTo>
                    <a:pt x="27" y="26"/>
                  </a:lnTo>
                  <a:lnTo>
                    <a:pt x="31" y="20"/>
                  </a:lnTo>
                  <a:lnTo>
                    <a:pt x="35" y="14"/>
                  </a:lnTo>
                  <a:lnTo>
                    <a:pt x="39" y="9"/>
                  </a:lnTo>
                  <a:lnTo>
                    <a:pt x="45" y="5"/>
                  </a:lnTo>
                  <a:lnTo>
                    <a:pt x="50" y="4"/>
                  </a:lnTo>
                  <a:lnTo>
                    <a:pt x="59" y="0"/>
                  </a:lnTo>
                  <a:lnTo>
                    <a:pt x="69" y="0"/>
                  </a:lnTo>
                  <a:lnTo>
                    <a:pt x="77" y="3"/>
                  </a:lnTo>
                  <a:lnTo>
                    <a:pt x="85" y="9"/>
                  </a:lnTo>
                  <a:lnTo>
                    <a:pt x="87" y="12"/>
                  </a:lnTo>
                  <a:lnTo>
                    <a:pt x="89" y="18"/>
                  </a:lnTo>
                  <a:lnTo>
                    <a:pt x="91" y="23"/>
                  </a:lnTo>
                  <a:lnTo>
                    <a:pt x="92" y="33"/>
                  </a:lnTo>
                  <a:lnTo>
                    <a:pt x="92" y="41"/>
                  </a:lnTo>
                  <a:lnTo>
                    <a:pt x="91" y="49"/>
                  </a:lnTo>
                  <a:lnTo>
                    <a:pt x="89" y="57"/>
                  </a:lnTo>
                  <a:lnTo>
                    <a:pt x="89" y="65"/>
                  </a:lnTo>
                  <a:lnTo>
                    <a:pt x="87" y="72"/>
                  </a:lnTo>
                  <a:lnTo>
                    <a:pt x="85" y="79"/>
                  </a:lnTo>
                  <a:lnTo>
                    <a:pt x="85" y="81"/>
                  </a:lnTo>
                  <a:lnTo>
                    <a:pt x="85" y="84"/>
                  </a:lnTo>
                  <a:lnTo>
                    <a:pt x="112" y="57"/>
                  </a:lnTo>
                  <a:lnTo>
                    <a:pt x="119" y="89"/>
                  </a:lnTo>
                  <a:lnTo>
                    <a:pt x="119" y="91"/>
                  </a:lnTo>
                  <a:lnTo>
                    <a:pt x="116" y="95"/>
                  </a:lnTo>
                  <a:lnTo>
                    <a:pt x="115" y="99"/>
                  </a:lnTo>
                  <a:lnTo>
                    <a:pt x="114" y="102"/>
                  </a:lnTo>
                  <a:lnTo>
                    <a:pt x="112" y="107"/>
                  </a:lnTo>
                  <a:lnTo>
                    <a:pt x="111" y="113"/>
                  </a:lnTo>
                  <a:lnTo>
                    <a:pt x="108" y="119"/>
                  </a:lnTo>
                  <a:lnTo>
                    <a:pt x="106" y="125"/>
                  </a:lnTo>
                  <a:lnTo>
                    <a:pt x="103" y="131"/>
                  </a:lnTo>
                  <a:lnTo>
                    <a:pt x="101" y="138"/>
                  </a:lnTo>
                  <a:lnTo>
                    <a:pt x="97" y="145"/>
                  </a:lnTo>
                  <a:lnTo>
                    <a:pt x="95" y="153"/>
                  </a:lnTo>
                  <a:lnTo>
                    <a:pt x="91" y="160"/>
                  </a:lnTo>
                  <a:lnTo>
                    <a:pt x="88" y="169"/>
                  </a:lnTo>
                  <a:lnTo>
                    <a:pt x="82" y="176"/>
                  </a:lnTo>
                  <a:lnTo>
                    <a:pt x="78" y="184"/>
                  </a:lnTo>
                  <a:lnTo>
                    <a:pt x="73" y="192"/>
                  </a:lnTo>
                  <a:lnTo>
                    <a:pt x="69" y="201"/>
                  </a:lnTo>
                  <a:lnTo>
                    <a:pt x="62" y="207"/>
                  </a:lnTo>
                  <a:lnTo>
                    <a:pt x="58" y="214"/>
                  </a:lnTo>
                  <a:lnTo>
                    <a:pt x="53" y="221"/>
                  </a:lnTo>
                  <a:lnTo>
                    <a:pt x="49" y="228"/>
                  </a:lnTo>
                  <a:lnTo>
                    <a:pt x="45" y="233"/>
                  </a:lnTo>
                  <a:lnTo>
                    <a:pt x="40" y="239"/>
                  </a:lnTo>
                  <a:lnTo>
                    <a:pt x="36" y="243"/>
                  </a:lnTo>
                  <a:lnTo>
                    <a:pt x="35" y="248"/>
                  </a:lnTo>
                  <a:lnTo>
                    <a:pt x="30" y="252"/>
                  </a:lnTo>
                  <a:lnTo>
                    <a:pt x="28" y="255"/>
                  </a:lnTo>
                  <a:lnTo>
                    <a:pt x="0" y="268"/>
                  </a:lnTo>
                  <a:lnTo>
                    <a:pt x="28" y="87"/>
                  </a:lnTo>
                  <a:lnTo>
                    <a:pt x="16" y="57"/>
                  </a:lnTo>
                  <a:close/>
                </a:path>
              </a:pathLst>
            </a:custGeom>
            <a:solidFill>
              <a:srgbClr val="4D14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203" name="Shape 445"/>
            <p:cNvSpPr>
              <a:spLocks/>
            </p:cNvSpPr>
            <p:nvPr/>
          </p:nvSpPr>
          <p:spPr bwMode="auto">
            <a:xfrm>
              <a:off x="2345" y="3436"/>
              <a:ext cx="86" cy="253"/>
            </a:xfrm>
            <a:custGeom>
              <a:avLst/>
              <a:gdLst>
                <a:gd name="T0" fmla="*/ 23 w 87"/>
                <a:gd name="T1" fmla="*/ 80 h 254"/>
                <a:gd name="T2" fmla="*/ 26 w 87"/>
                <a:gd name="T3" fmla="*/ 67 h 254"/>
                <a:gd name="T4" fmla="*/ 31 w 87"/>
                <a:gd name="T5" fmla="*/ 48 h 254"/>
                <a:gd name="T6" fmla="*/ 38 w 87"/>
                <a:gd name="T7" fmla="*/ 29 h 254"/>
                <a:gd name="T8" fmla="*/ 43 w 87"/>
                <a:gd name="T9" fmla="*/ 13 h 254"/>
                <a:gd name="T10" fmla="*/ 47 w 87"/>
                <a:gd name="T11" fmla="*/ 4 h 254"/>
                <a:gd name="T12" fmla="*/ 60 w 87"/>
                <a:gd name="T13" fmla="*/ 0 h 254"/>
                <a:gd name="T14" fmla="*/ 70 w 87"/>
                <a:gd name="T15" fmla="*/ 6 h 254"/>
                <a:gd name="T16" fmla="*/ 74 w 87"/>
                <a:gd name="T17" fmla="*/ 14 h 254"/>
                <a:gd name="T18" fmla="*/ 77 w 87"/>
                <a:gd name="T19" fmla="*/ 27 h 254"/>
                <a:gd name="T20" fmla="*/ 78 w 87"/>
                <a:gd name="T21" fmla="*/ 42 h 254"/>
                <a:gd name="T22" fmla="*/ 77 w 87"/>
                <a:gd name="T23" fmla="*/ 58 h 254"/>
                <a:gd name="T24" fmla="*/ 73 w 87"/>
                <a:gd name="T25" fmla="*/ 75 h 254"/>
                <a:gd name="T26" fmla="*/ 70 w 87"/>
                <a:gd name="T27" fmla="*/ 90 h 254"/>
                <a:gd name="T28" fmla="*/ 68 w 87"/>
                <a:gd name="T29" fmla="*/ 100 h 254"/>
                <a:gd name="T30" fmla="*/ 78 w 87"/>
                <a:gd name="T31" fmla="*/ 109 h 254"/>
                <a:gd name="T32" fmla="*/ 78 w 87"/>
                <a:gd name="T33" fmla="*/ 115 h 254"/>
                <a:gd name="T34" fmla="*/ 80 w 87"/>
                <a:gd name="T35" fmla="*/ 127 h 254"/>
                <a:gd name="T36" fmla="*/ 78 w 87"/>
                <a:gd name="T37" fmla="*/ 131 h 254"/>
                <a:gd name="T38" fmla="*/ 77 w 87"/>
                <a:gd name="T39" fmla="*/ 142 h 254"/>
                <a:gd name="T40" fmla="*/ 73 w 87"/>
                <a:gd name="T41" fmla="*/ 155 h 254"/>
                <a:gd name="T42" fmla="*/ 69 w 87"/>
                <a:gd name="T43" fmla="*/ 169 h 254"/>
                <a:gd name="T44" fmla="*/ 61 w 87"/>
                <a:gd name="T45" fmla="*/ 182 h 254"/>
                <a:gd name="T46" fmla="*/ 53 w 87"/>
                <a:gd name="T47" fmla="*/ 196 h 254"/>
                <a:gd name="T48" fmla="*/ 45 w 87"/>
                <a:gd name="T49" fmla="*/ 209 h 254"/>
                <a:gd name="T50" fmla="*/ 43 w 87"/>
                <a:gd name="T51" fmla="*/ 222 h 254"/>
                <a:gd name="T52" fmla="*/ 34 w 87"/>
                <a:gd name="T53" fmla="*/ 231 h 254"/>
                <a:gd name="T54" fmla="*/ 27 w 87"/>
                <a:gd name="T55" fmla="*/ 241 h 254"/>
                <a:gd name="T56" fmla="*/ 22 w 87"/>
                <a:gd name="T57" fmla="*/ 247 h 254"/>
                <a:gd name="T58" fmla="*/ 0 w 87"/>
                <a:gd name="T59" fmla="*/ 165 h 254"/>
                <a:gd name="T60" fmla="*/ 23 w 87"/>
                <a:gd name="T61" fmla="*/ 92 h 254"/>
                <a:gd name="T62" fmla="*/ 23 w 87"/>
                <a:gd name="T63" fmla="*/ 81 h 2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7"/>
                <a:gd name="T97" fmla="*/ 0 h 254"/>
                <a:gd name="T98" fmla="*/ 87 w 87"/>
                <a:gd name="T99" fmla="*/ 254 h 25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7" h="254" extrusionOk="0">
                  <a:moveTo>
                    <a:pt x="23" y="81"/>
                  </a:moveTo>
                  <a:lnTo>
                    <a:pt x="23" y="80"/>
                  </a:lnTo>
                  <a:lnTo>
                    <a:pt x="25" y="74"/>
                  </a:lnTo>
                  <a:lnTo>
                    <a:pt x="26" y="67"/>
                  </a:lnTo>
                  <a:lnTo>
                    <a:pt x="29" y="59"/>
                  </a:lnTo>
                  <a:lnTo>
                    <a:pt x="31" y="48"/>
                  </a:lnTo>
                  <a:lnTo>
                    <a:pt x="34" y="39"/>
                  </a:lnTo>
                  <a:lnTo>
                    <a:pt x="38" y="29"/>
                  </a:lnTo>
                  <a:lnTo>
                    <a:pt x="43" y="21"/>
                  </a:lnTo>
                  <a:lnTo>
                    <a:pt x="46" y="13"/>
                  </a:lnTo>
                  <a:lnTo>
                    <a:pt x="50" y="8"/>
                  </a:lnTo>
                  <a:lnTo>
                    <a:pt x="54" y="4"/>
                  </a:lnTo>
                  <a:lnTo>
                    <a:pt x="60" y="2"/>
                  </a:lnTo>
                  <a:lnTo>
                    <a:pt x="67" y="0"/>
                  </a:lnTo>
                  <a:lnTo>
                    <a:pt x="75" y="5"/>
                  </a:lnTo>
                  <a:lnTo>
                    <a:pt x="77" y="6"/>
                  </a:lnTo>
                  <a:lnTo>
                    <a:pt x="80" y="10"/>
                  </a:lnTo>
                  <a:lnTo>
                    <a:pt x="81" y="14"/>
                  </a:lnTo>
                  <a:lnTo>
                    <a:pt x="84" y="20"/>
                  </a:lnTo>
                  <a:lnTo>
                    <a:pt x="84" y="27"/>
                  </a:lnTo>
                  <a:lnTo>
                    <a:pt x="85" y="33"/>
                  </a:lnTo>
                  <a:lnTo>
                    <a:pt x="85" y="42"/>
                  </a:lnTo>
                  <a:lnTo>
                    <a:pt x="85" y="50"/>
                  </a:lnTo>
                  <a:lnTo>
                    <a:pt x="84" y="58"/>
                  </a:lnTo>
                  <a:lnTo>
                    <a:pt x="83" y="67"/>
                  </a:lnTo>
                  <a:lnTo>
                    <a:pt x="80" y="75"/>
                  </a:lnTo>
                  <a:lnTo>
                    <a:pt x="79" y="85"/>
                  </a:lnTo>
                  <a:lnTo>
                    <a:pt x="77" y="90"/>
                  </a:lnTo>
                  <a:lnTo>
                    <a:pt x="76" y="96"/>
                  </a:lnTo>
                  <a:lnTo>
                    <a:pt x="75" y="100"/>
                  </a:lnTo>
                  <a:lnTo>
                    <a:pt x="75" y="101"/>
                  </a:lnTo>
                  <a:lnTo>
                    <a:pt x="85" y="109"/>
                  </a:lnTo>
                  <a:lnTo>
                    <a:pt x="85" y="111"/>
                  </a:lnTo>
                  <a:lnTo>
                    <a:pt x="85" y="115"/>
                  </a:lnTo>
                  <a:lnTo>
                    <a:pt x="85" y="120"/>
                  </a:lnTo>
                  <a:lnTo>
                    <a:pt x="87" y="128"/>
                  </a:lnTo>
                  <a:lnTo>
                    <a:pt x="85" y="132"/>
                  </a:lnTo>
                  <a:lnTo>
                    <a:pt x="85" y="138"/>
                  </a:lnTo>
                  <a:lnTo>
                    <a:pt x="84" y="143"/>
                  </a:lnTo>
                  <a:lnTo>
                    <a:pt x="84" y="149"/>
                  </a:lnTo>
                  <a:lnTo>
                    <a:pt x="81" y="155"/>
                  </a:lnTo>
                  <a:lnTo>
                    <a:pt x="80" y="162"/>
                  </a:lnTo>
                  <a:lnTo>
                    <a:pt x="77" y="169"/>
                  </a:lnTo>
                  <a:lnTo>
                    <a:pt x="76" y="176"/>
                  </a:lnTo>
                  <a:lnTo>
                    <a:pt x="72" y="183"/>
                  </a:lnTo>
                  <a:lnTo>
                    <a:pt x="68" y="189"/>
                  </a:lnTo>
                  <a:lnTo>
                    <a:pt x="64" y="196"/>
                  </a:lnTo>
                  <a:lnTo>
                    <a:pt x="60" y="203"/>
                  </a:lnTo>
                  <a:lnTo>
                    <a:pt x="56" y="210"/>
                  </a:lnTo>
                  <a:lnTo>
                    <a:pt x="52" y="216"/>
                  </a:lnTo>
                  <a:lnTo>
                    <a:pt x="46" y="222"/>
                  </a:lnTo>
                  <a:lnTo>
                    <a:pt x="43" y="229"/>
                  </a:lnTo>
                  <a:lnTo>
                    <a:pt x="38" y="234"/>
                  </a:lnTo>
                  <a:lnTo>
                    <a:pt x="34" y="238"/>
                  </a:lnTo>
                  <a:lnTo>
                    <a:pt x="30" y="242"/>
                  </a:lnTo>
                  <a:lnTo>
                    <a:pt x="27" y="248"/>
                  </a:lnTo>
                  <a:lnTo>
                    <a:pt x="23" y="252"/>
                  </a:lnTo>
                  <a:lnTo>
                    <a:pt x="22" y="254"/>
                  </a:lnTo>
                  <a:lnTo>
                    <a:pt x="10" y="244"/>
                  </a:lnTo>
                  <a:lnTo>
                    <a:pt x="0" y="172"/>
                  </a:lnTo>
                  <a:lnTo>
                    <a:pt x="43" y="99"/>
                  </a:lnTo>
                  <a:lnTo>
                    <a:pt x="23" y="92"/>
                  </a:lnTo>
                  <a:lnTo>
                    <a:pt x="23" y="81"/>
                  </a:lnTo>
                  <a:close/>
                </a:path>
              </a:pathLst>
            </a:custGeom>
            <a:solidFill>
              <a:srgbClr val="A84A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204" name="Shape 446"/>
            <p:cNvSpPr>
              <a:spLocks/>
            </p:cNvSpPr>
            <p:nvPr/>
          </p:nvSpPr>
          <p:spPr bwMode="auto">
            <a:xfrm>
              <a:off x="3017" y="2748"/>
              <a:ext cx="109" cy="123"/>
            </a:xfrm>
            <a:custGeom>
              <a:avLst/>
              <a:gdLst>
                <a:gd name="T0" fmla="*/ 19 w 110"/>
                <a:gd name="T1" fmla="*/ 0 h 124"/>
                <a:gd name="T2" fmla="*/ 103 w 110"/>
                <a:gd name="T3" fmla="*/ 49 h 124"/>
                <a:gd name="T4" fmla="*/ 19 w 110"/>
                <a:gd name="T5" fmla="*/ 117 h 124"/>
                <a:gd name="T6" fmla="*/ 0 w 110"/>
                <a:gd name="T7" fmla="*/ 68 h 124"/>
                <a:gd name="T8" fmla="*/ 19 w 110"/>
                <a:gd name="T9" fmla="*/ 0 h 124"/>
                <a:gd name="T10" fmla="*/ 19 w 110"/>
                <a:gd name="T11" fmla="*/ 0 h 124"/>
                <a:gd name="T12" fmla="*/ 0 60000 65536"/>
                <a:gd name="T13" fmla="*/ 0 60000 65536"/>
                <a:gd name="T14" fmla="*/ 0 60000 65536"/>
                <a:gd name="T15" fmla="*/ 0 60000 65536"/>
                <a:gd name="T16" fmla="*/ 0 60000 65536"/>
                <a:gd name="T17" fmla="*/ 0 60000 65536"/>
                <a:gd name="T18" fmla="*/ 0 w 110"/>
                <a:gd name="T19" fmla="*/ 0 h 124"/>
                <a:gd name="T20" fmla="*/ 110 w 110"/>
                <a:gd name="T21" fmla="*/ 124 h 124"/>
              </a:gdLst>
              <a:ahLst/>
              <a:cxnLst>
                <a:cxn ang="T12">
                  <a:pos x="T0" y="T1"/>
                </a:cxn>
                <a:cxn ang="T13">
                  <a:pos x="T2" y="T3"/>
                </a:cxn>
                <a:cxn ang="T14">
                  <a:pos x="T4" y="T5"/>
                </a:cxn>
                <a:cxn ang="T15">
                  <a:pos x="T6" y="T7"/>
                </a:cxn>
                <a:cxn ang="T16">
                  <a:pos x="T8" y="T9"/>
                </a:cxn>
                <a:cxn ang="T17">
                  <a:pos x="T10" y="T11"/>
                </a:cxn>
              </a:cxnLst>
              <a:rect l="T18" t="T19" r="T20" b="T21"/>
              <a:pathLst>
                <a:path w="110" h="124" extrusionOk="0">
                  <a:moveTo>
                    <a:pt x="19" y="0"/>
                  </a:moveTo>
                  <a:lnTo>
                    <a:pt x="110" y="49"/>
                  </a:lnTo>
                  <a:lnTo>
                    <a:pt x="19" y="124"/>
                  </a:lnTo>
                  <a:lnTo>
                    <a:pt x="0" y="75"/>
                  </a:lnTo>
                  <a:lnTo>
                    <a:pt x="19" y="0"/>
                  </a:lnTo>
                  <a:close/>
                </a:path>
              </a:pathLst>
            </a:custGeom>
            <a:solidFill>
              <a:srgbClr val="8F825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205" name="Shape 447"/>
            <p:cNvSpPr>
              <a:spLocks/>
            </p:cNvSpPr>
            <p:nvPr/>
          </p:nvSpPr>
          <p:spPr bwMode="auto">
            <a:xfrm>
              <a:off x="3000" y="2731"/>
              <a:ext cx="193" cy="154"/>
            </a:xfrm>
            <a:custGeom>
              <a:avLst/>
              <a:gdLst>
                <a:gd name="T0" fmla="*/ 65 w 194"/>
                <a:gd name="T1" fmla="*/ 27 h 155"/>
                <a:gd name="T2" fmla="*/ 65 w 194"/>
                <a:gd name="T3" fmla="*/ 59 h 155"/>
                <a:gd name="T4" fmla="*/ 92 w 194"/>
                <a:gd name="T5" fmla="*/ 70 h 155"/>
                <a:gd name="T6" fmla="*/ 89 w 194"/>
                <a:gd name="T7" fmla="*/ 73 h 155"/>
                <a:gd name="T8" fmla="*/ 82 w 194"/>
                <a:gd name="T9" fmla="*/ 77 h 155"/>
                <a:gd name="T10" fmla="*/ 78 w 194"/>
                <a:gd name="T11" fmla="*/ 79 h 155"/>
                <a:gd name="T12" fmla="*/ 73 w 194"/>
                <a:gd name="T13" fmla="*/ 83 h 155"/>
                <a:gd name="T14" fmla="*/ 67 w 194"/>
                <a:gd name="T15" fmla="*/ 87 h 155"/>
                <a:gd name="T16" fmla="*/ 62 w 194"/>
                <a:gd name="T17" fmla="*/ 90 h 155"/>
                <a:gd name="T18" fmla="*/ 55 w 194"/>
                <a:gd name="T19" fmla="*/ 90 h 155"/>
                <a:gd name="T20" fmla="*/ 49 w 194"/>
                <a:gd name="T21" fmla="*/ 90 h 155"/>
                <a:gd name="T22" fmla="*/ 43 w 194"/>
                <a:gd name="T23" fmla="*/ 89 h 155"/>
                <a:gd name="T24" fmla="*/ 38 w 194"/>
                <a:gd name="T25" fmla="*/ 89 h 155"/>
                <a:gd name="T26" fmla="*/ 28 w 194"/>
                <a:gd name="T27" fmla="*/ 85 h 155"/>
                <a:gd name="T28" fmla="*/ 25 w 194"/>
                <a:gd name="T29" fmla="*/ 83 h 155"/>
                <a:gd name="T30" fmla="*/ 8 w 194"/>
                <a:gd name="T31" fmla="*/ 83 h 155"/>
                <a:gd name="T32" fmla="*/ 6 w 194"/>
                <a:gd name="T33" fmla="*/ 86 h 155"/>
                <a:gd name="T34" fmla="*/ 4 w 194"/>
                <a:gd name="T35" fmla="*/ 90 h 155"/>
                <a:gd name="T36" fmla="*/ 1 w 194"/>
                <a:gd name="T37" fmla="*/ 98 h 155"/>
                <a:gd name="T38" fmla="*/ 0 w 194"/>
                <a:gd name="T39" fmla="*/ 109 h 155"/>
                <a:gd name="T40" fmla="*/ 1 w 194"/>
                <a:gd name="T41" fmla="*/ 119 h 155"/>
                <a:gd name="T42" fmla="*/ 4 w 194"/>
                <a:gd name="T43" fmla="*/ 128 h 155"/>
                <a:gd name="T44" fmla="*/ 6 w 194"/>
                <a:gd name="T45" fmla="*/ 135 h 155"/>
                <a:gd name="T46" fmla="*/ 8 w 194"/>
                <a:gd name="T47" fmla="*/ 139 h 155"/>
                <a:gd name="T48" fmla="*/ 11 w 194"/>
                <a:gd name="T49" fmla="*/ 140 h 155"/>
                <a:gd name="T50" fmla="*/ 17 w 194"/>
                <a:gd name="T51" fmla="*/ 144 h 155"/>
                <a:gd name="T52" fmla="*/ 20 w 194"/>
                <a:gd name="T53" fmla="*/ 146 h 155"/>
                <a:gd name="T54" fmla="*/ 27 w 194"/>
                <a:gd name="T55" fmla="*/ 147 h 155"/>
                <a:gd name="T56" fmla="*/ 32 w 194"/>
                <a:gd name="T57" fmla="*/ 147 h 155"/>
                <a:gd name="T58" fmla="*/ 40 w 194"/>
                <a:gd name="T59" fmla="*/ 148 h 155"/>
                <a:gd name="T60" fmla="*/ 47 w 194"/>
                <a:gd name="T61" fmla="*/ 144 h 155"/>
                <a:gd name="T62" fmla="*/ 54 w 194"/>
                <a:gd name="T63" fmla="*/ 142 h 155"/>
                <a:gd name="T64" fmla="*/ 61 w 194"/>
                <a:gd name="T65" fmla="*/ 138 h 155"/>
                <a:gd name="T66" fmla="*/ 67 w 194"/>
                <a:gd name="T67" fmla="*/ 134 h 155"/>
                <a:gd name="T68" fmla="*/ 73 w 194"/>
                <a:gd name="T69" fmla="*/ 128 h 155"/>
                <a:gd name="T70" fmla="*/ 78 w 194"/>
                <a:gd name="T71" fmla="*/ 125 h 155"/>
                <a:gd name="T72" fmla="*/ 80 w 194"/>
                <a:gd name="T73" fmla="*/ 123 h 155"/>
                <a:gd name="T74" fmla="*/ 81 w 194"/>
                <a:gd name="T75" fmla="*/ 123 h 155"/>
                <a:gd name="T76" fmla="*/ 84 w 194"/>
                <a:gd name="T77" fmla="*/ 110 h 155"/>
                <a:gd name="T78" fmla="*/ 124 w 194"/>
                <a:gd name="T79" fmla="*/ 93 h 155"/>
                <a:gd name="T80" fmla="*/ 187 w 194"/>
                <a:gd name="T81" fmla="*/ 27 h 155"/>
                <a:gd name="T82" fmla="*/ 182 w 194"/>
                <a:gd name="T83" fmla="*/ 9 h 155"/>
                <a:gd name="T84" fmla="*/ 169 w 194"/>
                <a:gd name="T85" fmla="*/ 0 h 155"/>
                <a:gd name="T86" fmla="*/ 81 w 194"/>
                <a:gd name="T87" fmla="*/ 17 h 155"/>
                <a:gd name="T88" fmla="*/ 65 w 194"/>
                <a:gd name="T89" fmla="*/ 27 h 155"/>
                <a:gd name="T90" fmla="*/ 65 w 194"/>
                <a:gd name="T91" fmla="*/ 27 h 1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4"/>
                <a:gd name="T139" fmla="*/ 0 h 155"/>
                <a:gd name="T140" fmla="*/ 194 w 194"/>
                <a:gd name="T141" fmla="*/ 155 h 15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4" h="155" extrusionOk="0">
                  <a:moveTo>
                    <a:pt x="65" y="27"/>
                  </a:moveTo>
                  <a:lnTo>
                    <a:pt x="65" y="59"/>
                  </a:lnTo>
                  <a:lnTo>
                    <a:pt x="92" y="70"/>
                  </a:lnTo>
                  <a:lnTo>
                    <a:pt x="89" y="73"/>
                  </a:lnTo>
                  <a:lnTo>
                    <a:pt x="82" y="82"/>
                  </a:lnTo>
                  <a:lnTo>
                    <a:pt x="78" y="86"/>
                  </a:lnTo>
                  <a:lnTo>
                    <a:pt x="73" y="90"/>
                  </a:lnTo>
                  <a:lnTo>
                    <a:pt x="67" y="94"/>
                  </a:lnTo>
                  <a:lnTo>
                    <a:pt x="62" y="97"/>
                  </a:lnTo>
                  <a:lnTo>
                    <a:pt x="55" y="97"/>
                  </a:lnTo>
                  <a:lnTo>
                    <a:pt x="49" y="97"/>
                  </a:lnTo>
                  <a:lnTo>
                    <a:pt x="43" y="96"/>
                  </a:lnTo>
                  <a:lnTo>
                    <a:pt x="38" y="96"/>
                  </a:lnTo>
                  <a:lnTo>
                    <a:pt x="28" y="92"/>
                  </a:lnTo>
                  <a:lnTo>
                    <a:pt x="25" y="90"/>
                  </a:lnTo>
                  <a:lnTo>
                    <a:pt x="8" y="90"/>
                  </a:lnTo>
                  <a:lnTo>
                    <a:pt x="6" y="93"/>
                  </a:lnTo>
                  <a:lnTo>
                    <a:pt x="4" y="97"/>
                  </a:lnTo>
                  <a:lnTo>
                    <a:pt x="1" y="105"/>
                  </a:lnTo>
                  <a:lnTo>
                    <a:pt x="0" y="116"/>
                  </a:lnTo>
                  <a:lnTo>
                    <a:pt x="1" y="126"/>
                  </a:lnTo>
                  <a:lnTo>
                    <a:pt x="4" y="135"/>
                  </a:lnTo>
                  <a:lnTo>
                    <a:pt x="6" y="142"/>
                  </a:lnTo>
                  <a:lnTo>
                    <a:pt x="8" y="146"/>
                  </a:lnTo>
                  <a:lnTo>
                    <a:pt x="11" y="147"/>
                  </a:lnTo>
                  <a:lnTo>
                    <a:pt x="17" y="151"/>
                  </a:lnTo>
                  <a:lnTo>
                    <a:pt x="20" y="153"/>
                  </a:lnTo>
                  <a:lnTo>
                    <a:pt x="27" y="154"/>
                  </a:lnTo>
                  <a:lnTo>
                    <a:pt x="32" y="154"/>
                  </a:lnTo>
                  <a:lnTo>
                    <a:pt x="40" y="155"/>
                  </a:lnTo>
                  <a:lnTo>
                    <a:pt x="47" y="151"/>
                  </a:lnTo>
                  <a:lnTo>
                    <a:pt x="54" y="149"/>
                  </a:lnTo>
                  <a:lnTo>
                    <a:pt x="61" y="145"/>
                  </a:lnTo>
                  <a:lnTo>
                    <a:pt x="67" y="141"/>
                  </a:lnTo>
                  <a:lnTo>
                    <a:pt x="73" y="135"/>
                  </a:lnTo>
                  <a:lnTo>
                    <a:pt x="78" y="132"/>
                  </a:lnTo>
                  <a:lnTo>
                    <a:pt x="80" y="130"/>
                  </a:lnTo>
                  <a:lnTo>
                    <a:pt x="81" y="130"/>
                  </a:lnTo>
                  <a:lnTo>
                    <a:pt x="84" y="117"/>
                  </a:lnTo>
                  <a:lnTo>
                    <a:pt x="131" y="100"/>
                  </a:lnTo>
                  <a:lnTo>
                    <a:pt x="194" y="27"/>
                  </a:lnTo>
                  <a:lnTo>
                    <a:pt x="189" y="9"/>
                  </a:lnTo>
                  <a:lnTo>
                    <a:pt x="176" y="0"/>
                  </a:lnTo>
                  <a:lnTo>
                    <a:pt x="81" y="17"/>
                  </a:lnTo>
                  <a:lnTo>
                    <a:pt x="65" y="27"/>
                  </a:lnTo>
                  <a:close/>
                </a:path>
              </a:pathLst>
            </a:custGeom>
            <a:solidFill>
              <a:srgbClr val="241A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206" name="Shape 448"/>
            <p:cNvSpPr>
              <a:spLocks/>
            </p:cNvSpPr>
            <p:nvPr/>
          </p:nvSpPr>
          <p:spPr bwMode="auto">
            <a:xfrm>
              <a:off x="2936" y="2593"/>
              <a:ext cx="160" cy="269"/>
            </a:xfrm>
            <a:custGeom>
              <a:avLst/>
              <a:gdLst>
                <a:gd name="T0" fmla="*/ 20 w 161"/>
                <a:gd name="T1" fmla="*/ 11 h 270"/>
                <a:gd name="T2" fmla="*/ 152 w 161"/>
                <a:gd name="T3" fmla="*/ 0 h 270"/>
                <a:gd name="T4" fmla="*/ 154 w 161"/>
                <a:gd name="T5" fmla="*/ 57 h 270"/>
                <a:gd name="T6" fmla="*/ 130 w 161"/>
                <a:gd name="T7" fmla="*/ 172 h 270"/>
                <a:gd name="T8" fmla="*/ 129 w 161"/>
                <a:gd name="T9" fmla="*/ 172 h 270"/>
                <a:gd name="T10" fmla="*/ 126 w 161"/>
                <a:gd name="T11" fmla="*/ 174 h 270"/>
                <a:gd name="T12" fmla="*/ 122 w 161"/>
                <a:gd name="T13" fmla="*/ 176 h 270"/>
                <a:gd name="T14" fmla="*/ 116 w 161"/>
                <a:gd name="T15" fmla="*/ 182 h 270"/>
                <a:gd name="T16" fmla="*/ 110 w 161"/>
                <a:gd name="T17" fmla="*/ 186 h 270"/>
                <a:gd name="T18" fmla="*/ 104 w 161"/>
                <a:gd name="T19" fmla="*/ 193 h 270"/>
                <a:gd name="T20" fmla="*/ 97 w 161"/>
                <a:gd name="T21" fmla="*/ 199 h 270"/>
                <a:gd name="T22" fmla="*/ 93 w 161"/>
                <a:gd name="T23" fmla="*/ 207 h 270"/>
                <a:gd name="T24" fmla="*/ 88 w 161"/>
                <a:gd name="T25" fmla="*/ 217 h 270"/>
                <a:gd name="T26" fmla="*/ 84 w 161"/>
                <a:gd name="T27" fmla="*/ 225 h 270"/>
                <a:gd name="T28" fmla="*/ 81 w 161"/>
                <a:gd name="T29" fmla="*/ 235 h 270"/>
                <a:gd name="T30" fmla="*/ 80 w 161"/>
                <a:gd name="T31" fmla="*/ 243 h 270"/>
                <a:gd name="T32" fmla="*/ 80 w 161"/>
                <a:gd name="T33" fmla="*/ 249 h 270"/>
                <a:gd name="T34" fmla="*/ 80 w 161"/>
                <a:gd name="T35" fmla="*/ 255 h 270"/>
                <a:gd name="T36" fmla="*/ 80 w 161"/>
                <a:gd name="T37" fmla="*/ 259 h 270"/>
                <a:gd name="T38" fmla="*/ 80 w 161"/>
                <a:gd name="T39" fmla="*/ 262 h 270"/>
                <a:gd name="T40" fmla="*/ 68 w 161"/>
                <a:gd name="T41" fmla="*/ 202 h 270"/>
                <a:gd name="T42" fmla="*/ 11 w 161"/>
                <a:gd name="T43" fmla="*/ 263 h 270"/>
                <a:gd name="T44" fmla="*/ 0 w 161"/>
                <a:gd name="T45" fmla="*/ 118 h 270"/>
                <a:gd name="T46" fmla="*/ 20 w 161"/>
                <a:gd name="T47" fmla="*/ 11 h 270"/>
                <a:gd name="T48" fmla="*/ 20 w 161"/>
                <a:gd name="T49" fmla="*/ 11 h 2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1"/>
                <a:gd name="T76" fmla="*/ 0 h 270"/>
                <a:gd name="T77" fmla="*/ 161 w 161"/>
                <a:gd name="T78" fmla="*/ 270 h 2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1" h="270" extrusionOk="0">
                  <a:moveTo>
                    <a:pt x="20" y="11"/>
                  </a:moveTo>
                  <a:lnTo>
                    <a:pt x="159" y="0"/>
                  </a:lnTo>
                  <a:lnTo>
                    <a:pt x="161" y="57"/>
                  </a:lnTo>
                  <a:lnTo>
                    <a:pt x="137" y="179"/>
                  </a:lnTo>
                  <a:lnTo>
                    <a:pt x="136" y="179"/>
                  </a:lnTo>
                  <a:lnTo>
                    <a:pt x="133" y="181"/>
                  </a:lnTo>
                  <a:lnTo>
                    <a:pt x="129" y="183"/>
                  </a:lnTo>
                  <a:lnTo>
                    <a:pt x="123" y="189"/>
                  </a:lnTo>
                  <a:lnTo>
                    <a:pt x="117" y="193"/>
                  </a:lnTo>
                  <a:lnTo>
                    <a:pt x="111" y="200"/>
                  </a:lnTo>
                  <a:lnTo>
                    <a:pt x="104" y="206"/>
                  </a:lnTo>
                  <a:lnTo>
                    <a:pt x="100" y="214"/>
                  </a:lnTo>
                  <a:lnTo>
                    <a:pt x="95" y="224"/>
                  </a:lnTo>
                  <a:lnTo>
                    <a:pt x="91" y="232"/>
                  </a:lnTo>
                  <a:lnTo>
                    <a:pt x="88" y="242"/>
                  </a:lnTo>
                  <a:lnTo>
                    <a:pt x="84" y="250"/>
                  </a:lnTo>
                  <a:lnTo>
                    <a:pt x="81" y="256"/>
                  </a:lnTo>
                  <a:lnTo>
                    <a:pt x="81" y="262"/>
                  </a:lnTo>
                  <a:lnTo>
                    <a:pt x="81" y="266"/>
                  </a:lnTo>
                  <a:lnTo>
                    <a:pt x="81" y="269"/>
                  </a:lnTo>
                  <a:lnTo>
                    <a:pt x="68" y="209"/>
                  </a:lnTo>
                  <a:lnTo>
                    <a:pt x="11" y="270"/>
                  </a:lnTo>
                  <a:lnTo>
                    <a:pt x="0" y="118"/>
                  </a:lnTo>
                  <a:lnTo>
                    <a:pt x="20" y="11"/>
                  </a:lnTo>
                  <a:close/>
                </a:path>
              </a:pathLst>
            </a:custGeom>
            <a:solidFill>
              <a:srgbClr val="1C404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207" name="Shape 449"/>
            <p:cNvSpPr>
              <a:spLocks/>
            </p:cNvSpPr>
            <p:nvPr/>
          </p:nvSpPr>
          <p:spPr bwMode="auto">
            <a:xfrm>
              <a:off x="2932" y="2573"/>
              <a:ext cx="186" cy="273"/>
            </a:xfrm>
            <a:custGeom>
              <a:avLst/>
              <a:gdLst>
                <a:gd name="T0" fmla="*/ 13 w 187"/>
                <a:gd name="T1" fmla="*/ 29 h 274"/>
                <a:gd name="T2" fmla="*/ 21 w 187"/>
                <a:gd name="T3" fmla="*/ 25 h 274"/>
                <a:gd name="T4" fmla="*/ 30 w 187"/>
                <a:gd name="T5" fmla="*/ 23 h 274"/>
                <a:gd name="T6" fmla="*/ 41 w 187"/>
                <a:gd name="T7" fmla="*/ 19 h 274"/>
                <a:gd name="T8" fmla="*/ 53 w 187"/>
                <a:gd name="T9" fmla="*/ 15 h 274"/>
                <a:gd name="T10" fmla="*/ 67 w 187"/>
                <a:gd name="T11" fmla="*/ 12 h 274"/>
                <a:gd name="T12" fmla="*/ 82 w 187"/>
                <a:gd name="T13" fmla="*/ 10 h 274"/>
                <a:gd name="T14" fmla="*/ 93 w 187"/>
                <a:gd name="T15" fmla="*/ 6 h 274"/>
                <a:gd name="T16" fmla="*/ 102 w 187"/>
                <a:gd name="T17" fmla="*/ 3 h 274"/>
                <a:gd name="T18" fmla="*/ 114 w 187"/>
                <a:gd name="T19" fmla="*/ 3 h 274"/>
                <a:gd name="T20" fmla="*/ 126 w 187"/>
                <a:gd name="T21" fmla="*/ 2 h 274"/>
                <a:gd name="T22" fmla="*/ 141 w 187"/>
                <a:gd name="T23" fmla="*/ 0 h 274"/>
                <a:gd name="T24" fmla="*/ 153 w 187"/>
                <a:gd name="T25" fmla="*/ 0 h 274"/>
                <a:gd name="T26" fmla="*/ 174 w 187"/>
                <a:gd name="T27" fmla="*/ 21 h 274"/>
                <a:gd name="T28" fmla="*/ 178 w 187"/>
                <a:gd name="T29" fmla="*/ 57 h 274"/>
                <a:gd name="T30" fmla="*/ 175 w 187"/>
                <a:gd name="T31" fmla="*/ 69 h 274"/>
                <a:gd name="T32" fmla="*/ 171 w 187"/>
                <a:gd name="T33" fmla="*/ 82 h 274"/>
                <a:gd name="T34" fmla="*/ 165 w 187"/>
                <a:gd name="T35" fmla="*/ 95 h 274"/>
                <a:gd name="T36" fmla="*/ 160 w 187"/>
                <a:gd name="T37" fmla="*/ 111 h 274"/>
                <a:gd name="T38" fmla="*/ 155 w 187"/>
                <a:gd name="T39" fmla="*/ 125 h 274"/>
                <a:gd name="T40" fmla="*/ 151 w 187"/>
                <a:gd name="T41" fmla="*/ 137 h 274"/>
                <a:gd name="T42" fmla="*/ 146 w 187"/>
                <a:gd name="T43" fmla="*/ 145 h 274"/>
                <a:gd name="T44" fmla="*/ 144 w 187"/>
                <a:gd name="T45" fmla="*/ 156 h 274"/>
                <a:gd name="T46" fmla="*/ 141 w 187"/>
                <a:gd name="T47" fmla="*/ 167 h 274"/>
                <a:gd name="T48" fmla="*/ 138 w 187"/>
                <a:gd name="T49" fmla="*/ 179 h 274"/>
                <a:gd name="T50" fmla="*/ 137 w 187"/>
                <a:gd name="T51" fmla="*/ 180 h 274"/>
                <a:gd name="T52" fmla="*/ 132 w 187"/>
                <a:gd name="T53" fmla="*/ 187 h 274"/>
                <a:gd name="T54" fmla="*/ 121 w 187"/>
                <a:gd name="T55" fmla="*/ 201 h 274"/>
                <a:gd name="T56" fmla="*/ 110 w 187"/>
                <a:gd name="T57" fmla="*/ 217 h 274"/>
                <a:gd name="T58" fmla="*/ 98 w 187"/>
                <a:gd name="T59" fmla="*/ 233 h 274"/>
                <a:gd name="T60" fmla="*/ 93 w 187"/>
                <a:gd name="T61" fmla="*/ 247 h 274"/>
                <a:gd name="T62" fmla="*/ 90 w 187"/>
                <a:gd name="T63" fmla="*/ 259 h 274"/>
                <a:gd name="T64" fmla="*/ 87 w 187"/>
                <a:gd name="T65" fmla="*/ 264 h 274"/>
                <a:gd name="T66" fmla="*/ 87 w 187"/>
                <a:gd name="T67" fmla="*/ 241 h 274"/>
                <a:gd name="T68" fmla="*/ 90 w 187"/>
                <a:gd name="T69" fmla="*/ 221 h 274"/>
                <a:gd name="T70" fmla="*/ 93 w 187"/>
                <a:gd name="T71" fmla="*/ 214 h 274"/>
                <a:gd name="T72" fmla="*/ 93 w 187"/>
                <a:gd name="T73" fmla="*/ 201 h 274"/>
                <a:gd name="T74" fmla="*/ 94 w 187"/>
                <a:gd name="T75" fmla="*/ 190 h 274"/>
                <a:gd name="T76" fmla="*/ 100 w 187"/>
                <a:gd name="T77" fmla="*/ 178 h 274"/>
                <a:gd name="T78" fmla="*/ 104 w 187"/>
                <a:gd name="T79" fmla="*/ 160 h 274"/>
                <a:gd name="T80" fmla="*/ 111 w 187"/>
                <a:gd name="T81" fmla="*/ 142 h 274"/>
                <a:gd name="T82" fmla="*/ 117 w 187"/>
                <a:gd name="T83" fmla="*/ 129 h 274"/>
                <a:gd name="T84" fmla="*/ 122 w 187"/>
                <a:gd name="T85" fmla="*/ 111 h 274"/>
                <a:gd name="T86" fmla="*/ 126 w 187"/>
                <a:gd name="T87" fmla="*/ 95 h 274"/>
                <a:gd name="T88" fmla="*/ 132 w 187"/>
                <a:gd name="T89" fmla="*/ 82 h 274"/>
                <a:gd name="T90" fmla="*/ 133 w 187"/>
                <a:gd name="T91" fmla="*/ 72 h 274"/>
                <a:gd name="T92" fmla="*/ 134 w 187"/>
                <a:gd name="T93" fmla="*/ 69 h 274"/>
                <a:gd name="T94" fmla="*/ 133 w 187"/>
                <a:gd name="T95" fmla="*/ 71 h 274"/>
                <a:gd name="T96" fmla="*/ 127 w 187"/>
                <a:gd name="T97" fmla="*/ 80 h 274"/>
                <a:gd name="T98" fmla="*/ 117 w 187"/>
                <a:gd name="T99" fmla="*/ 95 h 274"/>
                <a:gd name="T100" fmla="*/ 107 w 187"/>
                <a:gd name="T101" fmla="*/ 103 h 274"/>
                <a:gd name="T102" fmla="*/ 96 w 187"/>
                <a:gd name="T103" fmla="*/ 115 h 274"/>
                <a:gd name="T104" fmla="*/ 87 w 187"/>
                <a:gd name="T105" fmla="*/ 128 h 274"/>
                <a:gd name="T106" fmla="*/ 72 w 187"/>
                <a:gd name="T107" fmla="*/ 137 h 274"/>
                <a:gd name="T108" fmla="*/ 55 w 187"/>
                <a:gd name="T109" fmla="*/ 146 h 274"/>
                <a:gd name="T110" fmla="*/ 38 w 187"/>
                <a:gd name="T111" fmla="*/ 160 h 274"/>
                <a:gd name="T112" fmla="*/ 23 w 187"/>
                <a:gd name="T113" fmla="*/ 171 h 274"/>
                <a:gd name="T114" fmla="*/ 11 w 187"/>
                <a:gd name="T115" fmla="*/ 180 h 274"/>
                <a:gd name="T116" fmla="*/ 0 w 187"/>
                <a:gd name="T117" fmla="*/ 190 h 274"/>
                <a:gd name="T118" fmla="*/ 13 w 187"/>
                <a:gd name="T119" fmla="*/ 30 h 27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7"/>
                <a:gd name="T181" fmla="*/ 0 h 274"/>
                <a:gd name="T182" fmla="*/ 187 w 187"/>
                <a:gd name="T183" fmla="*/ 274 h 27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7" h="274" extrusionOk="0">
                  <a:moveTo>
                    <a:pt x="13" y="30"/>
                  </a:moveTo>
                  <a:lnTo>
                    <a:pt x="13" y="29"/>
                  </a:lnTo>
                  <a:lnTo>
                    <a:pt x="18" y="27"/>
                  </a:lnTo>
                  <a:lnTo>
                    <a:pt x="21" y="25"/>
                  </a:lnTo>
                  <a:lnTo>
                    <a:pt x="26" y="23"/>
                  </a:lnTo>
                  <a:lnTo>
                    <a:pt x="30" y="23"/>
                  </a:lnTo>
                  <a:lnTo>
                    <a:pt x="37" y="22"/>
                  </a:lnTo>
                  <a:lnTo>
                    <a:pt x="41" y="19"/>
                  </a:lnTo>
                  <a:lnTo>
                    <a:pt x="46" y="18"/>
                  </a:lnTo>
                  <a:lnTo>
                    <a:pt x="53" y="15"/>
                  </a:lnTo>
                  <a:lnTo>
                    <a:pt x="60" y="14"/>
                  </a:lnTo>
                  <a:lnTo>
                    <a:pt x="67" y="12"/>
                  </a:lnTo>
                  <a:lnTo>
                    <a:pt x="75" y="11"/>
                  </a:lnTo>
                  <a:lnTo>
                    <a:pt x="82" y="10"/>
                  </a:lnTo>
                  <a:lnTo>
                    <a:pt x="90" y="8"/>
                  </a:lnTo>
                  <a:lnTo>
                    <a:pt x="95" y="6"/>
                  </a:lnTo>
                  <a:lnTo>
                    <a:pt x="102" y="6"/>
                  </a:lnTo>
                  <a:lnTo>
                    <a:pt x="109" y="3"/>
                  </a:lnTo>
                  <a:lnTo>
                    <a:pt x="116" y="3"/>
                  </a:lnTo>
                  <a:lnTo>
                    <a:pt x="121" y="3"/>
                  </a:lnTo>
                  <a:lnTo>
                    <a:pt x="128" y="2"/>
                  </a:lnTo>
                  <a:lnTo>
                    <a:pt x="133" y="2"/>
                  </a:lnTo>
                  <a:lnTo>
                    <a:pt x="139" y="2"/>
                  </a:lnTo>
                  <a:lnTo>
                    <a:pt x="148" y="0"/>
                  </a:lnTo>
                  <a:lnTo>
                    <a:pt x="155" y="0"/>
                  </a:lnTo>
                  <a:lnTo>
                    <a:pt x="160" y="0"/>
                  </a:lnTo>
                  <a:lnTo>
                    <a:pt x="162" y="0"/>
                  </a:lnTo>
                  <a:lnTo>
                    <a:pt x="181" y="21"/>
                  </a:lnTo>
                  <a:lnTo>
                    <a:pt x="187" y="56"/>
                  </a:lnTo>
                  <a:lnTo>
                    <a:pt x="185" y="57"/>
                  </a:lnTo>
                  <a:lnTo>
                    <a:pt x="183" y="64"/>
                  </a:lnTo>
                  <a:lnTo>
                    <a:pt x="182" y="69"/>
                  </a:lnTo>
                  <a:lnTo>
                    <a:pt x="179" y="75"/>
                  </a:lnTo>
                  <a:lnTo>
                    <a:pt x="178" y="82"/>
                  </a:lnTo>
                  <a:lnTo>
                    <a:pt x="175" y="88"/>
                  </a:lnTo>
                  <a:lnTo>
                    <a:pt x="172" y="95"/>
                  </a:lnTo>
                  <a:lnTo>
                    <a:pt x="170" y="103"/>
                  </a:lnTo>
                  <a:lnTo>
                    <a:pt x="167" y="111"/>
                  </a:lnTo>
                  <a:lnTo>
                    <a:pt x="164" y="118"/>
                  </a:lnTo>
                  <a:lnTo>
                    <a:pt x="162" y="125"/>
                  </a:lnTo>
                  <a:lnTo>
                    <a:pt x="159" y="133"/>
                  </a:lnTo>
                  <a:lnTo>
                    <a:pt x="158" y="140"/>
                  </a:lnTo>
                  <a:lnTo>
                    <a:pt x="156" y="148"/>
                  </a:lnTo>
                  <a:lnTo>
                    <a:pt x="153" y="152"/>
                  </a:lnTo>
                  <a:lnTo>
                    <a:pt x="152" y="159"/>
                  </a:lnTo>
                  <a:lnTo>
                    <a:pt x="151" y="163"/>
                  </a:lnTo>
                  <a:lnTo>
                    <a:pt x="151" y="167"/>
                  </a:lnTo>
                  <a:lnTo>
                    <a:pt x="148" y="174"/>
                  </a:lnTo>
                  <a:lnTo>
                    <a:pt x="148" y="179"/>
                  </a:lnTo>
                  <a:lnTo>
                    <a:pt x="145" y="186"/>
                  </a:lnTo>
                  <a:lnTo>
                    <a:pt x="145" y="187"/>
                  </a:lnTo>
                  <a:lnTo>
                    <a:pt x="144" y="187"/>
                  </a:lnTo>
                  <a:lnTo>
                    <a:pt x="141" y="190"/>
                  </a:lnTo>
                  <a:lnTo>
                    <a:pt x="139" y="194"/>
                  </a:lnTo>
                  <a:lnTo>
                    <a:pt x="134" y="201"/>
                  </a:lnTo>
                  <a:lnTo>
                    <a:pt x="128" y="208"/>
                  </a:lnTo>
                  <a:lnTo>
                    <a:pt x="122" y="216"/>
                  </a:lnTo>
                  <a:lnTo>
                    <a:pt x="117" y="224"/>
                  </a:lnTo>
                  <a:lnTo>
                    <a:pt x="111" y="233"/>
                  </a:lnTo>
                  <a:lnTo>
                    <a:pt x="105" y="240"/>
                  </a:lnTo>
                  <a:lnTo>
                    <a:pt x="101" y="247"/>
                  </a:lnTo>
                  <a:lnTo>
                    <a:pt x="95" y="254"/>
                  </a:lnTo>
                  <a:lnTo>
                    <a:pt x="92" y="261"/>
                  </a:lnTo>
                  <a:lnTo>
                    <a:pt x="90" y="266"/>
                  </a:lnTo>
                  <a:lnTo>
                    <a:pt x="87" y="270"/>
                  </a:lnTo>
                  <a:lnTo>
                    <a:pt x="87" y="271"/>
                  </a:lnTo>
                  <a:lnTo>
                    <a:pt x="87" y="274"/>
                  </a:lnTo>
                  <a:lnTo>
                    <a:pt x="87" y="248"/>
                  </a:lnTo>
                  <a:lnTo>
                    <a:pt x="117" y="204"/>
                  </a:lnTo>
                  <a:lnTo>
                    <a:pt x="90" y="228"/>
                  </a:lnTo>
                  <a:lnTo>
                    <a:pt x="90" y="225"/>
                  </a:lnTo>
                  <a:lnTo>
                    <a:pt x="94" y="221"/>
                  </a:lnTo>
                  <a:lnTo>
                    <a:pt x="95" y="214"/>
                  </a:lnTo>
                  <a:lnTo>
                    <a:pt x="98" y="208"/>
                  </a:lnTo>
                  <a:lnTo>
                    <a:pt x="99" y="202"/>
                  </a:lnTo>
                  <a:lnTo>
                    <a:pt x="101" y="197"/>
                  </a:lnTo>
                  <a:lnTo>
                    <a:pt x="105" y="190"/>
                  </a:lnTo>
                  <a:lnTo>
                    <a:pt x="107" y="185"/>
                  </a:lnTo>
                  <a:lnTo>
                    <a:pt x="109" y="177"/>
                  </a:lnTo>
                  <a:lnTo>
                    <a:pt x="111" y="167"/>
                  </a:lnTo>
                  <a:lnTo>
                    <a:pt x="114" y="158"/>
                  </a:lnTo>
                  <a:lnTo>
                    <a:pt x="118" y="149"/>
                  </a:lnTo>
                  <a:lnTo>
                    <a:pt x="121" y="139"/>
                  </a:lnTo>
                  <a:lnTo>
                    <a:pt x="124" y="129"/>
                  </a:lnTo>
                  <a:lnTo>
                    <a:pt x="126" y="121"/>
                  </a:lnTo>
                  <a:lnTo>
                    <a:pt x="129" y="111"/>
                  </a:lnTo>
                  <a:lnTo>
                    <a:pt x="132" y="102"/>
                  </a:lnTo>
                  <a:lnTo>
                    <a:pt x="133" y="95"/>
                  </a:lnTo>
                  <a:lnTo>
                    <a:pt x="134" y="87"/>
                  </a:lnTo>
                  <a:lnTo>
                    <a:pt x="139" y="82"/>
                  </a:lnTo>
                  <a:lnTo>
                    <a:pt x="139" y="75"/>
                  </a:lnTo>
                  <a:lnTo>
                    <a:pt x="140" y="72"/>
                  </a:lnTo>
                  <a:lnTo>
                    <a:pt x="141" y="69"/>
                  </a:lnTo>
                  <a:lnTo>
                    <a:pt x="140" y="71"/>
                  </a:lnTo>
                  <a:lnTo>
                    <a:pt x="139" y="75"/>
                  </a:lnTo>
                  <a:lnTo>
                    <a:pt x="134" y="80"/>
                  </a:lnTo>
                  <a:lnTo>
                    <a:pt x="129" y="86"/>
                  </a:lnTo>
                  <a:lnTo>
                    <a:pt x="124" y="95"/>
                  </a:lnTo>
                  <a:lnTo>
                    <a:pt x="118" y="98"/>
                  </a:lnTo>
                  <a:lnTo>
                    <a:pt x="114" y="103"/>
                  </a:lnTo>
                  <a:lnTo>
                    <a:pt x="109" y="109"/>
                  </a:lnTo>
                  <a:lnTo>
                    <a:pt x="103" y="115"/>
                  </a:lnTo>
                  <a:lnTo>
                    <a:pt x="95" y="122"/>
                  </a:lnTo>
                  <a:lnTo>
                    <a:pt x="87" y="128"/>
                  </a:lnTo>
                  <a:lnTo>
                    <a:pt x="80" y="134"/>
                  </a:lnTo>
                  <a:lnTo>
                    <a:pt x="72" y="141"/>
                  </a:lnTo>
                  <a:lnTo>
                    <a:pt x="64" y="147"/>
                  </a:lnTo>
                  <a:lnTo>
                    <a:pt x="55" y="153"/>
                  </a:lnTo>
                  <a:lnTo>
                    <a:pt x="46" y="160"/>
                  </a:lnTo>
                  <a:lnTo>
                    <a:pt x="38" y="167"/>
                  </a:lnTo>
                  <a:lnTo>
                    <a:pt x="30" y="172"/>
                  </a:lnTo>
                  <a:lnTo>
                    <a:pt x="23" y="178"/>
                  </a:lnTo>
                  <a:lnTo>
                    <a:pt x="17" y="183"/>
                  </a:lnTo>
                  <a:lnTo>
                    <a:pt x="11" y="187"/>
                  </a:lnTo>
                  <a:lnTo>
                    <a:pt x="3" y="193"/>
                  </a:lnTo>
                  <a:lnTo>
                    <a:pt x="0" y="197"/>
                  </a:lnTo>
                  <a:lnTo>
                    <a:pt x="13" y="30"/>
                  </a:lnTo>
                  <a:close/>
                </a:path>
              </a:pathLst>
            </a:custGeom>
            <a:solidFill>
              <a:srgbClr val="63809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208" name="Shape 450"/>
            <p:cNvSpPr>
              <a:spLocks/>
            </p:cNvSpPr>
            <p:nvPr/>
          </p:nvSpPr>
          <p:spPr bwMode="auto">
            <a:xfrm>
              <a:off x="2578" y="2353"/>
              <a:ext cx="432" cy="708"/>
            </a:xfrm>
            <a:custGeom>
              <a:avLst/>
              <a:gdLst>
                <a:gd name="T0" fmla="*/ 213 w 433"/>
                <a:gd name="T1" fmla="*/ 10 h 709"/>
                <a:gd name="T2" fmla="*/ 222 w 433"/>
                <a:gd name="T3" fmla="*/ 27 h 709"/>
                <a:gd name="T4" fmla="*/ 240 w 433"/>
                <a:gd name="T5" fmla="*/ 45 h 709"/>
                <a:gd name="T6" fmla="*/ 256 w 433"/>
                <a:gd name="T7" fmla="*/ 63 h 709"/>
                <a:gd name="T8" fmla="*/ 270 w 433"/>
                <a:gd name="T9" fmla="*/ 82 h 709"/>
                <a:gd name="T10" fmla="*/ 279 w 433"/>
                <a:gd name="T11" fmla="*/ 99 h 709"/>
                <a:gd name="T12" fmla="*/ 291 w 433"/>
                <a:gd name="T13" fmla="*/ 116 h 709"/>
                <a:gd name="T14" fmla="*/ 297 w 433"/>
                <a:gd name="T15" fmla="*/ 122 h 709"/>
                <a:gd name="T16" fmla="*/ 316 w 433"/>
                <a:gd name="T17" fmla="*/ 143 h 709"/>
                <a:gd name="T18" fmla="*/ 331 w 433"/>
                <a:gd name="T19" fmla="*/ 151 h 709"/>
                <a:gd name="T20" fmla="*/ 350 w 433"/>
                <a:gd name="T21" fmla="*/ 158 h 709"/>
                <a:gd name="T22" fmla="*/ 367 w 433"/>
                <a:gd name="T23" fmla="*/ 163 h 709"/>
                <a:gd name="T24" fmla="*/ 385 w 433"/>
                <a:gd name="T25" fmla="*/ 168 h 709"/>
                <a:gd name="T26" fmla="*/ 407 w 433"/>
                <a:gd name="T27" fmla="*/ 174 h 709"/>
                <a:gd name="T28" fmla="*/ 426 w 433"/>
                <a:gd name="T29" fmla="*/ 205 h 709"/>
                <a:gd name="T30" fmla="*/ 421 w 433"/>
                <a:gd name="T31" fmla="*/ 227 h 709"/>
                <a:gd name="T32" fmla="*/ 417 w 433"/>
                <a:gd name="T33" fmla="*/ 251 h 709"/>
                <a:gd name="T34" fmla="*/ 412 w 433"/>
                <a:gd name="T35" fmla="*/ 280 h 709"/>
                <a:gd name="T36" fmla="*/ 407 w 433"/>
                <a:gd name="T37" fmla="*/ 307 h 709"/>
                <a:gd name="T38" fmla="*/ 401 w 433"/>
                <a:gd name="T39" fmla="*/ 330 h 709"/>
                <a:gd name="T40" fmla="*/ 394 w 433"/>
                <a:gd name="T41" fmla="*/ 346 h 709"/>
                <a:gd name="T42" fmla="*/ 390 w 433"/>
                <a:gd name="T43" fmla="*/ 354 h 709"/>
                <a:gd name="T44" fmla="*/ 384 w 433"/>
                <a:gd name="T45" fmla="*/ 366 h 709"/>
                <a:gd name="T46" fmla="*/ 382 w 433"/>
                <a:gd name="T47" fmla="*/ 373 h 709"/>
                <a:gd name="T48" fmla="*/ 381 w 433"/>
                <a:gd name="T49" fmla="*/ 393 h 709"/>
                <a:gd name="T50" fmla="*/ 381 w 433"/>
                <a:gd name="T51" fmla="*/ 414 h 709"/>
                <a:gd name="T52" fmla="*/ 381 w 433"/>
                <a:gd name="T53" fmla="*/ 434 h 709"/>
                <a:gd name="T54" fmla="*/ 381 w 433"/>
                <a:gd name="T55" fmla="*/ 456 h 709"/>
                <a:gd name="T56" fmla="*/ 381 w 433"/>
                <a:gd name="T57" fmla="*/ 477 h 709"/>
                <a:gd name="T58" fmla="*/ 381 w 433"/>
                <a:gd name="T59" fmla="*/ 496 h 709"/>
                <a:gd name="T60" fmla="*/ 382 w 433"/>
                <a:gd name="T61" fmla="*/ 519 h 709"/>
                <a:gd name="T62" fmla="*/ 378 w 433"/>
                <a:gd name="T63" fmla="*/ 533 h 709"/>
                <a:gd name="T64" fmla="*/ 363 w 433"/>
                <a:gd name="T65" fmla="*/ 549 h 709"/>
                <a:gd name="T66" fmla="*/ 340 w 433"/>
                <a:gd name="T67" fmla="*/ 564 h 709"/>
                <a:gd name="T68" fmla="*/ 313 w 433"/>
                <a:gd name="T69" fmla="*/ 572 h 709"/>
                <a:gd name="T70" fmla="*/ 301 w 433"/>
                <a:gd name="T71" fmla="*/ 576 h 709"/>
                <a:gd name="T72" fmla="*/ 274 w 433"/>
                <a:gd name="T73" fmla="*/ 545 h 709"/>
                <a:gd name="T74" fmla="*/ 259 w 433"/>
                <a:gd name="T75" fmla="*/ 563 h 709"/>
                <a:gd name="T76" fmla="*/ 239 w 433"/>
                <a:gd name="T77" fmla="*/ 587 h 709"/>
                <a:gd name="T78" fmla="*/ 216 w 433"/>
                <a:gd name="T79" fmla="*/ 614 h 709"/>
                <a:gd name="T80" fmla="*/ 193 w 433"/>
                <a:gd name="T81" fmla="*/ 640 h 709"/>
                <a:gd name="T82" fmla="*/ 162 w 433"/>
                <a:gd name="T83" fmla="*/ 659 h 709"/>
                <a:gd name="T84" fmla="*/ 134 w 433"/>
                <a:gd name="T85" fmla="*/ 677 h 709"/>
                <a:gd name="T86" fmla="*/ 111 w 433"/>
                <a:gd name="T87" fmla="*/ 689 h 709"/>
                <a:gd name="T88" fmla="*/ 94 w 433"/>
                <a:gd name="T89" fmla="*/ 697 h 709"/>
                <a:gd name="T90" fmla="*/ 0 w 433"/>
                <a:gd name="T91" fmla="*/ 613 h 709"/>
                <a:gd name="T92" fmla="*/ 202 w 433"/>
                <a:gd name="T93" fmla="*/ 0 h 70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33"/>
                <a:gd name="T142" fmla="*/ 0 h 709"/>
                <a:gd name="T143" fmla="*/ 433 w 433"/>
                <a:gd name="T144" fmla="*/ 709 h 70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33" h="709" extrusionOk="0">
                  <a:moveTo>
                    <a:pt x="202" y="0"/>
                  </a:moveTo>
                  <a:lnTo>
                    <a:pt x="205" y="2"/>
                  </a:lnTo>
                  <a:lnTo>
                    <a:pt x="213" y="10"/>
                  </a:lnTo>
                  <a:lnTo>
                    <a:pt x="217" y="15"/>
                  </a:lnTo>
                  <a:lnTo>
                    <a:pt x="222" y="22"/>
                  </a:lnTo>
                  <a:lnTo>
                    <a:pt x="229" y="27"/>
                  </a:lnTo>
                  <a:lnTo>
                    <a:pt x="236" y="36"/>
                  </a:lnTo>
                  <a:lnTo>
                    <a:pt x="241" y="41"/>
                  </a:lnTo>
                  <a:lnTo>
                    <a:pt x="247" y="45"/>
                  </a:lnTo>
                  <a:lnTo>
                    <a:pt x="252" y="50"/>
                  </a:lnTo>
                  <a:lnTo>
                    <a:pt x="259" y="57"/>
                  </a:lnTo>
                  <a:lnTo>
                    <a:pt x="263" y="63"/>
                  </a:lnTo>
                  <a:lnTo>
                    <a:pt x="267" y="68"/>
                  </a:lnTo>
                  <a:lnTo>
                    <a:pt x="271" y="75"/>
                  </a:lnTo>
                  <a:lnTo>
                    <a:pt x="277" y="82"/>
                  </a:lnTo>
                  <a:lnTo>
                    <a:pt x="279" y="87"/>
                  </a:lnTo>
                  <a:lnTo>
                    <a:pt x="283" y="94"/>
                  </a:lnTo>
                  <a:lnTo>
                    <a:pt x="286" y="99"/>
                  </a:lnTo>
                  <a:lnTo>
                    <a:pt x="292" y="106"/>
                  </a:lnTo>
                  <a:lnTo>
                    <a:pt x="294" y="111"/>
                  </a:lnTo>
                  <a:lnTo>
                    <a:pt x="298" y="116"/>
                  </a:lnTo>
                  <a:lnTo>
                    <a:pt x="300" y="118"/>
                  </a:lnTo>
                  <a:lnTo>
                    <a:pt x="302" y="120"/>
                  </a:lnTo>
                  <a:lnTo>
                    <a:pt x="304" y="122"/>
                  </a:lnTo>
                  <a:lnTo>
                    <a:pt x="311" y="132"/>
                  </a:lnTo>
                  <a:lnTo>
                    <a:pt x="315" y="136"/>
                  </a:lnTo>
                  <a:lnTo>
                    <a:pt x="323" y="143"/>
                  </a:lnTo>
                  <a:lnTo>
                    <a:pt x="327" y="145"/>
                  </a:lnTo>
                  <a:lnTo>
                    <a:pt x="332" y="148"/>
                  </a:lnTo>
                  <a:lnTo>
                    <a:pt x="338" y="151"/>
                  </a:lnTo>
                  <a:lnTo>
                    <a:pt x="344" y="153"/>
                  </a:lnTo>
                  <a:lnTo>
                    <a:pt x="351" y="155"/>
                  </a:lnTo>
                  <a:lnTo>
                    <a:pt x="357" y="158"/>
                  </a:lnTo>
                  <a:lnTo>
                    <a:pt x="362" y="159"/>
                  </a:lnTo>
                  <a:lnTo>
                    <a:pt x="369" y="162"/>
                  </a:lnTo>
                  <a:lnTo>
                    <a:pt x="374" y="163"/>
                  </a:lnTo>
                  <a:lnTo>
                    <a:pt x="381" y="164"/>
                  </a:lnTo>
                  <a:lnTo>
                    <a:pt x="386" y="167"/>
                  </a:lnTo>
                  <a:lnTo>
                    <a:pt x="392" y="168"/>
                  </a:lnTo>
                  <a:lnTo>
                    <a:pt x="401" y="170"/>
                  </a:lnTo>
                  <a:lnTo>
                    <a:pt x="408" y="174"/>
                  </a:lnTo>
                  <a:lnTo>
                    <a:pt x="414" y="174"/>
                  </a:lnTo>
                  <a:lnTo>
                    <a:pt x="416" y="175"/>
                  </a:lnTo>
                  <a:lnTo>
                    <a:pt x="433" y="204"/>
                  </a:lnTo>
                  <a:lnTo>
                    <a:pt x="433" y="205"/>
                  </a:lnTo>
                  <a:lnTo>
                    <a:pt x="431" y="213"/>
                  </a:lnTo>
                  <a:lnTo>
                    <a:pt x="428" y="220"/>
                  </a:lnTo>
                  <a:lnTo>
                    <a:pt x="428" y="227"/>
                  </a:lnTo>
                  <a:lnTo>
                    <a:pt x="427" y="235"/>
                  </a:lnTo>
                  <a:lnTo>
                    <a:pt x="426" y="243"/>
                  </a:lnTo>
                  <a:lnTo>
                    <a:pt x="424" y="251"/>
                  </a:lnTo>
                  <a:lnTo>
                    <a:pt x="422" y="261"/>
                  </a:lnTo>
                  <a:lnTo>
                    <a:pt x="420" y="270"/>
                  </a:lnTo>
                  <a:lnTo>
                    <a:pt x="419" y="280"/>
                  </a:lnTo>
                  <a:lnTo>
                    <a:pt x="418" y="289"/>
                  </a:lnTo>
                  <a:lnTo>
                    <a:pt x="415" y="299"/>
                  </a:lnTo>
                  <a:lnTo>
                    <a:pt x="414" y="307"/>
                  </a:lnTo>
                  <a:lnTo>
                    <a:pt x="412" y="316"/>
                  </a:lnTo>
                  <a:lnTo>
                    <a:pt x="410" y="323"/>
                  </a:lnTo>
                  <a:lnTo>
                    <a:pt x="408" y="330"/>
                  </a:lnTo>
                  <a:lnTo>
                    <a:pt x="405" y="336"/>
                  </a:lnTo>
                  <a:lnTo>
                    <a:pt x="404" y="342"/>
                  </a:lnTo>
                  <a:lnTo>
                    <a:pt x="401" y="346"/>
                  </a:lnTo>
                  <a:lnTo>
                    <a:pt x="400" y="351"/>
                  </a:lnTo>
                  <a:lnTo>
                    <a:pt x="399" y="355"/>
                  </a:lnTo>
                  <a:lnTo>
                    <a:pt x="397" y="360"/>
                  </a:lnTo>
                  <a:lnTo>
                    <a:pt x="395" y="366"/>
                  </a:lnTo>
                  <a:lnTo>
                    <a:pt x="392" y="370"/>
                  </a:lnTo>
                  <a:lnTo>
                    <a:pt x="391" y="373"/>
                  </a:lnTo>
                  <a:lnTo>
                    <a:pt x="389" y="374"/>
                  </a:lnTo>
                  <a:lnTo>
                    <a:pt x="389" y="380"/>
                  </a:lnTo>
                  <a:lnTo>
                    <a:pt x="388" y="387"/>
                  </a:lnTo>
                  <a:lnTo>
                    <a:pt x="388" y="396"/>
                  </a:lnTo>
                  <a:lnTo>
                    <a:pt x="388" y="400"/>
                  </a:lnTo>
                  <a:lnTo>
                    <a:pt x="388" y="407"/>
                  </a:lnTo>
                  <a:lnTo>
                    <a:pt x="388" y="414"/>
                  </a:lnTo>
                  <a:lnTo>
                    <a:pt x="388" y="421"/>
                  </a:lnTo>
                  <a:lnTo>
                    <a:pt x="388" y="426"/>
                  </a:lnTo>
                  <a:lnTo>
                    <a:pt x="388" y="434"/>
                  </a:lnTo>
                  <a:lnTo>
                    <a:pt x="388" y="441"/>
                  </a:lnTo>
                  <a:lnTo>
                    <a:pt x="388" y="449"/>
                  </a:lnTo>
                  <a:lnTo>
                    <a:pt x="388" y="456"/>
                  </a:lnTo>
                  <a:lnTo>
                    <a:pt x="388" y="463"/>
                  </a:lnTo>
                  <a:lnTo>
                    <a:pt x="388" y="469"/>
                  </a:lnTo>
                  <a:lnTo>
                    <a:pt x="388" y="478"/>
                  </a:lnTo>
                  <a:lnTo>
                    <a:pt x="388" y="484"/>
                  </a:lnTo>
                  <a:lnTo>
                    <a:pt x="388" y="491"/>
                  </a:lnTo>
                  <a:lnTo>
                    <a:pt x="388" y="496"/>
                  </a:lnTo>
                  <a:lnTo>
                    <a:pt x="388" y="503"/>
                  </a:lnTo>
                  <a:lnTo>
                    <a:pt x="388" y="513"/>
                  </a:lnTo>
                  <a:lnTo>
                    <a:pt x="389" y="521"/>
                  </a:lnTo>
                  <a:lnTo>
                    <a:pt x="389" y="526"/>
                  </a:lnTo>
                  <a:lnTo>
                    <a:pt x="391" y="529"/>
                  </a:lnTo>
                  <a:lnTo>
                    <a:pt x="388" y="532"/>
                  </a:lnTo>
                  <a:lnTo>
                    <a:pt x="385" y="540"/>
                  </a:lnTo>
                  <a:lnTo>
                    <a:pt x="381" y="544"/>
                  </a:lnTo>
                  <a:lnTo>
                    <a:pt x="377" y="551"/>
                  </a:lnTo>
                  <a:lnTo>
                    <a:pt x="370" y="556"/>
                  </a:lnTo>
                  <a:lnTo>
                    <a:pt x="365" y="562"/>
                  </a:lnTo>
                  <a:lnTo>
                    <a:pt x="355" y="566"/>
                  </a:lnTo>
                  <a:lnTo>
                    <a:pt x="347" y="571"/>
                  </a:lnTo>
                  <a:lnTo>
                    <a:pt x="338" y="574"/>
                  </a:lnTo>
                  <a:lnTo>
                    <a:pt x="328" y="578"/>
                  </a:lnTo>
                  <a:lnTo>
                    <a:pt x="320" y="579"/>
                  </a:lnTo>
                  <a:lnTo>
                    <a:pt x="313" y="581"/>
                  </a:lnTo>
                  <a:lnTo>
                    <a:pt x="309" y="582"/>
                  </a:lnTo>
                  <a:lnTo>
                    <a:pt x="308" y="583"/>
                  </a:lnTo>
                  <a:lnTo>
                    <a:pt x="290" y="543"/>
                  </a:lnTo>
                  <a:lnTo>
                    <a:pt x="286" y="544"/>
                  </a:lnTo>
                  <a:lnTo>
                    <a:pt x="281" y="552"/>
                  </a:lnTo>
                  <a:lnTo>
                    <a:pt x="277" y="557"/>
                  </a:lnTo>
                  <a:lnTo>
                    <a:pt x="273" y="564"/>
                  </a:lnTo>
                  <a:lnTo>
                    <a:pt x="266" y="570"/>
                  </a:lnTo>
                  <a:lnTo>
                    <a:pt x="260" y="578"/>
                  </a:lnTo>
                  <a:lnTo>
                    <a:pt x="252" y="586"/>
                  </a:lnTo>
                  <a:lnTo>
                    <a:pt x="246" y="594"/>
                  </a:lnTo>
                  <a:lnTo>
                    <a:pt x="237" y="604"/>
                  </a:lnTo>
                  <a:lnTo>
                    <a:pt x="229" y="612"/>
                  </a:lnTo>
                  <a:lnTo>
                    <a:pt x="220" y="621"/>
                  </a:lnTo>
                  <a:lnTo>
                    <a:pt x="212" y="629"/>
                  </a:lnTo>
                  <a:lnTo>
                    <a:pt x="202" y="639"/>
                  </a:lnTo>
                  <a:lnTo>
                    <a:pt x="193" y="647"/>
                  </a:lnTo>
                  <a:lnTo>
                    <a:pt x="182" y="654"/>
                  </a:lnTo>
                  <a:lnTo>
                    <a:pt x="172" y="661"/>
                  </a:lnTo>
                  <a:lnTo>
                    <a:pt x="162" y="666"/>
                  </a:lnTo>
                  <a:lnTo>
                    <a:pt x="153" y="673"/>
                  </a:lnTo>
                  <a:lnTo>
                    <a:pt x="144" y="678"/>
                  </a:lnTo>
                  <a:lnTo>
                    <a:pt x="134" y="684"/>
                  </a:lnTo>
                  <a:lnTo>
                    <a:pt x="126" y="688"/>
                  </a:lnTo>
                  <a:lnTo>
                    <a:pt x="119" y="693"/>
                  </a:lnTo>
                  <a:lnTo>
                    <a:pt x="111" y="696"/>
                  </a:lnTo>
                  <a:lnTo>
                    <a:pt x="105" y="698"/>
                  </a:lnTo>
                  <a:lnTo>
                    <a:pt x="98" y="701"/>
                  </a:lnTo>
                  <a:lnTo>
                    <a:pt x="94" y="704"/>
                  </a:lnTo>
                  <a:lnTo>
                    <a:pt x="87" y="707"/>
                  </a:lnTo>
                  <a:lnTo>
                    <a:pt x="86" y="709"/>
                  </a:lnTo>
                  <a:lnTo>
                    <a:pt x="0" y="620"/>
                  </a:lnTo>
                  <a:lnTo>
                    <a:pt x="61" y="530"/>
                  </a:lnTo>
                  <a:lnTo>
                    <a:pt x="157" y="64"/>
                  </a:lnTo>
                  <a:lnTo>
                    <a:pt x="202" y="0"/>
                  </a:lnTo>
                  <a:close/>
                </a:path>
              </a:pathLst>
            </a:custGeom>
            <a:solidFill>
              <a:srgbClr val="63809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209" name="Shape 451"/>
            <p:cNvSpPr>
              <a:spLocks/>
            </p:cNvSpPr>
            <p:nvPr/>
          </p:nvSpPr>
          <p:spPr bwMode="auto">
            <a:xfrm>
              <a:off x="2465" y="2265"/>
              <a:ext cx="510" cy="779"/>
            </a:xfrm>
            <a:custGeom>
              <a:avLst/>
              <a:gdLst>
                <a:gd name="T0" fmla="*/ 456 w 511"/>
                <a:gd name="T1" fmla="*/ 362 h 780"/>
                <a:gd name="T2" fmla="*/ 490 w 511"/>
                <a:gd name="T3" fmla="*/ 353 h 780"/>
                <a:gd name="T4" fmla="*/ 504 w 511"/>
                <a:gd name="T5" fmla="*/ 372 h 780"/>
                <a:gd name="T6" fmla="*/ 504 w 511"/>
                <a:gd name="T7" fmla="*/ 339 h 780"/>
                <a:gd name="T8" fmla="*/ 504 w 511"/>
                <a:gd name="T9" fmla="*/ 304 h 780"/>
                <a:gd name="T10" fmla="*/ 497 w 511"/>
                <a:gd name="T11" fmla="*/ 288 h 780"/>
                <a:gd name="T12" fmla="*/ 452 w 511"/>
                <a:gd name="T13" fmla="*/ 311 h 780"/>
                <a:gd name="T14" fmla="*/ 409 w 511"/>
                <a:gd name="T15" fmla="*/ 356 h 780"/>
                <a:gd name="T16" fmla="*/ 391 w 511"/>
                <a:gd name="T17" fmla="*/ 311 h 780"/>
                <a:gd name="T18" fmla="*/ 329 w 511"/>
                <a:gd name="T19" fmla="*/ 329 h 780"/>
                <a:gd name="T20" fmla="*/ 302 w 511"/>
                <a:gd name="T21" fmla="*/ 284 h 780"/>
                <a:gd name="T22" fmla="*/ 287 w 511"/>
                <a:gd name="T23" fmla="*/ 226 h 780"/>
                <a:gd name="T24" fmla="*/ 280 w 511"/>
                <a:gd name="T25" fmla="*/ 179 h 780"/>
                <a:gd name="T26" fmla="*/ 327 w 511"/>
                <a:gd name="T27" fmla="*/ 114 h 780"/>
                <a:gd name="T28" fmla="*/ 257 w 511"/>
                <a:gd name="T29" fmla="*/ 74 h 780"/>
                <a:gd name="T30" fmla="*/ 230 w 511"/>
                <a:gd name="T31" fmla="*/ 56 h 780"/>
                <a:gd name="T32" fmla="*/ 217 w 511"/>
                <a:gd name="T33" fmla="*/ 9 h 780"/>
                <a:gd name="T34" fmla="*/ 192 w 511"/>
                <a:gd name="T35" fmla="*/ 49 h 780"/>
                <a:gd name="T36" fmla="*/ 176 w 511"/>
                <a:gd name="T37" fmla="*/ 91 h 780"/>
                <a:gd name="T38" fmla="*/ 168 w 511"/>
                <a:gd name="T39" fmla="*/ 141 h 780"/>
                <a:gd name="T40" fmla="*/ 165 w 511"/>
                <a:gd name="T41" fmla="*/ 175 h 780"/>
                <a:gd name="T42" fmla="*/ 164 w 511"/>
                <a:gd name="T43" fmla="*/ 219 h 780"/>
                <a:gd name="T44" fmla="*/ 162 w 511"/>
                <a:gd name="T45" fmla="*/ 268 h 780"/>
                <a:gd name="T46" fmla="*/ 158 w 511"/>
                <a:gd name="T47" fmla="*/ 318 h 780"/>
                <a:gd name="T48" fmla="*/ 158 w 511"/>
                <a:gd name="T49" fmla="*/ 361 h 780"/>
                <a:gd name="T50" fmla="*/ 157 w 511"/>
                <a:gd name="T51" fmla="*/ 391 h 780"/>
                <a:gd name="T52" fmla="*/ 150 w 511"/>
                <a:gd name="T53" fmla="*/ 412 h 780"/>
                <a:gd name="T54" fmla="*/ 130 w 511"/>
                <a:gd name="T55" fmla="*/ 446 h 780"/>
                <a:gd name="T56" fmla="*/ 92 w 511"/>
                <a:gd name="T57" fmla="*/ 491 h 780"/>
                <a:gd name="T58" fmla="*/ 42 w 511"/>
                <a:gd name="T59" fmla="*/ 529 h 780"/>
                <a:gd name="T60" fmla="*/ 1 w 511"/>
                <a:gd name="T61" fmla="*/ 556 h 780"/>
                <a:gd name="T62" fmla="*/ 133 w 511"/>
                <a:gd name="T63" fmla="*/ 694 h 780"/>
                <a:gd name="T64" fmla="*/ 157 w 511"/>
                <a:gd name="T65" fmla="*/ 671 h 780"/>
                <a:gd name="T66" fmla="*/ 195 w 511"/>
                <a:gd name="T67" fmla="*/ 652 h 780"/>
                <a:gd name="T68" fmla="*/ 238 w 511"/>
                <a:gd name="T69" fmla="*/ 639 h 780"/>
                <a:gd name="T70" fmla="*/ 272 w 511"/>
                <a:gd name="T71" fmla="*/ 640 h 780"/>
                <a:gd name="T72" fmla="*/ 284 w 511"/>
                <a:gd name="T73" fmla="*/ 681 h 780"/>
                <a:gd name="T74" fmla="*/ 267 w 511"/>
                <a:gd name="T75" fmla="*/ 716 h 780"/>
                <a:gd name="T76" fmla="*/ 298 w 511"/>
                <a:gd name="T77" fmla="*/ 685 h 780"/>
                <a:gd name="T78" fmla="*/ 330 w 511"/>
                <a:gd name="T79" fmla="*/ 652 h 780"/>
                <a:gd name="T80" fmla="*/ 361 w 511"/>
                <a:gd name="T81" fmla="*/ 616 h 780"/>
                <a:gd name="T82" fmla="*/ 376 w 511"/>
                <a:gd name="T83" fmla="*/ 608 h 780"/>
                <a:gd name="T84" fmla="*/ 397 w 511"/>
                <a:gd name="T85" fmla="*/ 665 h 780"/>
                <a:gd name="T86" fmla="*/ 405 w 511"/>
                <a:gd name="T87" fmla="*/ 677 h 780"/>
                <a:gd name="T88" fmla="*/ 429 w 511"/>
                <a:gd name="T89" fmla="*/ 662 h 780"/>
                <a:gd name="T90" fmla="*/ 459 w 511"/>
                <a:gd name="T91" fmla="*/ 644 h 780"/>
                <a:gd name="T92" fmla="*/ 444 w 511"/>
                <a:gd name="T93" fmla="*/ 616 h 780"/>
                <a:gd name="T94" fmla="*/ 447 w 511"/>
                <a:gd name="T95" fmla="*/ 572 h 780"/>
                <a:gd name="T96" fmla="*/ 455 w 511"/>
                <a:gd name="T97" fmla="*/ 529 h 780"/>
                <a:gd name="T98" fmla="*/ 463 w 511"/>
                <a:gd name="T99" fmla="*/ 484 h 780"/>
                <a:gd name="T100" fmla="*/ 470 w 511"/>
                <a:gd name="T101" fmla="*/ 448 h 780"/>
                <a:gd name="T102" fmla="*/ 456 w 511"/>
                <a:gd name="T103" fmla="*/ 444 h 780"/>
                <a:gd name="T104" fmla="*/ 421 w 511"/>
                <a:gd name="T105" fmla="*/ 496 h 780"/>
                <a:gd name="T106" fmla="*/ 421 w 511"/>
                <a:gd name="T107" fmla="*/ 465 h 780"/>
                <a:gd name="T108" fmla="*/ 444 w 511"/>
                <a:gd name="T109" fmla="*/ 414 h 780"/>
                <a:gd name="T110" fmla="*/ 437 w 511"/>
                <a:gd name="T111" fmla="*/ 390 h 7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11"/>
                <a:gd name="T169" fmla="*/ 0 h 780"/>
                <a:gd name="T170" fmla="*/ 511 w 511"/>
                <a:gd name="T171" fmla="*/ 780 h 7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11" h="780" extrusionOk="0">
                  <a:moveTo>
                    <a:pt x="444" y="391"/>
                  </a:moveTo>
                  <a:lnTo>
                    <a:pt x="444" y="390"/>
                  </a:lnTo>
                  <a:lnTo>
                    <a:pt x="447" y="384"/>
                  </a:lnTo>
                  <a:lnTo>
                    <a:pt x="451" y="376"/>
                  </a:lnTo>
                  <a:lnTo>
                    <a:pt x="456" y="369"/>
                  </a:lnTo>
                  <a:lnTo>
                    <a:pt x="463" y="362"/>
                  </a:lnTo>
                  <a:lnTo>
                    <a:pt x="470" y="356"/>
                  </a:lnTo>
                  <a:lnTo>
                    <a:pt x="475" y="349"/>
                  </a:lnTo>
                  <a:lnTo>
                    <a:pt x="484" y="346"/>
                  </a:lnTo>
                  <a:lnTo>
                    <a:pt x="488" y="345"/>
                  </a:lnTo>
                  <a:lnTo>
                    <a:pt x="493" y="349"/>
                  </a:lnTo>
                  <a:lnTo>
                    <a:pt x="497" y="353"/>
                  </a:lnTo>
                  <a:lnTo>
                    <a:pt x="503" y="358"/>
                  </a:lnTo>
                  <a:lnTo>
                    <a:pt x="505" y="364"/>
                  </a:lnTo>
                  <a:lnTo>
                    <a:pt x="508" y="369"/>
                  </a:lnTo>
                  <a:lnTo>
                    <a:pt x="511" y="372"/>
                  </a:lnTo>
                  <a:lnTo>
                    <a:pt x="511" y="375"/>
                  </a:lnTo>
                  <a:lnTo>
                    <a:pt x="511" y="372"/>
                  </a:lnTo>
                  <a:lnTo>
                    <a:pt x="511" y="365"/>
                  </a:lnTo>
                  <a:lnTo>
                    <a:pt x="511" y="361"/>
                  </a:lnTo>
                  <a:lnTo>
                    <a:pt x="511" y="357"/>
                  </a:lnTo>
                  <a:lnTo>
                    <a:pt x="511" y="352"/>
                  </a:lnTo>
                  <a:lnTo>
                    <a:pt x="511" y="346"/>
                  </a:lnTo>
                  <a:lnTo>
                    <a:pt x="511" y="339"/>
                  </a:lnTo>
                  <a:lnTo>
                    <a:pt x="511" y="334"/>
                  </a:lnTo>
                  <a:lnTo>
                    <a:pt x="511" y="329"/>
                  </a:lnTo>
                  <a:lnTo>
                    <a:pt x="511" y="322"/>
                  </a:lnTo>
                  <a:lnTo>
                    <a:pt x="511" y="315"/>
                  </a:lnTo>
                  <a:lnTo>
                    <a:pt x="511" y="310"/>
                  </a:lnTo>
                  <a:lnTo>
                    <a:pt x="511" y="304"/>
                  </a:lnTo>
                  <a:lnTo>
                    <a:pt x="511" y="300"/>
                  </a:lnTo>
                  <a:lnTo>
                    <a:pt x="511" y="293"/>
                  </a:lnTo>
                  <a:lnTo>
                    <a:pt x="511" y="289"/>
                  </a:lnTo>
                  <a:lnTo>
                    <a:pt x="509" y="287"/>
                  </a:lnTo>
                  <a:lnTo>
                    <a:pt x="508" y="287"/>
                  </a:lnTo>
                  <a:lnTo>
                    <a:pt x="504" y="288"/>
                  </a:lnTo>
                  <a:lnTo>
                    <a:pt x="497" y="293"/>
                  </a:lnTo>
                  <a:lnTo>
                    <a:pt x="490" y="296"/>
                  </a:lnTo>
                  <a:lnTo>
                    <a:pt x="484" y="299"/>
                  </a:lnTo>
                  <a:lnTo>
                    <a:pt x="477" y="301"/>
                  </a:lnTo>
                  <a:lnTo>
                    <a:pt x="469" y="307"/>
                  </a:lnTo>
                  <a:lnTo>
                    <a:pt x="459" y="311"/>
                  </a:lnTo>
                  <a:lnTo>
                    <a:pt x="452" y="318"/>
                  </a:lnTo>
                  <a:lnTo>
                    <a:pt x="444" y="323"/>
                  </a:lnTo>
                  <a:lnTo>
                    <a:pt x="437" y="331"/>
                  </a:lnTo>
                  <a:lnTo>
                    <a:pt x="429" y="338"/>
                  </a:lnTo>
                  <a:lnTo>
                    <a:pt x="423" y="348"/>
                  </a:lnTo>
                  <a:lnTo>
                    <a:pt x="416" y="356"/>
                  </a:lnTo>
                  <a:lnTo>
                    <a:pt x="412" y="365"/>
                  </a:lnTo>
                  <a:lnTo>
                    <a:pt x="408" y="371"/>
                  </a:lnTo>
                  <a:lnTo>
                    <a:pt x="405" y="377"/>
                  </a:lnTo>
                  <a:lnTo>
                    <a:pt x="404" y="381"/>
                  </a:lnTo>
                  <a:lnTo>
                    <a:pt x="404" y="383"/>
                  </a:lnTo>
                  <a:lnTo>
                    <a:pt x="398" y="311"/>
                  </a:lnTo>
                  <a:lnTo>
                    <a:pt x="364" y="346"/>
                  </a:lnTo>
                  <a:lnTo>
                    <a:pt x="362" y="345"/>
                  </a:lnTo>
                  <a:lnTo>
                    <a:pt x="358" y="344"/>
                  </a:lnTo>
                  <a:lnTo>
                    <a:pt x="351" y="339"/>
                  </a:lnTo>
                  <a:lnTo>
                    <a:pt x="344" y="335"/>
                  </a:lnTo>
                  <a:lnTo>
                    <a:pt x="336" y="329"/>
                  </a:lnTo>
                  <a:lnTo>
                    <a:pt x="328" y="320"/>
                  </a:lnTo>
                  <a:lnTo>
                    <a:pt x="322" y="314"/>
                  </a:lnTo>
                  <a:lnTo>
                    <a:pt x="320" y="308"/>
                  </a:lnTo>
                  <a:lnTo>
                    <a:pt x="316" y="300"/>
                  </a:lnTo>
                  <a:lnTo>
                    <a:pt x="313" y="293"/>
                  </a:lnTo>
                  <a:lnTo>
                    <a:pt x="309" y="284"/>
                  </a:lnTo>
                  <a:lnTo>
                    <a:pt x="305" y="276"/>
                  </a:lnTo>
                  <a:lnTo>
                    <a:pt x="302" y="266"/>
                  </a:lnTo>
                  <a:lnTo>
                    <a:pt x="301" y="257"/>
                  </a:lnTo>
                  <a:lnTo>
                    <a:pt x="298" y="246"/>
                  </a:lnTo>
                  <a:lnTo>
                    <a:pt x="295" y="236"/>
                  </a:lnTo>
                  <a:lnTo>
                    <a:pt x="294" y="226"/>
                  </a:lnTo>
                  <a:lnTo>
                    <a:pt x="292" y="216"/>
                  </a:lnTo>
                  <a:lnTo>
                    <a:pt x="290" y="207"/>
                  </a:lnTo>
                  <a:lnTo>
                    <a:pt x="288" y="198"/>
                  </a:lnTo>
                  <a:lnTo>
                    <a:pt x="287" y="192"/>
                  </a:lnTo>
                  <a:lnTo>
                    <a:pt x="287" y="185"/>
                  </a:lnTo>
                  <a:lnTo>
                    <a:pt x="287" y="179"/>
                  </a:lnTo>
                  <a:lnTo>
                    <a:pt x="287" y="177"/>
                  </a:lnTo>
                  <a:lnTo>
                    <a:pt x="287" y="174"/>
                  </a:lnTo>
                  <a:lnTo>
                    <a:pt x="329" y="166"/>
                  </a:lnTo>
                  <a:lnTo>
                    <a:pt x="378" y="192"/>
                  </a:lnTo>
                  <a:lnTo>
                    <a:pt x="362" y="163"/>
                  </a:lnTo>
                  <a:lnTo>
                    <a:pt x="334" y="114"/>
                  </a:lnTo>
                  <a:lnTo>
                    <a:pt x="311" y="94"/>
                  </a:lnTo>
                  <a:lnTo>
                    <a:pt x="278" y="114"/>
                  </a:lnTo>
                  <a:lnTo>
                    <a:pt x="230" y="90"/>
                  </a:lnTo>
                  <a:lnTo>
                    <a:pt x="271" y="80"/>
                  </a:lnTo>
                  <a:lnTo>
                    <a:pt x="268" y="79"/>
                  </a:lnTo>
                  <a:lnTo>
                    <a:pt x="264" y="74"/>
                  </a:lnTo>
                  <a:lnTo>
                    <a:pt x="259" y="68"/>
                  </a:lnTo>
                  <a:lnTo>
                    <a:pt x="250" y="63"/>
                  </a:lnTo>
                  <a:lnTo>
                    <a:pt x="245" y="60"/>
                  </a:lnTo>
                  <a:lnTo>
                    <a:pt x="240" y="59"/>
                  </a:lnTo>
                  <a:lnTo>
                    <a:pt x="233" y="56"/>
                  </a:lnTo>
                  <a:lnTo>
                    <a:pt x="230" y="56"/>
                  </a:lnTo>
                  <a:lnTo>
                    <a:pt x="221" y="56"/>
                  </a:lnTo>
                  <a:lnTo>
                    <a:pt x="219" y="56"/>
                  </a:lnTo>
                  <a:lnTo>
                    <a:pt x="225" y="0"/>
                  </a:lnTo>
                  <a:lnTo>
                    <a:pt x="223" y="0"/>
                  </a:lnTo>
                  <a:lnTo>
                    <a:pt x="221" y="3"/>
                  </a:lnTo>
                  <a:lnTo>
                    <a:pt x="217" y="9"/>
                  </a:lnTo>
                  <a:lnTo>
                    <a:pt x="214" y="15"/>
                  </a:lnTo>
                  <a:lnTo>
                    <a:pt x="208" y="22"/>
                  </a:lnTo>
                  <a:lnTo>
                    <a:pt x="203" y="33"/>
                  </a:lnTo>
                  <a:lnTo>
                    <a:pt x="199" y="37"/>
                  </a:lnTo>
                  <a:lnTo>
                    <a:pt x="196" y="43"/>
                  </a:lnTo>
                  <a:lnTo>
                    <a:pt x="192" y="49"/>
                  </a:lnTo>
                  <a:lnTo>
                    <a:pt x="189" y="56"/>
                  </a:lnTo>
                  <a:lnTo>
                    <a:pt x="185" y="63"/>
                  </a:lnTo>
                  <a:lnTo>
                    <a:pt x="183" y="70"/>
                  </a:lnTo>
                  <a:lnTo>
                    <a:pt x="180" y="76"/>
                  </a:lnTo>
                  <a:lnTo>
                    <a:pt x="179" y="85"/>
                  </a:lnTo>
                  <a:lnTo>
                    <a:pt x="176" y="91"/>
                  </a:lnTo>
                  <a:lnTo>
                    <a:pt x="175" y="99"/>
                  </a:lnTo>
                  <a:lnTo>
                    <a:pt x="172" y="108"/>
                  </a:lnTo>
                  <a:lnTo>
                    <a:pt x="172" y="117"/>
                  </a:lnTo>
                  <a:lnTo>
                    <a:pt x="169" y="127"/>
                  </a:lnTo>
                  <a:lnTo>
                    <a:pt x="169" y="136"/>
                  </a:lnTo>
                  <a:lnTo>
                    <a:pt x="168" y="141"/>
                  </a:lnTo>
                  <a:lnTo>
                    <a:pt x="166" y="147"/>
                  </a:lnTo>
                  <a:lnTo>
                    <a:pt x="166" y="152"/>
                  </a:lnTo>
                  <a:lnTo>
                    <a:pt x="166" y="158"/>
                  </a:lnTo>
                  <a:lnTo>
                    <a:pt x="165" y="165"/>
                  </a:lnTo>
                  <a:lnTo>
                    <a:pt x="165" y="170"/>
                  </a:lnTo>
                  <a:lnTo>
                    <a:pt x="165" y="175"/>
                  </a:lnTo>
                  <a:lnTo>
                    <a:pt x="165" y="184"/>
                  </a:lnTo>
                  <a:lnTo>
                    <a:pt x="165" y="189"/>
                  </a:lnTo>
                  <a:lnTo>
                    <a:pt x="165" y="197"/>
                  </a:lnTo>
                  <a:lnTo>
                    <a:pt x="165" y="204"/>
                  </a:lnTo>
                  <a:lnTo>
                    <a:pt x="165" y="212"/>
                  </a:lnTo>
                  <a:lnTo>
                    <a:pt x="164" y="219"/>
                  </a:lnTo>
                  <a:lnTo>
                    <a:pt x="164" y="227"/>
                  </a:lnTo>
                  <a:lnTo>
                    <a:pt x="162" y="234"/>
                  </a:lnTo>
                  <a:lnTo>
                    <a:pt x="162" y="243"/>
                  </a:lnTo>
                  <a:lnTo>
                    <a:pt x="162" y="250"/>
                  </a:lnTo>
                  <a:lnTo>
                    <a:pt x="162" y="259"/>
                  </a:lnTo>
                  <a:lnTo>
                    <a:pt x="162" y="268"/>
                  </a:lnTo>
                  <a:lnTo>
                    <a:pt x="162" y="277"/>
                  </a:lnTo>
                  <a:lnTo>
                    <a:pt x="161" y="284"/>
                  </a:lnTo>
                  <a:lnTo>
                    <a:pt x="161" y="293"/>
                  </a:lnTo>
                  <a:lnTo>
                    <a:pt x="160" y="300"/>
                  </a:lnTo>
                  <a:lnTo>
                    <a:pt x="160" y="310"/>
                  </a:lnTo>
                  <a:lnTo>
                    <a:pt x="158" y="318"/>
                  </a:lnTo>
                  <a:lnTo>
                    <a:pt x="158" y="325"/>
                  </a:lnTo>
                  <a:lnTo>
                    <a:pt x="158" y="333"/>
                  </a:lnTo>
                  <a:lnTo>
                    <a:pt x="158" y="341"/>
                  </a:lnTo>
                  <a:lnTo>
                    <a:pt x="158" y="348"/>
                  </a:lnTo>
                  <a:lnTo>
                    <a:pt x="158" y="354"/>
                  </a:lnTo>
                  <a:lnTo>
                    <a:pt x="158" y="361"/>
                  </a:lnTo>
                  <a:lnTo>
                    <a:pt x="158" y="368"/>
                  </a:lnTo>
                  <a:lnTo>
                    <a:pt x="157" y="372"/>
                  </a:lnTo>
                  <a:lnTo>
                    <a:pt x="157" y="379"/>
                  </a:lnTo>
                  <a:lnTo>
                    <a:pt x="157" y="384"/>
                  </a:lnTo>
                  <a:lnTo>
                    <a:pt x="157" y="390"/>
                  </a:lnTo>
                  <a:lnTo>
                    <a:pt x="157" y="398"/>
                  </a:lnTo>
                  <a:lnTo>
                    <a:pt x="157" y="405"/>
                  </a:lnTo>
                  <a:lnTo>
                    <a:pt x="157" y="409"/>
                  </a:lnTo>
                  <a:lnTo>
                    <a:pt x="157" y="410"/>
                  </a:lnTo>
                  <a:lnTo>
                    <a:pt x="156" y="411"/>
                  </a:lnTo>
                  <a:lnTo>
                    <a:pt x="153" y="417"/>
                  </a:lnTo>
                  <a:lnTo>
                    <a:pt x="150" y="419"/>
                  </a:lnTo>
                  <a:lnTo>
                    <a:pt x="149" y="425"/>
                  </a:lnTo>
                  <a:lnTo>
                    <a:pt x="145" y="430"/>
                  </a:lnTo>
                  <a:lnTo>
                    <a:pt x="143" y="436"/>
                  </a:lnTo>
                  <a:lnTo>
                    <a:pt x="138" y="440"/>
                  </a:lnTo>
                  <a:lnTo>
                    <a:pt x="135" y="447"/>
                  </a:lnTo>
                  <a:lnTo>
                    <a:pt x="130" y="453"/>
                  </a:lnTo>
                  <a:lnTo>
                    <a:pt x="126" y="460"/>
                  </a:lnTo>
                  <a:lnTo>
                    <a:pt x="119" y="467"/>
                  </a:lnTo>
                  <a:lnTo>
                    <a:pt x="114" y="475"/>
                  </a:lnTo>
                  <a:lnTo>
                    <a:pt x="107" y="482"/>
                  </a:lnTo>
                  <a:lnTo>
                    <a:pt x="101" y="491"/>
                  </a:lnTo>
                  <a:lnTo>
                    <a:pt x="92" y="498"/>
                  </a:lnTo>
                  <a:lnTo>
                    <a:pt x="84" y="505"/>
                  </a:lnTo>
                  <a:lnTo>
                    <a:pt x="76" y="512"/>
                  </a:lnTo>
                  <a:lnTo>
                    <a:pt x="67" y="518"/>
                  </a:lnTo>
                  <a:lnTo>
                    <a:pt x="59" y="524"/>
                  </a:lnTo>
                  <a:lnTo>
                    <a:pt x="51" y="531"/>
                  </a:lnTo>
                  <a:lnTo>
                    <a:pt x="42" y="536"/>
                  </a:lnTo>
                  <a:lnTo>
                    <a:pt x="35" y="541"/>
                  </a:lnTo>
                  <a:lnTo>
                    <a:pt x="27" y="546"/>
                  </a:lnTo>
                  <a:lnTo>
                    <a:pt x="20" y="551"/>
                  </a:lnTo>
                  <a:lnTo>
                    <a:pt x="13" y="555"/>
                  </a:lnTo>
                  <a:lnTo>
                    <a:pt x="9" y="559"/>
                  </a:lnTo>
                  <a:lnTo>
                    <a:pt x="1" y="563"/>
                  </a:lnTo>
                  <a:lnTo>
                    <a:pt x="0" y="566"/>
                  </a:lnTo>
                  <a:lnTo>
                    <a:pt x="70" y="676"/>
                  </a:lnTo>
                  <a:lnTo>
                    <a:pt x="142" y="654"/>
                  </a:lnTo>
                  <a:lnTo>
                    <a:pt x="104" y="710"/>
                  </a:lnTo>
                  <a:lnTo>
                    <a:pt x="184" y="780"/>
                  </a:lnTo>
                  <a:lnTo>
                    <a:pt x="133" y="701"/>
                  </a:lnTo>
                  <a:lnTo>
                    <a:pt x="133" y="700"/>
                  </a:lnTo>
                  <a:lnTo>
                    <a:pt x="137" y="697"/>
                  </a:lnTo>
                  <a:lnTo>
                    <a:pt x="142" y="692"/>
                  </a:lnTo>
                  <a:lnTo>
                    <a:pt x="149" y="687"/>
                  </a:lnTo>
                  <a:lnTo>
                    <a:pt x="152" y="682"/>
                  </a:lnTo>
                  <a:lnTo>
                    <a:pt x="157" y="678"/>
                  </a:lnTo>
                  <a:lnTo>
                    <a:pt x="162" y="674"/>
                  </a:lnTo>
                  <a:lnTo>
                    <a:pt x="169" y="672"/>
                  </a:lnTo>
                  <a:lnTo>
                    <a:pt x="175" y="668"/>
                  </a:lnTo>
                  <a:lnTo>
                    <a:pt x="180" y="665"/>
                  </a:lnTo>
                  <a:lnTo>
                    <a:pt x="187" y="662"/>
                  </a:lnTo>
                  <a:lnTo>
                    <a:pt x="195" y="659"/>
                  </a:lnTo>
                  <a:lnTo>
                    <a:pt x="200" y="655"/>
                  </a:lnTo>
                  <a:lnTo>
                    <a:pt x="208" y="653"/>
                  </a:lnTo>
                  <a:lnTo>
                    <a:pt x="217" y="651"/>
                  </a:lnTo>
                  <a:lnTo>
                    <a:pt x="223" y="649"/>
                  </a:lnTo>
                  <a:lnTo>
                    <a:pt x="230" y="647"/>
                  </a:lnTo>
                  <a:lnTo>
                    <a:pt x="238" y="646"/>
                  </a:lnTo>
                  <a:lnTo>
                    <a:pt x="246" y="644"/>
                  </a:lnTo>
                  <a:lnTo>
                    <a:pt x="253" y="644"/>
                  </a:lnTo>
                  <a:lnTo>
                    <a:pt x="260" y="644"/>
                  </a:lnTo>
                  <a:lnTo>
                    <a:pt x="267" y="644"/>
                  </a:lnTo>
                  <a:lnTo>
                    <a:pt x="274" y="644"/>
                  </a:lnTo>
                  <a:lnTo>
                    <a:pt x="279" y="647"/>
                  </a:lnTo>
                  <a:lnTo>
                    <a:pt x="287" y="651"/>
                  </a:lnTo>
                  <a:lnTo>
                    <a:pt x="294" y="659"/>
                  </a:lnTo>
                  <a:lnTo>
                    <a:pt x="294" y="668"/>
                  </a:lnTo>
                  <a:lnTo>
                    <a:pt x="294" y="677"/>
                  </a:lnTo>
                  <a:lnTo>
                    <a:pt x="292" y="681"/>
                  </a:lnTo>
                  <a:lnTo>
                    <a:pt x="291" y="688"/>
                  </a:lnTo>
                  <a:lnTo>
                    <a:pt x="288" y="692"/>
                  </a:lnTo>
                  <a:lnTo>
                    <a:pt x="287" y="699"/>
                  </a:lnTo>
                  <a:lnTo>
                    <a:pt x="282" y="707"/>
                  </a:lnTo>
                  <a:lnTo>
                    <a:pt x="278" y="715"/>
                  </a:lnTo>
                  <a:lnTo>
                    <a:pt x="274" y="720"/>
                  </a:lnTo>
                  <a:lnTo>
                    <a:pt x="274" y="723"/>
                  </a:lnTo>
                  <a:lnTo>
                    <a:pt x="274" y="722"/>
                  </a:lnTo>
                  <a:lnTo>
                    <a:pt x="279" y="716"/>
                  </a:lnTo>
                  <a:lnTo>
                    <a:pt x="284" y="710"/>
                  </a:lnTo>
                  <a:lnTo>
                    <a:pt x="294" y="701"/>
                  </a:lnTo>
                  <a:lnTo>
                    <a:pt x="298" y="696"/>
                  </a:lnTo>
                  <a:lnTo>
                    <a:pt x="305" y="692"/>
                  </a:lnTo>
                  <a:lnTo>
                    <a:pt x="309" y="685"/>
                  </a:lnTo>
                  <a:lnTo>
                    <a:pt x="314" y="681"/>
                  </a:lnTo>
                  <a:lnTo>
                    <a:pt x="320" y="674"/>
                  </a:lnTo>
                  <a:lnTo>
                    <a:pt x="325" y="670"/>
                  </a:lnTo>
                  <a:lnTo>
                    <a:pt x="332" y="665"/>
                  </a:lnTo>
                  <a:lnTo>
                    <a:pt x="337" y="659"/>
                  </a:lnTo>
                  <a:lnTo>
                    <a:pt x="341" y="654"/>
                  </a:lnTo>
                  <a:lnTo>
                    <a:pt x="345" y="647"/>
                  </a:lnTo>
                  <a:lnTo>
                    <a:pt x="349" y="643"/>
                  </a:lnTo>
                  <a:lnTo>
                    <a:pt x="355" y="638"/>
                  </a:lnTo>
                  <a:lnTo>
                    <a:pt x="362" y="630"/>
                  </a:lnTo>
                  <a:lnTo>
                    <a:pt x="368" y="623"/>
                  </a:lnTo>
                  <a:lnTo>
                    <a:pt x="374" y="616"/>
                  </a:lnTo>
                  <a:lnTo>
                    <a:pt x="378" y="611"/>
                  </a:lnTo>
                  <a:lnTo>
                    <a:pt x="379" y="608"/>
                  </a:lnTo>
                  <a:lnTo>
                    <a:pt x="382" y="608"/>
                  </a:lnTo>
                  <a:lnTo>
                    <a:pt x="382" y="609"/>
                  </a:lnTo>
                  <a:lnTo>
                    <a:pt x="383" y="615"/>
                  </a:lnTo>
                  <a:lnTo>
                    <a:pt x="385" y="621"/>
                  </a:lnTo>
                  <a:lnTo>
                    <a:pt x="389" y="632"/>
                  </a:lnTo>
                  <a:lnTo>
                    <a:pt x="391" y="642"/>
                  </a:lnTo>
                  <a:lnTo>
                    <a:pt x="395" y="653"/>
                  </a:lnTo>
                  <a:lnTo>
                    <a:pt x="400" y="662"/>
                  </a:lnTo>
                  <a:lnTo>
                    <a:pt x="404" y="672"/>
                  </a:lnTo>
                  <a:lnTo>
                    <a:pt x="405" y="678"/>
                  </a:lnTo>
                  <a:lnTo>
                    <a:pt x="408" y="681"/>
                  </a:lnTo>
                  <a:lnTo>
                    <a:pt x="409" y="684"/>
                  </a:lnTo>
                  <a:lnTo>
                    <a:pt x="410" y="685"/>
                  </a:lnTo>
                  <a:lnTo>
                    <a:pt x="410" y="684"/>
                  </a:lnTo>
                  <a:lnTo>
                    <a:pt x="412" y="684"/>
                  </a:lnTo>
                  <a:lnTo>
                    <a:pt x="412" y="682"/>
                  </a:lnTo>
                  <a:lnTo>
                    <a:pt x="414" y="681"/>
                  </a:lnTo>
                  <a:lnTo>
                    <a:pt x="419" y="678"/>
                  </a:lnTo>
                  <a:lnTo>
                    <a:pt x="424" y="676"/>
                  </a:lnTo>
                  <a:lnTo>
                    <a:pt x="429" y="672"/>
                  </a:lnTo>
                  <a:lnTo>
                    <a:pt x="436" y="669"/>
                  </a:lnTo>
                  <a:lnTo>
                    <a:pt x="442" y="665"/>
                  </a:lnTo>
                  <a:lnTo>
                    <a:pt x="447" y="662"/>
                  </a:lnTo>
                  <a:lnTo>
                    <a:pt x="455" y="657"/>
                  </a:lnTo>
                  <a:lnTo>
                    <a:pt x="461" y="654"/>
                  </a:lnTo>
                  <a:lnTo>
                    <a:pt x="463" y="651"/>
                  </a:lnTo>
                  <a:lnTo>
                    <a:pt x="466" y="651"/>
                  </a:lnTo>
                  <a:lnTo>
                    <a:pt x="463" y="649"/>
                  </a:lnTo>
                  <a:lnTo>
                    <a:pt x="458" y="644"/>
                  </a:lnTo>
                  <a:lnTo>
                    <a:pt x="455" y="640"/>
                  </a:lnTo>
                  <a:lnTo>
                    <a:pt x="452" y="635"/>
                  </a:lnTo>
                  <a:lnTo>
                    <a:pt x="451" y="630"/>
                  </a:lnTo>
                  <a:lnTo>
                    <a:pt x="451" y="623"/>
                  </a:lnTo>
                  <a:lnTo>
                    <a:pt x="450" y="613"/>
                  </a:lnTo>
                  <a:lnTo>
                    <a:pt x="451" y="604"/>
                  </a:lnTo>
                  <a:lnTo>
                    <a:pt x="451" y="597"/>
                  </a:lnTo>
                  <a:lnTo>
                    <a:pt x="451" y="590"/>
                  </a:lnTo>
                  <a:lnTo>
                    <a:pt x="452" y="585"/>
                  </a:lnTo>
                  <a:lnTo>
                    <a:pt x="454" y="579"/>
                  </a:lnTo>
                  <a:lnTo>
                    <a:pt x="454" y="571"/>
                  </a:lnTo>
                  <a:lnTo>
                    <a:pt x="456" y="565"/>
                  </a:lnTo>
                  <a:lnTo>
                    <a:pt x="456" y="558"/>
                  </a:lnTo>
                  <a:lnTo>
                    <a:pt x="459" y="551"/>
                  </a:lnTo>
                  <a:lnTo>
                    <a:pt x="459" y="543"/>
                  </a:lnTo>
                  <a:lnTo>
                    <a:pt x="462" y="536"/>
                  </a:lnTo>
                  <a:lnTo>
                    <a:pt x="463" y="528"/>
                  </a:lnTo>
                  <a:lnTo>
                    <a:pt x="466" y="521"/>
                  </a:lnTo>
                  <a:lnTo>
                    <a:pt x="467" y="513"/>
                  </a:lnTo>
                  <a:lnTo>
                    <a:pt x="467" y="505"/>
                  </a:lnTo>
                  <a:lnTo>
                    <a:pt x="469" y="498"/>
                  </a:lnTo>
                  <a:lnTo>
                    <a:pt x="470" y="491"/>
                  </a:lnTo>
                  <a:lnTo>
                    <a:pt x="471" y="485"/>
                  </a:lnTo>
                  <a:lnTo>
                    <a:pt x="473" y="478"/>
                  </a:lnTo>
                  <a:lnTo>
                    <a:pt x="473" y="471"/>
                  </a:lnTo>
                  <a:lnTo>
                    <a:pt x="475" y="466"/>
                  </a:lnTo>
                  <a:lnTo>
                    <a:pt x="475" y="460"/>
                  </a:lnTo>
                  <a:lnTo>
                    <a:pt x="477" y="455"/>
                  </a:lnTo>
                  <a:lnTo>
                    <a:pt x="477" y="451"/>
                  </a:lnTo>
                  <a:lnTo>
                    <a:pt x="477" y="448"/>
                  </a:lnTo>
                  <a:lnTo>
                    <a:pt x="475" y="442"/>
                  </a:lnTo>
                  <a:lnTo>
                    <a:pt x="473" y="442"/>
                  </a:lnTo>
                  <a:lnTo>
                    <a:pt x="469" y="444"/>
                  </a:lnTo>
                  <a:lnTo>
                    <a:pt x="463" y="451"/>
                  </a:lnTo>
                  <a:lnTo>
                    <a:pt x="458" y="459"/>
                  </a:lnTo>
                  <a:lnTo>
                    <a:pt x="452" y="468"/>
                  </a:lnTo>
                  <a:lnTo>
                    <a:pt x="444" y="478"/>
                  </a:lnTo>
                  <a:lnTo>
                    <a:pt x="439" y="487"/>
                  </a:lnTo>
                  <a:lnTo>
                    <a:pt x="432" y="497"/>
                  </a:lnTo>
                  <a:lnTo>
                    <a:pt x="428" y="503"/>
                  </a:lnTo>
                  <a:lnTo>
                    <a:pt x="421" y="508"/>
                  </a:lnTo>
                  <a:lnTo>
                    <a:pt x="420" y="501"/>
                  </a:lnTo>
                  <a:lnTo>
                    <a:pt x="420" y="495"/>
                  </a:lnTo>
                  <a:lnTo>
                    <a:pt x="423" y="489"/>
                  </a:lnTo>
                  <a:lnTo>
                    <a:pt x="424" y="480"/>
                  </a:lnTo>
                  <a:lnTo>
                    <a:pt x="428" y="472"/>
                  </a:lnTo>
                  <a:lnTo>
                    <a:pt x="431" y="461"/>
                  </a:lnTo>
                  <a:lnTo>
                    <a:pt x="436" y="452"/>
                  </a:lnTo>
                  <a:lnTo>
                    <a:pt x="440" y="442"/>
                  </a:lnTo>
                  <a:lnTo>
                    <a:pt x="446" y="434"/>
                  </a:lnTo>
                  <a:lnTo>
                    <a:pt x="448" y="426"/>
                  </a:lnTo>
                  <a:lnTo>
                    <a:pt x="451" y="421"/>
                  </a:lnTo>
                  <a:lnTo>
                    <a:pt x="452" y="417"/>
                  </a:lnTo>
                  <a:lnTo>
                    <a:pt x="455" y="417"/>
                  </a:lnTo>
                  <a:lnTo>
                    <a:pt x="427" y="433"/>
                  </a:lnTo>
                  <a:lnTo>
                    <a:pt x="427" y="418"/>
                  </a:lnTo>
                  <a:lnTo>
                    <a:pt x="444" y="391"/>
                  </a:lnTo>
                  <a:close/>
                </a:path>
              </a:pathLst>
            </a:custGeom>
            <a:solidFill>
              <a:srgbClr val="1C404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210" name="Shape 452"/>
            <p:cNvSpPr>
              <a:spLocks/>
            </p:cNvSpPr>
            <p:nvPr/>
          </p:nvSpPr>
          <p:spPr bwMode="auto">
            <a:xfrm>
              <a:off x="2847" y="2977"/>
              <a:ext cx="101" cy="73"/>
            </a:xfrm>
            <a:custGeom>
              <a:avLst/>
              <a:gdLst>
                <a:gd name="T0" fmla="*/ 81 w 102"/>
                <a:gd name="T1" fmla="*/ 0 h 74"/>
                <a:gd name="T2" fmla="*/ 65 w 102"/>
                <a:gd name="T3" fmla="*/ 1 h 74"/>
                <a:gd name="T4" fmla="*/ 53 w 102"/>
                <a:gd name="T5" fmla="*/ 15 h 74"/>
                <a:gd name="T6" fmla="*/ 54 w 102"/>
                <a:gd name="T7" fmla="*/ 34 h 74"/>
                <a:gd name="T8" fmla="*/ 0 w 102"/>
                <a:gd name="T9" fmla="*/ 65 h 74"/>
                <a:gd name="T10" fmla="*/ 63 w 102"/>
                <a:gd name="T11" fmla="*/ 67 h 74"/>
                <a:gd name="T12" fmla="*/ 84 w 102"/>
                <a:gd name="T13" fmla="*/ 55 h 74"/>
                <a:gd name="T14" fmla="*/ 80 w 102"/>
                <a:gd name="T15" fmla="*/ 37 h 74"/>
                <a:gd name="T16" fmla="*/ 95 w 102"/>
                <a:gd name="T17" fmla="*/ 20 h 74"/>
                <a:gd name="T18" fmla="*/ 81 w 102"/>
                <a:gd name="T19" fmla="*/ 0 h 74"/>
                <a:gd name="T20" fmla="*/ 81 w 102"/>
                <a:gd name="T21" fmla="*/ 0 h 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
                <a:gd name="T34" fmla="*/ 0 h 74"/>
                <a:gd name="T35" fmla="*/ 102 w 102"/>
                <a:gd name="T36" fmla="*/ 74 h 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 h="74" extrusionOk="0">
                  <a:moveTo>
                    <a:pt x="88" y="0"/>
                  </a:moveTo>
                  <a:lnTo>
                    <a:pt x="72" y="1"/>
                  </a:lnTo>
                  <a:lnTo>
                    <a:pt x="60" y="15"/>
                  </a:lnTo>
                  <a:lnTo>
                    <a:pt x="61" y="34"/>
                  </a:lnTo>
                  <a:lnTo>
                    <a:pt x="0" y="72"/>
                  </a:lnTo>
                  <a:lnTo>
                    <a:pt x="70" y="74"/>
                  </a:lnTo>
                  <a:lnTo>
                    <a:pt x="91" y="62"/>
                  </a:lnTo>
                  <a:lnTo>
                    <a:pt x="87" y="42"/>
                  </a:lnTo>
                  <a:lnTo>
                    <a:pt x="102" y="20"/>
                  </a:lnTo>
                  <a:lnTo>
                    <a:pt x="88" y="0"/>
                  </a:lnTo>
                  <a:close/>
                </a:path>
              </a:pathLst>
            </a:custGeom>
            <a:solidFill>
              <a:srgbClr val="47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211" name="Shape 453"/>
            <p:cNvSpPr>
              <a:spLocks/>
            </p:cNvSpPr>
            <p:nvPr/>
          </p:nvSpPr>
          <p:spPr bwMode="auto">
            <a:xfrm>
              <a:off x="2829" y="3060"/>
              <a:ext cx="114" cy="240"/>
            </a:xfrm>
            <a:custGeom>
              <a:avLst/>
              <a:gdLst>
                <a:gd name="T0" fmla="*/ 49 w 115"/>
                <a:gd name="T1" fmla="*/ 36 h 241"/>
                <a:gd name="T2" fmla="*/ 108 w 115"/>
                <a:gd name="T3" fmla="*/ 74 h 241"/>
                <a:gd name="T4" fmla="*/ 73 w 115"/>
                <a:gd name="T5" fmla="*/ 234 h 241"/>
                <a:gd name="T6" fmla="*/ 22 w 115"/>
                <a:gd name="T7" fmla="*/ 203 h 241"/>
                <a:gd name="T8" fmla="*/ 8 w 115"/>
                <a:gd name="T9" fmla="*/ 112 h 241"/>
                <a:gd name="T10" fmla="*/ 0 w 115"/>
                <a:gd name="T11" fmla="*/ 0 h 241"/>
                <a:gd name="T12" fmla="*/ 49 w 115"/>
                <a:gd name="T13" fmla="*/ 36 h 241"/>
                <a:gd name="T14" fmla="*/ 49 w 115"/>
                <a:gd name="T15" fmla="*/ 36 h 241"/>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241"/>
                <a:gd name="T26" fmla="*/ 115 w 115"/>
                <a:gd name="T27" fmla="*/ 241 h 2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241" extrusionOk="0">
                  <a:moveTo>
                    <a:pt x="49" y="36"/>
                  </a:moveTo>
                  <a:lnTo>
                    <a:pt x="115" y="74"/>
                  </a:lnTo>
                  <a:lnTo>
                    <a:pt x="80" y="241"/>
                  </a:lnTo>
                  <a:lnTo>
                    <a:pt x="22" y="210"/>
                  </a:lnTo>
                  <a:lnTo>
                    <a:pt x="8" y="112"/>
                  </a:lnTo>
                  <a:lnTo>
                    <a:pt x="0" y="0"/>
                  </a:lnTo>
                  <a:lnTo>
                    <a:pt x="49" y="36"/>
                  </a:lnTo>
                  <a:close/>
                </a:path>
              </a:pathLst>
            </a:custGeom>
            <a:solidFill>
              <a:srgbClr val="47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131212" name="Shape 454"/>
            <p:cNvSpPr>
              <a:spLocks/>
            </p:cNvSpPr>
            <p:nvPr/>
          </p:nvSpPr>
          <p:spPr bwMode="auto">
            <a:xfrm>
              <a:off x="1617" y="1729"/>
              <a:ext cx="932" cy="2053"/>
            </a:xfrm>
            <a:custGeom>
              <a:avLst/>
              <a:gdLst>
                <a:gd name="T0" fmla="*/ 926 w 933"/>
                <a:gd name="T1" fmla="*/ 0 h 2054"/>
                <a:gd name="T2" fmla="*/ 880 w 933"/>
                <a:gd name="T3" fmla="*/ 5 h 2054"/>
                <a:gd name="T4" fmla="*/ 0 w 933"/>
                <a:gd name="T5" fmla="*/ 2047 h 2054"/>
                <a:gd name="T6" fmla="*/ 60 w 933"/>
                <a:gd name="T7" fmla="*/ 2038 h 2054"/>
                <a:gd name="T8" fmla="*/ 872 w 933"/>
                <a:gd name="T9" fmla="*/ 86 h 2054"/>
                <a:gd name="T10" fmla="*/ 926 w 933"/>
                <a:gd name="T11" fmla="*/ 0 h 2054"/>
                <a:gd name="T12" fmla="*/ 926 w 933"/>
                <a:gd name="T13" fmla="*/ 0 h 2054"/>
                <a:gd name="T14" fmla="*/ 0 60000 65536"/>
                <a:gd name="T15" fmla="*/ 0 60000 65536"/>
                <a:gd name="T16" fmla="*/ 0 60000 65536"/>
                <a:gd name="T17" fmla="*/ 0 60000 65536"/>
                <a:gd name="T18" fmla="*/ 0 60000 65536"/>
                <a:gd name="T19" fmla="*/ 0 60000 65536"/>
                <a:gd name="T20" fmla="*/ 0 60000 65536"/>
                <a:gd name="T21" fmla="*/ 0 w 933"/>
                <a:gd name="T22" fmla="*/ 0 h 2054"/>
                <a:gd name="T23" fmla="*/ 933 w 933"/>
                <a:gd name="T24" fmla="*/ 2054 h 20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3" h="2054" extrusionOk="0">
                  <a:moveTo>
                    <a:pt x="933" y="0"/>
                  </a:moveTo>
                  <a:lnTo>
                    <a:pt x="887" y="5"/>
                  </a:lnTo>
                  <a:lnTo>
                    <a:pt x="0" y="2054"/>
                  </a:lnTo>
                  <a:lnTo>
                    <a:pt x="60" y="2045"/>
                  </a:lnTo>
                  <a:lnTo>
                    <a:pt x="879" y="86"/>
                  </a:lnTo>
                  <a:lnTo>
                    <a:pt x="933" y="0"/>
                  </a:lnTo>
                  <a:close/>
                </a:path>
              </a:pathLst>
            </a:custGeom>
            <a:solidFill>
              <a:srgbClr val="8A8A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grpSp>
      <p:sp>
        <p:nvSpPr>
          <p:cNvPr id="131075" name="Shape 455"/>
          <p:cNvSpPr txBox="1">
            <a:spLocks noChangeArrowheads="1"/>
          </p:cNvSpPr>
          <p:nvPr/>
        </p:nvSpPr>
        <p:spPr bwMode="auto">
          <a:xfrm>
            <a:off x="928688" y="5065713"/>
            <a:ext cx="3478212"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buSzPct val="25000"/>
            </a:pPr>
            <a:r>
              <a:rPr lang="en-US" altLang="en-US" sz="1800">
                <a:solidFill>
                  <a:srgbClr val="000000"/>
                </a:solidFill>
                <a:latin typeface="Lucida Grande" pitchFamily="124" charset="0"/>
                <a:cs typeface="Arial" pitchFamily="34" charset="0"/>
                <a:sym typeface="Arial" pitchFamily="34" charset="0"/>
              </a:rPr>
              <a:t>Some people ride the “Up” escalator to reach opportunity.  </a:t>
            </a:r>
          </a:p>
        </p:txBody>
      </p:sp>
      <p:sp>
        <p:nvSpPr>
          <p:cNvPr id="131076" name="Shape 456"/>
          <p:cNvSpPr txBox="1">
            <a:spLocks noChangeArrowheads="1"/>
          </p:cNvSpPr>
          <p:nvPr/>
        </p:nvSpPr>
        <p:spPr bwMode="auto">
          <a:xfrm>
            <a:off x="4945063" y="5065713"/>
            <a:ext cx="32004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buSzPct val="25000"/>
            </a:pPr>
            <a:r>
              <a:rPr lang="en-US" altLang="en-US" sz="1800">
                <a:solidFill>
                  <a:srgbClr val="000000"/>
                </a:solidFill>
                <a:latin typeface="Lucida Grande" pitchFamily="124" charset="0"/>
                <a:cs typeface="Arial" pitchFamily="34" charset="0"/>
                <a:sym typeface="Arial" pitchFamily="34" charset="0"/>
              </a:rPr>
              <a:t>Others have to run up the “Down” escalator to get there.</a:t>
            </a:r>
          </a:p>
        </p:txBody>
      </p:sp>
    </p:spTree>
    <p:extLst>
      <p:ext uri="{BB962C8B-B14F-4D97-AF65-F5344CB8AC3E}">
        <p14:creationId xmlns:p14="http://schemas.microsoft.com/office/powerpoint/2010/main" val="3072621745"/>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extBox 1"/>
          <p:cNvSpPr txBox="1">
            <a:spLocks noChangeArrowheads="1"/>
          </p:cNvSpPr>
          <p:nvPr/>
        </p:nvSpPr>
        <p:spPr bwMode="auto">
          <a:xfrm>
            <a:off x="352425" y="239713"/>
            <a:ext cx="48148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600">
                <a:solidFill>
                  <a:srgbClr val="FFFFFF"/>
                </a:solidFill>
                <a:latin typeface="Georgia" pitchFamily="18" charset="0"/>
              </a:rPr>
              <a:t>Targeted Universalism</a:t>
            </a:r>
            <a:endParaRPr lang="en-US" altLang="en-US" sz="3600"/>
          </a:p>
        </p:txBody>
      </p:sp>
      <p:grpSp>
        <p:nvGrpSpPr>
          <p:cNvPr id="132098" name="Group 45"/>
          <p:cNvGrpSpPr>
            <a:grpSpLocks/>
          </p:cNvGrpSpPr>
          <p:nvPr/>
        </p:nvGrpSpPr>
        <p:grpSpPr bwMode="auto">
          <a:xfrm>
            <a:off x="720725" y="1493838"/>
            <a:ext cx="8145463" cy="1477962"/>
            <a:chOff x="178378" y="841228"/>
            <a:chExt cx="8145713" cy="1477328"/>
          </a:xfrm>
        </p:grpSpPr>
        <p:sp>
          <p:nvSpPr>
            <p:cNvPr id="132164" name="TextBox 145"/>
            <p:cNvSpPr txBox="1">
              <a:spLocks noChangeArrowheads="1"/>
            </p:cNvSpPr>
            <p:nvPr/>
          </p:nvSpPr>
          <p:spPr bwMode="auto">
            <a:xfrm>
              <a:off x="178378" y="841228"/>
              <a:ext cx="358196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a:solidFill>
                    <a:srgbClr val="000000"/>
                  </a:solidFill>
                  <a:latin typeface="Lucida Grande" pitchFamily="124" charset="0"/>
                </a:rPr>
                <a:t>Structural inequity produces consistently different outcomes for different communities</a:t>
              </a:r>
            </a:p>
            <a:p>
              <a:pPr eaLnBrk="1" hangingPunct="1"/>
              <a:endParaRPr lang="en-US" altLang="en-US" sz="1800">
                <a:solidFill>
                  <a:srgbClr val="1F497D"/>
                </a:solidFill>
                <a:latin typeface="Lucida Grande" pitchFamily="124" charset="0"/>
              </a:endParaRPr>
            </a:p>
          </p:txBody>
        </p:sp>
        <p:sp>
          <p:nvSpPr>
            <p:cNvPr id="132165" name="Rectangle 146"/>
            <p:cNvSpPr>
              <a:spLocks noChangeArrowheads="1"/>
            </p:cNvSpPr>
            <p:nvPr/>
          </p:nvSpPr>
          <p:spPr bwMode="auto">
            <a:xfrm>
              <a:off x="4635641" y="841228"/>
              <a:ext cx="36884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b="1">
                  <a:solidFill>
                    <a:srgbClr val="007078"/>
                  </a:solidFill>
                  <a:latin typeface="Lucida Grande" pitchFamily="124" charset="0"/>
                </a:rPr>
                <a:t>Targeted universalism responds with universal goals and targeted solutions</a:t>
              </a:r>
            </a:p>
          </p:txBody>
        </p:sp>
      </p:grpSp>
      <p:sp>
        <p:nvSpPr>
          <p:cNvPr id="132099" name="TextBox 147"/>
          <p:cNvSpPr txBox="1">
            <a:spLocks noChangeArrowheads="1"/>
          </p:cNvSpPr>
          <p:nvPr/>
        </p:nvSpPr>
        <p:spPr bwMode="auto">
          <a:xfrm>
            <a:off x="4456113" y="4017963"/>
            <a:ext cx="477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a:solidFill>
                  <a:srgbClr val="404040"/>
                </a:solidFill>
              </a:rPr>
              <a:t>VS.</a:t>
            </a:r>
          </a:p>
        </p:txBody>
      </p:sp>
      <p:grpSp>
        <p:nvGrpSpPr>
          <p:cNvPr id="132100" name="Group 497"/>
          <p:cNvGrpSpPr>
            <a:grpSpLocks/>
          </p:cNvGrpSpPr>
          <p:nvPr/>
        </p:nvGrpSpPr>
        <p:grpSpPr bwMode="auto">
          <a:xfrm>
            <a:off x="5367338" y="2744788"/>
            <a:ext cx="2881312" cy="3332162"/>
            <a:chOff x="5246089" y="2338120"/>
            <a:chExt cx="2881911" cy="3331807"/>
          </a:xfrm>
        </p:grpSpPr>
        <p:grpSp>
          <p:nvGrpSpPr>
            <p:cNvPr id="132126" name="Group 25"/>
            <p:cNvGrpSpPr>
              <a:grpSpLocks/>
            </p:cNvGrpSpPr>
            <p:nvPr/>
          </p:nvGrpSpPr>
          <p:grpSpPr bwMode="auto">
            <a:xfrm>
              <a:off x="7093961" y="3588535"/>
              <a:ext cx="1034039" cy="397200"/>
              <a:chOff x="6877893" y="2481467"/>
              <a:chExt cx="1515932" cy="397200"/>
            </a:xfrm>
          </p:grpSpPr>
          <p:cxnSp>
            <p:nvCxnSpPr>
              <p:cNvPr id="407" name="Straight Connector 406"/>
              <p:cNvCxnSpPr/>
              <p:nvPr/>
            </p:nvCxnSpPr>
            <p:spPr>
              <a:xfrm>
                <a:off x="6878424" y="2878702"/>
                <a:ext cx="1515401"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08" name="Straight Connector 407"/>
              <p:cNvCxnSpPr/>
              <p:nvPr/>
            </p:nvCxnSpPr>
            <p:spPr>
              <a:xfrm flipV="1">
                <a:off x="8375203" y="2481869"/>
                <a:ext cx="0" cy="396833"/>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132127" name="Group 25"/>
            <p:cNvGrpSpPr>
              <a:grpSpLocks/>
            </p:cNvGrpSpPr>
            <p:nvPr/>
          </p:nvGrpSpPr>
          <p:grpSpPr bwMode="auto">
            <a:xfrm flipH="1">
              <a:off x="5543549" y="4390188"/>
              <a:ext cx="1083515" cy="397200"/>
              <a:chOff x="6877893" y="2481467"/>
              <a:chExt cx="1515932" cy="397200"/>
            </a:xfrm>
          </p:grpSpPr>
          <p:cxnSp>
            <p:nvCxnSpPr>
              <p:cNvPr id="405" name="Straight Connector 404"/>
              <p:cNvCxnSpPr/>
              <p:nvPr/>
            </p:nvCxnSpPr>
            <p:spPr>
              <a:xfrm>
                <a:off x="6877281" y="2878650"/>
                <a:ext cx="1517294"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06" name="Straight Connector 405"/>
              <p:cNvCxnSpPr/>
              <p:nvPr/>
            </p:nvCxnSpPr>
            <p:spPr>
              <a:xfrm flipV="1">
                <a:off x="8376803" y="2481817"/>
                <a:ext cx="0" cy="396833"/>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132128" name="Group 25"/>
            <p:cNvGrpSpPr>
              <a:grpSpLocks/>
            </p:cNvGrpSpPr>
            <p:nvPr/>
          </p:nvGrpSpPr>
          <p:grpSpPr bwMode="auto">
            <a:xfrm flipH="1">
              <a:off x="5246089" y="3225300"/>
              <a:ext cx="1032921" cy="397200"/>
              <a:chOff x="6877893" y="2481467"/>
              <a:chExt cx="1515932" cy="397200"/>
            </a:xfrm>
          </p:grpSpPr>
          <p:cxnSp>
            <p:nvCxnSpPr>
              <p:cNvPr id="403" name="Straight Connector 402"/>
              <p:cNvCxnSpPr/>
              <p:nvPr/>
            </p:nvCxnSpPr>
            <p:spPr>
              <a:xfrm>
                <a:off x="6876783" y="2878437"/>
                <a:ext cx="1517042"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04" name="Straight Connector 403"/>
              <p:cNvCxnSpPr/>
              <p:nvPr/>
            </p:nvCxnSpPr>
            <p:spPr>
              <a:xfrm flipV="1">
                <a:off x="8375182" y="2481604"/>
                <a:ext cx="0" cy="396833"/>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grpSp>
        <p:cxnSp>
          <p:nvCxnSpPr>
            <p:cNvPr id="289" name="Straight Arrow Connector 288"/>
            <p:cNvCxnSpPr>
              <a:stCxn id="361" idx="2"/>
            </p:cNvCxnSpPr>
            <p:nvPr/>
          </p:nvCxnSpPr>
          <p:spPr>
            <a:xfrm rot="10800000" flipH="1">
              <a:off x="6092402" y="2795271"/>
              <a:ext cx="601788" cy="1709555"/>
            </a:xfrm>
            <a:prstGeom prst="straightConnector1">
              <a:avLst/>
            </a:prstGeom>
            <a:ln w="12700">
              <a:solidFill>
                <a:schemeClr val="bg1">
                  <a:lumMod val="75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290" name="Straight Arrow Connector 289"/>
            <p:cNvCxnSpPr>
              <a:stCxn id="346" idx="0"/>
            </p:cNvCxnSpPr>
            <p:nvPr/>
          </p:nvCxnSpPr>
          <p:spPr>
            <a:xfrm flipH="1" flipV="1">
              <a:off x="7281687" y="2795271"/>
              <a:ext cx="150843" cy="906365"/>
            </a:xfrm>
            <a:prstGeom prst="straightConnector1">
              <a:avLst/>
            </a:prstGeom>
            <a:ln w="12700">
              <a:solidFill>
                <a:schemeClr val="bg1">
                  <a:lumMod val="75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291" name="Curved Connector 290"/>
            <p:cNvCxnSpPr>
              <a:stCxn id="371" idx="2"/>
              <a:endCxn id="346" idx="2"/>
            </p:cNvCxnSpPr>
            <p:nvPr/>
          </p:nvCxnSpPr>
          <p:spPr>
            <a:xfrm rot="10800000" flipH="1">
              <a:off x="7030810" y="3701637"/>
              <a:ext cx="228648" cy="1704793"/>
            </a:xfrm>
            <a:prstGeom prst="curvedConnector3">
              <a:avLst>
                <a:gd name="adj1" fmla="val -70647"/>
              </a:avLst>
            </a:prstGeom>
            <a:ln w="12700">
              <a:solidFill>
                <a:schemeClr val="bg1">
                  <a:lumMod val="75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92" name="Straight Arrow Connector 291"/>
            <p:cNvCxnSpPr>
              <a:stCxn id="326" idx="2"/>
            </p:cNvCxnSpPr>
            <p:nvPr/>
          </p:nvCxnSpPr>
          <p:spPr>
            <a:xfrm rot="10800000" flipH="1">
              <a:off x="6020950" y="2795271"/>
              <a:ext cx="85743" cy="547629"/>
            </a:xfrm>
            <a:prstGeom prst="straightConnector1">
              <a:avLst/>
            </a:prstGeom>
            <a:ln w="12700">
              <a:solidFill>
                <a:schemeClr val="bg1">
                  <a:lumMod val="75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293" name="Curved Connector 292"/>
            <p:cNvCxnSpPr>
              <a:stCxn id="376" idx="0"/>
              <a:endCxn id="326" idx="0"/>
            </p:cNvCxnSpPr>
            <p:nvPr/>
          </p:nvCxnSpPr>
          <p:spPr>
            <a:xfrm flipH="1" flipV="1">
              <a:off x="6194023" y="3342900"/>
              <a:ext cx="338208" cy="2063530"/>
            </a:xfrm>
            <a:prstGeom prst="curvedConnector3">
              <a:avLst>
                <a:gd name="adj1" fmla="val -47762"/>
              </a:avLst>
            </a:prstGeom>
            <a:ln w="12700">
              <a:solidFill>
                <a:schemeClr val="bg1">
                  <a:lumMod val="75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94" name="Straight Arrow Connector 293"/>
            <p:cNvCxnSpPr>
              <a:stCxn id="351" idx="0"/>
            </p:cNvCxnSpPr>
            <p:nvPr/>
          </p:nvCxnSpPr>
          <p:spPr>
            <a:xfrm flipH="1" flipV="1">
              <a:off x="7872360" y="2795271"/>
              <a:ext cx="88918" cy="906365"/>
            </a:xfrm>
            <a:prstGeom prst="straightConnector1">
              <a:avLst/>
            </a:prstGeom>
            <a:ln w="12700">
              <a:solidFill>
                <a:schemeClr val="bg1">
                  <a:lumMod val="75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295" name="Curved Connector 294"/>
            <p:cNvCxnSpPr>
              <a:stCxn id="356" idx="2"/>
              <a:endCxn id="351" idx="2"/>
            </p:cNvCxnSpPr>
            <p:nvPr/>
          </p:nvCxnSpPr>
          <p:spPr>
            <a:xfrm rot="10800000" flipH="1">
              <a:off x="6403617" y="3701637"/>
              <a:ext cx="1383000" cy="803189"/>
            </a:xfrm>
            <a:prstGeom prst="curvedConnector3">
              <a:avLst>
                <a:gd name="adj1" fmla="val -11636"/>
              </a:avLst>
            </a:prstGeom>
            <a:ln w="12700">
              <a:solidFill>
                <a:schemeClr val="bg1">
                  <a:lumMod val="75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96" name="Curved Connector 295"/>
            <p:cNvCxnSpPr>
              <a:stCxn id="381" idx="0"/>
              <a:endCxn id="356" idx="0"/>
            </p:cNvCxnSpPr>
            <p:nvPr/>
          </p:nvCxnSpPr>
          <p:spPr>
            <a:xfrm flipH="1" flipV="1">
              <a:off x="6576691" y="4504826"/>
              <a:ext cx="965401" cy="901604"/>
            </a:xfrm>
            <a:prstGeom prst="curvedConnector3">
              <a:avLst>
                <a:gd name="adj1" fmla="val -16688"/>
              </a:avLst>
            </a:prstGeom>
            <a:ln w="12700">
              <a:solidFill>
                <a:schemeClr val="bg1">
                  <a:lumMod val="75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97" name="Curved Connector 296"/>
            <p:cNvCxnSpPr>
              <a:stCxn id="366" idx="2"/>
              <a:endCxn id="361" idx="0"/>
            </p:cNvCxnSpPr>
            <p:nvPr/>
          </p:nvCxnSpPr>
          <p:spPr>
            <a:xfrm rot="10800000">
              <a:off x="6267063" y="4504826"/>
              <a:ext cx="427127" cy="901604"/>
            </a:xfrm>
            <a:prstGeom prst="curvedConnector3">
              <a:avLst>
                <a:gd name="adj1" fmla="val 50000"/>
              </a:avLst>
            </a:prstGeom>
            <a:ln w="12700">
              <a:solidFill>
                <a:schemeClr val="bg1">
                  <a:lumMod val="75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98" name="Curved Connector 297"/>
            <p:cNvCxnSpPr>
              <a:stCxn id="331" idx="2"/>
              <a:endCxn id="341" idx="0"/>
            </p:cNvCxnSpPr>
            <p:nvPr/>
          </p:nvCxnSpPr>
          <p:spPr>
            <a:xfrm rot="10800000">
              <a:off x="5955849" y="4504826"/>
              <a:ext cx="65102" cy="901604"/>
            </a:xfrm>
            <a:prstGeom prst="curvedConnector3">
              <a:avLst>
                <a:gd name="adj1" fmla="val 50000"/>
              </a:avLst>
            </a:prstGeom>
            <a:ln w="12700">
              <a:solidFill>
                <a:schemeClr val="bg1">
                  <a:lumMod val="75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99" name="Curved Connector 298"/>
            <p:cNvCxnSpPr>
              <a:stCxn id="341" idx="2"/>
              <a:endCxn id="321" idx="0"/>
            </p:cNvCxnSpPr>
            <p:nvPr/>
          </p:nvCxnSpPr>
          <p:spPr>
            <a:xfrm rot="10800000">
              <a:off x="5612877" y="3342900"/>
              <a:ext cx="169898" cy="1161926"/>
            </a:xfrm>
            <a:prstGeom prst="curvedConnector3">
              <a:avLst>
                <a:gd name="adj1" fmla="val 50000"/>
              </a:avLst>
            </a:prstGeom>
            <a:ln w="12700">
              <a:solidFill>
                <a:schemeClr val="bg1">
                  <a:lumMod val="75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00" name="Straight Arrow Connector 299"/>
            <p:cNvCxnSpPr>
              <a:stCxn id="321" idx="2"/>
            </p:cNvCxnSpPr>
            <p:nvPr/>
          </p:nvCxnSpPr>
          <p:spPr>
            <a:xfrm rot="10800000" flipH="1">
              <a:off x="5439804" y="2795271"/>
              <a:ext cx="87330" cy="547629"/>
            </a:xfrm>
            <a:prstGeom prst="straightConnector1">
              <a:avLst/>
            </a:prstGeom>
            <a:ln w="12700">
              <a:solidFill>
                <a:schemeClr val="bg1">
                  <a:lumMod val="75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grpSp>
          <p:nvGrpSpPr>
            <p:cNvPr id="301" name="Group 47"/>
            <p:cNvGrpSpPr/>
            <p:nvPr/>
          </p:nvGrpSpPr>
          <p:grpSpPr>
            <a:xfrm>
              <a:off x="7186153" y="2338120"/>
              <a:ext cx="173739" cy="403898"/>
              <a:chOff x="424736" y="1575508"/>
              <a:chExt cx="1256066" cy="2299192"/>
            </a:xfrm>
            <a:solidFill>
              <a:schemeClr val="accent1">
                <a:lumMod val="50000"/>
              </a:schemeClr>
            </a:solidFill>
          </p:grpSpPr>
          <p:sp>
            <p:nvSpPr>
              <p:cNvPr id="398" name="Oval 397"/>
              <p:cNvSpPr/>
              <p:nvPr/>
            </p:nvSpPr>
            <p:spPr>
              <a:xfrm>
                <a:off x="700675" y="1575508"/>
                <a:ext cx="682210" cy="660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99" name="Rectangle 398"/>
              <p:cNvSpPr/>
              <p:nvPr/>
            </p:nvSpPr>
            <p:spPr>
              <a:xfrm>
                <a:off x="887669" y="2171710"/>
                <a:ext cx="324425" cy="9397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00" name="Parallelogram 399"/>
              <p:cNvSpPr/>
              <p:nvPr/>
            </p:nvSpPr>
            <p:spPr>
              <a:xfrm>
                <a:off x="58637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01" name="Rectangle 400"/>
              <p:cNvSpPr/>
              <p:nvPr/>
            </p:nvSpPr>
            <p:spPr>
              <a:xfrm rot="5400000">
                <a:off x="943072" y="1742274"/>
                <a:ext cx="219394" cy="12560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02" name="Parallelogram 401"/>
              <p:cNvSpPr/>
              <p:nvPr/>
            </p:nvSpPr>
            <p:spPr>
              <a:xfrm flipH="1">
                <a:off x="91193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grpSp>
        <p:grpSp>
          <p:nvGrpSpPr>
            <p:cNvPr id="302" name="Group 47"/>
            <p:cNvGrpSpPr/>
            <p:nvPr/>
          </p:nvGrpSpPr>
          <p:grpSpPr>
            <a:xfrm>
              <a:off x="7768740" y="2338120"/>
              <a:ext cx="173739" cy="403898"/>
              <a:chOff x="424736" y="1575508"/>
              <a:chExt cx="1256066" cy="2299192"/>
            </a:xfrm>
            <a:solidFill>
              <a:schemeClr val="accent5"/>
            </a:solidFill>
          </p:grpSpPr>
          <p:sp>
            <p:nvSpPr>
              <p:cNvPr id="393" name="Oval 392"/>
              <p:cNvSpPr/>
              <p:nvPr/>
            </p:nvSpPr>
            <p:spPr>
              <a:xfrm>
                <a:off x="700675" y="1575508"/>
                <a:ext cx="682210" cy="660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94" name="Rectangle 393"/>
              <p:cNvSpPr/>
              <p:nvPr/>
            </p:nvSpPr>
            <p:spPr>
              <a:xfrm>
                <a:off x="887669" y="2171710"/>
                <a:ext cx="324425" cy="9397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95" name="Parallelogram 394"/>
              <p:cNvSpPr/>
              <p:nvPr/>
            </p:nvSpPr>
            <p:spPr>
              <a:xfrm>
                <a:off x="58637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96" name="Rectangle 395"/>
              <p:cNvSpPr/>
              <p:nvPr/>
            </p:nvSpPr>
            <p:spPr>
              <a:xfrm rot="5400000">
                <a:off x="943072" y="1742274"/>
                <a:ext cx="219394" cy="12560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97" name="Parallelogram 396"/>
              <p:cNvSpPr/>
              <p:nvPr/>
            </p:nvSpPr>
            <p:spPr>
              <a:xfrm flipH="1">
                <a:off x="91193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grpSp>
        <p:grpSp>
          <p:nvGrpSpPr>
            <p:cNvPr id="303" name="Group 47"/>
            <p:cNvGrpSpPr/>
            <p:nvPr/>
          </p:nvGrpSpPr>
          <p:grpSpPr>
            <a:xfrm>
              <a:off x="6020978" y="2338120"/>
              <a:ext cx="173739" cy="403898"/>
              <a:chOff x="424736" y="1575508"/>
              <a:chExt cx="1256066" cy="2299192"/>
            </a:xfrm>
            <a:solidFill>
              <a:schemeClr val="accent4"/>
            </a:solidFill>
          </p:grpSpPr>
          <p:sp>
            <p:nvSpPr>
              <p:cNvPr id="388" name="Oval 387"/>
              <p:cNvSpPr/>
              <p:nvPr/>
            </p:nvSpPr>
            <p:spPr>
              <a:xfrm>
                <a:off x="700675" y="1575508"/>
                <a:ext cx="682210" cy="660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89" name="Rectangle 388"/>
              <p:cNvSpPr/>
              <p:nvPr/>
            </p:nvSpPr>
            <p:spPr>
              <a:xfrm>
                <a:off x="887669" y="2171710"/>
                <a:ext cx="324425" cy="9397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90" name="Parallelogram 389"/>
              <p:cNvSpPr/>
              <p:nvPr/>
            </p:nvSpPr>
            <p:spPr>
              <a:xfrm>
                <a:off x="58637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91" name="Rectangle 390"/>
              <p:cNvSpPr/>
              <p:nvPr/>
            </p:nvSpPr>
            <p:spPr>
              <a:xfrm rot="5400000">
                <a:off x="943072" y="1742274"/>
                <a:ext cx="219394" cy="12560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92" name="Parallelogram 391"/>
              <p:cNvSpPr/>
              <p:nvPr/>
            </p:nvSpPr>
            <p:spPr>
              <a:xfrm flipH="1">
                <a:off x="91193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grpSp>
        <p:grpSp>
          <p:nvGrpSpPr>
            <p:cNvPr id="304" name="Group 47"/>
            <p:cNvGrpSpPr/>
            <p:nvPr/>
          </p:nvGrpSpPr>
          <p:grpSpPr>
            <a:xfrm>
              <a:off x="6603566" y="2338120"/>
              <a:ext cx="173739" cy="403898"/>
              <a:chOff x="424736" y="1575508"/>
              <a:chExt cx="1256066" cy="2299192"/>
            </a:xfrm>
            <a:solidFill>
              <a:schemeClr val="accent3">
                <a:lumMod val="75000"/>
              </a:schemeClr>
            </a:solidFill>
          </p:grpSpPr>
          <p:sp>
            <p:nvSpPr>
              <p:cNvPr id="383" name="Oval 382"/>
              <p:cNvSpPr/>
              <p:nvPr/>
            </p:nvSpPr>
            <p:spPr>
              <a:xfrm>
                <a:off x="700675" y="1575508"/>
                <a:ext cx="682210" cy="660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84" name="Rectangle 383"/>
              <p:cNvSpPr/>
              <p:nvPr/>
            </p:nvSpPr>
            <p:spPr>
              <a:xfrm>
                <a:off x="887669" y="2171710"/>
                <a:ext cx="324425" cy="9397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85" name="Parallelogram 384"/>
              <p:cNvSpPr/>
              <p:nvPr/>
            </p:nvSpPr>
            <p:spPr>
              <a:xfrm>
                <a:off x="58637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86" name="Rectangle 385"/>
              <p:cNvSpPr/>
              <p:nvPr/>
            </p:nvSpPr>
            <p:spPr>
              <a:xfrm rot="5400000">
                <a:off x="943072" y="1742274"/>
                <a:ext cx="219394" cy="12560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87" name="Parallelogram 386"/>
              <p:cNvSpPr/>
              <p:nvPr/>
            </p:nvSpPr>
            <p:spPr>
              <a:xfrm flipH="1">
                <a:off x="91193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grpSp>
        <p:grpSp>
          <p:nvGrpSpPr>
            <p:cNvPr id="305" name="Group 47"/>
            <p:cNvGrpSpPr/>
            <p:nvPr/>
          </p:nvGrpSpPr>
          <p:grpSpPr>
            <a:xfrm>
              <a:off x="7368188" y="5266029"/>
              <a:ext cx="173739" cy="403898"/>
              <a:chOff x="424736" y="1575508"/>
              <a:chExt cx="1256066" cy="2299192"/>
            </a:xfrm>
            <a:solidFill>
              <a:schemeClr val="accent5"/>
            </a:solidFill>
          </p:grpSpPr>
          <p:sp>
            <p:nvSpPr>
              <p:cNvPr id="378" name="Oval 377"/>
              <p:cNvSpPr/>
              <p:nvPr/>
            </p:nvSpPr>
            <p:spPr>
              <a:xfrm>
                <a:off x="700675" y="1575508"/>
                <a:ext cx="682210" cy="660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79" name="Rectangle 378"/>
              <p:cNvSpPr/>
              <p:nvPr/>
            </p:nvSpPr>
            <p:spPr>
              <a:xfrm>
                <a:off x="887669" y="2171710"/>
                <a:ext cx="324425" cy="9397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80" name="Parallelogram 379"/>
              <p:cNvSpPr/>
              <p:nvPr/>
            </p:nvSpPr>
            <p:spPr>
              <a:xfrm>
                <a:off x="58637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81" name="Rectangle 380"/>
              <p:cNvSpPr/>
              <p:nvPr/>
            </p:nvSpPr>
            <p:spPr>
              <a:xfrm rot="5400000">
                <a:off x="943072" y="1742274"/>
                <a:ext cx="219394" cy="12560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82" name="Parallelogram 381"/>
              <p:cNvSpPr/>
              <p:nvPr/>
            </p:nvSpPr>
            <p:spPr>
              <a:xfrm flipH="1">
                <a:off x="91193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grpSp>
        <p:grpSp>
          <p:nvGrpSpPr>
            <p:cNvPr id="306" name="Group 47"/>
            <p:cNvGrpSpPr/>
            <p:nvPr/>
          </p:nvGrpSpPr>
          <p:grpSpPr>
            <a:xfrm>
              <a:off x="6357781" y="5266029"/>
              <a:ext cx="173739" cy="403898"/>
              <a:chOff x="424736" y="1575508"/>
              <a:chExt cx="1256066" cy="2299192"/>
            </a:xfrm>
            <a:solidFill>
              <a:schemeClr val="accent4"/>
            </a:solidFill>
          </p:grpSpPr>
          <p:sp>
            <p:nvSpPr>
              <p:cNvPr id="373" name="Oval 372"/>
              <p:cNvSpPr/>
              <p:nvPr/>
            </p:nvSpPr>
            <p:spPr>
              <a:xfrm>
                <a:off x="700675" y="1575508"/>
                <a:ext cx="682210" cy="660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74" name="Rectangle 373"/>
              <p:cNvSpPr/>
              <p:nvPr/>
            </p:nvSpPr>
            <p:spPr>
              <a:xfrm>
                <a:off x="887669" y="2171710"/>
                <a:ext cx="324425" cy="9397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75" name="Parallelogram 374"/>
              <p:cNvSpPr/>
              <p:nvPr/>
            </p:nvSpPr>
            <p:spPr>
              <a:xfrm>
                <a:off x="58637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76" name="Rectangle 375"/>
              <p:cNvSpPr/>
              <p:nvPr/>
            </p:nvSpPr>
            <p:spPr>
              <a:xfrm rot="5400000">
                <a:off x="943072" y="1742274"/>
                <a:ext cx="219394" cy="12560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77" name="Parallelogram 376"/>
              <p:cNvSpPr/>
              <p:nvPr/>
            </p:nvSpPr>
            <p:spPr>
              <a:xfrm flipH="1">
                <a:off x="91193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grpSp>
        <p:grpSp>
          <p:nvGrpSpPr>
            <p:cNvPr id="307" name="Group 47"/>
            <p:cNvGrpSpPr/>
            <p:nvPr/>
          </p:nvGrpSpPr>
          <p:grpSpPr>
            <a:xfrm>
              <a:off x="7031387" y="5266029"/>
              <a:ext cx="173739" cy="403898"/>
              <a:chOff x="424736" y="1575508"/>
              <a:chExt cx="1256066" cy="2299192"/>
            </a:xfrm>
            <a:solidFill>
              <a:schemeClr val="tx2"/>
            </a:solidFill>
          </p:grpSpPr>
          <p:sp>
            <p:nvSpPr>
              <p:cNvPr id="368" name="Oval 367"/>
              <p:cNvSpPr/>
              <p:nvPr/>
            </p:nvSpPr>
            <p:spPr>
              <a:xfrm>
                <a:off x="700675" y="1575508"/>
                <a:ext cx="682210" cy="660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69" name="Rectangle 368"/>
              <p:cNvSpPr/>
              <p:nvPr/>
            </p:nvSpPr>
            <p:spPr>
              <a:xfrm>
                <a:off x="887669" y="2171710"/>
                <a:ext cx="324425" cy="9397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70" name="Parallelogram 369"/>
              <p:cNvSpPr/>
              <p:nvPr/>
            </p:nvSpPr>
            <p:spPr>
              <a:xfrm>
                <a:off x="58637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71" name="Rectangle 370"/>
              <p:cNvSpPr/>
              <p:nvPr/>
            </p:nvSpPr>
            <p:spPr>
              <a:xfrm rot="5400000">
                <a:off x="943072" y="1742274"/>
                <a:ext cx="219394" cy="12560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72" name="Parallelogram 371"/>
              <p:cNvSpPr/>
              <p:nvPr/>
            </p:nvSpPr>
            <p:spPr>
              <a:xfrm flipH="1">
                <a:off x="91193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grpSp>
        <p:grpSp>
          <p:nvGrpSpPr>
            <p:cNvPr id="308" name="Group 47"/>
            <p:cNvGrpSpPr/>
            <p:nvPr/>
          </p:nvGrpSpPr>
          <p:grpSpPr>
            <a:xfrm>
              <a:off x="6694584" y="5266029"/>
              <a:ext cx="173739" cy="403898"/>
              <a:chOff x="424736" y="1575508"/>
              <a:chExt cx="1256066" cy="2299192"/>
            </a:xfrm>
            <a:solidFill>
              <a:schemeClr val="accent3">
                <a:lumMod val="75000"/>
              </a:schemeClr>
            </a:solidFill>
          </p:grpSpPr>
          <p:sp>
            <p:nvSpPr>
              <p:cNvPr id="363" name="Oval 362"/>
              <p:cNvSpPr/>
              <p:nvPr/>
            </p:nvSpPr>
            <p:spPr>
              <a:xfrm>
                <a:off x="700675" y="1575508"/>
                <a:ext cx="682210" cy="660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64" name="Rectangle 363"/>
              <p:cNvSpPr/>
              <p:nvPr/>
            </p:nvSpPr>
            <p:spPr>
              <a:xfrm>
                <a:off x="887669" y="2171710"/>
                <a:ext cx="324425" cy="9397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65" name="Parallelogram 364"/>
              <p:cNvSpPr/>
              <p:nvPr/>
            </p:nvSpPr>
            <p:spPr>
              <a:xfrm>
                <a:off x="58637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66" name="Rectangle 365"/>
              <p:cNvSpPr/>
              <p:nvPr/>
            </p:nvSpPr>
            <p:spPr>
              <a:xfrm rot="5400000">
                <a:off x="943072" y="1742274"/>
                <a:ext cx="219394" cy="12560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67" name="Parallelogram 366"/>
              <p:cNvSpPr/>
              <p:nvPr/>
            </p:nvSpPr>
            <p:spPr>
              <a:xfrm flipH="1">
                <a:off x="91193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grpSp>
        <p:grpSp>
          <p:nvGrpSpPr>
            <p:cNvPr id="309" name="Group 47"/>
            <p:cNvGrpSpPr/>
            <p:nvPr/>
          </p:nvGrpSpPr>
          <p:grpSpPr>
            <a:xfrm>
              <a:off x="6092940" y="4365722"/>
              <a:ext cx="173739" cy="403898"/>
              <a:chOff x="424736" y="1575508"/>
              <a:chExt cx="1256066" cy="2299192"/>
            </a:xfrm>
            <a:solidFill>
              <a:schemeClr val="accent3">
                <a:lumMod val="75000"/>
              </a:schemeClr>
            </a:solidFill>
          </p:grpSpPr>
          <p:sp>
            <p:nvSpPr>
              <p:cNvPr id="358" name="Oval 357"/>
              <p:cNvSpPr/>
              <p:nvPr/>
            </p:nvSpPr>
            <p:spPr>
              <a:xfrm>
                <a:off x="700675" y="1575508"/>
                <a:ext cx="682210" cy="660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59" name="Rectangle 358"/>
              <p:cNvSpPr/>
              <p:nvPr/>
            </p:nvSpPr>
            <p:spPr>
              <a:xfrm>
                <a:off x="887669" y="2171710"/>
                <a:ext cx="324425" cy="9397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60" name="Parallelogram 359"/>
              <p:cNvSpPr/>
              <p:nvPr/>
            </p:nvSpPr>
            <p:spPr>
              <a:xfrm>
                <a:off x="58637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61" name="Rectangle 360"/>
              <p:cNvSpPr/>
              <p:nvPr/>
            </p:nvSpPr>
            <p:spPr>
              <a:xfrm rot="5400000">
                <a:off x="943072" y="1742274"/>
                <a:ext cx="219394" cy="12560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62" name="Parallelogram 361"/>
              <p:cNvSpPr/>
              <p:nvPr/>
            </p:nvSpPr>
            <p:spPr>
              <a:xfrm flipH="1">
                <a:off x="91193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grpSp>
        <p:grpSp>
          <p:nvGrpSpPr>
            <p:cNvPr id="310" name="Group 47"/>
            <p:cNvGrpSpPr/>
            <p:nvPr/>
          </p:nvGrpSpPr>
          <p:grpSpPr>
            <a:xfrm>
              <a:off x="6403442" y="4365722"/>
              <a:ext cx="173739" cy="403898"/>
              <a:chOff x="424736" y="1575508"/>
              <a:chExt cx="1256066" cy="2299192"/>
            </a:xfrm>
            <a:solidFill>
              <a:schemeClr val="accent5"/>
            </a:solidFill>
          </p:grpSpPr>
          <p:sp>
            <p:nvSpPr>
              <p:cNvPr id="353" name="Oval 352"/>
              <p:cNvSpPr/>
              <p:nvPr/>
            </p:nvSpPr>
            <p:spPr>
              <a:xfrm>
                <a:off x="700675" y="1575508"/>
                <a:ext cx="682210" cy="660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54" name="Rectangle 353"/>
              <p:cNvSpPr/>
              <p:nvPr/>
            </p:nvSpPr>
            <p:spPr>
              <a:xfrm>
                <a:off x="887669" y="2171710"/>
                <a:ext cx="324425" cy="9397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55" name="Parallelogram 354"/>
              <p:cNvSpPr/>
              <p:nvPr/>
            </p:nvSpPr>
            <p:spPr>
              <a:xfrm>
                <a:off x="58637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56" name="Rectangle 355"/>
              <p:cNvSpPr/>
              <p:nvPr/>
            </p:nvSpPr>
            <p:spPr>
              <a:xfrm rot="5400000">
                <a:off x="943072" y="1742274"/>
                <a:ext cx="219394" cy="12560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57" name="Parallelogram 356"/>
              <p:cNvSpPr/>
              <p:nvPr/>
            </p:nvSpPr>
            <p:spPr>
              <a:xfrm flipH="1">
                <a:off x="91193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grpSp>
        <p:grpSp>
          <p:nvGrpSpPr>
            <p:cNvPr id="311" name="Group 47"/>
            <p:cNvGrpSpPr/>
            <p:nvPr/>
          </p:nvGrpSpPr>
          <p:grpSpPr>
            <a:xfrm>
              <a:off x="7787111" y="3562787"/>
              <a:ext cx="173739" cy="403898"/>
              <a:chOff x="424736" y="1575508"/>
              <a:chExt cx="1256066" cy="2299192"/>
            </a:xfrm>
            <a:solidFill>
              <a:schemeClr val="accent5"/>
            </a:solidFill>
          </p:grpSpPr>
          <p:sp>
            <p:nvSpPr>
              <p:cNvPr id="348" name="Oval 347"/>
              <p:cNvSpPr/>
              <p:nvPr/>
            </p:nvSpPr>
            <p:spPr>
              <a:xfrm>
                <a:off x="700675" y="1575508"/>
                <a:ext cx="682210" cy="660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49" name="Rectangle 348"/>
              <p:cNvSpPr/>
              <p:nvPr/>
            </p:nvSpPr>
            <p:spPr>
              <a:xfrm>
                <a:off x="887669" y="2171710"/>
                <a:ext cx="324425" cy="9397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50" name="Parallelogram 349"/>
              <p:cNvSpPr/>
              <p:nvPr/>
            </p:nvSpPr>
            <p:spPr>
              <a:xfrm>
                <a:off x="58637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51" name="Rectangle 350"/>
              <p:cNvSpPr/>
              <p:nvPr/>
            </p:nvSpPr>
            <p:spPr>
              <a:xfrm rot="5400000">
                <a:off x="943072" y="1742274"/>
                <a:ext cx="219394" cy="12560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52" name="Parallelogram 351"/>
              <p:cNvSpPr/>
              <p:nvPr/>
            </p:nvSpPr>
            <p:spPr>
              <a:xfrm flipH="1">
                <a:off x="91193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grpSp>
        <p:grpSp>
          <p:nvGrpSpPr>
            <p:cNvPr id="312" name="Group 47"/>
            <p:cNvGrpSpPr/>
            <p:nvPr/>
          </p:nvGrpSpPr>
          <p:grpSpPr>
            <a:xfrm>
              <a:off x="7259281" y="3562787"/>
              <a:ext cx="173739" cy="403898"/>
              <a:chOff x="424736" y="1575508"/>
              <a:chExt cx="1256066" cy="2299192"/>
            </a:xfrm>
            <a:solidFill>
              <a:schemeClr val="tx2"/>
            </a:solidFill>
          </p:grpSpPr>
          <p:sp>
            <p:nvSpPr>
              <p:cNvPr id="343" name="Oval 342"/>
              <p:cNvSpPr/>
              <p:nvPr/>
            </p:nvSpPr>
            <p:spPr>
              <a:xfrm>
                <a:off x="700675" y="1575508"/>
                <a:ext cx="682210" cy="660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44" name="Rectangle 343"/>
              <p:cNvSpPr/>
              <p:nvPr/>
            </p:nvSpPr>
            <p:spPr>
              <a:xfrm>
                <a:off x="887669" y="2171710"/>
                <a:ext cx="324425" cy="9397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45" name="Parallelogram 344"/>
              <p:cNvSpPr/>
              <p:nvPr/>
            </p:nvSpPr>
            <p:spPr>
              <a:xfrm>
                <a:off x="58637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46" name="Rectangle 345"/>
              <p:cNvSpPr/>
              <p:nvPr/>
            </p:nvSpPr>
            <p:spPr>
              <a:xfrm rot="5400000">
                <a:off x="943072" y="1742274"/>
                <a:ext cx="219394" cy="12560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47" name="Parallelogram 346"/>
              <p:cNvSpPr/>
              <p:nvPr/>
            </p:nvSpPr>
            <p:spPr>
              <a:xfrm flipH="1">
                <a:off x="91193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grpSp>
        <p:grpSp>
          <p:nvGrpSpPr>
            <p:cNvPr id="313" name="Group 47"/>
            <p:cNvGrpSpPr/>
            <p:nvPr/>
          </p:nvGrpSpPr>
          <p:grpSpPr>
            <a:xfrm>
              <a:off x="5782438" y="4365722"/>
              <a:ext cx="173739" cy="403898"/>
              <a:chOff x="424736" y="1575508"/>
              <a:chExt cx="1256066" cy="2299192"/>
            </a:xfrm>
            <a:solidFill>
              <a:schemeClr val="accent6">
                <a:lumMod val="75000"/>
              </a:schemeClr>
            </a:solidFill>
          </p:grpSpPr>
          <p:sp>
            <p:nvSpPr>
              <p:cNvPr id="338" name="Oval 337"/>
              <p:cNvSpPr/>
              <p:nvPr/>
            </p:nvSpPr>
            <p:spPr>
              <a:xfrm>
                <a:off x="700675" y="1575508"/>
                <a:ext cx="682210" cy="660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39" name="Rectangle 338"/>
              <p:cNvSpPr/>
              <p:nvPr/>
            </p:nvSpPr>
            <p:spPr>
              <a:xfrm>
                <a:off x="887669" y="2171710"/>
                <a:ext cx="324425" cy="9397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40" name="Parallelogram 339"/>
              <p:cNvSpPr/>
              <p:nvPr/>
            </p:nvSpPr>
            <p:spPr>
              <a:xfrm>
                <a:off x="58637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41" name="Rectangle 340"/>
              <p:cNvSpPr/>
              <p:nvPr/>
            </p:nvSpPr>
            <p:spPr>
              <a:xfrm rot="5400000">
                <a:off x="943072" y="1742274"/>
                <a:ext cx="219394" cy="12560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42" name="Parallelogram 341"/>
              <p:cNvSpPr/>
              <p:nvPr/>
            </p:nvSpPr>
            <p:spPr>
              <a:xfrm flipH="1">
                <a:off x="91193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grpSp>
        <p:grpSp>
          <p:nvGrpSpPr>
            <p:cNvPr id="314" name="Group 47"/>
            <p:cNvGrpSpPr/>
            <p:nvPr/>
          </p:nvGrpSpPr>
          <p:grpSpPr>
            <a:xfrm>
              <a:off x="5438390" y="2338120"/>
              <a:ext cx="173739" cy="403898"/>
              <a:chOff x="424736" y="1575508"/>
              <a:chExt cx="1256066" cy="2299192"/>
            </a:xfrm>
            <a:solidFill>
              <a:schemeClr val="accent6">
                <a:lumMod val="75000"/>
              </a:schemeClr>
            </a:solidFill>
          </p:grpSpPr>
          <p:sp>
            <p:nvSpPr>
              <p:cNvPr id="333" name="Oval 332"/>
              <p:cNvSpPr/>
              <p:nvPr/>
            </p:nvSpPr>
            <p:spPr>
              <a:xfrm>
                <a:off x="700675" y="1575508"/>
                <a:ext cx="682210" cy="660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34" name="Rectangle 333"/>
              <p:cNvSpPr/>
              <p:nvPr/>
            </p:nvSpPr>
            <p:spPr>
              <a:xfrm>
                <a:off x="887669" y="2171710"/>
                <a:ext cx="324425" cy="9397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35" name="Parallelogram 334"/>
              <p:cNvSpPr/>
              <p:nvPr/>
            </p:nvSpPr>
            <p:spPr>
              <a:xfrm>
                <a:off x="58637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36" name="Rectangle 335"/>
              <p:cNvSpPr/>
              <p:nvPr/>
            </p:nvSpPr>
            <p:spPr>
              <a:xfrm rot="5400000">
                <a:off x="943072" y="1742274"/>
                <a:ext cx="219394" cy="12560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37" name="Parallelogram 336"/>
              <p:cNvSpPr/>
              <p:nvPr/>
            </p:nvSpPr>
            <p:spPr>
              <a:xfrm flipH="1">
                <a:off x="91193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grpSp>
        <p:grpSp>
          <p:nvGrpSpPr>
            <p:cNvPr id="315" name="Group 47"/>
            <p:cNvGrpSpPr/>
            <p:nvPr/>
          </p:nvGrpSpPr>
          <p:grpSpPr>
            <a:xfrm>
              <a:off x="6020978" y="5266029"/>
              <a:ext cx="173739" cy="403898"/>
              <a:chOff x="424736" y="1575508"/>
              <a:chExt cx="1256066" cy="2299192"/>
            </a:xfrm>
            <a:solidFill>
              <a:schemeClr val="accent6">
                <a:lumMod val="75000"/>
              </a:schemeClr>
            </a:solidFill>
          </p:grpSpPr>
          <p:sp>
            <p:nvSpPr>
              <p:cNvPr id="328" name="Oval 327"/>
              <p:cNvSpPr/>
              <p:nvPr/>
            </p:nvSpPr>
            <p:spPr>
              <a:xfrm>
                <a:off x="700675" y="1575508"/>
                <a:ext cx="682210" cy="660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29" name="Rectangle 328"/>
              <p:cNvSpPr/>
              <p:nvPr/>
            </p:nvSpPr>
            <p:spPr>
              <a:xfrm>
                <a:off x="887669" y="2171710"/>
                <a:ext cx="324425" cy="9397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30" name="Parallelogram 329"/>
              <p:cNvSpPr/>
              <p:nvPr/>
            </p:nvSpPr>
            <p:spPr>
              <a:xfrm>
                <a:off x="58637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31" name="Rectangle 330"/>
              <p:cNvSpPr/>
              <p:nvPr/>
            </p:nvSpPr>
            <p:spPr>
              <a:xfrm rot="5400000">
                <a:off x="943072" y="1742274"/>
                <a:ext cx="219394" cy="12560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32" name="Parallelogram 331"/>
              <p:cNvSpPr/>
              <p:nvPr/>
            </p:nvSpPr>
            <p:spPr>
              <a:xfrm flipH="1">
                <a:off x="91193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grpSp>
        <p:grpSp>
          <p:nvGrpSpPr>
            <p:cNvPr id="316" name="Group 47"/>
            <p:cNvGrpSpPr/>
            <p:nvPr/>
          </p:nvGrpSpPr>
          <p:grpSpPr>
            <a:xfrm>
              <a:off x="6020690" y="3203742"/>
              <a:ext cx="173739" cy="403898"/>
              <a:chOff x="424736" y="1575508"/>
              <a:chExt cx="1256066" cy="2299192"/>
            </a:xfrm>
            <a:solidFill>
              <a:schemeClr val="accent4"/>
            </a:solidFill>
          </p:grpSpPr>
          <p:sp>
            <p:nvSpPr>
              <p:cNvPr id="323" name="Oval 322"/>
              <p:cNvSpPr/>
              <p:nvPr/>
            </p:nvSpPr>
            <p:spPr>
              <a:xfrm>
                <a:off x="700675" y="1575508"/>
                <a:ext cx="682210" cy="660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24" name="Rectangle 323"/>
              <p:cNvSpPr/>
              <p:nvPr/>
            </p:nvSpPr>
            <p:spPr>
              <a:xfrm>
                <a:off x="887669" y="2171710"/>
                <a:ext cx="324425" cy="9397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25" name="Parallelogram 324"/>
              <p:cNvSpPr/>
              <p:nvPr/>
            </p:nvSpPr>
            <p:spPr>
              <a:xfrm>
                <a:off x="58637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26" name="Rectangle 325"/>
              <p:cNvSpPr/>
              <p:nvPr/>
            </p:nvSpPr>
            <p:spPr>
              <a:xfrm rot="5400000">
                <a:off x="943072" y="1742274"/>
                <a:ext cx="219394" cy="12560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27" name="Parallelogram 326"/>
              <p:cNvSpPr/>
              <p:nvPr/>
            </p:nvSpPr>
            <p:spPr>
              <a:xfrm flipH="1">
                <a:off x="91193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grpSp>
        <p:grpSp>
          <p:nvGrpSpPr>
            <p:cNvPr id="317" name="Group 47"/>
            <p:cNvGrpSpPr/>
            <p:nvPr/>
          </p:nvGrpSpPr>
          <p:grpSpPr>
            <a:xfrm>
              <a:off x="5439660" y="3203339"/>
              <a:ext cx="173739" cy="403898"/>
              <a:chOff x="424736" y="1575508"/>
              <a:chExt cx="1256066" cy="2299192"/>
            </a:xfrm>
            <a:solidFill>
              <a:schemeClr val="accent6">
                <a:lumMod val="75000"/>
              </a:schemeClr>
            </a:solidFill>
          </p:grpSpPr>
          <p:sp>
            <p:nvSpPr>
              <p:cNvPr id="318" name="Oval 317"/>
              <p:cNvSpPr/>
              <p:nvPr/>
            </p:nvSpPr>
            <p:spPr>
              <a:xfrm>
                <a:off x="700675" y="1575508"/>
                <a:ext cx="682210" cy="660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19" name="Rectangle 318"/>
              <p:cNvSpPr/>
              <p:nvPr/>
            </p:nvSpPr>
            <p:spPr>
              <a:xfrm>
                <a:off x="887669" y="2171710"/>
                <a:ext cx="324425" cy="9397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20" name="Parallelogram 319"/>
              <p:cNvSpPr/>
              <p:nvPr/>
            </p:nvSpPr>
            <p:spPr>
              <a:xfrm>
                <a:off x="58637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21" name="Rectangle 320"/>
              <p:cNvSpPr/>
              <p:nvPr/>
            </p:nvSpPr>
            <p:spPr>
              <a:xfrm rot="5400000">
                <a:off x="943072" y="1742274"/>
                <a:ext cx="219394" cy="12560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22" name="Parallelogram 321"/>
              <p:cNvSpPr/>
              <p:nvPr/>
            </p:nvSpPr>
            <p:spPr>
              <a:xfrm flipH="1">
                <a:off x="91193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grpSp>
      </p:grpSp>
      <p:grpSp>
        <p:nvGrpSpPr>
          <p:cNvPr id="132101" name="Group 496"/>
          <p:cNvGrpSpPr>
            <a:grpSpLocks/>
          </p:cNvGrpSpPr>
          <p:nvPr/>
        </p:nvGrpSpPr>
        <p:grpSpPr bwMode="auto">
          <a:xfrm>
            <a:off x="828675" y="2732088"/>
            <a:ext cx="3141663" cy="3340100"/>
            <a:chOff x="524505" y="2324916"/>
            <a:chExt cx="3141155" cy="3339532"/>
          </a:xfrm>
        </p:grpSpPr>
        <p:grpSp>
          <p:nvGrpSpPr>
            <p:cNvPr id="132102" name="Group 494"/>
            <p:cNvGrpSpPr>
              <a:grpSpLocks/>
            </p:cNvGrpSpPr>
            <p:nvPr/>
          </p:nvGrpSpPr>
          <p:grpSpPr bwMode="auto">
            <a:xfrm>
              <a:off x="799826" y="5079357"/>
              <a:ext cx="664334" cy="585091"/>
              <a:chOff x="685526" y="5079357"/>
              <a:chExt cx="664334" cy="585091"/>
            </a:xfrm>
          </p:grpSpPr>
          <p:sp>
            <p:nvSpPr>
              <p:cNvPr id="472" name="Left Bracket 471"/>
              <p:cNvSpPr/>
              <p:nvPr/>
            </p:nvSpPr>
            <p:spPr>
              <a:xfrm rot="5400000">
                <a:off x="814160" y="4949398"/>
                <a:ext cx="406331" cy="665055"/>
              </a:xfrm>
              <a:prstGeom prst="leftBracket">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solidFill>
                    <a:srgbClr val="FF0000"/>
                  </a:solidFill>
                </a:endParaRPr>
              </a:p>
            </p:txBody>
          </p:sp>
          <p:grpSp>
            <p:nvGrpSpPr>
              <p:cNvPr id="473" name="Group 47"/>
              <p:cNvGrpSpPr/>
              <p:nvPr/>
            </p:nvGrpSpPr>
            <p:grpSpPr>
              <a:xfrm>
                <a:off x="936726" y="5260550"/>
                <a:ext cx="173739" cy="403898"/>
                <a:chOff x="424736" y="1575508"/>
                <a:chExt cx="1256066" cy="2299192"/>
              </a:xfrm>
              <a:solidFill>
                <a:schemeClr val="accent6">
                  <a:lumMod val="75000"/>
                </a:schemeClr>
              </a:solidFill>
            </p:grpSpPr>
            <p:sp>
              <p:nvSpPr>
                <p:cNvPr id="474" name="Oval 473"/>
                <p:cNvSpPr/>
                <p:nvPr/>
              </p:nvSpPr>
              <p:spPr>
                <a:xfrm>
                  <a:off x="700675" y="1575508"/>
                  <a:ext cx="682210" cy="660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75" name="Rectangle 474"/>
                <p:cNvSpPr/>
                <p:nvPr/>
              </p:nvSpPr>
              <p:spPr>
                <a:xfrm>
                  <a:off x="887669" y="2171710"/>
                  <a:ext cx="324425" cy="9397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76" name="Parallelogram 475"/>
                <p:cNvSpPr/>
                <p:nvPr/>
              </p:nvSpPr>
              <p:spPr>
                <a:xfrm>
                  <a:off x="58637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77" name="Rectangle 476"/>
                <p:cNvSpPr/>
                <p:nvPr/>
              </p:nvSpPr>
              <p:spPr>
                <a:xfrm rot="5400000">
                  <a:off x="943072" y="1742274"/>
                  <a:ext cx="219394" cy="12560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78" name="Parallelogram 477"/>
                <p:cNvSpPr/>
                <p:nvPr/>
              </p:nvSpPr>
              <p:spPr>
                <a:xfrm flipH="1">
                  <a:off x="91193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grpSp>
        </p:grpSp>
        <p:grpSp>
          <p:nvGrpSpPr>
            <p:cNvPr id="132103" name="Group 495"/>
            <p:cNvGrpSpPr>
              <a:grpSpLocks/>
            </p:cNvGrpSpPr>
            <p:nvPr/>
          </p:nvGrpSpPr>
          <p:grpSpPr bwMode="auto">
            <a:xfrm>
              <a:off x="524505" y="2324916"/>
              <a:ext cx="3141155" cy="3339532"/>
              <a:chOff x="524505" y="2324916"/>
              <a:chExt cx="3141155" cy="3339532"/>
            </a:xfrm>
          </p:grpSpPr>
          <p:cxnSp>
            <p:nvCxnSpPr>
              <p:cNvPr id="457" name="Straight Connector 456"/>
              <p:cNvCxnSpPr/>
              <p:nvPr/>
            </p:nvCxnSpPr>
            <p:spPr>
              <a:xfrm flipV="1">
                <a:off x="524505" y="2740770"/>
                <a:ext cx="3141155" cy="15872"/>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grpSp>
            <p:nvGrpSpPr>
              <p:cNvPr id="132120" name="Group 492"/>
              <p:cNvGrpSpPr>
                <a:grpSpLocks/>
              </p:cNvGrpSpPr>
              <p:nvPr/>
            </p:nvGrpSpPr>
            <p:grpSpPr bwMode="auto">
              <a:xfrm>
                <a:off x="2038841" y="2324916"/>
                <a:ext cx="189153" cy="3339532"/>
                <a:chOff x="2038841" y="2324916"/>
                <a:chExt cx="189153" cy="3339532"/>
              </a:xfrm>
            </p:grpSpPr>
            <p:grpSp>
              <p:nvGrpSpPr>
                <p:cNvPr id="459" name="Group 47"/>
                <p:cNvGrpSpPr/>
                <p:nvPr/>
              </p:nvGrpSpPr>
              <p:grpSpPr>
                <a:xfrm>
                  <a:off x="2054255" y="2324916"/>
                  <a:ext cx="173739" cy="403898"/>
                  <a:chOff x="424736" y="1575508"/>
                  <a:chExt cx="1256066" cy="2299192"/>
                </a:xfrm>
                <a:solidFill>
                  <a:schemeClr val="accent3"/>
                </a:solidFill>
              </p:grpSpPr>
              <p:sp>
                <p:nvSpPr>
                  <p:cNvPr id="467" name="Oval 466"/>
                  <p:cNvSpPr/>
                  <p:nvPr/>
                </p:nvSpPr>
                <p:spPr>
                  <a:xfrm>
                    <a:off x="700675" y="1575508"/>
                    <a:ext cx="682210" cy="660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68" name="Rectangle 467"/>
                  <p:cNvSpPr/>
                  <p:nvPr/>
                </p:nvSpPr>
                <p:spPr>
                  <a:xfrm>
                    <a:off x="887669" y="2171710"/>
                    <a:ext cx="324425" cy="9397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69" name="Parallelogram 468"/>
                  <p:cNvSpPr/>
                  <p:nvPr/>
                </p:nvSpPr>
                <p:spPr>
                  <a:xfrm>
                    <a:off x="58637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70" name="Rectangle 469"/>
                  <p:cNvSpPr/>
                  <p:nvPr/>
                </p:nvSpPr>
                <p:spPr>
                  <a:xfrm rot="5400000">
                    <a:off x="943072" y="1742274"/>
                    <a:ext cx="219394" cy="12560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71" name="Parallelogram 470"/>
                  <p:cNvSpPr/>
                  <p:nvPr/>
                </p:nvSpPr>
                <p:spPr>
                  <a:xfrm flipH="1">
                    <a:off x="91193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grpSp>
            <p:grpSp>
              <p:nvGrpSpPr>
                <p:cNvPr id="460" name="Group 47"/>
                <p:cNvGrpSpPr/>
                <p:nvPr/>
              </p:nvGrpSpPr>
              <p:grpSpPr>
                <a:xfrm>
                  <a:off x="2038841" y="5260550"/>
                  <a:ext cx="173739" cy="403898"/>
                  <a:chOff x="424736" y="1575508"/>
                  <a:chExt cx="1256066" cy="2299192"/>
                </a:xfrm>
                <a:solidFill>
                  <a:schemeClr val="accent3">
                    <a:lumMod val="75000"/>
                  </a:schemeClr>
                </a:solidFill>
              </p:grpSpPr>
              <p:sp>
                <p:nvSpPr>
                  <p:cNvPr id="462" name="Oval 461"/>
                  <p:cNvSpPr/>
                  <p:nvPr/>
                </p:nvSpPr>
                <p:spPr>
                  <a:xfrm>
                    <a:off x="700675" y="1575508"/>
                    <a:ext cx="682210" cy="660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63" name="Rectangle 462"/>
                  <p:cNvSpPr/>
                  <p:nvPr/>
                </p:nvSpPr>
                <p:spPr>
                  <a:xfrm>
                    <a:off x="887669" y="2171710"/>
                    <a:ext cx="324425" cy="9397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64" name="Parallelogram 463"/>
                  <p:cNvSpPr/>
                  <p:nvPr/>
                </p:nvSpPr>
                <p:spPr>
                  <a:xfrm>
                    <a:off x="58637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65" name="Rectangle 464"/>
                  <p:cNvSpPr/>
                  <p:nvPr/>
                </p:nvSpPr>
                <p:spPr>
                  <a:xfrm rot="5400000">
                    <a:off x="943072" y="1742274"/>
                    <a:ext cx="219394" cy="12560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66" name="Parallelogram 465"/>
                  <p:cNvSpPr/>
                  <p:nvPr/>
                </p:nvSpPr>
                <p:spPr>
                  <a:xfrm flipH="1">
                    <a:off x="91193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grpSp>
            <p:cxnSp>
              <p:nvCxnSpPr>
                <p:cNvPr id="461" name="Straight Arrow Connector 460"/>
                <p:cNvCxnSpPr>
                  <a:stCxn id="462" idx="0"/>
                </p:cNvCxnSpPr>
                <p:nvPr/>
              </p:nvCxnSpPr>
              <p:spPr>
                <a:xfrm rot="5400000" flipH="1" flipV="1">
                  <a:off x="893549" y="4006586"/>
                  <a:ext cx="2485602" cy="23809"/>
                </a:xfrm>
                <a:prstGeom prst="straightConnector1">
                  <a:avLst/>
                </a:prstGeom>
                <a:ln w="12700">
                  <a:solidFill>
                    <a:schemeClr val="bg1">
                      <a:lumMod val="75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grpSp>
        </p:grpSp>
        <p:grpSp>
          <p:nvGrpSpPr>
            <p:cNvPr id="132104" name="Group 490"/>
            <p:cNvGrpSpPr>
              <a:grpSpLocks/>
            </p:cNvGrpSpPr>
            <p:nvPr/>
          </p:nvGrpSpPr>
          <p:grpSpPr bwMode="auto">
            <a:xfrm>
              <a:off x="2672475" y="3702629"/>
              <a:ext cx="801742" cy="1961819"/>
              <a:chOff x="2824875" y="3702629"/>
              <a:chExt cx="801742" cy="1961819"/>
            </a:xfrm>
          </p:grpSpPr>
          <p:grpSp>
            <p:nvGrpSpPr>
              <p:cNvPr id="443" name="Group 47"/>
              <p:cNvGrpSpPr/>
              <p:nvPr/>
            </p:nvGrpSpPr>
            <p:grpSpPr>
              <a:xfrm>
                <a:off x="3158356" y="5260550"/>
                <a:ext cx="173739" cy="403898"/>
                <a:chOff x="424736" y="1575508"/>
                <a:chExt cx="1256066" cy="2299192"/>
              </a:xfrm>
              <a:solidFill>
                <a:schemeClr val="accent5"/>
              </a:solidFill>
            </p:grpSpPr>
            <p:sp>
              <p:nvSpPr>
                <p:cNvPr id="452" name="Oval 451"/>
                <p:cNvSpPr/>
                <p:nvPr/>
              </p:nvSpPr>
              <p:spPr>
                <a:xfrm>
                  <a:off x="700675" y="1575508"/>
                  <a:ext cx="682210" cy="660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53" name="Rectangle 452"/>
                <p:cNvSpPr/>
                <p:nvPr/>
              </p:nvSpPr>
              <p:spPr>
                <a:xfrm>
                  <a:off x="887669" y="2171710"/>
                  <a:ext cx="324425" cy="9397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54" name="Parallelogram 453"/>
                <p:cNvSpPr/>
                <p:nvPr/>
              </p:nvSpPr>
              <p:spPr>
                <a:xfrm>
                  <a:off x="58637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55" name="Rectangle 454"/>
                <p:cNvSpPr/>
                <p:nvPr/>
              </p:nvSpPr>
              <p:spPr>
                <a:xfrm rot="5400000">
                  <a:off x="943072" y="1742274"/>
                  <a:ext cx="219394" cy="12560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56" name="Parallelogram 455"/>
                <p:cNvSpPr/>
                <p:nvPr/>
              </p:nvSpPr>
              <p:spPr>
                <a:xfrm flipH="1">
                  <a:off x="91193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grpSp>
          <p:sp>
            <p:nvSpPr>
              <p:cNvPr id="444" name="Left Bracket 443"/>
              <p:cNvSpPr/>
              <p:nvPr/>
            </p:nvSpPr>
            <p:spPr>
              <a:xfrm rot="5400000">
                <a:off x="3022060" y="3505018"/>
                <a:ext cx="406331" cy="801557"/>
              </a:xfrm>
              <a:prstGeom prst="leftBracket">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solidFill>
                    <a:srgbClr val="FF0000"/>
                  </a:solidFill>
                </a:endParaRPr>
              </a:p>
            </p:txBody>
          </p:sp>
          <p:cxnSp>
            <p:nvCxnSpPr>
              <p:cNvPr id="445" name="Straight Arrow Connector 444"/>
              <p:cNvCxnSpPr>
                <a:stCxn id="452" idx="0"/>
              </p:cNvCxnSpPr>
              <p:nvPr/>
            </p:nvCxnSpPr>
            <p:spPr>
              <a:xfrm rot="5400000" flipH="1" flipV="1">
                <a:off x="2680805" y="4698618"/>
                <a:ext cx="1125346" cy="0"/>
              </a:xfrm>
              <a:prstGeom prst="straightConnector1">
                <a:avLst/>
              </a:prstGeom>
              <a:ln w="12700">
                <a:solidFill>
                  <a:schemeClr val="bg1">
                    <a:lumMod val="75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grpSp>
            <p:nvGrpSpPr>
              <p:cNvPr id="446" name="Group 47"/>
              <p:cNvGrpSpPr/>
              <p:nvPr/>
            </p:nvGrpSpPr>
            <p:grpSpPr>
              <a:xfrm>
                <a:off x="3159375" y="3731322"/>
                <a:ext cx="173739" cy="403898"/>
                <a:chOff x="424736" y="1575508"/>
                <a:chExt cx="1256066" cy="2299192"/>
              </a:xfrm>
              <a:solidFill>
                <a:schemeClr val="accent5"/>
              </a:solidFill>
            </p:grpSpPr>
            <p:sp>
              <p:nvSpPr>
                <p:cNvPr id="447" name="Oval 446"/>
                <p:cNvSpPr/>
                <p:nvPr/>
              </p:nvSpPr>
              <p:spPr>
                <a:xfrm>
                  <a:off x="700675" y="1575508"/>
                  <a:ext cx="682210" cy="660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48" name="Rectangle 447"/>
                <p:cNvSpPr/>
                <p:nvPr/>
              </p:nvSpPr>
              <p:spPr>
                <a:xfrm>
                  <a:off x="887669" y="2171710"/>
                  <a:ext cx="324425" cy="9397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49" name="Parallelogram 448"/>
                <p:cNvSpPr/>
                <p:nvPr/>
              </p:nvSpPr>
              <p:spPr>
                <a:xfrm>
                  <a:off x="58637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50" name="Rectangle 449"/>
                <p:cNvSpPr/>
                <p:nvPr/>
              </p:nvSpPr>
              <p:spPr>
                <a:xfrm rot="5400000">
                  <a:off x="943072" y="1742274"/>
                  <a:ext cx="219394" cy="12560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51" name="Parallelogram 450"/>
                <p:cNvSpPr/>
                <p:nvPr/>
              </p:nvSpPr>
              <p:spPr>
                <a:xfrm flipH="1">
                  <a:off x="91193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grpSp>
        </p:grpSp>
        <p:grpSp>
          <p:nvGrpSpPr>
            <p:cNvPr id="132105" name="Group 491"/>
            <p:cNvGrpSpPr>
              <a:grpSpLocks/>
            </p:cNvGrpSpPr>
            <p:nvPr/>
          </p:nvGrpSpPr>
          <p:grpSpPr bwMode="auto">
            <a:xfrm>
              <a:off x="2243065" y="4565073"/>
              <a:ext cx="688493" cy="1099375"/>
              <a:chOff x="2319265" y="4565073"/>
              <a:chExt cx="688493" cy="1099375"/>
            </a:xfrm>
          </p:grpSpPr>
          <p:sp>
            <p:nvSpPr>
              <p:cNvPr id="429" name="Left Bracket 428"/>
              <p:cNvSpPr/>
              <p:nvPr/>
            </p:nvSpPr>
            <p:spPr>
              <a:xfrm rot="5400000">
                <a:off x="2460163" y="4424024"/>
                <a:ext cx="406331" cy="687276"/>
              </a:xfrm>
              <a:prstGeom prst="leftBracket">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solidFill>
                    <a:srgbClr val="FF0000"/>
                  </a:solidFill>
                </a:endParaRPr>
              </a:p>
            </p:txBody>
          </p:sp>
          <p:grpSp>
            <p:nvGrpSpPr>
              <p:cNvPr id="430" name="Group 47"/>
              <p:cNvGrpSpPr/>
              <p:nvPr/>
            </p:nvGrpSpPr>
            <p:grpSpPr>
              <a:xfrm>
                <a:off x="2578162" y="5260550"/>
                <a:ext cx="173739" cy="403898"/>
                <a:chOff x="424736" y="1575508"/>
                <a:chExt cx="1256066" cy="2299192"/>
              </a:xfrm>
              <a:solidFill>
                <a:schemeClr val="tx2"/>
              </a:solidFill>
            </p:grpSpPr>
            <p:sp>
              <p:nvSpPr>
                <p:cNvPr id="438" name="Oval 437"/>
                <p:cNvSpPr/>
                <p:nvPr/>
              </p:nvSpPr>
              <p:spPr>
                <a:xfrm>
                  <a:off x="700675" y="1575508"/>
                  <a:ext cx="682210" cy="660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39" name="Rectangle 438"/>
                <p:cNvSpPr/>
                <p:nvPr/>
              </p:nvSpPr>
              <p:spPr>
                <a:xfrm>
                  <a:off x="887669" y="2171710"/>
                  <a:ext cx="324425" cy="9397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40" name="Parallelogram 439"/>
                <p:cNvSpPr/>
                <p:nvPr/>
              </p:nvSpPr>
              <p:spPr>
                <a:xfrm>
                  <a:off x="58637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41" name="Rectangle 440"/>
                <p:cNvSpPr/>
                <p:nvPr/>
              </p:nvSpPr>
              <p:spPr>
                <a:xfrm rot="5400000">
                  <a:off x="943072" y="1742274"/>
                  <a:ext cx="219394" cy="12560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42" name="Parallelogram 441"/>
                <p:cNvSpPr/>
                <p:nvPr/>
              </p:nvSpPr>
              <p:spPr>
                <a:xfrm flipH="1">
                  <a:off x="91193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grpSp>
          <p:grpSp>
            <p:nvGrpSpPr>
              <p:cNvPr id="431" name="Group 47"/>
              <p:cNvGrpSpPr/>
              <p:nvPr/>
            </p:nvGrpSpPr>
            <p:grpSpPr>
              <a:xfrm>
                <a:off x="2578162" y="4652185"/>
                <a:ext cx="173739" cy="403898"/>
                <a:chOff x="424736" y="1575508"/>
                <a:chExt cx="1256066" cy="2299192"/>
              </a:xfrm>
              <a:solidFill>
                <a:schemeClr val="tx2"/>
              </a:solidFill>
            </p:grpSpPr>
            <p:sp>
              <p:nvSpPr>
                <p:cNvPr id="433" name="Oval 432"/>
                <p:cNvSpPr/>
                <p:nvPr/>
              </p:nvSpPr>
              <p:spPr>
                <a:xfrm>
                  <a:off x="700675" y="1575508"/>
                  <a:ext cx="682210" cy="660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34" name="Rectangle 433"/>
                <p:cNvSpPr/>
                <p:nvPr/>
              </p:nvSpPr>
              <p:spPr>
                <a:xfrm>
                  <a:off x="887669" y="2171710"/>
                  <a:ext cx="324425" cy="9397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35" name="Parallelogram 434"/>
                <p:cNvSpPr/>
                <p:nvPr/>
              </p:nvSpPr>
              <p:spPr>
                <a:xfrm>
                  <a:off x="58637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36" name="Rectangle 435"/>
                <p:cNvSpPr/>
                <p:nvPr/>
              </p:nvSpPr>
              <p:spPr>
                <a:xfrm rot="5400000">
                  <a:off x="943072" y="1742274"/>
                  <a:ext cx="219394" cy="12560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37" name="Parallelogram 436"/>
                <p:cNvSpPr/>
                <p:nvPr/>
              </p:nvSpPr>
              <p:spPr>
                <a:xfrm flipH="1">
                  <a:off x="91193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grpSp>
          <p:cxnSp>
            <p:nvCxnSpPr>
              <p:cNvPr id="432" name="Straight Arrow Connector 431"/>
              <p:cNvCxnSpPr>
                <a:stCxn id="438" idx="0"/>
              </p:cNvCxnSpPr>
              <p:nvPr/>
            </p:nvCxnSpPr>
            <p:spPr>
              <a:xfrm rot="5400000" flipH="1" flipV="1">
                <a:off x="2573649" y="5169232"/>
                <a:ext cx="180944" cy="0"/>
              </a:xfrm>
              <a:prstGeom prst="straightConnector1">
                <a:avLst/>
              </a:prstGeom>
              <a:ln w="12700">
                <a:solidFill>
                  <a:schemeClr val="bg1">
                    <a:lumMod val="75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grpSp>
        <p:grpSp>
          <p:nvGrpSpPr>
            <p:cNvPr id="132106" name="Group 493"/>
            <p:cNvGrpSpPr>
              <a:grpSpLocks/>
            </p:cNvGrpSpPr>
            <p:nvPr/>
          </p:nvGrpSpPr>
          <p:grpSpPr bwMode="auto">
            <a:xfrm>
              <a:off x="1217547" y="4193036"/>
              <a:ext cx="799492" cy="1471412"/>
              <a:chOff x="1179447" y="4193036"/>
              <a:chExt cx="799492" cy="1471412"/>
            </a:xfrm>
          </p:grpSpPr>
          <p:sp>
            <p:nvSpPr>
              <p:cNvPr id="415" name="Left Bracket 414"/>
              <p:cNvSpPr/>
              <p:nvPr/>
            </p:nvSpPr>
            <p:spPr>
              <a:xfrm rot="5400000">
                <a:off x="1376057" y="3997059"/>
                <a:ext cx="406331" cy="798383"/>
              </a:xfrm>
              <a:prstGeom prst="leftBracket">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solidFill>
                    <a:srgbClr val="FF0000"/>
                  </a:solidFill>
                </a:endParaRPr>
              </a:p>
            </p:txBody>
          </p:sp>
          <p:grpSp>
            <p:nvGrpSpPr>
              <p:cNvPr id="416" name="Group 47"/>
              <p:cNvGrpSpPr/>
              <p:nvPr/>
            </p:nvGrpSpPr>
            <p:grpSpPr>
              <a:xfrm>
                <a:off x="1479083" y="5260550"/>
                <a:ext cx="173739" cy="403898"/>
                <a:chOff x="424736" y="1575508"/>
                <a:chExt cx="1256066" cy="2299192"/>
              </a:xfrm>
              <a:solidFill>
                <a:schemeClr val="accent4"/>
              </a:solidFill>
            </p:grpSpPr>
            <p:sp>
              <p:nvSpPr>
                <p:cNvPr id="424" name="Oval 423"/>
                <p:cNvSpPr/>
                <p:nvPr/>
              </p:nvSpPr>
              <p:spPr>
                <a:xfrm>
                  <a:off x="700675" y="1575508"/>
                  <a:ext cx="682210" cy="660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25" name="Rectangle 424"/>
                <p:cNvSpPr/>
                <p:nvPr/>
              </p:nvSpPr>
              <p:spPr>
                <a:xfrm>
                  <a:off x="887669" y="2171710"/>
                  <a:ext cx="324425" cy="9397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26" name="Parallelogram 425"/>
                <p:cNvSpPr/>
                <p:nvPr/>
              </p:nvSpPr>
              <p:spPr>
                <a:xfrm>
                  <a:off x="58637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27" name="Rectangle 426"/>
                <p:cNvSpPr/>
                <p:nvPr/>
              </p:nvSpPr>
              <p:spPr>
                <a:xfrm rot="5400000">
                  <a:off x="943072" y="1742274"/>
                  <a:ext cx="219394" cy="12560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28" name="Parallelogram 427"/>
                <p:cNvSpPr/>
                <p:nvPr/>
              </p:nvSpPr>
              <p:spPr>
                <a:xfrm flipH="1">
                  <a:off x="91193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grpSp>
          <p:grpSp>
            <p:nvGrpSpPr>
              <p:cNvPr id="417" name="Group 47"/>
              <p:cNvGrpSpPr/>
              <p:nvPr/>
            </p:nvGrpSpPr>
            <p:grpSpPr>
              <a:xfrm>
                <a:off x="1479083" y="4247798"/>
                <a:ext cx="173739" cy="403898"/>
                <a:chOff x="424736" y="1575508"/>
                <a:chExt cx="1256066" cy="2299192"/>
              </a:xfrm>
              <a:solidFill>
                <a:schemeClr val="accent4"/>
              </a:solidFill>
            </p:grpSpPr>
            <p:sp>
              <p:nvSpPr>
                <p:cNvPr id="419" name="Oval 418"/>
                <p:cNvSpPr/>
                <p:nvPr/>
              </p:nvSpPr>
              <p:spPr>
                <a:xfrm>
                  <a:off x="700675" y="1575508"/>
                  <a:ext cx="682210" cy="660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20" name="Rectangle 419"/>
                <p:cNvSpPr/>
                <p:nvPr/>
              </p:nvSpPr>
              <p:spPr>
                <a:xfrm>
                  <a:off x="887669" y="2171710"/>
                  <a:ext cx="324425" cy="9397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21" name="Parallelogram 420"/>
                <p:cNvSpPr/>
                <p:nvPr/>
              </p:nvSpPr>
              <p:spPr>
                <a:xfrm>
                  <a:off x="58637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22" name="Rectangle 421"/>
                <p:cNvSpPr/>
                <p:nvPr/>
              </p:nvSpPr>
              <p:spPr>
                <a:xfrm rot="5400000">
                  <a:off x="943072" y="1742274"/>
                  <a:ext cx="219394" cy="12560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23" name="Parallelogram 422"/>
                <p:cNvSpPr/>
                <p:nvPr/>
              </p:nvSpPr>
              <p:spPr>
                <a:xfrm flipH="1">
                  <a:off x="911936" y="2937028"/>
                  <a:ext cx="613018" cy="937672"/>
                </a:xfrm>
                <a:prstGeom prst="parallelogram">
                  <a:avLst>
                    <a:gd name="adj" fmla="val 49918"/>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grpSp>
          <p:cxnSp>
            <p:nvCxnSpPr>
              <p:cNvPr id="418" name="Straight Arrow Connector 417"/>
              <p:cNvCxnSpPr>
                <a:stCxn id="424" idx="0"/>
              </p:cNvCxnSpPr>
              <p:nvPr/>
            </p:nvCxnSpPr>
            <p:spPr>
              <a:xfrm rot="5400000" flipH="1" flipV="1">
                <a:off x="1274474" y="4971622"/>
                <a:ext cx="579340" cy="0"/>
              </a:xfrm>
              <a:prstGeom prst="straightConnector1">
                <a:avLst/>
              </a:prstGeom>
              <a:ln w="12700">
                <a:solidFill>
                  <a:schemeClr val="bg1">
                    <a:lumMod val="75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3729066100"/>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bwMode="auto">
          <a:xfrm>
            <a:off x="384175" y="166688"/>
            <a:ext cx="5992813"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sz="3600">
                <a:solidFill>
                  <a:schemeClr val="bg1"/>
                </a:solidFill>
                <a:latin typeface="Georgia" pitchFamily="18" charset="0"/>
              </a:rPr>
              <a:t>Targeted Universalism </a:t>
            </a:r>
          </a:p>
        </p:txBody>
      </p:sp>
      <p:sp>
        <p:nvSpPr>
          <p:cNvPr id="13" name="Content Placeholder 2"/>
          <p:cNvSpPr>
            <a:spLocks noGrp="1"/>
          </p:cNvSpPr>
          <p:nvPr>
            <p:ph sz="quarter" idx="1"/>
          </p:nvPr>
        </p:nvSpPr>
        <p:spPr bwMode="auto">
          <a:xfrm>
            <a:off x="477838" y="1328738"/>
            <a:ext cx="7772400" cy="457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Font typeface="Arial" pitchFamily="34" charset="0"/>
              <a:buNone/>
            </a:pPr>
            <a:r>
              <a:rPr lang="en-US" altLang="en-US" sz="1800" dirty="0">
                <a:solidFill>
                  <a:srgbClr val="000000"/>
                </a:solidFill>
                <a:latin typeface="Lucida Grande" pitchFamily="124" charset="0"/>
              </a:rPr>
              <a:t>Recognizing Our Linked Fates:</a:t>
            </a:r>
          </a:p>
          <a:p>
            <a:pPr marL="0" indent="0">
              <a:buClr>
                <a:srgbClr val="F47B20"/>
              </a:buClr>
              <a:buFont typeface="Arial" pitchFamily="34" charset="0"/>
              <a:buNone/>
            </a:pPr>
            <a:endParaRPr lang="en-US" altLang="en-US" sz="1800" dirty="0">
              <a:solidFill>
                <a:srgbClr val="000000"/>
              </a:solidFill>
              <a:latin typeface="Lucida Grande" pitchFamily="124" charset="0"/>
            </a:endParaRPr>
          </a:p>
          <a:p>
            <a:pPr>
              <a:buClr>
                <a:srgbClr val="F47B20"/>
              </a:buClr>
            </a:pPr>
            <a:r>
              <a:rPr lang="en-US" altLang="en-US" sz="1800" dirty="0">
                <a:solidFill>
                  <a:srgbClr val="000000"/>
                </a:solidFill>
                <a:latin typeface="Lucida Grande" pitchFamily="124" charset="0"/>
              </a:rPr>
              <a:t>Targeted universalism emphasizes our linked fates, it’s a model where we all grow together, and where we embrace collective solutions. </a:t>
            </a:r>
          </a:p>
          <a:p>
            <a:pPr>
              <a:buClr>
                <a:srgbClr val="F47B20"/>
              </a:buClr>
            </a:pPr>
            <a:r>
              <a:rPr lang="en-US" altLang="en-US" sz="1800" dirty="0">
                <a:solidFill>
                  <a:srgbClr val="000000"/>
                </a:solidFill>
                <a:latin typeface="Lucida Grande" pitchFamily="124" charset="0"/>
              </a:rPr>
              <a:t>In order for interventions to bring about effective solutions in the Division of Violence Prevention, you must understand the different ways in which people are situated differently. </a:t>
            </a:r>
          </a:p>
          <a:p>
            <a:pPr>
              <a:buClr>
                <a:srgbClr val="F47B20"/>
              </a:buClr>
            </a:pPr>
            <a:r>
              <a:rPr lang="en-US" altLang="en-US" sz="1800" dirty="0">
                <a:solidFill>
                  <a:srgbClr val="000000"/>
                </a:solidFill>
                <a:latin typeface="Lucida Grande" pitchFamily="124" charset="0"/>
              </a:rPr>
              <a:t>Interventions should account for </a:t>
            </a:r>
            <a:r>
              <a:rPr lang="en-US" altLang="en-US" sz="1800" dirty="0" err="1">
                <a:solidFill>
                  <a:srgbClr val="000000"/>
                </a:solidFill>
                <a:latin typeface="Lucida Grande" pitchFamily="124" charset="0"/>
              </a:rPr>
              <a:t>situatedness</a:t>
            </a:r>
            <a:r>
              <a:rPr lang="en-US" altLang="en-US" sz="1800" dirty="0">
                <a:solidFill>
                  <a:srgbClr val="000000"/>
                </a:solidFill>
                <a:latin typeface="Lucida Grande" pitchFamily="124" charset="0"/>
              </a:rPr>
              <a:t>. </a:t>
            </a:r>
          </a:p>
          <a:p>
            <a:pPr marL="0" indent="0">
              <a:buFont typeface="Arial" pitchFamily="34" charset="0"/>
              <a:buNone/>
            </a:pPr>
            <a:endParaRPr lang="en-US" altLang="en-US" sz="1800" dirty="0">
              <a:solidFill>
                <a:srgbClr val="000000"/>
              </a:solidFill>
              <a:latin typeface="Lucida Grande" pitchFamily="124" charset="0"/>
            </a:endParaRPr>
          </a:p>
        </p:txBody>
      </p:sp>
      <p:pic>
        <p:nvPicPr>
          <p:cNvPr id="13517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2713" y="4430713"/>
            <a:ext cx="3611562"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4489277"/>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extBox 2"/>
          <p:cNvSpPr txBox="1">
            <a:spLocks noChangeArrowheads="1"/>
          </p:cNvSpPr>
          <p:nvPr/>
        </p:nvSpPr>
        <p:spPr bwMode="auto">
          <a:xfrm>
            <a:off x="457200" y="306388"/>
            <a:ext cx="645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800">
                <a:solidFill>
                  <a:srgbClr val="FFFFFF"/>
                </a:solidFill>
                <a:latin typeface="Georgia" pitchFamily="18" charset="0"/>
              </a:rPr>
              <a:t>Universal Goal with Targeted Strategy</a:t>
            </a:r>
          </a:p>
        </p:txBody>
      </p:sp>
      <p:pic>
        <p:nvPicPr>
          <p:cNvPr id="133122" name="Picture 144"/>
          <p:cNvPicPr>
            <a:picLocks noChangeAspect="1"/>
          </p:cNvPicPr>
          <p:nvPr/>
        </p:nvPicPr>
        <p:blipFill>
          <a:blip r:embed="rId3">
            <a:extLst>
              <a:ext uri="{28A0092B-C50C-407E-A947-70E740481C1C}">
                <a14:useLocalDpi xmlns:a14="http://schemas.microsoft.com/office/drawing/2010/main" val="0"/>
              </a:ext>
            </a:extLst>
          </a:blip>
          <a:srcRect l="4048" t="18237" r="2991" b="3438"/>
          <a:stretch>
            <a:fillRect/>
          </a:stretch>
        </p:blipFill>
        <p:spPr bwMode="auto">
          <a:xfrm>
            <a:off x="927100" y="1443038"/>
            <a:ext cx="7796213" cy="4602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076623"/>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extBox 12"/>
          <p:cNvSpPr txBox="1">
            <a:spLocks noChangeArrowheads="1"/>
          </p:cNvSpPr>
          <p:nvPr/>
        </p:nvSpPr>
        <p:spPr bwMode="auto">
          <a:xfrm>
            <a:off x="8153400" y="6394450"/>
            <a:ext cx="5191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r>
              <a:rPr lang="en-US" altLang="en-US" sz="1000">
                <a:solidFill>
                  <a:srgbClr val="000000"/>
                </a:solidFill>
                <a:latin typeface="Lucida Grande" pitchFamily="124" charset="0"/>
              </a:rPr>
              <a:t>[ </a:t>
            </a:r>
            <a:r>
              <a:rPr lang="en-US" altLang="en-US" sz="1000" b="1">
                <a:solidFill>
                  <a:srgbClr val="E75204"/>
                </a:solidFill>
                <a:latin typeface="Lucida Grande" pitchFamily="124" charset="0"/>
              </a:rPr>
              <a:t>59</a:t>
            </a:r>
            <a:r>
              <a:rPr lang="en-US" altLang="en-US" sz="1000">
                <a:solidFill>
                  <a:srgbClr val="000000"/>
                </a:solidFill>
                <a:latin typeface="Lucida Grande" pitchFamily="124" charset="0"/>
              </a:rPr>
              <a:t> ]</a:t>
            </a:r>
          </a:p>
        </p:txBody>
      </p:sp>
      <p:pic>
        <p:nvPicPr>
          <p:cNvPr id="15053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125" y="1574800"/>
            <a:ext cx="2738438" cy="43656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0531" name="Rectangle 6"/>
          <p:cNvSpPr>
            <a:spLocks noChangeArrowheads="1"/>
          </p:cNvSpPr>
          <p:nvPr/>
        </p:nvSpPr>
        <p:spPr bwMode="auto">
          <a:xfrm>
            <a:off x="3776663" y="2036763"/>
            <a:ext cx="56134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1600" b="1">
              <a:solidFill>
                <a:srgbClr val="595959"/>
              </a:solidFill>
              <a:latin typeface="Lucida Grande" pitchFamily="124" charset="0"/>
            </a:endParaRPr>
          </a:p>
          <a:p>
            <a:pPr eaLnBrk="1" hangingPunct="1"/>
            <a:endParaRPr lang="en-US" altLang="en-US" sz="1600" b="1">
              <a:solidFill>
                <a:srgbClr val="595959"/>
              </a:solidFill>
              <a:latin typeface="Lucida Grande" pitchFamily="124" charset="0"/>
            </a:endParaRPr>
          </a:p>
          <a:p>
            <a:pPr eaLnBrk="1" hangingPunct="1"/>
            <a:endParaRPr lang="en-US" altLang="en-US" sz="1600" b="1">
              <a:solidFill>
                <a:srgbClr val="595959"/>
              </a:solidFill>
              <a:latin typeface="Lucida Grande" pitchFamily="124" charset="0"/>
            </a:endParaRPr>
          </a:p>
          <a:p>
            <a:pPr eaLnBrk="1" hangingPunct="1"/>
            <a:r>
              <a:rPr lang="en-US" altLang="en-US" sz="1600" b="1">
                <a:solidFill>
                  <a:srgbClr val="007078"/>
                </a:solidFill>
                <a:latin typeface="Lucida Grande" pitchFamily="124" charset="0"/>
              </a:rPr>
              <a:t>For more information, visit: </a:t>
            </a:r>
          </a:p>
          <a:p>
            <a:pPr eaLnBrk="1" hangingPunct="1"/>
            <a:r>
              <a:rPr lang="en-US" altLang="en-US" sz="1600" b="1">
                <a:solidFill>
                  <a:srgbClr val="595959"/>
                </a:solidFill>
                <a:latin typeface="Lucida Grande" pitchFamily="124" charset="0"/>
              </a:rPr>
              <a:t>http://www.iupress.indiana.edu/catalog/806639</a:t>
            </a:r>
            <a:endParaRPr lang="en-US" altLang="en-US" sz="1600" b="1">
              <a:solidFill>
                <a:srgbClr val="595959"/>
              </a:solidFill>
              <a:latin typeface="Lucida Grande" pitchFamily="124" charset="0"/>
              <a:hlinkClick r:id="rId4"/>
            </a:endParaRPr>
          </a:p>
          <a:p>
            <a:pPr eaLnBrk="1" hangingPunct="1"/>
            <a:endParaRPr lang="en-US" altLang="en-US" sz="1600" b="1">
              <a:solidFill>
                <a:srgbClr val="595959"/>
              </a:solidFill>
              <a:latin typeface="Lucida Grande" pitchFamily="124" charset="0"/>
              <a:hlinkClick r:id="rId4"/>
            </a:endParaRPr>
          </a:p>
          <a:p>
            <a:pPr eaLnBrk="1" hangingPunct="1"/>
            <a:endParaRPr lang="en-US" altLang="en-US" sz="1600" b="1">
              <a:solidFill>
                <a:srgbClr val="595959"/>
              </a:solidFill>
              <a:latin typeface="Lucida Grande" pitchFamily="124" charset="0"/>
              <a:hlinkClick r:id="rId4"/>
            </a:endParaRPr>
          </a:p>
          <a:p>
            <a:pPr eaLnBrk="1" hangingPunct="1"/>
            <a:endParaRPr lang="en-US" altLang="en-US" sz="1600" b="1">
              <a:solidFill>
                <a:srgbClr val="595959"/>
              </a:solidFill>
              <a:latin typeface="Lucida Grande" pitchFamily="124" charset="0"/>
              <a:hlinkClick r:id="rId4"/>
            </a:endParaRPr>
          </a:p>
          <a:p>
            <a:pPr eaLnBrk="1" hangingPunct="1"/>
            <a:r>
              <a:rPr lang="en-US" altLang="en-US" sz="1600" b="1">
                <a:solidFill>
                  <a:srgbClr val="007078"/>
                </a:solidFill>
                <a:latin typeface="Lucida Grande" pitchFamily="124" charset="0"/>
              </a:rPr>
              <a:t>	      	Like the Haas Institute on Facebook!</a:t>
            </a:r>
          </a:p>
          <a:p>
            <a:pPr eaLnBrk="1" hangingPunct="1"/>
            <a:r>
              <a:rPr lang="en-US" altLang="en-US" sz="1600" b="1">
                <a:solidFill>
                  <a:srgbClr val="595959"/>
                </a:solidFill>
                <a:latin typeface="Lucida Grande" pitchFamily="124" charset="0"/>
              </a:rPr>
              <a:t>	      	www.facebook.com/haasinstitute</a:t>
            </a:r>
            <a:endParaRPr lang="en-US" altLang="en-US" sz="1600" b="1">
              <a:solidFill>
                <a:srgbClr val="595959"/>
              </a:solidFill>
              <a:latin typeface="Lucida Grande" pitchFamily="124" charset="0"/>
              <a:hlinkClick r:id="rId4"/>
            </a:endParaRPr>
          </a:p>
        </p:txBody>
      </p:sp>
      <p:pic>
        <p:nvPicPr>
          <p:cNvPr id="150532"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46500" y="3789363"/>
            <a:ext cx="10541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Box 2"/>
          <p:cNvSpPr txBox="1">
            <a:spLocks noChangeArrowheads="1"/>
          </p:cNvSpPr>
          <p:nvPr/>
        </p:nvSpPr>
        <p:spPr bwMode="auto">
          <a:xfrm>
            <a:off x="477838" y="66675"/>
            <a:ext cx="61483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200" dirty="0">
                <a:solidFill>
                  <a:srgbClr val="FFFFFF"/>
                </a:solidFill>
                <a:latin typeface="Georgia" pitchFamily="18" charset="0"/>
              </a:rPr>
              <a:t>The Role of the Unconscious Mind</a:t>
            </a:r>
          </a:p>
        </p:txBody>
      </p:sp>
      <p:sp>
        <p:nvSpPr>
          <p:cNvPr id="94211" name="Rectangle 1"/>
          <p:cNvSpPr>
            <a:spLocks noChangeArrowheads="1"/>
          </p:cNvSpPr>
          <p:nvPr/>
        </p:nvSpPr>
        <p:spPr bwMode="auto">
          <a:xfrm>
            <a:off x="477838" y="1398588"/>
            <a:ext cx="5092700" cy="4954587"/>
          </a:xfrm>
          <a:prstGeom prst="rect">
            <a:avLst/>
          </a:prstGeom>
          <a:noFill/>
          <a:ln>
            <a:noFill/>
          </a:ln>
          <a:extLst/>
        </p:spPr>
        <p:txBody>
          <a:bodyPr>
            <a:spAutoFit/>
          </a:bodyPr>
          <a:lstStyle/>
          <a:p>
            <a:pPr eaLnBrk="1" hangingPunct="1">
              <a:defRPr/>
            </a:pPr>
            <a:r>
              <a:rPr lang="en-US" b="1" dirty="0">
                <a:solidFill>
                  <a:srgbClr val="007078"/>
                </a:solidFill>
                <a:latin typeface="Lucida Grande" charset="0"/>
                <a:cs typeface="Lucida Grande" charset="0"/>
              </a:rPr>
              <a:t>The human brain processes 11 million</a:t>
            </a:r>
          </a:p>
          <a:p>
            <a:pPr eaLnBrk="1" hangingPunct="1">
              <a:defRPr/>
            </a:pPr>
            <a:r>
              <a:rPr lang="en-US" b="1" dirty="0">
                <a:solidFill>
                  <a:srgbClr val="007078"/>
                </a:solidFill>
                <a:latin typeface="Lucida Grande" charset="0"/>
                <a:cs typeface="Lucida Grande" charset="0"/>
              </a:rPr>
              <a:t>bytes of information per second</a:t>
            </a:r>
          </a:p>
          <a:p>
            <a:pPr eaLnBrk="1" hangingPunct="1">
              <a:defRPr/>
            </a:pPr>
            <a:endParaRPr lang="en-US" b="1" dirty="0">
              <a:solidFill>
                <a:srgbClr val="007078"/>
              </a:solidFill>
              <a:latin typeface="Lucida Grande" charset="0"/>
              <a:cs typeface="Lucida Grande" charset="0"/>
            </a:endParaRPr>
          </a:p>
          <a:p>
            <a:pPr marL="285750" indent="-285750" eaLnBrk="1" hangingPunct="1">
              <a:spcAft>
                <a:spcPts val="600"/>
              </a:spcAft>
              <a:buClr>
                <a:srgbClr val="F47B20"/>
              </a:buClr>
              <a:buFont typeface="Arial"/>
              <a:buChar char="•"/>
              <a:defRPr/>
            </a:pPr>
            <a:r>
              <a:rPr lang="en-US" dirty="0">
                <a:latin typeface="Lucida Grande"/>
                <a:cs typeface="Lucida Grande"/>
              </a:rPr>
              <a:t>Consciously aware of any 40 of these, at best</a:t>
            </a:r>
          </a:p>
          <a:p>
            <a:pPr marL="285750" indent="-285750" eaLnBrk="1" hangingPunct="1">
              <a:spcAft>
                <a:spcPts val="600"/>
              </a:spcAft>
              <a:buClr>
                <a:srgbClr val="F47B20"/>
              </a:buClr>
              <a:buFont typeface="Arial"/>
              <a:buChar char="•"/>
              <a:defRPr/>
            </a:pPr>
            <a:r>
              <a:rPr lang="en-US" dirty="0">
                <a:latin typeface="Lucida Grande"/>
                <a:cs typeface="Lucida Grande"/>
              </a:rPr>
              <a:t>Only 2% of emotional cognition is available to us consciously</a:t>
            </a:r>
          </a:p>
          <a:p>
            <a:pPr marL="285750" indent="-285750" eaLnBrk="1" hangingPunct="1">
              <a:spcAft>
                <a:spcPts val="0"/>
              </a:spcAft>
              <a:buClr>
                <a:srgbClr val="F47B20"/>
              </a:buClr>
              <a:buFont typeface="Arial"/>
              <a:buChar char="•"/>
              <a:defRPr/>
            </a:pPr>
            <a:r>
              <a:rPr lang="en-US" dirty="0">
                <a:latin typeface="Lucida Grande"/>
                <a:cs typeface="Lucida Grande"/>
              </a:rPr>
              <a:t>Messages can be framed to speak to our unconscious</a:t>
            </a:r>
          </a:p>
          <a:p>
            <a:pPr eaLnBrk="1" hangingPunct="1">
              <a:spcAft>
                <a:spcPts val="0"/>
              </a:spcAft>
              <a:buClr>
                <a:srgbClr val="E75204"/>
              </a:buClr>
              <a:defRPr/>
            </a:pPr>
            <a:endParaRPr lang="en-US" dirty="0">
              <a:latin typeface="Lucida Grande"/>
              <a:cs typeface="Lucida Grande"/>
            </a:endParaRPr>
          </a:p>
          <a:p>
            <a:pPr eaLnBrk="1" hangingPunct="1">
              <a:spcAft>
                <a:spcPts val="0"/>
              </a:spcAft>
              <a:buClr>
                <a:srgbClr val="E75204"/>
              </a:buClr>
              <a:defRPr/>
            </a:pPr>
            <a:r>
              <a:rPr lang="en-US" dirty="0">
                <a:latin typeface="Lucida Grande"/>
                <a:cs typeface="Lucida Grande"/>
              </a:rPr>
              <a:t>The process of </a:t>
            </a:r>
            <a:r>
              <a:rPr lang="en-US" b="1" dirty="0">
                <a:solidFill>
                  <a:srgbClr val="007078"/>
                </a:solidFill>
                <a:latin typeface="Lucida Grande"/>
                <a:cs typeface="Lucida Grande"/>
              </a:rPr>
              <a:t>Othering</a:t>
            </a:r>
            <a:r>
              <a:rPr lang="en-US" dirty="0">
                <a:latin typeface="Lucida Grande"/>
                <a:cs typeface="Lucida Grande"/>
              </a:rPr>
              <a:t> occurs in our unconscious network: this can lead to racial, ethnic, or religious bias</a:t>
            </a:r>
          </a:p>
          <a:p>
            <a:pPr eaLnBrk="1" hangingPunct="1">
              <a:spcAft>
                <a:spcPts val="0"/>
              </a:spcAft>
              <a:buClr>
                <a:srgbClr val="E75204"/>
              </a:buClr>
              <a:defRPr/>
            </a:pPr>
            <a:endParaRPr lang="en-US" b="1" dirty="0">
              <a:solidFill>
                <a:srgbClr val="007078"/>
              </a:solidFill>
              <a:latin typeface="Lucida Grande"/>
              <a:cs typeface="Lucida Grande"/>
            </a:endParaRPr>
          </a:p>
          <a:p>
            <a:pPr eaLnBrk="1" hangingPunct="1">
              <a:spcAft>
                <a:spcPts val="0"/>
              </a:spcAft>
              <a:buClr>
                <a:srgbClr val="E75204"/>
              </a:buClr>
              <a:defRPr/>
            </a:pPr>
            <a:endParaRPr lang="en-US" dirty="0">
              <a:latin typeface="Lucida Grande"/>
              <a:cs typeface="Lucida Grande"/>
            </a:endParaRPr>
          </a:p>
          <a:p>
            <a:pPr eaLnBrk="1" hangingPunct="1">
              <a:defRPr/>
            </a:pPr>
            <a:endParaRPr lang="en-US" b="1" dirty="0">
              <a:solidFill>
                <a:srgbClr val="007078"/>
              </a:solidFill>
              <a:latin typeface="Lucida Grande" charset="0"/>
              <a:cs typeface="Lucida Grande" charset="0"/>
            </a:endParaRPr>
          </a:p>
          <a:p>
            <a:pPr eaLnBrk="1" hangingPunct="1">
              <a:defRPr/>
            </a:pPr>
            <a:endParaRPr lang="en-US" b="1" dirty="0">
              <a:solidFill>
                <a:srgbClr val="007078"/>
              </a:solidFill>
              <a:latin typeface="Lucida Grande" charset="0"/>
              <a:cs typeface="Lucida Grande" charset="0"/>
            </a:endParaRPr>
          </a:p>
        </p:txBody>
      </p:sp>
      <p:pic>
        <p:nvPicPr>
          <p:cNvPr id="110595" name="Content Placeholder 6" descr="psychology hea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1682750"/>
            <a:ext cx="3255963" cy="4294188"/>
          </a:xfrm>
          <a:prstGeom prst="rect">
            <a:avLst/>
          </a:prstGeom>
          <a:noFill/>
          <a:ln w="3175">
            <a:solidFill>
              <a:srgbClr val="333333"/>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4211">
                                            <p:txEl>
                                              <p:pRg st="3" end="3"/>
                                            </p:txEl>
                                          </p:spTgt>
                                        </p:tgtEl>
                                        <p:attrNameLst>
                                          <p:attrName>style.visibility</p:attrName>
                                        </p:attrNameLst>
                                      </p:cBhvr>
                                      <p:to>
                                        <p:strVal val="visible"/>
                                      </p:to>
                                    </p:set>
                                    <p:animEffect transition="in" filter="dissolve">
                                      <p:cBhvr>
                                        <p:cTn id="7" dur="500"/>
                                        <p:tgtEl>
                                          <p:spTgt spid="94211">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4211">
                                            <p:txEl>
                                              <p:pRg st="4" end="4"/>
                                            </p:txEl>
                                          </p:spTgt>
                                        </p:tgtEl>
                                        <p:attrNameLst>
                                          <p:attrName>style.visibility</p:attrName>
                                        </p:attrNameLst>
                                      </p:cBhvr>
                                      <p:to>
                                        <p:strVal val="visible"/>
                                      </p:to>
                                    </p:set>
                                    <p:animEffect transition="in" filter="dissolve">
                                      <p:cBhvr>
                                        <p:cTn id="10" dur="500"/>
                                        <p:tgtEl>
                                          <p:spTgt spid="94211">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94211">
                                            <p:txEl>
                                              <p:pRg st="5" end="5"/>
                                            </p:txEl>
                                          </p:spTgt>
                                        </p:tgtEl>
                                        <p:attrNameLst>
                                          <p:attrName>style.visibility</p:attrName>
                                        </p:attrNameLst>
                                      </p:cBhvr>
                                      <p:to>
                                        <p:strVal val="visible"/>
                                      </p:to>
                                    </p:set>
                                    <p:animEffect transition="in" filter="dissolve">
                                      <p:cBhvr>
                                        <p:cTn id="13" dur="500"/>
                                        <p:tgtEl>
                                          <p:spTgt spid="94211">
                                            <p:txEl>
                                              <p:pRg st="5" end="5"/>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942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Box 2"/>
          <p:cNvSpPr txBox="1">
            <a:spLocks noChangeArrowheads="1"/>
          </p:cNvSpPr>
          <p:nvPr/>
        </p:nvSpPr>
        <p:spPr bwMode="auto">
          <a:xfrm>
            <a:off x="477838" y="66675"/>
            <a:ext cx="61483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200">
                <a:solidFill>
                  <a:srgbClr val="FFFFFF"/>
                </a:solidFill>
                <a:latin typeface="Georgia" pitchFamily="18" charset="0"/>
              </a:rPr>
              <a:t>The Role of the Unconscious Mind</a:t>
            </a:r>
          </a:p>
        </p:txBody>
      </p:sp>
      <p:sp>
        <p:nvSpPr>
          <p:cNvPr id="95235" name="Rectangle 1"/>
          <p:cNvSpPr>
            <a:spLocks noChangeArrowheads="1"/>
          </p:cNvSpPr>
          <p:nvPr/>
        </p:nvSpPr>
        <p:spPr bwMode="auto">
          <a:xfrm>
            <a:off x="4249738" y="1484313"/>
            <a:ext cx="4606925" cy="495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buClr>
                <a:srgbClr val="F47B20"/>
              </a:buClr>
            </a:pPr>
            <a:r>
              <a:rPr lang="en-US" altLang="en-US" sz="1800" dirty="0">
                <a:latin typeface="Lucida Grande" pitchFamily="124" charset="0"/>
              </a:rPr>
              <a:t>The subconscious mind uses three processes to make sense of the millions of bits of information that we perceive</a:t>
            </a:r>
          </a:p>
          <a:p>
            <a:pPr eaLnBrk="1" hangingPunct="1">
              <a:buClr>
                <a:srgbClr val="F47B20"/>
              </a:buClr>
            </a:pPr>
            <a:endParaRPr lang="en-US" altLang="en-US" sz="1800" b="1" dirty="0">
              <a:solidFill>
                <a:srgbClr val="007078"/>
              </a:solidFill>
              <a:latin typeface="Lucida Grande" pitchFamily="124" charset="0"/>
            </a:endParaRPr>
          </a:p>
          <a:p>
            <a:pPr marL="342900" indent="-342900" eaLnBrk="1" hangingPunct="1">
              <a:spcAft>
                <a:spcPts val="600"/>
              </a:spcAft>
              <a:buClr>
                <a:srgbClr val="F47B20"/>
              </a:buClr>
              <a:buFont typeface="+mj-lt"/>
              <a:buAutoNum type="arabicPeriod"/>
            </a:pPr>
            <a:r>
              <a:rPr lang="en-US" altLang="en-US" sz="1800" dirty="0">
                <a:latin typeface="Lucida Grande" pitchFamily="124" charset="0"/>
              </a:rPr>
              <a:t>Sorting into categories</a:t>
            </a:r>
          </a:p>
          <a:p>
            <a:pPr marL="342900" indent="-342900" eaLnBrk="1" hangingPunct="1">
              <a:spcAft>
                <a:spcPts val="600"/>
              </a:spcAft>
              <a:buClr>
                <a:srgbClr val="F47B20"/>
              </a:buClr>
              <a:buFont typeface="+mj-lt"/>
              <a:buAutoNum type="arabicPeriod"/>
            </a:pPr>
            <a:r>
              <a:rPr lang="en-US" altLang="en-US" sz="1800" dirty="0">
                <a:latin typeface="Lucida Grande" pitchFamily="124" charset="0"/>
              </a:rPr>
              <a:t>Creating associations between things</a:t>
            </a:r>
          </a:p>
          <a:p>
            <a:pPr marL="342900" indent="-342900" eaLnBrk="1" hangingPunct="1">
              <a:buClr>
                <a:srgbClr val="F47B20"/>
              </a:buClr>
              <a:buFont typeface="+mj-lt"/>
              <a:buAutoNum type="arabicPeriod"/>
            </a:pPr>
            <a:r>
              <a:rPr lang="en-US" altLang="en-US" sz="1800" dirty="0">
                <a:latin typeface="Lucida Grande" pitchFamily="124" charset="0"/>
              </a:rPr>
              <a:t>Filling in the gaps when we only receive partial information</a:t>
            </a:r>
          </a:p>
          <a:p>
            <a:pPr eaLnBrk="1" hangingPunct="1">
              <a:buClr>
                <a:srgbClr val="F47B20"/>
              </a:buClr>
            </a:pPr>
            <a:endParaRPr lang="en-US" altLang="en-US" sz="1800" dirty="0">
              <a:latin typeface="Lucida Grande" pitchFamily="124" charset="0"/>
            </a:endParaRPr>
          </a:p>
          <a:p>
            <a:pPr eaLnBrk="1" hangingPunct="1">
              <a:buClr>
                <a:srgbClr val="F47B20"/>
              </a:buClr>
            </a:pPr>
            <a:r>
              <a:rPr lang="en-US" altLang="en-US" sz="1800" dirty="0">
                <a:latin typeface="Lucida Grande" pitchFamily="124" charset="0"/>
              </a:rPr>
              <a:t>These three processes together add up to </a:t>
            </a:r>
            <a:r>
              <a:rPr lang="en-US" altLang="en-US" sz="1800" b="1" dirty="0">
                <a:solidFill>
                  <a:srgbClr val="007078"/>
                </a:solidFill>
                <a:latin typeface="Lucida Grande" pitchFamily="124" charset="0"/>
              </a:rPr>
              <a:t>schemas</a:t>
            </a:r>
            <a:r>
              <a:rPr lang="en-US" altLang="en-US" sz="1800" dirty="0">
                <a:latin typeface="Lucida Grande" pitchFamily="124" charset="0"/>
              </a:rPr>
              <a:t>: the </a:t>
            </a:r>
            <a:r>
              <a:rPr lang="ja-JP" altLang="en-US" sz="1800" dirty="0">
                <a:latin typeface="Lucida Grande" pitchFamily="124" charset="0"/>
              </a:rPr>
              <a:t>“</a:t>
            </a:r>
            <a:r>
              <a:rPr lang="en-US" altLang="ja-JP" sz="1800" dirty="0">
                <a:latin typeface="Lucida Grande" pitchFamily="124" charset="0"/>
              </a:rPr>
              <a:t>frames</a:t>
            </a:r>
            <a:r>
              <a:rPr lang="ja-JP" altLang="en-US" sz="1800" dirty="0">
                <a:latin typeface="Lucida Grande" pitchFamily="124" charset="0"/>
              </a:rPr>
              <a:t>”</a:t>
            </a:r>
            <a:r>
              <a:rPr lang="en-US" altLang="ja-JP" sz="1800" dirty="0">
                <a:latin typeface="Lucida Grande" pitchFamily="124" charset="0"/>
              </a:rPr>
              <a:t> through which our brains help us understand and navigate the world</a:t>
            </a:r>
          </a:p>
          <a:p>
            <a:pPr eaLnBrk="1" hangingPunct="1"/>
            <a:endParaRPr lang="en-US" altLang="en-US" sz="1800" b="1" dirty="0">
              <a:solidFill>
                <a:srgbClr val="007078"/>
              </a:solidFill>
              <a:latin typeface="Lucida Grande" pitchFamily="124" charset="0"/>
            </a:endParaRPr>
          </a:p>
          <a:p>
            <a:pPr eaLnBrk="1" hangingPunct="1"/>
            <a:endParaRPr lang="en-US" altLang="en-US" sz="1800" b="1" dirty="0">
              <a:solidFill>
                <a:srgbClr val="007078"/>
              </a:solidFill>
              <a:latin typeface="Lucida Grande" pitchFamily="124" charset="0"/>
            </a:endParaRPr>
          </a:p>
        </p:txBody>
      </p:sp>
      <p:pic>
        <p:nvPicPr>
          <p:cNvPr id="1126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 y="2201863"/>
            <a:ext cx="3182938" cy="3168650"/>
          </a:xfrm>
          <a:prstGeom prst="rect">
            <a:avLst/>
          </a:prstGeom>
          <a:noFill/>
          <a:ln w="3175">
            <a:solidFill>
              <a:srgbClr val="333333"/>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95235">
                                            <p:txEl>
                                              <p:pRg st="2" end="2"/>
                                            </p:txEl>
                                          </p:spTgt>
                                        </p:tgtEl>
                                        <p:attrNameLst>
                                          <p:attrName>style.visibility</p:attrName>
                                        </p:attrNameLst>
                                      </p:cBhvr>
                                      <p:to>
                                        <p:strVal val="visible"/>
                                      </p:to>
                                    </p:set>
                                    <p:animEffect transition="in" filter="dissolve">
                                      <p:cBhvr>
                                        <p:cTn id="11" dur="500"/>
                                        <p:tgtEl>
                                          <p:spTgt spid="95235">
                                            <p:txEl>
                                              <p:pRg st="2" end="2"/>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95235">
                                            <p:txEl>
                                              <p:pRg st="3" end="3"/>
                                            </p:txEl>
                                          </p:spTgt>
                                        </p:tgtEl>
                                        <p:attrNameLst>
                                          <p:attrName>style.visibility</p:attrName>
                                        </p:attrNameLst>
                                      </p:cBhvr>
                                      <p:to>
                                        <p:strVal val="visible"/>
                                      </p:to>
                                    </p:set>
                                    <p:animEffect transition="in" filter="dissolve">
                                      <p:cBhvr>
                                        <p:cTn id="14" dur="500"/>
                                        <p:tgtEl>
                                          <p:spTgt spid="95235">
                                            <p:txEl>
                                              <p:pRg st="3" end="3"/>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95235">
                                            <p:txEl>
                                              <p:pRg st="4" end="4"/>
                                            </p:txEl>
                                          </p:spTgt>
                                        </p:tgtEl>
                                        <p:attrNameLst>
                                          <p:attrName>style.visibility</p:attrName>
                                        </p:attrNameLst>
                                      </p:cBhvr>
                                      <p:to>
                                        <p:strVal val="visible"/>
                                      </p:to>
                                    </p:set>
                                    <p:animEffect transition="in" filter="dissolve">
                                      <p:cBhvr>
                                        <p:cTn id="17" dur="500"/>
                                        <p:tgtEl>
                                          <p:spTgt spid="9523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952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 name="image13.png"/>
          <p:cNvPicPr>
            <a:picLocks noChangeAspect="1"/>
          </p:cNvPicPr>
          <p:nvPr/>
        </p:nvPicPr>
        <p:blipFill>
          <a:blip r:embed="rId2">
            <a:extLst/>
          </a:blip>
          <a:stretch>
            <a:fillRect/>
          </a:stretch>
        </p:blipFill>
        <p:spPr>
          <a:xfrm>
            <a:off x="1549400" y="2016125"/>
            <a:ext cx="5848350" cy="3240089"/>
          </a:xfrm>
          <a:prstGeom prst="rect">
            <a:avLst/>
          </a:prstGeom>
          <a:ln w="28575">
            <a:solidFill>
              <a:schemeClr val="accent3"/>
            </a:solidFill>
          </a:ln>
        </p:spPr>
      </p:pic>
      <p:sp>
        <p:nvSpPr>
          <p:cNvPr id="1168" name="Shape 1168"/>
          <p:cNvSpPr/>
          <p:nvPr/>
        </p:nvSpPr>
        <p:spPr>
          <a:xfrm>
            <a:off x="533400" y="6324600"/>
            <a:ext cx="5638800" cy="71120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900"/>
              </a:spcBef>
              <a:defRPr sz="1600">
                <a:solidFill>
                  <a:srgbClr val="FFFFFF"/>
                </a:solidFill>
              </a:defRPr>
            </a:pPr>
            <a:r>
              <a:t>Source: </a:t>
            </a:r>
            <a:r>
              <a:rPr u="sng">
                <a:solidFill>
                  <a:srgbClr val="0000FF"/>
                </a:solidFill>
                <a:uFill>
                  <a:solidFill>
                    <a:srgbClr val="0000FF"/>
                  </a:solidFill>
                </a:uFill>
                <a:hlinkClick r:id="rId3"/>
              </a:rPr>
              <a:t>http://www.youtube.com/watch?v=yrqrkihlw-s</a:t>
            </a:r>
            <a:r>
              <a:t> </a:t>
            </a:r>
          </a:p>
        </p:txBody>
      </p:sp>
      <p:sp>
        <p:nvSpPr>
          <p:cNvPr id="8" name="TextBox 2"/>
          <p:cNvSpPr txBox="1">
            <a:spLocks noChangeArrowheads="1"/>
          </p:cNvSpPr>
          <p:nvPr/>
        </p:nvSpPr>
        <p:spPr bwMode="auto">
          <a:xfrm>
            <a:off x="449263" y="306388"/>
            <a:ext cx="640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defRPr sz="3600">
                <a:solidFill>
                  <a:srgbClr val="FFFFFF"/>
                </a:solidFill>
                <a:latin typeface="Georgia"/>
                <a:ea typeface="Georgia"/>
                <a:cs typeface="Georgia"/>
                <a:sym typeface="Georgia"/>
              </a:defRPr>
            </a:pPr>
            <a:r>
              <a:rPr lang="en-US" sz="3200" dirty="0"/>
              <a:t>Activity: Awareness Test</a:t>
            </a:r>
            <a:endParaRPr lang="en-US" sz="1100" dirty="0"/>
          </a:p>
        </p:txBody>
      </p:sp>
    </p:spTree>
    <p:extLst>
      <p:ext uri="{BB962C8B-B14F-4D97-AF65-F5344CB8AC3E}">
        <p14:creationId xmlns:p14="http://schemas.microsoft.com/office/powerpoint/2010/main" val="383949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extBox 2"/>
          <p:cNvSpPr txBox="1">
            <a:spLocks noChangeArrowheads="1"/>
          </p:cNvSpPr>
          <p:nvPr/>
        </p:nvSpPr>
        <p:spPr bwMode="auto">
          <a:xfrm>
            <a:off x="449263" y="306388"/>
            <a:ext cx="640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3200" dirty="0">
                <a:solidFill>
                  <a:srgbClr val="FFFFFF"/>
                </a:solidFill>
                <a:latin typeface="Georgia" pitchFamily="18" charset="0"/>
              </a:rPr>
              <a:t>The Cycle of Implicit Bias</a:t>
            </a:r>
          </a:p>
        </p:txBody>
      </p:sp>
      <p:graphicFrame>
        <p:nvGraphicFramePr>
          <p:cNvPr id="6" name="Content Placeholder 3"/>
          <p:cNvGraphicFramePr>
            <a:graphicFrameLocks/>
          </p:cNvGraphicFramePr>
          <p:nvPr/>
        </p:nvGraphicFramePr>
        <p:xfrm>
          <a:off x="1193799" y="1524001"/>
          <a:ext cx="7222067"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4691"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78300" y="3251200"/>
            <a:ext cx="1231900" cy="1244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13300</TotalTime>
  <Words>4021</Words>
  <Application>Microsoft Office PowerPoint</Application>
  <PresentationFormat>On-screen Show (4:3)</PresentationFormat>
  <Paragraphs>565</Paragraphs>
  <Slides>59</Slides>
  <Notes>43</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59</vt:i4>
      </vt:variant>
    </vt:vector>
  </HeadingPairs>
  <TitlesOfParts>
    <vt:vector size="76" baseType="lpstr">
      <vt:lpstr>ＭＳ Ｐゴシック</vt:lpstr>
      <vt:lpstr>ＭＳ Ｐゴシック</vt:lpstr>
      <vt:lpstr>Arial</vt:lpstr>
      <vt:lpstr>Calibri</vt:lpstr>
      <vt:lpstr>Georgia</vt:lpstr>
      <vt:lpstr>굴림</vt:lpstr>
      <vt:lpstr>Lucida Grande</vt:lpstr>
      <vt:lpstr>Rockwell</vt:lpstr>
      <vt:lpstr>Wingdings</vt:lpstr>
      <vt:lpstr>Custom Design</vt:lpstr>
      <vt:lpstr>1_Custom Design</vt:lpstr>
      <vt:lpstr>2_Custom Design</vt:lpstr>
      <vt:lpstr>8_Office Theme</vt:lpstr>
      <vt:lpstr>2_Office Theme</vt:lpstr>
      <vt:lpstr>3_Custom Design</vt:lpstr>
      <vt:lpstr>4_Custom Design</vt:lpstr>
      <vt:lpstr>3_Office Theme</vt:lpstr>
      <vt:lpstr>PowerPoint Presentation</vt:lpstr>
      <vt:lpstr>PowerPoint Presentation</vt:lpstr>
      <vt:lpstr>PowerPoint Presentation</vt:lpstr>
      <vt:lpstr>PowerPoint Presentation</vt:lpstr>
      <vt:lpstr>Implicit Bias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Circle of Human Concern</vt:lpstr>
      <vt:lpstr>Where Does Bias Come From?</vt:lpstr>
      <vt:lpstr>Reducing the Negative Impact of Bias</vt:lpstr>
      <vt:lpstr>Reducing the Bias</vt:lpstr>
      <vt:lpstr>PowerPoint Presentation</vt:lpstr>
      <vt:lpstr>What is our story</vt:lpstr>
      <vt:lpstr>PowerPoint Presentation</vt:lpstr>
      <vt:lpstr>PowerPoint Presentation</vt:lpstr>
      <vt:lpstr>PowerPoint Presentation</vt:lpstr>
      <vt:lpstr>PowerPoint Presentation</vt:lpstr>
      <vt:lpstr>PowerPoint Presentation</vt:lpstr>
      <vt:lpstr>Structural Racialization </vt:lpstr>
      <vt:lpstr>Structural Racialization </vt:lpstr>
      <vt:lpstr>Structural Racialization </vt:lpstr>
      <vt:lpstr>Structural Racialization </vt:lpstr>
      <vt:lpstr>Structural Inclusion</vt:lpstr>
      <vt:lpstr>PowerPoint Presentation</vt:lpstr>
      <vt:lpstr>PowerPoint Presentation</vt:lpstr>
      <vt:lpstr>PowerPoint Presentation</vt:lpstr>
      <vt:lpstr>PowerPoint Presentation</vt:lpstr>
      <vt:lpstr>PowerPoint Presentation</vt:lpstr>
      <vt:lpstr>Opportunity is...</vt:lpstr>
      <vt:lpstr>PowerPoint Presentation</vt:lpstr>
      <vt:lpstr>PowerPoint Presentation</vt:lpstr>
      <vt:lpstr>Targeted Universal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Targeted Universalism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travis retter</dc:creator>
  <cp:lastModifiedBy>Ebonye Gussine Wilkins</cp:lastModifiedBy>
  <cp:revision>377</cp:revision>
  <dcterms:created xsi:type="dcterms:W3CDTF">2012-04-23T21:01:16Z</dcterms:created>
  <dcterms:modified xsi:type="dcterms:W3CDTF">2016-10-11T12:53:44Z</dcterms:modified>
</cp:coreProperties>
</file>