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72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5912610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pha.org/NR/rdonlyres/969B7542-BF2D-4AC8-9F07-C319DFE33C05/0/W3JonathanHeller.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aJbpRt4r5cE&amp;list=PLFLwSDBafdA93x8bahQtysgarZVBDuw2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200" b="1">
                <a:latin typeface="Cambria"/>
                <a:ea typeface="Cambria"/>
                <a:cs typeface="Cambria"/>
                <a:sym typeface="Cambria"/>
              </a:rPr>
              <a:t>Source:</a:t>
            </a:r>
            <a:r>
              <a:rPr lang="en" sz="1200">
                <a:latin typeface="Cambria"/>
                <a:ea typeface="Cambria"/>
                <a:cs typeface="Cambria"/>
                <a:sym typeface="Cambria"/>
              </a:rPr>
              <a:t> Jonathan Heller, </a:t>
            </a:r>
            <a:r>
              <a:rPr lang="en" sz="1200" i="1">
                <a:latin typeface="Cambria"/>
                <a:ea typeface="Cambria"/>
                <a:cs typeface="Cambria"/>
                <a:sym typeface="Cambria"/>
              </a:rPr>
              <a:t>Addressing the Determinants of Health using Health Impact Assessment</a:t>
            </a:r>
            <a:r>
              <a:rPr lang="en" sz="1200">
                <a:latin typeface="Cambria"/>
                <a:ea typeface="Cambria"/>
                <a:cs typeface="Cambria"/>
                <a:sym typeface="Cambria"/>
              </a:rPr>
              <a:t>, </a:t>
            </a:r>
            <a:r>
              <a:rPr lang="en" sz="1200" i="1">
                <a:latin typeface="Cambria"/>
                <a:ea typeface="Cambria"/>
                <a:cs typeface="Cambria"/>
                <a:sym typeface="Cambria"/>
              </a:rPr>
              <a:t>available at</a:t>
            </a:r>
            <a:r>
              <a:rPr lang="en" sz="1200">
                <a:latin typeface="Cambria"/>
                <a:ea typeface="Cambria"/>
                <a:cs typeface="Cambria"/>
                <a:sym typeface="Cambria"/>
              </a:rPr>
              <a:t> </a:t>
            </a:r>
            <a:r>
              <a:rPr lang="en" sz="1200" u="sng">
                <a:solidFill>
                  <a:schemeClr val="hlink"/>
                </a:solidFill>
                <a:latin typeface="Cambria"/>
                <a:ea typeface="Cambria"/>
                <a:cs typeface="Cambria"/>
                <a:sym typeface="Cambria"/>
                <a:hlinkClick r:id="rId3"/>
              </a:rPr>
              <a:t>http://www.apha.org/NR/rdonlyres/969B7542-BF2D-4AC8-9F07-C319DFE33C05/0/W3JonathanHeller.pdf</a:t>
            </a:r>
            <a:r>
              <a:rPr lang="en" sz="1200">
                <a:latin typeface="Cambria"/>
                <a:ea typeface="Cambria"/>
                <a:cs typeface="Cambria"/>
                <a:sym typeface="Cambria"/>
              </a:rPr>
              <a:t> (citing </a:t>
            </a:r>
            <a:r>
              <a:rPr lang="en" sz="1200" i="1">
                <a:latin typeface="Cambria"/>
                <a:ea typeface="Cambria"/>
                <a:cs typeface="Cambria"/>
                <a:sym typeface="Cambria"/>
              </a:rPr>
              <a:t>Health Affairs</a:t>
            </a:r>
            <a:r>
              <a:rPr lang="en" sz="1200">
                <a:latin typeface="Cambria"/>
                <a:ea typeface="Cambria"/>
                <a:cs typeface="Cambria"/>
                <a:sym typeface="Cambria"/>
              </a:rPr>
              <a:t>, 2002)</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371600" lvl="2"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How do we defined health inequity?</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“Health inequities are health differences that are socially produced, systemic in their distribution across the population, and unfair.”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12).</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Health inequities are a result of patterns of social separation or geographic and structural segregation, often cutting along racial lines--flowing from “the systemically unequal distribution of power, prestige and resources among groups in society.”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20).</a:t>
            </a:r>
          </a:p>
          <a:p>
            <a:endParaRPr lang="en"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200">
                <a:solidFill>
                  <a:schemeClr val="dk1"/>
                </a:solidFill>
                <a:latin typeface="Times New Roman"/>
                <a:ea typeface="Times New Roman"/>
                <a:cs typeface="Times New Roman"/>
                <a:sym typeface="Times New Roman"/>
              </a:rPr>
              <a:t>Let’s Provide Context with a look at Detroit. The health outcomes and health inequities in Detroit is what happens when multiple negative social/ structural determinants overlap.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This area is a display of the inequities that occur when there is a concentration of racial minorities, lower income, lower social class, lower education, etc.</a:t>
            </a:r>
          </a:p>
          <a:p>
            <a:pPr marL="1371600" lvl="0" indent="0">
              <a:lnSpc>
                <a:spcPct val="115000"/>
              </a:lnSpc>
              <a:buClr>
                <a:schemeClr val="dk1"/>
              </a:buClr>
              <a:buSzPct val="91666"/>
              <a:buFont typeface="Arial"/>
              <a:buNone/>
            </a:pPr>
            <a:r>
              <a:rPr lang="en" sz="1200" b="1">
                <a:solidFill>
                  <a:schemeClr val="dk1"/>
                </a:solidFill>
                <a:latin typeface="Times New Roman"/>
                <a:ea typeface="Times New Roman"/>
                <a:cs typeface="Times New Roman"/>
                <a:sym typeface="Times New Roman"/>
              </a:rPr>
              <a:t>Source: </a:t>
            </a:r>
            <a:r>
              <a:rPr lang="en" sz="1200" i="1">
                <a:solidFill>
                  <a:schemeClr val="dk1"/>
                </a:solidFill>
                <a:latin typeface="Times New Roman"/>
                <a:ea typeface="Times New Roman"/>
                <a:cs typeface="Times New Roman"/>
                <a:sym typeface="Times New Roman"/>
              </a:rPr>
              <a:t>State of Population Health Report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sz="1200" b="1">
                <a:solidFill>
                  <a:schemeClr val="dk1"/>
                </a:solidFill>
                <a:latin typeface="Times New Roman"/>
                <a:ea typeface="Times New Roman"/>
                <a:cs typeface="Times New Roman"/>
                <a:sym typeface="Times New Roman"/>
              </a:rPr>
              <a:t>Source: </a:t>
            </a:r>
            <a:r>
              <a:rPr lang="en" sz="1200" i="1">
                <a:solidFill>
                  <a:schemeClr val="dk1"/>
                </a:solidFill>
                <a:latin typeface="Times New Roman"/>
                <a:ea typeface="Times New Roman"/>
                <a:cs typeface="Times New Roman"/>
                <a:sym typeface="Times New Roman"/>
              </a:rPr>
              <a:t>State of Population Health Report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304800" rtl="0">
              <a:lnSpc>
                <a:spcPct val="115000"/>
              </a:lnSpc>
              <a:buClr>
                <a:schemeClr val="dk1"/>
              </a:buClr>
              <a:buSzPct val="100000"/>
              <a:buFont typeface="Times New Roman"/>
              <a:buAutoNum type="alphaLcPeriod"/>
            </a:pPr>
            <a:r>
              <a:rPr lang="en" sz="1200">
                <a:solidFill>
                  <a:schemeClr val="dk1"/>
                </a:solidFill>
                <a:latin typeface="Times New Roman"/>
                <a:ea typeface="Times New Roman"/>
                <a:cs typeface="Times New Roman"/>
                <a:sym typeface="Times New Roman"/>
              </a:rPr>
              <a:t>Our aim is to achieve population health equity</a:t>
            </a:r>
          </a:p>
          <a:p>
            <a:pPr marL="1371600" lvl="2"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This means “the absence of unfair and avoidable or remediable differences in health among population groups defined socially, economically, demographically or geographically.”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12).</a:t>
            </a:r>
          </a:p>
          <a:p>
            <a:pPr marL="914400" lvl="1" indent="-304800" rtl="0">
              <a:lnSpc>
                <a:spcPct val="115000"/>
              </a:lnSpc>
              <a:buClr>
                <a:schemeClr val="dk1"/>
              </a:buClr>
              <a:buSzPct val="100000"/>
              <a:buFont typeface="Times New Roman"/>
              <a:buAutoNum type="alphaLcPeriod"/>
            </a:pPr>
            <a:r>
              <a:rPr lang="en" sz="1200">
                <a:solidFill>
                  <a:schemeClr val="dk1"/>
                </a:solidFill>
                <a:latin typeface="Times New Roman"/>
                <a:ea typeface="Times New Roman"/>
                <a:cs typeface="Times New Roman"/>
                <a:sym typeface="Times New Roman"/>
              </a:rPr>
              <a:t>Starting with Detroit, </a:t>
            </a:r>
          </a:p>
          <a:p>
            <a:pPr marL="1371600" lvl="2"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we need to (1) orchestrate a coordinated geographically-oriented response to fortify communities/neighborhoods with special attention to the most disadvantaged zip codes. (2) We need to better coordinate management efforts relating to chronic disease, infant mortality, and healthy child development. (3)We need to promote collaboration among healthcare organizations, and encourage policy makers to work against the marginalizations of the  most vulnerable populations. (4) We need to take a more holistic approach in identifying the overlapping of structural forces, race, impoverished neighborhoods, food and housing instability, and poor health outcomes. (See </a:t>
            </a:r>
            <a:r>
              <a:rPr lang="en" sz="1200" i="1">
                <a:solidFill>
                  <a:schemeClr val="dk1"/>
                </a:solidFill>
                <a:latin typeface="Times New Roman"/>
                <a:ea typeface="Times New Roman"/>
                <a:cs typeface="Times New Roman"/>
                <a:sym typeface="Times New Roman"/>
              </a:rPr>
              <a:t>State of Population Health Report</a:t>
            </a:r>
            <a:r>
              <a:rPr lang="en" sz="1200">
                <a:solidFill>
                  <a:schemeClr val="dk1"/>
                </a:solidFill>
                <a:latin typeface="Times New Roman"/>
                <a:ea typeface="Times New Roman"/>
                <a:cs typeface="Times New Roman"/>
                <a:sym typeface="Times New Roman"/>
              </a:rPr>
              <a:t>).</a:t>
            </a:r>
          </a:p>
          <a:p>
            <a:pPr marL="914400" lvl="1" indent="-304800" rtl="0">
              <a:lnSpc>
                <a:spcPct val="115000"/>
              </a:lnSpc>
              <a:buClr>
                <a:schemeClr val="dk1"/>
              </a:buClr>
              <a:buSzPct val="100000"/>
              <a:buFont typeface="Times New Roman"/>
              <a:buAutoNum type="alphaLcPeriod"/>
            </a:pPr>
            <a:r>
              <a:rPr lang="en" sz="1200" i="1">
                <a:solidFill>
                  <a:schemeClr val="dk1"/>
                </a:solidFill>
                <a:latin typeface="Times New Roman"/>
                <a:ea typeface="Times New Roman"/>
                <a:cs typeface="Times New Roman"/>
                <a:sym typeface="Times New Roman"/>
              </a:rPr>
              <a:t>So how do we going about taking these steps and implementing subsequent measures effectively?</a:t>
            </a:r>
          </a:p>
          <a:p>
            <a:pPr marL="1371600" lvl="2"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Answer: Utilizing a Targeted Universalism approach to undertake these forward looking measures</a:t>
            </a:r>
          </a:p>
          <a:p>
            <a:endParaRPr lang="en"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buClr>
                <a:srgbClr val="000000"/>
              </a:buClr>
              <a:buSzPct val="100000"/>
              <a:buFont typeface="Cambria"/>
              <a:buChar char="❏"/>
            </a:pPr>
            <a:r>
              <a:rPr lang="en" sz="1200">
                <a:latin typeface="Cambria"/>
                <a:ea typeface="Cambria"/>
                <a:cs typeface="Cambria"/>
                <a:sym typeface="Cambria"/>
              </a:rPr>
              <a:t>Universal and targeted approaches are false choices.</a:t>
            </a:r>
          </a:p>
          <a:p>
            <a:pPr marL="457200" lvl="0" indent="-304800" rtl="0">
              <a:buClr>
                <a:srgbClr val="000000"/>
              </a:buClr>
              <a:buSzPct val="100000"/>
              <a:buFont typeface="Cambria"/>
              <a:buChar char="❏"/>
            </a:pPr>
            <a:r>
              <a:rPr lang="en" sz="1200">
                <a:latin typeface="Cambria"/>
                <a:ea typeface="Cambria"/>
                <a:cs typeface="Cambria"/>
                <a:sym typeface="Cambria"/>
              </a:rPr>
              <a:t>Targeted universalism acknowledges how people are situated differently while also respecting our linked fates.</a:t>
            </a:r>
          </a:p>
          <a:p>
            <a:pPr marL="914400" lvl="1" indent="-304800">
              <a:buClr>
                <a:srgbClr val="000000"/>
              </a:buClr>
              <a:buSzPct val="100000"/>
              <a:buFont typeface="Cambria"/>
              <a:buChar char="❏"/>
            </a:pPr>
            <a:r>
              <a:rPr lang="en" sz="1200">
                <a:latin typeface="Cambria"/>
                <a:ea typeface="Cambria"/>
                <a:cs typeface="Cambria"/>
                <a:sym typeface="Cambria"/>
              </a:rPr>
              <a:t>Means setting universal goals and targeted means/processes.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91666"/>
              <a:buFont typeface="Arial"/>
              <a:buNone/>
            </a:pPr>
            <a:r>
              <a:rPr lang="en" sz="1200">
                <a:solidFill>
                  <a:schemeClr val="dk1"/>
                </a:solidFill>
                <a:latin typeface="Times New Roman"/>
                <a:ea typeface="Times New Roman"/>
                <a:cs typeface="Times New Roman"/>
                <a:sym typeface="Times New Roman"/>
              </a:rPr>
              <a:t>So, let’s get started, I would like to begin by showing you a video on “population health” that will provide you with some framing and context for better understanding moving forward. </a:t>
            </a:r>
          </a:p>
          <a:p>
            <a:endParaRPr lang="en" sz="1200">
              <a:solidFill>
                <a:schemeClr val="dk1"/>
              </a:solidFill>
              <a:latin typeface="Times New Roman"/>
              <a:ea typeface="Times New Roman"/>
              <a:cs typeface="Times New Roman"/>
              <a:sym typeface="Times New Roman"/>
            </a:endParaRPr>
          </a:p>
          <a:p>
            <a:pPr lvl="0" rtl="0">
              <a:lnSpc>
                <a:spcPct val="115000"/>
              </a:lnSpc>
              <a:buClr>
                <a:schemeClr val="dk1"/>
              </a:buClr>
              <a:buSzPct val="91666"/>
              <a:buFont typeface="Arial"/>
              <a:buNone/>
            </a:pPr>
            <a:r>
              <a:rPr lang="en" sz="1200">
                <a:solidFill>
                  <a:schemeClr val="dk1"/>
                </a:solidFill>
                <a:latin typeface="Times New Roman"/>
                <a:ea typeface="Times New Roman"/>
                <a:cs typeface="Times New Roman"/>
                <a:sym typeface="Times New Roman"/>
              </a:rPr>
              <a:t>Population Health Video (6 mins, 53 secs): </a:t>
            </a:r>
            <a:r>
              <a:rPr lang="en" sz="1200" u="sng">
                <a:solidFill>
                  <a:srgbClr val="1155CC"/>
                </a:solidFill>
                <a:latin typeface="Times New Roman"/>
                <a:ea typeface="Times New Roman"/>
                <a:cs typeface="Times New Roman"/>
                <a:sym typeface="Times New Roman"/>
                <a:hlinkClick r:id="rId3"/>
              </a:rPr>
              <a:t>https://www.youtube.com/watch?v=aJbpRt4r5cE&amp;list=PLFLwSDBafdA93x8bahQtysgarZVBDuw2Q</a:t>
            </a:r>
          </a:p>
          <a:p>
            <a:endParaRPr lang="en" sz="1200" u="sng">
              <a:solidFill>
                <a:srgbClr val="1155CC"/>
              </a:solidFill>
              <a:latin typeface="Times New Roman"/>
              <a:ea typeface="Times New Roman"/>
              <a:cs typeface="Times New Roman"/>
              <a:sym typeface="Times New Roman"/>
              <a:hlinkClick r:id="rId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buClr>
                <a:schemeClr val="dk1"/>
              </a:buClr>
              <a:buSzPct val="91666"/>
              <a:buFont typeface="Arial"/>
              <a:buNone/>
            </a:pPr>
            <a:r>
              <a:rPr lang="en" sz="1200">
                <a:solidFill>
                  <a:schemeClr val="dk1"/>
                </a:solidFill>
                <a:latin typeface="Times New Roman"/>
                <a:ea typeface="Times New Roman"/>
                <a:cs typeface="Times New Roman"/>
                <a:sym typeface="Times New Roman"/>
              </a:rPr>
              <a:t>As a guide, the key themes of my presentation will focus on (1) population health; (2) the determinants of health, both natural and social (or structural); and (3) how we move forward collaboratively to implement strategies to counteract impediments that continue to undermine the health of our population. I will explain why a concept I call, Targeted Universalism, is instrumental to the latter. </a:t>
            </a:r>
          </a:p>
          <a:p>
            <a:endParaRPr lang="en"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600"/>
              </a:spcBef>
              <a:buClr>
                <a:srgbClr val="000000"/>
              </a:buClr>
              <a:buSzPct val="100000"/>
              <a:buFont typeface="Cambria"/>
              <a:buChar char="❏"/>
            </a:pPr>
            <a:r>
              <a:rPr lang="en" sz="1200">
                <a:latin typeface="Cambria"/>
                <a:ea typeface="Cambria"/>
                <a:cs typeface="Cambria"/>
                <a:sym typeface="Cambria"/>
              </a:rPr>
              <a:t>Population health highlights the overall health status of our communities.</a:t>
            </a:r>
          </a:p>
          <a:p>
            <a:pPr marL="457200" lvl="0" indent="-304800">
              <a:spcBef>
                <a:spcPts val="600"/>
              </a:spcBef>
              <a:buClr>
                <a:srgbClr val="000000"/>
              </a:buClr>
              <a:buSzPct val="100000"/>
              <a:buFont typeface="Cambria"/>
              <a:buChar char="❏"/>
            </a:pPr>
            <a:r>
              <a:rPr lang="en" sz="1200">
                <a:latin typeface="Cambria"/>
                <a:ea typeface="Cambria"/>
                <a:cs typeface="Cambria"/>
                <a:sym typeface="Cambria"/>
              </a:rPr>
              <a:t>The study of population health links traditional public  health services with many aspects of life not normally associated with health, and is centered on the recognition that an individual’s health is strongly influenced by certain “determinants.”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lnSpc>
                <a:spcPct val="115000"/>
              </a:lnSpc>
              <a:buClr>
                <a:schemeClr val="dk1"/>
              </a:buClr>
              <a:buSzPct val="100000"/>
              <a:buFont typeface="Cambria"/>
              <a:buChar char="❏"/>
            </a:pPr>
            <a:r>
              <a:rPr lang="en" sz="1200">
                <a:solidFill>
                  <a:schemeClr val="dk1"/>
                </a:solidFill>
                <a:latin typeface="Cambria"/>
                <a:ea typeface="Cambria"/>
                <a:cs typeface="Cambria"/>
                <a:sym typeface="Cambria"/>
              </a:rPr>
              <a:t>At all levels, unhealthy communities negatively affects our economy</a:t>
            </a:r>
          </a:p>
          <a:p>
            <a:pPr marL="914400" lvl="1" indent="-304800" rtl="0">
              <a:lnSpc>
                <a:spcPct val="115000"/>
              </a:lnSpc>
              <a:buClr>
                <a:schemeClr val="dk1"/>
              </a:buClr>
              <a:buSzPct val="100000"/>
              <a:buFont typeface="Cambria"/>
              <a:buChar char="❏"/>
            </a:pPr>
            <a:r>
              <a:rPr lang="en" sz="1200">
                <a:solidFill>
                  <a:schemeClr val="dk1"/>
                </a:solidFill>
                <a:latin typeface="Cambria"/>
                <a:ea typeface="Cambria"/>
                <a:cs typeface="Cambria"/>
                <a:sym typeface="Cambria"/>
              </a:rPr>
              <a:t>economic viability begins with healthy neighborhoods</a:t>
            </a:r>
          </a:p>
          <a:p>
            <a:pPr marL="457200" lvl="0" indent="-304800">
              <a:lnSpc>
                <a:spcPct val="115000"/>
              </a:lnSpc>
              <a:buClr>
                <a:schemeClr val="dk1"/>
              </a:buClr>
              <a:buSzPct val="100000"/>
              <a:buFont typeface="Cambria"/>
              <a:buChar char="❏"/>
            </a:pPr>
            <a:r>
              <a:rPr lang="en" sz="1200">
                <a:solidFill>
                  <a:schemeClr val="dk1"/>
                </a:solidFill>
                <a:latin typeface="Cambria"/>
                <a:ea typeface="Cambria"/>
                <a:cs typeface="Cambria"/>
                <a:sym typeface="Cambria"/>
              </a:rPr>
              <a:t>At all levels, unhealthy communities result in higher health-care costs for providers, payers, and communities; lower educational performance; and diminished productivity generally.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304800" rtl="0">
              <a:lnSpc>
                <a:spcPct val="115000"/>
              </a:lnSpc>
              <a:buClr>
                <a:schemeClr val="dk1"/>
              </a:buClr>
              <a:buSzPct val="100000"/>
              <a:buFont typeface="Times New Roman"/>
              <a:buAutoNum type="alphaLcPeriod"/>
            </a:pPr>
            <a:r>
              <a:rPr lang="en" sz="1200" i="1">
                <a:solidFill>
                  <a:schemeClr val="dk1"/>
                </a:solidFill>
                <a:latin typeface="Times New Roman"/>
                <a:ea typeface="Times New Roman"/>
                <a:cs typeface="Times New Roman"/>
                <a:sym typeface="Times New Roman"/>
              </a:rPr>
              <a:t>Natural Determinants of population health</a:t>
            </a:r>
            <a:r>
              <a:rPr lang="en" sz="1200">
                <a:solidFill>
                  <a:schemeClr val="dk1"/>
                </a:solidFill>
                <a:latin typeface="Times New Roman"/>
                <a:ea typeface="Times New Roman"/>
                <a:cs typeface="Times New Roman"/>
                <a:sym typeface="Times New Roman"/>
              </a:rPr>
              <a:t>:</a:t>
            </a:r>
          </a:p>
          <a:p>
            <a:pPr marL="1371600" lvl="2"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Some examples</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The infant mortality rate in a given population</a:t>
            </a:r>
          </a:p>
          <a:p>
            <a:pPr marL="2286000" lvl="4" indent="-304800" rtl="0">
              <a:lnSpc>
                <a:spcPct val="115000"/>
              </a:lnSpc>
              <a:buClr>
                <a:schemeClr val="dk1"/>
              </a:buClr>
              <a:buSzPct val="100000"/>
              <a:buFont typeface="Times New Roman"/>
              <a:buAutoNum type="alphaLcPeriod"/>
            </a:pPr>
            <a:r>
              <a:rPr lang="en" sz="1200">
                <a:solidFill>
                  <a:schemeClr val="dk1"/>
                </a:solidFill>
                <a:latin typeface="Times New Roman"/>
                <a:ea typeface="Times New Roman"/>
                <a:cs typeface="Times New Roman"/>
                <a:sym typeface="Times New Roman"/>
              </a:rPr>
              <a:t>Infant mortality rates of the number of infant deaths for every 1,000 live births are reliable indicators of population health because “factors affecting the health of entire populations can also impact the mortality rate of infants.”</a:t>
            </a:r>
          </a:p>
          <a:p>
            <a:pPr marL="2743200" lvl="5"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These factors might include, but are not limited to, race and ethnicity, age, socioeconomic levels, and education.</a:t>
            </a:r>
          </a:p>
          <a:p>
            <a:pPr marL="2743200" lvl="5"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They are also a reflection of inequities associated with access to medical insurance, or preventive and primary care.</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Stress</a:t>
            </a:r>
          </a:p>
          <a:p>
            <a:pPr marL="2286000" lvl="4" indent="-304800" rtl="0">
              <a:lnSpc>
                <a:spcPct val="115000"/>
              </a:lnSpc>
              <a:buClr>
                <a:schemeClr val="dk1"/>
              </a:buClr>
              <a:buSzPct val="100000"/>
              <a:buFont typeface="Times New Roman"/>
              <a:buAutoNum type="alphaLcPeriod"/>
            </a:pPr>
            <a:r>
              <a:rPr lang="en" sz="1200">
                <a:solidFill>
                  <a:schemeClr val="dk1"/>
                </a:solidFill>
                <a:latin typeface="Times New Roman"/>
                <a:ea typeface="Times New Roman"/>
                <a:cs typeface="Times New Roman"/>
                <a:sym typeface="Times New Roman"/>
              </a:rPr>
              <a:t>Stress: Tied to socioeconomic position, particularly high for individuals residing in disadvantaged neighborhoods, translate into poor health behaviors and outcomes.</a:t>
            </a:r>
          </a:p>
          <a:p>
            <a:pPr marL="2743200" lvl="5"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The effects of toxic stress plays out over an individual’s life course in creating a substantially increased risk for a range of diseases from asthma, to cardiovascular, to diabetes. </a:t>
            </a:r>
            <a:r>
              <a:rPr lang="en" sz="1200" cap="small">
                <a:solidFill>
                  <a:schemeClr val="dk1"/>
                </a:solidFill>
                <a:latin typeface="Times New Roman"/>
                <a:ea typeface="Times New Roman"/>
                <a:cs typeface="Times New Roman"/>
                <a:sym typeface="Times New Roman"/>
              </a:rPr>
              <a:t>Patrick Sharkey, stuck in place…University of Chicago Press: Chicago and London, 114  (2012</a:t>
            </a:r>
            <a:r>
              <a:rPr lang="en" sz="1200">
                <a:solidFill>
                  <a:schemeClr val="dk1"/>
                </a:solidFill>
                <a:latin typeface="Times New Roman"/>
                <a:ea typeface="Times New Roman"/>
                <a:cs typeface="Times New Roman"/>
                <a:sym typeface="Times New Roman"/>
              </a:rPr>
              <a:t>). </a:t>
            </a:r>
          </a:p>
          <a:p>
            <a:pPr marL="2743200" lvl="5"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“The cascade of emotional, social, and physical health vulnerabilities that flow from a dysfunctional stress response system is profound.”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cap="small">
                <a:solidFill>
                  <a:schemeClr val="dk1"/>
                </a:solidFill>
                <a:latin typeface="Times New Roman"/>
                <a:ea typeface="Times New Roman"/>
                <a:cs typeface="Times New Roman"/>
                <a:sym typeface="Times New Roman"/>
              </a:rPr>
              <a:t>Maia Szalavitz and Bruce D. Perry,  Born For Love, 165 (2010)</a:t>
            </a:r>
            <a:r>
              <a:rPr lang="en" sz="1200">
                <a:solidFill>
                  <a:schemeClr val="dk1"/>
                </a:solidFill>
                <a:latin typeface="Times New Roman"/>
                <a:ea typeface="Times New Roman"/>
                <a:cs typeface="Times New Roman"/>
                <a:sym typeface="Times New Roman"/>
              </a:rPr>
              <a:t>.</a:t>
            </a:r>
          </a:p>
          <a:p>
            <a:pPr marL="2743200" lvl="5"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Examples of these vulnerabilities include alcoholism, drug abuse (illegal drugs and self medication), obesity, high blood pressure, heart disease, stroke, and the list keeps going.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cap="small">
                <a:solidFill>
                  <a:schemeClr val="dk1"/>
                </a:solidFill>
                <a:latin typeface="Times New Roman"/>
                <a:ea typeface="Times New Roman"/>
                <a:cs typeface="Times New Roman"/>
                <a:sym typeface="Times New Roman"/>
              </a:rPr>
              <a:t>Maia Szalavitz and Bruce D. Perry,  Born For Love, 165 (2010)</a:t>
            </a:r>
            <a:r>
              <a:rPr lang="en" sz="1200">
                <a:solidFill>
                  <a:schemeClr val="dk1"/>
                </a:solidFill>
                <a:latin typeface="Times New Roman"/>
                <a:ea typeface="Times New Roman"/>
                <a:cs typeface="Times New Roman"/>
                <a:sym typeface="Times New Roman"/>
              </a:rPr>
              <a:t>.</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Average life expectancy</a:t>
            </a:r>
          </a:p>
          <a:p>
            <a:endParaRPr lang="en"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914400" lvl="1" indent="-304800" rtl="0">
              <a:lnSpc>
                <a:spcPct val="115000"/>
              </a:lnSpc>
              <a:buClr>
                <a:schemeClr val="dk1"/>
              </a:buClr>
              <a:buSzPct val="100000"/>
              <a:buFont typeface="Times New Roman"/>
              <a:buAutoNum type="alphaLcPeriod"/>
            </a:pPr>
            <a:r>
              <a:rPr lang="en" sz="1200" i="1">
                <a:solidFill>
                  <a:schemeClr val="dk1"/>
                </a:solidFill>
                <a:latin typeface="Times New Roman"/>
                <a:ea typeface="Times New Roman"/>
                <a:cs typeface="Times New Roman"/>
                <a:sym typeface="Times New Roman"/>
              </a:rPr>
              <a:t>Social/Structural Determinants of population health</a:t>
            </a:r>
            <a:r>
              <a:rPr lang="en" sz="1200">
                <a:solidFill>
                  <a:schemeClr val="dk1"/>
                </a:solidFill>
                <a:latin typeface="Times New Roman"/>
                <a:ea typeface="Times New Roman"/>
                <a:cs typeface="Times New Roman"/>
                <a:sym typeface="Times New Roman"/>
              </a:rPr>
              <a:t>: includes the full set of often overlapping social conditions in which people live and work. They “operate at every level of development--early childhood, childhood, adolescence and adulthood--both to immediately influence health and to provide the basis for health or illness later in life.”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18)</a:t>
            </a:r>
          </a:p>
          <a:p>
            <a:pPr marL="1371600" lvl="2" indent="-304800" rtl="0">
              <a:lnSpc>
                <a:spcPct val="115000"/>
              </a:lnSpc>
              <a:buClr>
                <a:schemeClr val="dk1"/>
              </a:buClr>
              <a:buSzPct val="100000"/>
              <a:buFont typeface="Times New Roman"/>
              <a:buAutoNum type="romanLcPeriod"/>
            </a:pPr>
            <a:r>
              <a:rPr lang="en" sz="1200">
                <a:solidFill>
                  <a:schemeClr val="dk1"/>
                </a:solidFill>
                <a:latin typeface="Times New Roman"/>
                <a:ea typeface="Times New Roman"/>
                <a:cs typeface="Times New Roman"/>
                <a:sym typeface="Times New Roman"/>
              </a:rPr>
              <a:t>Some examples of social/structural determinants (Slide )</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Neighborhood: Population health is decisively shaped by where we live. “Neighborhoods influence a remarkably wide variety of social phenomena, including crime, health, [], home foreclosures, teen births, altruism, leadership networks, and immigration.” (See Robert J. Sampson, </a:t>
            </a:r>
            <a:r>
              <a:rPr lang="en" sz="1200" u="sng">
                <a:solidFill>
                  <a:schemeClr val="dk1"/>
                </a:solidFill>
                <a:latin typeface="Times New Roman"/>
                <a:ea typeface="Times New Roman"/>
                <a:cs typeface="Times New Roman"/>
                <a:sym typeface="Times New Roman"/>
              </a:rPr>
              <a:t>Great American City</a:t>
            </a:r>
            <a:r>
              <a:rPr lang="en" sz="1200">
                <a:solidFill>
                  <a:schemeClr val="dk1"/>
                </a:solidFill>
                <a:latin typeface="Times New Roman"/>
                <a:ea typeface="Times New Roman"/>
                <a:cs typeface="Times New Roman"/>
                <a:sym typeface="Times New Roman"/>
              </a:rPr>
              <a:t>…(2013).</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Race: In societies, like the U.S., marked by racial discrimination and exclusion, people’s belonging to a marginalized racial/ethnic group affects every aspect of their status, opportunities and trajectory over their lifetimes. Health status and outcomes among oppressed racial/ethnic groups are often significantly worse than those registered in more privileged groups or than population averages. (</a:t>
            </a:r>
            <a:r>
              <a:rPr lang="en" sz="1200" i="1">
                <a:solidFill>
                  <a:schemeClr val="dk1"/>
                </a:solidFill>
                <a:latin typeface="Times New Roman"/>
                <a:ea typeface="Times New Roman"/>
                <a:cs typeface="Times New Roman"/>
                <a:sym typeface="Times New Roman"/>
              </a:rPr>
              <a:t>See 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34).</a:t>
            </a:r>
          </a:p>
          <a:p>
            <a:pPr marL="2286000" lvl="4" indent="-304800" rtl="0">
              <a:lnSpc>
                <a:spcPct val="115000"/>
              </a:lnSpc>
              <a:buClr>
                <a:schemeClr val="dk1"/>
              </a:buClr>
              <a:buSzPct val="100000"/>
              <a:buFont typeface="Times New Roman"/>
              <a:buAutoNum type="alphaLcPeriod"/>
            </a:pPr>
            <a:r>
              <a:rPr lang="en" sz="1200">
                <a:solidFill>
                  <a:schemeClr val="dk1"/>
                </a:solidFill>
                <a:latin typeface="Times New Roman"/>
                <a:ea typeface="Times New Roman"/>
                <a:cs typeface="Times New Roman"/>
                <a:sym typeface="Times New Roman"/>
              </a:rPr>
              <a:t>For example African-Americans (AA) life expectancy is significantly lower than whites; AA women are twice as likely as white women to give birth to an underweight baby. Heart disease, diabetes, and AIDs disproportionately affect people of color.</a:t>
            </a:r>
          </a:p>
          <a:p>
            <a:pPr marL="2286000" lvl="4" indent="-304800" rtl="0">
              <a:lnSpc>
                <a:spcPct val="115000"/>
              </a:lnSpc>
              <a:buClr>
                <a:schemeClr val="dk1"/>
              </a:buClr>
              <a:buSzPct val="100000"/>
              <a:buFont typeface="Times New Roman"/>
              <a:buAutoNum type="alphaLcPeriod"/>
            </a:pPr>
            <a:r>
              <a:rPr lang="en" sz="1200">
                <a:solidFill>
                  <a:schemeClr val="dk1"/>
                </a:solidFill>
                <a:latin typeface="Times New Roman"/>
                <a:ea typeface="Times New Roman"/>
                <a:cs typeface="Times New Roman"/>
                <a:sym typeface="Times New Roman"/>
              </a:rPr>
              <a:t>Racism is closely intertwined with other determinants of health (such as low income, poor education, poor housing, etc.).</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Social Class: One of the strongest predictors of illness and health and depicts a particular population’s  amount of ownership or control over productive resources (physical, financial, and organizational). Those of the lower class have less power and are therefore of greater risk of running down their stocks of energy and ending up in some kind of physical or psychological “health deficit.”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33).</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Gender (involves un-natural culture-bound conventions):  Socially constructed models of masculinity can have deleterious health consequences for men and boys (e.g. when these models encourage violence or alcohol abuse). Women and girls bear the major negative burden--as they suffer systemic discrimination in access to power, prestige, and resources. Women are more prone to suffer genital mutilation, rape, or be victims of domestic violence.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33).</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Income: Can influence a wide range of material circumstances with direct implications for health with a cumulative effect over the course of life.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30) </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Education: In part measured by early socioeconomic position. “The knowledge and skills attained through education may affect a person’s cognitive functioning, make them more receptive to health education messages, or better enable them to communicate with and access appropriate health services; and ill health in childhood could limit educational attendance and/or attainment and predispose a person to adult disease, generating a health selection influence on health equities.” (</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31-32).</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Occupation: “Reflect social standing and may be related to health outcomes because of certain privileges--such as easier access to healthcare and access to education of those of higher standing. May also reflect social networks, work based stress, control and autonomy, thereby affecting health outcomes through psychological processes, and exposure to physically damaging and/or toxic work tasks.(</a:t>
            </a:r>
            <a:r>
              <a:rPr lang="en" sz="1200" i="1">
                <a:solidFill>
                  <a:schemeClr val="dk1"/>
                </a:solidFill>
                <a:latin typeface="Times New Roman"/>
                <a:ea typeface="Times New Roman"/>
                <a:cs typeface="Times New Roman"/>
                <a:sym typeface="Times New Roman"/>
              </a:rPr>
              <a:t>See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A Conceptual Framework For Action on the Social Determinants of Health</a:t>
            </a:r>
            <a:r>
              <a:rPr lang="en" sz="1200">
                <a:solidFill>
                  <a:schemeClr val="dk1"/>
                </a:solidFill>
                <a:latin typeface="Times New Roman"/>
                <a:ea typeface="Times New Roman"/>
                <a:cs typeface="Times New Roman"/>
                <a:sym typeface="Times New Roman"/>
              </a:rPr>
              <a:t>, </a:t>
            </a:r>
            <a:r>
              <a:rPr lang="en" sz="1200" u="sng">
                <a:solidFill>
                  <a:schemeClr val="dk1"/>
                </a:solidFill>
                <a:latin typeface="Times New Roman"/>
                <a:ea typeface="Times New Roman"/>
                <a:cs typeface="Times New Roman"/>
                <a:sym typeface="Times New Roman"/>
              </a:rPr>
              <a:t>World Health Organization</a:t>
            </a:r>
            <a:r>
              <a:rPr lang="en" sz="1200">
                <a:solidFill>
                  <a:schemeClr val="dk1"/>
                </a:solidFill>
                <a:latin typeface="Times New Roman"/>
                <a:ea typeface="Times New Roman"/>
                <a:cs typeface="Times New Roman"/>
                <a:sym typeface="Times New Roman"/>
              </a:rPr>
              <a:t> at 32).</a:t>
            </a:r>
          </a:p>
          <a:p>
            <a:pPr marL="1828800" lvl="3" indent="-304800" rtl="0">
              <a:lnSpc>
                <a:spcPct val="115000"/>
              </a:lnSpc>
              <a:buClr>
                <a:schemeClr val="dk1"/>
              </a:buClr>
              <a:buSzPct val="100000"/>
              <a:buFont typeface="Times New Roman"/>
              <a:buChar char="●"/>
            </a:pPr>
            <a:r>
              <a:rPr lang="en" sz="1200">
                <a:solidFill>
                  <a:schemeClr val="dk1"/>
                </a:solidFill>
                <a:latin typeface="Times New Roman"/>
                <a:ea typeface="Times New Roman"/>
                <a:cs typeface="Times New Roman"/>
                <a:sym typeface="Times New Roman"/>
              </a:rPr>
              <a:t>Food Insecurity: There is a relationship between food insecurity, obesity, diabetes, hypertension, and cardiovascular disease. Food insecure adults are 3 times more likely to be hospitalized.</a:t>
            </a:r>
          </a:p>
          <a:p>
            <a:endParaRPr lang="en"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indent="304800" algn="r">
              <a:buClr>
                <a:schemeClr val="lt1"/>
              </a:buClr>
              <a:buSzPct val="100000"/>
              <a:defRPr sz="4800">
                <a:solidFill>
                  <a:schemeClr val="lt1"/>
                </a:solidFill>
              </a:defRPr>
            </a:lvl1pPr>
            <a:lvl2pPr indent="304800" algn="r">
              <a:buClr>
                <a:schemeClr val="lt1"/>
              </a:buClr>
              <a:buSzPct val="100000"/>
              <a:defRPr sz="4800">
                <a:solidFill>
                  <a:schemeClr val="lt1"/>
                </a:solidFill>
              </a:defRPr>
            </a:lvl2pPr>
            <a:lvl3pPr indent="304800" algn="r">
              <a:buClr>
                <a:schemeClr val="lt1"/>
              </a:buClr>
              <a:buSzPct val="100000"/>
              <a:defRPr sz="4800">
                <a:solidFill>
                  <a:schemeClr val="lt1"/>
                </a:solidFill>
              </a:defRPr>
            </a:lvl3pPr>
            <a:lvl4pPr indent="304800" algn="r">
              <a:buClr>
                <a:schemeClr val="lt1"/>
              </a:buClr>
              <a:buSzPct val="100000"/>
              <a:defRPr sz="4800">
                <a:solidFill>
                  <a:schemeClr val="lt1"/>
                </a:solidFill>
              </a:defRPr>
            </a:lvl4pPr>
            <a:lvl5pPr indent="304800" algn="r">
              <a:buClr>
                <a:schemeClr val="lt1"/>
              </a:buClr>
              <a:buSzPct val="100000"/>
              <a:defRPr sz="4800">
                <a:solidFill>
                  <a:schemeClr val="lt1"/>
                </a:solidFill>
              </a:defRPr>
            </a:lvl5pPr>
            <a:lvl6pPr indent="304800" algn="r">
              <a:buClr>
                <a:schemeClr val="lt1"/>
              </a:buClr>
              <a:buSzPct val="100000"/>
              <a:defRPr sz="4800">
                <a:solidFill>
                  <a:schemeClr val="lt1"/>
                </a:solidFill>
              </a:defRPr>
            </a:lvl6pPr>
            <a:lvl7pPr indent="304800" algn="r">
              <a:buClr>
                <a:schemeClr val="lt1"/>
              </a:buClr>
              <a:buSzPct val="100000"/>
              <a:defRPr sz="4800">
                <a:solidFill>
                  <a:schemeClr val="lt1"/>
                </a:solidFill>
              </a:defRPr>
            </a:lvl7pPr>
            <a:lvl8pPr indent="304800" algn="r">
              <a:buClr>
                <a:schemeClr val="lt1"/>
              </a:buClr>
              <a:buSzPct val="100000"/>
              <a:defRPr sz="4800">
                <a:solidFill>
                  <a:schemeClr val="lt1"/>
                </a:solidFill>
              </a:defRPr>
            </a:lvl8pPr>
            <a:lvl9pPr indent="304800" algn="r">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marL="0" indent="152400" algn="r">
              <a:buClr>
                <a:schemeClr val="lt1"/>
              </a:buClr>
              <a:buSzPct val="100000"/>
              <a:buNone/>
              <a:defRPr sz="2400">
                <a:solidFill>
                  <a:schemeClr val="lt1"/>
                </a:solidFill>
              </a:defRPr>
            </a:lvl1pPr>
            <a:lvl2pPr marL="0" indent="152400" algn="r">
              <a:spcBef>
                <a:spcPts val="0"/>
              </a:spcBef>
              <a:buClr>
                <a:schemeClr val="lt1"/>
              </a:buClr>
              <a:buSzPct val="100000"/>
              <a:buNone/>
              <a:defRPr sz="2400">
                <a:solidFill>
                  <a:schemeClr val="lt1"/>
                </a:solidFill>
              </a:defRPr>
            </a:lvl2pPr>
            <a:lvl3pPr marL="0" indent="152400" algn="r">
              <a:spcBef>
                <a:spcPts val="0"/>
              </a:spcBef>
              <a:buClr>
                <a:schemeClr val="lt1"/>
              </a:buClr>
              <a:buNone/>
              <a:defRPr>
                <a:solidFill>
                  <a:schemeClr val="lt1"/>
                </a:solidFill>
              </a:defRPr>
            </a:lvl3pPr>
            <a:lvl4pPr marL="0" indent="152400" algn="r">
              <a:spcBef>
                <a:spcPts val="0"/>
              </a:spcBef>
              <a:buClr>
                <a:schemeClr val="lt1"/>
              </a:buClr>
              <a:buSzPct val="100000"/>
              <a:buNone/>
              <a:defRPr sz="2400">
                <a:solidFill>
                  <a:schemeClr val="lt1"/>
                </a:solidFill>
              </a:defRPr>
            </a:lvl4pPr>
            <a:lvl5pPr marL="0" indent="152400" algn="r">
              <a:spcBef>
                <a:spcPts val="0"/>
              </a:spcBef>
              <a:buClr>
                <a:schemeClr val="lt1"/>
              </a:buClr>
              <a:buSzPct val="100000"/>
              <a:buNone/>
              <a:defRPr sz="2400">
                <a:solidFill>
                  <a:schemeClr val="lt1"/>
                </a:solidFill>
              </a:defRPr>
            </a:lvl5pPr>
            <a:lvl6pPr marL="0" indent="152400" algn="r">
              <a:spcBef>
                <a:spcPts val="0"/>
              </a:spcBef>
              <a:buClr>
                <a:schemeClr val="lt1"/>
              </a:buClr>
              <a:buSzPct val="100000"/>
              <a:buNone/>
              <a:defRPr sz="2400">
                <a:solidFill>
                  <a:schemeClr val="lt1"/>
                </a:solidFill>
              </a:defRPr>
            </a:lvl6pPr>
            <a:lvl7pPr marL="0" indent="152400" algn="r">
              <a:spcBef>
                <a:spcPts val="0"/>
              </a:spcBef>
              <a:buClr>
                <a:schemeClr val="lt1"/>
              </a:buClr>
              <a:buSzPct val="100000"/>
              <a:buNone/>
              <a:defRPr sz="2400">
                <a:solidFill>
                  <a:schemeClr val="lt1"/>
                </a:solidFill>
              </a:defRPr>
            </a:lvl7pPr>
            <a:lvl8pPr marL="0" indent="152400" algn="r">
              <a:spcBef>
                <a:spcPts val="0"/>
              </a:spcBef>
              <a:buClr>
                <a:schemeClr val="lt1"/>
              </a:buClr>
              <a:buSzPct val="100000"/>
              <a:buNone/>
              <a:defRPr sz="2400">
                <a:solidFill>
                  <a:schemeClr val="lt1"/>
                </a:solidFill>
              </a:defRPr>
            </a:lvl8pPr>
            <a:lvl9pPr marL="0" indent="152400"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marL="0" indent="152400" algn="ctr">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p:spPr>
        <p:txBody>
          <a:bodyPr lIns="91425" tIns="91425" rIns="91425" bIns="91425" anchor="b" anchorCtr="0"/>
          <a:lstStyle>
            <a:lvl1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1pPr>
            <a:lvl2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2pPr>
            <a:lvl3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3pPr>
            <a:lvl4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4pPr>
            <a:lvl5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5pPr>
            <a:lvl6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6pPr>
            <a:lvl7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7pPr>
            <a:lvl8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8pPr>
            <a:lvl9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p:spPr>
        <p:txBody>
          <a:bodyPr lIns="91425" tIns="91425" rIns="91425" bIns="91425" anchor="t" anchorCtr="0"/>
          <a:lstStyle>
            <a:lvl1pPr marL="342900" indent="-139700">
              <a:buClr>
                <a:schemeClr val="dk2"/>
              </a:buClr>
              <a:buSzPct val="100000"/>
              <a:buFont typeface="Trebuchet MS"/>
              <a:defRPr sz="3200">
                <a:solidFill>
                  <a:schemeClr val="dk2"/>
                </a:solidFill>
                <a:latin typeface="Trebuchet MS"/>
                <a:ea typeface="Trebuchet MS"/>
                <a:cs typeface="Trebuchet MS"/>
                <a:sym typeface="Trebuchet MS"/>
              </a:defRPr>
            </a:lvl1pPr>
            <a:lvl2pPr marL="742950" indent="-10795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marL="1143000" indent="-7620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marL="1600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marL="20574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marL="25146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marL="29718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marL="34290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marL="3886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INc1a6u8yP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com/v/uE7v5cHlHDQ"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youtube.com/v/erjk0c9AVh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a:blip r:embed="rId3"/>
          <a:stretch>
            <a:fillRect/>
          </a:stretch>
        </p:blipFill>
        <p:spPr>
          <a:xfrm>
            <a:off x="50962" y="0"/>
            <a:ext cx="9042075" cy="3098800"/>
          </a:xfrm>
          <a:prstGeom prst="rect">
            <a:avLst/>
          </a:prstGeom>
        </p:spPr>
      </p:pic>
      <p:sp>
        <p:nvSpPr>
          <p:cNvPr id="42" name="Shape 42"/>
          <p:cNvSpPr txBox="1">
            <a:spLocks noGrp="1"/>
          </p:cNvSpPr>
          <p:nvPr>
            <p:ph type="ctrTitle"/>
          </p:nvPr>
        </p:nvSpPr>
        <p:spPr>
          <a:xfrm>
            <a:off x="685800" y="808105"/>
            <a:ext cx="7772400" cy="1934999"/>
          </a:xfrm>
          <a:prstGeom prst="rect">
            <a:avLst/>
          </a:prstGeom>
        </p:spPr>
        <p:txBody>
          <a:bodyPr lIns="91425" tIns="91425" rIns="91425" bIns="91425" anchor="b" anchorCtr="0">
            <a:noAutofit/>
          </a:bodyPr>
          <a:lstStyle/>
          <a:p>
            <a:pPr>
              <a:buNone/>
            </a:pPr>
            <a:r>
              <a:rPr lang="en" sz="6000"/>
              <a:t>POPULATION HEALTH</a:t>
            </a:r>
          </a:p>
        </p:txBody>
      </p:sp>
      <p:sp>
        <p:nvSpPr>
          <p:cNvPr id="43" name="Shape 43"/>
          <p:cNvSpPr txBox="1">
            <a:spLocks noGrp="1"/>
          </p:cNvSpPr>
          <p:nvPr>
            <p:ph type="subTitle" idx="1"/>
          </p:nvPr>
        </p:nvSpPr>
        <p:spPr>
          <a:xfrm>
            <a:off x="0" y="3093350"/>
            <a:ext cx="9144000" cy="712499"/>
          </a:xfrm>
          <a:prstGeom prst="rect">
            <a:avLst/>
          </a:prstGeom>
        </p:spPr>
        <p:txBody>
          <a:bodyPr lIns="91425" tIns="91425" rIns="91425" bIns="91425" anchor="t" anchorCtr="0">
            <a:noAutofit/>
          </a:bodyPr>
          <a:lstStyle/>
          <a:p>
            <a:pPr>
              <a:buNone/>
            </a:pPr>
            <a:r>
              <a:rPr lang="en">
                <a:latin typeface="Cambria"/>
                <a:ea typeface="Cambria"/>
                <a:cs typeface="Cambria"/>
                <a:sym typeface="Cambria"/>
              </a:rPr>
              <a:t>Determinants, Outcomes, Inequities and the Role of Targeted Universalism</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sz="3300"/>
              <a:t>BREAKING DOWN THE PERCENTAGES</a:t>
            </a:r>
          </a:p>
        </p:txBody>
      </p:sp>
      <p:sp>
        <p:nvSpPr>
          <p:cNvPr id="118" name="Shape 11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buClr>
                <a:schemeClr val="dk2"/>
              </a:buClr>
              <a:buSzPct val="100000"/>
              <a:buFont typeface="Trebuchet MS"/>
              <a:buChar char="❏"/>
            </a:pPr>
            <a:r>
              <a:rPr lang="en">
                <a:solidFill>
                  <a:schemeClr val="dk1"/>
                </a:solidFill>
              </a:rPr>
              <a:t>How much of our health status is determined by biology?</a:t>
            </a:r>
          </a:p>
          <a:p>
            <a:pPr marL="457200" lvl="0" indent="-431800" rtl="0">
              <a:buClr>
                <a:schemeClr val="dk2"/>
              </a:buClr>
              <a:buSzPct val="100000"/>
              <a:buFont typeface="Trebuchet MS"/>
              <a:buChar char="❏"/>
            </a:pPr>
            <a:r>
              <a:rPr lang="en"/>
              <a:t>How much of our health status is socially/structurally determine?</a:t>
            </a:r>
          </a:p>
          <a:p>
            <a:pPr marL="914400" lvl="1" indent="-406400">
              <a:buClr>
                <a:schemeClr val="dk2"/>
              </a:buClr>
              <a:buSzPct val="87500"/>
              <a:buFont typeface="Trebuchet MS"/>
              <a:buChar char="❏"/>
            </a:pPr>
            <a:r>
              <a:rPr lang="en"/>
              <a:t>Health status is determined by: (1) genetics: 20-30%; (2) health-care: 10%; social, environmental conditions, and behavior: 60-70%</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a:hlinkClick r:id="rId3"/>
          </p:cNvPr>
          <p:cNvSpPr/>
          <p:nvPr/>
        </p:nvSpPr>
        <p:spPr>
          <a:xfrm>
            <a:off x="2214025" y="909900"/>
            <a:ext cx="5074174" cy="3805624"/>
          </a:xfrm>
          <a:prstGeom prst="rect">
            <a:avLst/>
          </a:prstGeom>
          <a:blipFill>
            <a:blip r:embed="rId4"/>
            <a:stretch>
              <a:fillRect/>
            </a:stretch>
          </a:blipFill>
          <a:ln>
            <a:noFill/>
          </a:ln>
        </p:spPr>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7"/>
        <p:cNvGrpSpPr/>
        <p:nvPr/>
      </p:nvGrpSpPr>
      <p:grpSpPr>
        <a:xfrm>
          <a:off x="0" y="0"/>
          <a:ext cx="0" cy="0"/>
          <a:chOff x="0" y="0"/>
          <a:chExt cx="0" cy="0"/>
        </a:xfrm>
      </p:grpSpPr>
      <p:pic>
        <p:nvPicPr>
          <p:cNvPr id="128" name="Shape 128"/>
          <p:cNvPicPr preferRelativeResize="0"/>
          <p:nvPr/>
        </p:nvPicPr>
        <p:blipFill>
          <a:blip r:embed="rId3"/>
          <a:stretch>
            <a:fillRect/>
          </a:stretch>
        </p:blipFill>
        <p:spPr>
          <a:xfrm>
            <a:off x="1999450" y="811000"/>
            <a:ext cx="4967775" cy="3797399"/>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2"/>
        <p:cNvGrpSpPr/>
        <p:nvPr/>
      </p:nvGrpSpPr>
      <p:grpSpPr>
        <a:xfrm>
          <a:off x="0" y="0"/>
          <a:ext cx="0" cy="0"/>
          <a:chOff x="0" y="0"/>
          <a:chExt cx="0" cy="0"/>
        </a:xfrm>
      </p:grpSpPr>
      <p:pic>
        <p:nvPicPr>
          <p:cNvPr id="133" name="Shape 133"/>
          <p:cNvPicPr preferRelativeResize="0"/>
          <p:nvPr/>
        </p:nvPicPr>
        <p:blipFill>
          <a:blip r:embed="rId3"/>
          <a:stretch>
            <a:fillRect/>
          </a:stretch>
        </p:blipFill>
        <p:spPr>
          <a:xfrm>
            <a:off x="27299" y="65500"/>
            <a:ext cx="9089400" cy="3124200"/>
          </a:xfrm>
          <a:prstGeom prst="rect">
            <a:avLst/>
          </a:prstGeom>
        </p:spPr>
      </p:pic>
      <p:pic>
        <p:nvPicPr>
          <p:cNvPr id="134" name="Shape 134"/>
          <p:cNvPicPr preferRelativeResize="0"/>
          <p:nvPr/>
        </p:nvPicPr>
        <p:blipFill>
          <a:blip r:embed="rId4"/>
          <a:stretch>
            <a:fillRect/>
          </a:stretch>
        </p:blipFill>
        <p:spPr>
          <a:xfrm>
            <a:off x="27300" y="3254275"/>
            <a:ext cx="2619375" cy="1743075"/>
          </a:xfrm>
          <a:prstGeom prst="rect">
            <a:avLst/>
          </a:prstGeom>
        </p:spPr>
      </p:pic>
      <p:pic>
        <p:nvPicPr>
          <p:cNvPr id="135" name="Shape 135"/>
          <p:cNvPicPr preferRelativeResize="0"/>
          <p:nvPr/>
        </p:nvPicPr>
        <p:blipFill>
          <a:blip r:embed="rId5"/>
          <a:stretch>
            <a:fillRect/>
          </a:stretch>
        </p:blipFill>
        <p:spPr>
          <a:xfrm>
            <a:off x="2646675" y="3225700"/>
            <a:ext cx="2267500" cy="1800224"/>
          </a:xfrm>
          <a:prstGeom prst="rect">
            <a:avLst/>
          </a:prstGeom>
        </p:spPr>
      </p:pic>
      <p:pic>
        <p:nvPicPr>
          <p:cNvPr id="136" name="Shape 136"/>
          <p:cNvPicPr preferRelativeResize="0"/>
          <p:nvPr/>
        </p:nvPicPr>
        <p:blipFill>
          <a:blip r:embed="rId6"/>
          <a:stretch>
            <a:fillRect/>
          </a:stretch>
        </p:blipFill>
        <p:spPr>
          <a:xfrm>
            <a:off x="4914175" y="3249512"/>
            <a:ext cx="2347875" cy="1752600"/>
          </a:xfrm>
          <a:prstGeom prst="rect">
            <a:avLst/>
          </a:prstGeom>
        </p:spPr>
      </p:pic>
      <p:pic>
        <p:nvPicPr>
          <p:cNvPr id="137" name="Shape 137"/>
          <p:cNvPicPr preferRelativeResize="0"/>
          <p:nvPr/>
        </p:nvPicPr>
        <p:blipFill>
          <a:blip r:embed="rId7"/>
          <a:stretch>
            <a:fillRect/>
          </a:stretch>
        </p:blipFill>
        <p:spPr>
          <a:xfrm>
            <a:off x="7262050" y="3287625"/>
            <a:ext cx="1854649" cy="1743075"/>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fade">
                                      <p:cBhvr>
                                        <p:cTn id="11" dur="1000"/>
                                        <p:tgtEl>
                                          <p:spTgt spid="135"/>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fade">
                                      <p:cBhvr>
                                        <p:cTn id="15" dur="1000"/>
                                        <p:tgtEl>
                                          <p:spTgt spid="13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lgn="ctr">
              <a:buNone/>
            </a:pPr>
            <a:r>
              <a:rPr lang="en" sz="3300" b="0">
                <a:solidFill>
                  <a:schemeClr val="lt1"/>
                </a:solidFill>
                <a:latin typeface="Times New Roman"/>
                <a:ea typeface="Times New Roman"/>
                <a:cs typeface="Times New Roman"/>
                <a:sym typeface="Times New Roman"/>
              </a:rPr>
              <a:t>CURRENT STATE OF HEALTH OUTCOMES</a:t>
            </a:r>
          </a:p>
        </p:txBody>
      </p:sp>
      <p:sp>
        <p:nvSpPr>
          <p:cNvPr id="143" name="Shape 143"/>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1371600" lvl="2" indent="-342900" rtl="0">
              <a:lnSpc>
                <a:spcPct val="115000"/>
              </a:lnSpc>
              <a:spcBef>
                <a:spcPts val="0"/>
              </a:spcBef>
              <a:buClr>
                <a:schemeClr val="lt1"/>
              </a:buClr>
              <a:buSzPct val="100000"/>
              <a:buFont typeface="Cambria"/>
              <a:buChar char="❏"/>
            </a:pPr>
            <a:r>
              <a:rPr lang="en" sz="1800">
                <a:solidFill>
                  <a:schemeClr val="lt1"/>
                </a:solidFill>
                <a:latin typeface="Cambria"/>
                <a:ea typeface="Cambria"/>
                <a:cs typeface="Cambria"/>
                <a:sym typeface="Cambria"/>
              </a:rPr>
              <a:t>Detroit’s health outcomes lags substantially behind Michigan and most of the nation.</a:t>
            </a:r>
          </a:p>
          <a:p>
            <a:pPr marL="1371600" lvl="2" indent="-342900" rtl="0">
              <a:lnSpc>
                <a:spcPct val="115000"/>
              </a:lnSpc>
              <a:spcBef>
                <a:spcPts val="0"/>
              </a:spcBef>
              <a:buClr>
                <a:schemeClr val="lt1"/>
              </a:buClr>
              <a:buSzPct val="100000"/>
              <a:buFont typeface="Cambria"/>
              <a:buChar char="❏"/>
            </a:pPr>
            <a:r>
              <a:rPr lang="en" sz="1800">
                <a:solidFill>
                  <a:schemeClr val="lt1"/>
                </a:solidFill>
                <a:latin typeface="Cambria"/>
                <a:ea typeface="Cambria"/>
                <a:cs typeface="Cambria"/>
                <a:sym typeface="Cambria"/>
              </a:rPr>
              <a:t>In 2010, Detroit’s rates for congestive heart failure, asthma, diabetes, and grand mal and other epileptic conditions were more than twice that of the State of Michigan.</a:t>
            </a:r>
          </a:p>
          <a:p>
            <a:pPr marL="1371600" lvl="2" indent="-342900">
              <a:lnSpc>
                <a:spcPct val="115000"/>
              </a:lnSpc>
              <a:spcBef>
                <a:spcPts val="0"/>
              </a:spcBef>
              <a:buClr>
                <a:schemeClr val="lt1"/>
              </a:buClr>
              <a:buSzPct val="100000"/>
              <a:buFont typeface="Cambria"/>
              <a:buChar char="❏"/>
            </a:pPr>
            <a:r>
              <a:rPr lang="en" sz="1800">
                <a:solidFill>
                  <a:schemeClr val="lt1"/>
                </a:solidFill>
                <a:latin typeface="Cambria"/>
                <a:ea typeface="Cambria"/>
                <a:cs typeface="Cambria"/>
                <a:sym typeface="Cambria"/>
              </a:rPr>
              <a:t>Within Detroit, there are 3 areas of greatest concerns--south of I-75, immediately west of Woodward, and immediately east of Woodward. These areas have Ambulatory Care Sensitive (ACS) discharge rates of 500 or more per 10,000 residents, greater than twice the rate of the State of Michigan.</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additive="base">
                                        <p:cTn id="7" dur="1000"/>
                                        <p:tgtEl>
                                          <p:spTgt spid="1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sz="3300">
                <a:solidFill>
                  <a:schemeClr val="lt1"/>
                </a:solidFill>
                <a:latin typeface="Cambria"/>
                <a:ea typeface="Cambria"/>
                <a:cs typeface="Cambria"/>
                <a:sym typeface="Cambria"/>
              </a:rPr>
              <a:t>  CURRENT STATE OF HEALTH INEQUITY</a:t>
            </a:r>
          </a:p>
        </p:txBody>
      </p:sp>
      <p:sp>
        <p:nvSpPr>
          <p:cNvPr id="149" name="Shape 149"/>
          <p:cNvSpPr txBox="1">
            <a:spLocks noGrp="1"/>
          </p:cNvSpPr>
          <p:nvPr>
            <p:ph type="body" idx="1"/>
          </p:nvPr>
        </p:nvSpPr>
        <p:spPr>
          <a:xfrm>
            <a:off x="457200" y="1168475"/>
            <a:ext cx="8229600" cy="3779099"/>
          </a:xfrm>
          <a:prstGeom prst="rect">
            <a:avLst/>
          </a:prstGeom>
        </p:spPr>
        <p:txBody>
          <a:bodyPr lIns="91425" tIns="91425" rIns="91425" bIns="91425" anchor="t" anchorCtr="0">
            <a:noAutofit/>
          </a:bodyPr>
          <a:lstStyle/>
          <a:p>
            <a:pPr marL="1371600" lvl="2" indent="-330200" rtl="0">
              <a:lnSpc>
                <a:spcPct val="115000"/>
              </a:lnSpc>
              <a:spcBef>
                <a:spcPts val="0"/>
              </a:spcBef>
              <a:buClr>
                <a:schemeClr val="lt1"/>
              </a:buClr>
              <a:buSzPct val="100000"/>
              <a:buFont typeface="Cambria"/>
              <a:buAutoNum type="romanLcPeriod"/>
            </a:pPr>
            <a:r>
              <a:rPr lang="en" sz="1600">
                <a:solidFill>
                  <a:schemeClr val="lt1"/>
                </a:solidFill>
                <a:latin typeface="Cambria"/>
                <a:ea typeface="Cambria"/>
                <a:cs typeface="Cambria"/>
                <a:sym typeface="Cambria"/>
              </a:rPr>
              <a:t>Lack of access to healthcare, appropriate care, and under-utilization of available services.</a:t>
            </a:r>
          </a:p>
          <a:p>
            <a:pPr marL="1371600" lvl="2" indent="-330200" rtl="0">
              <a:lnSpc>
                <a:spcPct val="115000"/>
              </a:lnSpc>
              <a:spcBef>
                <a:spcPts val="0"/>
              </a:spcBef>
              <a:buClr>
                <a:schemeClr val="lt1"/>
              </a:buClr>
              <a:buSzPct val="100000"/>
              <a:buFont typeface="Cambria"/>
              <a:buAutoNum type="romanLcPeriod"/>
            </a:pPr>
            <a:r>
              <a:rPr lang="en" sz="1600">
                <a:solidFill>
                  <a:schemeClr val="lt1"/>
                </a:solidFill>
                <a:latin typeface="Cambria"/>
                <a:ea typeface="Cambria"/>
                <a:cs typeface="Cambria"/>
                <a:sym typeface="Cambria"/>
              </a:rPr>
              <a:t>Social and Structural determinants continue to remain a barrier to improved health outcomes.</a:t>
            </a:r>
          </a:p>
          <a:p>
            <a:pPr marL="1828800" lvl="3" indent="-330200" rtl="0">
              <a:lnSpc>
                <a:spcPct val="115000"/>
              </a:lnSpc>
              <a:spcBef>
                <a:spcPts val="0"/>
              </a:spcBef>
              <a:buClr>
                <a:schemeClr val="lt1"/>
              </a:buClr>
              <a:buSzPct val="100000"/>
              <a:buFont typeface="Cambria"/>
              <a:buChar char="●"/>
            </a:pPr>
            <a:r>
              <a:rPr lang="en" sz="1600">
                <a:solidFill>
                  <a:schemeClr val="lt1"/>
                </a:solidFill>
                <a:latin typeface="Cambria"/>
                <a:ea typeface="Cambria"/>
                <a:cs typeface="Cambria"/>
                <a:sym typeface="Cambria"/>
              </a:rPr>
              <a:t>89% of Detroit’s population live in a Medically Underserved Area (MUA) and 81% of the Detroit population is classified as living in a Health Professional Shortage Area (HRSA).</a:t>
            </a:r>
          </a:p>
          <a:p>
            <a:pPr marL="1828800" lvl="3" indent="-330200" rtl="0">
              <a:lnSpc>
                <a:spcPct val="115000"/>
              </a:lnSpc>
              <a:spcBef>
                <a:spcPts val="0"/>
              </a:spcBef>
              <a:buClr>
                <a:schemeClr val="lt1"/>
              </a:buClr>
              <a:buSzPct val="100000"/>
              <a:buFont typeface="Cambria"/>
              <a:buChar char="●"/>
            </a:pPr>
            <a:r>
              <a:rPr lang="en" sz="1600">
                <a:solidFill>
                  <a:schemeClr val="lt1"/>
                </a:solidFill>
                <a:latin typeface="Cambria"/>
                <a:ea typeface="Cambria"/>
                <a:cs typeface="Cambria"/>
                <a:sym typeface="Cambria"/>
              </a:rPr>
              <a:t>Detroit’s unemployment rate continues to exceed that of Michigan and the U.S.</a:t>
            </a:r>
          </a:p>
          <a:p>
            <a:pPr marL="1828800" lvl="3" indent="-330200">
              <a:lnSpc>
                <a:spcPct val="115000"/>
              </a:lnSpc>
              <a:spcBef>
                <a:spcPts val="0"/>
              </a:spcBef>
              <a:buClr>
                <a:schemeClr val="lt1"/>
              </a:buClr>
              <a:buSzPct val="100000"/>
              <a:buFont typeface="Cambria"/>
              <a:buChar char="●"/>
            </a:pPr>
            <a:r>
              <a:rPr lang="en" sz="1600">
                <a:solidFill>
                  <a:schemeClr val="lt1"/>
                </a:solidFill>
                <a:latin typeface="Cambria"/>
                <a:ea typeface="Cambria"/>
                <a:cs typeface="Cambria"/>
                <a:sym typeface="Cambria"/>
              </a:rPr>
              <a:t>Detroit officials project that the demand for food assistance will increase substantially, while resources necessary for providing such assistance are expected to decrease.</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1000"/>
                                        <p:tgtEl>
                                          <p:spTgt spid="14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212225" y="250053"/>
            <a:ext cx="8229600" cy="994200"/>
          </a:xfrm>
          <a:prstGeom prst="rect">
            <a:avLst/>
          </a:prstGeom>
        </p:spPr>
        <p:txBody>
          <a:bodyPr lIns="91425" tIns="91425" rIns="91425" bIns="91425" anchor="b" anchorCtr="0">
            <a:noAutofit/>
          </a:bodyPr>
          <a:lstStyle/>
          <a:p>
            <a:pPr>
              <a:buNone/>
            </a:pPr>
            <a:r>
              <a:rPr lang="en" sz="3200">
                <a:latin typeface="Times New Roman"/>
                <a:ea typeface="Times New Roman"/>
                <a:cs typeface="Times New Roman"/>
                <a:sym typeface="Times New Roman"/>
              </a:rPr>
              <a:t>WHAT IS OUR AIM MOVING FORWARD? </a:t>
            </a:r>
          </a:p>
        </p:txBody>
      </p:sp>
      <p:sp>
        <p:nvSpPr>
          <p:cNvPr id="155" name="Shape 155"/>
          <p:cNvSpPr txBox="1">
            <a:spLocks noGrp="1"/>
          </p:cNvSpPr>
          <p:nvPr>
            <p:ph type="body" idx="1"/>
          </p:nvPr>
        </p:nvSpPr>
        <p:spPr>
          <a:xfrm>
            <a:off x="457200" y="1244242"/>
            <a:ext cx="4038599" cy="3630300"/>
          </a:xfrm>
          <a:prstGeom prst="rect">
            <a:avLst/>
          </a:prstGeom>
        </p:spPr>
        <p:txBody>
          <a:bodyPr lIns="91425" tIns="91425" rIns="91425" bIns="91425" anchor="t" anchorCtr="0">
            <a:noAutofit/>
          </a:bodyPr>
          <a:lstStyle/>
          <a:p>
            <a:pPr>
              <a:buNone/>
            </a:pPr>
            <a:r>
              <a:rPr lang="en"/>
              <a:t>Turn This:</a:t>
            </a:r>
          </a:p>
        </p:txBody>
      </p:sp>
      <p:sp>
        <p:nvSpPr>
          <p:cNvPr id="156" name="Shape 156"/>
          <p:cNvSpPr txBox="1">
            <a:spLocks noGrp="1"/>
          </p:cNvSpPr>
          <p:nvPr>
            <p:ph type="body" idx="2"/>
          </p:nvPr>
        </p:nvSpPr>
        <p:spPr>
          <a:xfrm>
            <a:off x="4648200" y="1244242"/>
            <a:ext cx="4038599" cy="3630300"/>
          </a:xfrm>
          <a:prstGeom prst="rect">
            <a:avLst/>
          </a:prstGeom>
        </p:spPr>
        <p:txBody>
          <a:bodyPr lIns="91425" tIns="91425" rIns="91425" bIns="91425" anchor="t" anchorCtr="0">
            <a:noAutofit/>
          </a:bodyPr>
          <a:lstStyle/>
          <a:p>
            <a:pPr>
              <a:buNone/>
            </a:pPr>
            <a:r>
              <a:rPr lang="en"/>
              <a:t>Into This:</a:t>
            </a:r>
          </a:p>
        </p:txBody>
      </p:sp>
      <p:pic>
        <p:nvPicPr>
          <p:cNvPr id="157" name="Shape 157"/>
          <p:cNvPicPr preferRelativeResize="0"/>
          <p:nvPr/>
        </p:nvPicPr>
        <p:blipFill>
          <a:blip r:embed="rId3"/>
          <a:stretch>
            <a:fillRect/>
          </a:stretch>
        </p:blipFill>
        <p:spPr>
          <a:xfrm>
            <a:off x="567850" y="1772250"/>
            <a:ext cx="7545975" cy="315360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p:tgtEl>
                                          <p:spTgt spid="1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161"/>
        <p:cNvGrpSpPr/>
        <p:nvPr/>
      </p:nvGrpSpPr>
      <p:grpSpPr>
        <a:xfrm>
          <a:off x="0" y="0"/>
          <a:ext cx="0" cy="0"/>
          <a:chOff x="0" y="0"/>
          <a:chExt cx="0" cy="0"/>
        </a:xfrm>
      </p:grpSpPr>
      <p:pic>
        <p:nvPicPr>
          <p:cNvPr id="162" name="Shape 162"/>
          <p:cNvPicPr preferRelativeResize="0"/>
          <p:nvPr/>
        </p:nvPicPr>
        <p:blipFill>
          <a:blip r:embed="rId3"/>
          <a:stretch>
            <a:fillRect/>
          </a:stretch>
        </p:blipFill>
        <p:spPr>
          <a:xfrm>
            <a:off x="4804975" y="902200"/>
            <a:ext cx="1638049" cy="1008874"/>
          </a:xfrm>
          <a:prstGeom prst="rect">
            <a:avLst/>
          </a:prstGeom>
        </p:spPr>
      </p:pic>
      <p:sp>
        <p:nvSpPr>
          <p:cNvPr id="163" name="Shape 16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sz="2800">
                <a:latin typeface="Cambria"/>
                <a:ea typeface="Cambria"/>
                <a:cs typeface="Cambria"/>
                <a:sym typeface="Cambria"/>
              </a:rPr>
              <a:t>COMPARING APPROACHES TOWARD A HEALTHIER FUTURE</a:t>
            </a:r>
          </a:p>
        </p:txBody>
      </p:sp>
      <p:pic>
        <p:nvPicPr>
          <p:cNvPr id="164" name="Shape 164"/>
          <p:cNvPicPr preferRelativeResize="0"/>
          <p:nvPr/>
        </p:nvPicPr>
        <p:blipFill>
          <a:blip r:embed="rId4"/>
          <a:stretch>
            <a:fillRect/>
          </a:stretch>
        </p:blipFill>
        <p:spPr>
          <a:xfrm>
            <a:off x="7797125" y="2085775"/>
            <a:ext cx="1061224" cy="1288624"/>
          </a:xfrm>
          <a:prstGeom prst="rect">
            <a:avLst/>
          </a:prstGeom>
        </p:spPr>
      </p:pic>
      <p:pic>
        <p:nvPicPr>
          <p:cNvPr id="165" name="Shape 165"/>
          <p:cNvPicPr preferRelativeResize="0"/>
          <p:nvPr/>
        </p:nvPicPr>
        <p:blipFill>
          <a:blip r:embed="rId5"/>
          <a:stretch>
            <a:fillRect/>
          </a:stretch>
        </p:blipFill>
        <p:spPr>
          <a:xfrm>
            <a:off x="7797125" y="3756600"/>
            <a:ext cx="1146675" cy="1223099"/>
          </a:xfrm>
          <a:prstGeom prst="rect">
            <a:avLst/>
          </a:prstGeom>
        </p:spPr>
      </p:pic>
      <p:sp>
        <p:nvSpPr>
          <p:cNvPr id="166" name="Shape 16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buClr>
                <a:schemeClr val="dk2"/>
              </a:buClr>
              <a:buSzPct val="100000"/>
              <a:buFont typeface="Cambria"/>
              <a:buChar char="❏"/>
            </a:pPr>
            <a:r>
              <a:rPr lang="en">
                <a:latin typeface="Cambria"/>
                <a:ea typeface="Cambria"/>
                <a:cs typeface="Cambria"/>
                <a:sym typeface="Cambria"/>
              </a:rPr>
              <a:t>Universalist Approach</a:t>
            </a:r>
          </a:p>
          <a:p>
            <a:pPr marL="914400" lvl="1" indent="-381000" rtl="0">
              <a:buClr>
                <a:schemeClr val="dk2"/>
              </a:buClr>
              <a:buSzPct val="100000"/>
              <a:buFont typeface="Cambria"/>
              <a:buChar char="❏"/>
            </a:pPr>
            <a:r>
              <a:rPr lang="en" sz="2400">
                <a:latin typeface="Cambria"/>
                <a:ea typeface="Cambria"/>
                <a:cs typeface="Cambria"/>
                <a:sym typeface="Cambria"/>
              </a:rPr>
              <a:t>Applies to everyone; treats everyone the same.</a:t>
            </a:r>
          </a:p>
          <a:p>
            <a:pPr marL="457200" lvl="0" indent="-431800" rtl="0">
              <a:buClr>
                <a:schemeClr val="dk2"/>
              </a:buClr>
              <a:buSzPct val="100000"/>
              <a:buFont typeface="Cambria"/>
              <a:buChar char="❏"/>
            </a:pPr>
            <a:r>
              <a:rPr lang="en">
                <a:latin typeface="Cambria"/>
                <a:ea typeface="Cambria"/>
                <a:cs typeface="Cambria"/>
                <a:sym typeface="Cambria"/>
              </a:rPr>
              <a:t>Targeted Approach</a:t>
            </a:r>
          </a:p>
          <a:p>
            <a:pPr marL="914400" lvl="1" indent="-381000" rtl="0">
              <a:buClr>
                <a:schemeClr val="dk2"/>
              </a:buClr>
              <a:buSzPct val="100000"/>
              <a:buFont typeface="Cambria"/>
              <a:buChar char="❏"/>
            </a:pPr>
            <a:r>
              <a:rPr lang="en" sz="2400">
                <a:latin typeface="Cambria"/>
                <a:ea typeface="Cambria"/>
                <a:cs typeface="Cambria"/>
                <a:sym typeface="Cambria"/>
              </a:rPr>
              <a:t>Applies to particular populations and treats only those populations.</a:t>
            </a:r>
          </a:p>
          <a:p>
            <a:pPr marL="457200" lvl="0" indent="-431800" rtl="0">
              <a:buClr>
                <a:schemeClr val="dk2"/>
              </a:buClr>
              <a:buSzPct val="100000"/>
              <a:buFont typeface="Cambria"/>
              <a:buChar char="❏"/>
            </a:pPr>
            <a:r>
              <a:rPr lang="en">
                <a:latin typeface="Cambria"/>
                <a:ea typeface="Cambria"/>
                <a:cs typeface="Cambria"/>
                <a:sym typeface="Cambria"/>
              </a:rPr>
              <a:t>Targeted Universalism Approach</a:t>
            </a:r>
          </a:p>
          <a:p>
            <a:pPr marL="914400" lvl="1" indent="-381000">
              <a:buClr>
                <a:schemeClr val="dk2"/>
              </a:buClr>
              <a:buSzPct val="100000"/>
              <a:buFont typeface="Cambria"/>
              <a:buChar char="❏"/>
            </a:pPr>
            <a:r>
              <a:rPr lang="en" sz="2400">
                <a:latin typeface="Cambria"/>
                <a:ea typeface="Cambria"/>
                <a:cs typeface="Cambria"/>
                <a:sym typeface="Cambria"/>
              </a:rPr>
              <a:t>Sets universal goals for everyone, while targeting populations to help specific groups.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additive="base">
                                        <p:cTn id="7" dur="1000"/>
                                        <p:tgtEl>
                                          <p:spTgt spid="165"/>
                                        </p:tgtEl>
                                        <p:attrNameLst>
                                          <p:attrName>ppt_w</p:attrName>
                                        </p:attrNameLst>
                                      </p:cBhvr>
                                      <p:tavLst>
                                        <p:tav tm="0">
                                          <p:val>
                                            <p:strVal val="0"/>
                                          </p:val>
                                        </p:tav>
                                        <p:tav tm="100000">
                                          <p:val>
                                            <p:strVal val="#ppt_w"/>
                                          </p:val>
                                        </p:tav>
                                      </p:tavLst>
                                    </p:anim>
                                    <p:anim calcmode="lin" valueType="num">
                                      <p:cBhvr additive="base">
                                        <p:cTn id="8" dur="1000"/>
                                        <p:tgtEl>
                                          <p:spTgt spid="16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33425" y="1209117"/>
            <a:ext cx="8229600" cy="3630300"/>
          </a:xfrm>
          <a:prstGeom prst="rect">
            <a:avLst/>
          </a:prstGeom>
        </p:spPr>
        <p:txBody>
          <a:bodyPr lIns="91425" tIns="91425" rIns="91425" bIns="91425" anchor="t" anchorCtr="0">
            <a:noAutofit/>
          </a:bodyPr>
          <a:lstStyle/>
          <a:p>
            <a:pPr lvl="0" rtl="0">
              <a:buNone/>
            </a:pPr>
            <a:r>
              <a:rPr lang="en" sz="2600">
                <a:solidFill>
                  <a:schemeClr val="dk1"/>
                </a:solidFill>
                <a:latin typeface="Cambria"/>
                <a:ea typeface="Cambria"/>
                <a:cs typeface="Cambria"/>
                <a:sym typeface="Cambria"/>
              </a:rPr>
              <a:t>While we look at health inequities and the social determinants of health, our goal is improving the health of the entire population, not just achieving equity for disenfranchised groups who may live in disenfranchised areas. The future of Detroit is linked to the future of Southeast Michigan, the future of our individual communities is linked to the future of the U.S., and the future of the U.S. is linked to the future of the world.</a:t>
            </a:r>
          </a:p>
        </p:txBody>
      </p:sp>
      <p:sp>
        <p:nvSpPr>
          <p:cNvPr id="172" name="Shape 172"/>
          <p:cNvSpPr txBox="1">
            <a:spLocks noGrp="1"/>
          </p:cNvSpPr>
          <p:nvPr>
            <p:ph type="title"/>
          </p:nvPr>
        </p:nvSpPr>
        <p:spPr>
          <a:xfrm>
            <a:off x="457200" y="98278"/>
            <a:ext cx="8229600" cy="994200"/>
          </a:xfrm>
          <a:prstGeom prst="rect">
            <a:avLst/>
          </a:prstGeom>
        </p:spPr>
        <p:txBody>
          <a:bodyPr lIns="91425" tIns="91425" rIns="91425" bIns="91425" anchor="b" anchorCtr="0">
            <a:noAutofit/>
          </a:bodyPr>
          <a:lstStyle/>
          <a:p>
            <a:pPr algn="ctr">
              <a:buNone/>
            </a:pPr>
            <a:r>
              <a:rPr lang="en">
                <a:solidFill>
                  <a:srgbClr val="000000"/>
                </a:solidFill>
                <a:latin typeface="Cambria"/>
                <a:ea typeface="Cambria"/>
                <a:cs typeface="Cambria"/>
                <a:sym typeface="Cambria"/>
              </a:rPr>
              <a:t>CLOSING REMARKS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1000"/>
                                        <p:tgtEl>
                                          <p:spTgt spid="171"/>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71"/>
                                        </p:tgtEl>
                                        <p:attrNameLst>
                                          <p:attrName>style.visibility</p:attrName>
                                        </p:attrNameLst>
                                      </p:cBhvr>
                                      <p:to>
                                        <p:strVal val="visible"/>
                                      </p:to>
                                    </p:set>
                                    <p:anim calcmode="lin" valueType="num">
                                      <p:cBhvr additive="base">
                                        <p:cTn id="11" dur="4800"/>
                                        <p:tgtEl>
                                          <p:spTgt spid="1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47"/>
        <p:cNvGrpSpPr/>
        <p:nvPr/>
      </p:nvGrpSpPr>
      <p:grpSpPr>
        <a:xfrm>
          <a:off x="0" y="0"/>
          <a:ext cx="0" cy="0"/>
          <a:chOff x="0" y="0"/>
          <a:chExt cx="0" cy="0"/>
        </a:xfrm>
      </p:grpSpPr>
      <p:sp>
        <p:nvSpPr>
          <p:cNvPr id="48" name="Shape 48">
            <a:hlinkClick r:id="rId3"/>
          </p:cNvPr>
          <p:cNvSpPr/>
          <p:nvPr/>
        </p:nvSpPr>
        <p:spPr>
          <a:xfrm>
            <a:off x="2286000" y="857250"/>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597700" y="205978"/>
            <a:ext cx="8229600" cy="994200"/>
          </a:xfrm>
          <a:prstGeom prst="rect">
            <a:avLst/>
          </a:prstGeom>
        </p:spPr>
        <p:txBody>
          <a:bodyPr lIns="91425" tIns="91425" rIns="91425" bIns="91425" anchor="b" anchorCtr="0">
            <a:noAutofit/>
          </a:bodyPr>
          <a:lstStyle/>
          <a:p>
            <a:pPr>
              <a:buNone/>
            </a:pPr>
            <a:r>
              <a:rPr lang="en">
                <a:solidFill>
                  <a:schemeClr val="lt1"/>
                </a:solidFill>
                <a:latin typeface="Cambria"/>
                <a:ea typeface="Cambria"/>
                <a:cs typeface="Cambria"/>
                <a:sym typeface="Cambria"/>
              </a:rPr>
              <a:t>KEY THEMES</a:t>
            </a:r>
          </a:p>
        </p:txBody>
      </p:sp>
      <p:sp>
        <p:nvSpPr>
          <p:cNvPr id="54" name="Shape 54"/>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marL="457200" lvl="0" indent="-431800" rtl="0">
              <a:buClr>
                <a:schemeClr val="lt1"/>
              </a:buClr>
              <a:buSzPct val="100000"/>
              <a:buFont typeface="Cambria"/>
              <a:buChar char="❏"/>
            </a:pPr>
            <a:r>
              <a:rPr lang="en">
                <a:solidFill>
                  <a:schemeClr val="lt1"/>
                </a:solidFill>
                <a:latin typeface="Cambria"/>
                <a:ea typeface="Cambria"/>
                <a:cs typeface="Cambria"/>
                <a:sym typeface="Cambria"/>
              </a:rPr>
              <a:t>Population Health</a:t>
            </a:r>
          </a:p>
          <a:p>
            <a:pPr marL="457200" lvl="0" indent="-431800" rtl="0">
              <a:buClr>
                <a:schemeClr val="lt1"/>
              </a:buClr>
              <a:buSzPct val="100000"/>
              <a:buFont typeface="Cambria"/>
              <a:buChar char="❏"/>
            </a:pPr>
            <a:r>
              <a:rPr lang="en">
                <a:solidFill>
                  <a:schemeClr val="lt1"/>
                </a:solidFill>
                <a:latin typeface="Cambria"/>
                <a:ea typeface="Cambria"/>
                <a:cs typeface="Cambria"/>
                <a:sym typeface="Cambria"/>
              </a:rPr>
              <a:t>The determinants of health--both natural and social (or structural)</a:t>
            </a:r>
          </a:p>
          <a:p>
            <a:pPr marL="457200" lvl="0" indent="-431800">
              <a:buClr>
                <a:schemeClr val="lt1"/>
              </a:buClr>
              <a:buSzPct val="100000"/>
              <a:buFont typeface="Cambria"/>
              <a:buChar char="❏"/>
            </a:pPr>
            <a:r>
              <a:rPr lang="en">
                <a:solidFill>
                  <a:schemeClr val="lt1"/>
                </a:solidFill>
                <a:latin typeface="Times New Roman"/>
                <a:ea typeface="Times New Roman"/>
                <a:cs typeface="Times New Roman"/>
                <a:sym typeface="Times New Roman"/>
              </a:rPr>
              <a:t>How we move forward collaboratively to implement strategies to counteract impediments that continue to undermine the health of our population.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p:tgtEl>
                                          <p:spTgt spid="54"/>
                                        </p:tgtEl>
                                        <p:attrNameLst>
                                          <p:attrName>ppt_w</p:attrName>
                                        </p:attrNameLst>
                                      </p:cBhvr>
                                      <p:tavLst>
                                        <p:tav tm="0">
                                          <p:val>
                                            <p:strVal val="0"/>
                                          </p:val>
                                        </p:tav>
                                        <p:tav tm="100000">
                                          <p:val>
                                            <p:strVal val="#ppt_w"/>
                                          </p:val>
                                        </p:tav>
                                      </p:tavLst>
                                    </p:anim>
                                    <p:anim calcmode="lin" valueType="num">
                                      <p:cBhvr additive="base">
                                        <p:cTn id="8" dur="1000"/>
                                        <p:tgtEl>
                                          <p:spTgt spid="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FFFF"/>
        </a:solidFill>
        <a:effectLst/>
      </p:bgPr>
    </p:bg>
    <p:spTree>
      <p:nvGrpSpPr>
        <p:cNvPr id="1" name="Shape 58"/>
        <p:cNvGrpSpPr/>
        <p:nvPr/>
      </p:nvGrpSpPr>
      <p:grpSpPr>
        <a:xfrm>
          <a:off x="0" y="0"/>
          <a:ext cx="0" cy="0"/>
          <a:chOff x="0" y="0"/>
          <a:chExt cx="0" cy="0"/>
        </a:xfrm>
      </p:grpSpPr>
      <p:pic>
        <p:nvPicPr>
          <p:cNvPr id="59" name="Shape 59"/>
          <p:cNvPicPr preferRelativeResize="0"/>
          <p:nvPr/>
        </p:nvPicPr>
        <p:blipFill>
          <a:blip r:embed="rId3"/>
          <a:stretch>
            <a:fillRect/>
          </a:stretch>
        </p:blipFill>
        <p:spPr>
          <a:xfrm>
            <a:off x="5241800" y="2806525"/>
            <a:ext cx="2686050" cy="2336975"/>
          </a:xfrm>
          <a:prstGeom prst="rect">
            <a:avLst/>
          </a:prstGeom>
        </p:spPr>
      </p:pic>
      <p:pic>
        <p:nvPicPr>
          <p:cNvPr id="60" name="Shape 60"/>
          <p:cNvPicPr preferRelativeResize="0"/>
          <p:nvPr/>
        </p:nvPicPr>
        <p:blipFill>
          <a:blip r:embed="rId4"/>
          <a:stretch>
            <a:fillRect/>
          </a:stretch>
        </p:blipFill>
        <p:spPr>
          <a:xfrm>
            <a:off x="2457075" y="775350"/>
            <a:ext cx="3090474" cy="1323975"/>
          </a:xfrm>
          <a:prstGeom prst="rect">
            <a:avLst/>
          </a:prstGeom>
        </p:spPr>
      </p:pic>
      <p:pic>
        <p:nvPicPr>
          <p:cNvPr id="61" name="Shape 61"/>
          <p:cNvPicPr preferRelativeResize="0"/>
          <p:nvPr/>
        </p:nvPicPr>
        <p:blipFill>
          <a:blip r:embed="rId5"/>
          <a:stretch>
            <a:fillRect/>
          </a:stretch>
        </p:blipFill>
        <p:spPr>
          <a:xfrm>
            <a:off x="2664550" y="2047875"/>
            <a:ext cx="2514600" cy="1676400"/>
          </a:xfrm>
          <a:prstGeom prst="rect">
            <a:avLst/>
          </a:prstGeom>
        </p:spPr>
      </p:pic>
      <p:pic>
        <p:nvPicPr>
          <p:cNvPr id="62" name="Shape 62"/>
          <p:cNvPicPr preferRelativeResize="0"/>
          <p:nvPr/>
        </p:nvPicPr>
        <p:blipFill>
          <a:blip r:embed="rId6"/>
          <a:stretch>
            <a:fillRect/>
          </a:stretch>
        </p:blipFill>
        <p:spPr>
          <a:xfrm>
            <a:off x="0" y="3724275"/>
            <a:ext cx="3209925" cy="1419225"/>
          </a:xfrm>
          <a:prstGeom prst="rect">
            <a:avLst/>
          </a:prstGeom>
        </p:spPr>
      </p:pic>
      <p:pic>
        <p:nvPicPr>
          <p:cNvPr id="63" name="Shape 63"/>
          <p:cNvPicPr preferRelativeResize="0"/>
          <p:nvPr/>
        </p:nvPicPr>
        <p:blipFill>
          <a:blip r:embed="rId7"/>
          <a:stretch>
            <a:fillRect/>
          </a:stretch>
        </p:blipFill>
        <p:spPr>
          <a:xfrm>
            <a:off x="102325" y="925100"/>
            <a:ext cx="2562225" cy="1813250"/>
          </a:xfrm>
          <a:prstGeom prst="rect">
            <a:avLst/>
          </a:prstGeom>
        </p:spPr>
      </p:pic>
      <p:sp>
        <p:nvSpPr>
          <p:cNvPr id="64" name="Shape 64"/>
          <p:cNvSpPr txBox="1">
            <a:spLocks noGrp="1"/>
          </p:cNvSpPr>
          <p:nvPr>
            <p:ph type="title"/>
          </p:nvPr>
        </p:nvSpPr>
        <p:spPr>
          <a:xfrm>
            <a:off x="457200" y="69176"/>
            <a:ext cx="8229600" cy="661799"/>
          </a:xfrm>
          <a:prstGeom prst="rect">
            <a:avLst/>
          </a:prstGeom>
        </p:spPr>
        <p:txBody>
          <a:bodyPr lIns="91425" tIns="91425" rIns="91425" bIns="91425" anchor="b" anchorCtr="0">
            <a:noAutofit/>
          </a:bodyPr>
          <a:lstStyle/>
          <a:p>
            <a:pPr>
              <a:buNone/>
            </a:pPr>
            <a:r>
              <a:rPr lang="en">
                <a:latin typeface="Cambria"/>
                <a:ea typeface="Cambria"/>
                <a:cs typeface="Cambria"/>
                <a:sym typeface="Cambria"/>
              </a:rPr>
              <a:t>DEFINING POPULATION HEALTH</a:t>
            </a:r>
          </a:p>
        </p:txBody>
      </p:sp>
      <p:pic>
        <p:nvPicPr>
          <p:cNvPr id="65" name="Shape 65"/>
          <p:cNvPicPr preferRelativeResize="0"/>
          <p:nvPr/>
        </p:nvPicPr>
        <p:blipFill>
          <a:blip r:embed="rId8"/>
          <a:stretch>
            <a:fillRect/>
          </a:stretch>
        </p:blipFill>
        <p:spPr>
          <a:xfrm>
            <a:off x="7810500" y="1063375"/>
            <a:ext cx="1333499" cy="2147224"/>
          </a:xfrm>
          <a:prstGeom prst="rect">
            <a:avLst/>
          </a:prstGeom>
        </p:spPr>
      </p:pic>
      <p:pic>
        <p:nvPicPr>
          <p:cNvPr id="66" name="Shape 66"/>
          <p:cNvPicPr preferRelativeResize="0"/>
          <p:nvPr/>
        </p:nvPicPr>
        <p:blipFill>
          <a:blip r:embed="rId9"/>
          <a:stretch>
            <a:fillRect/>
          </a:stretch>
        </p:blipFill>
        <p:spPr>
          <a:xfrm>
            <a:off x="5179150" y="995262"/>
            <a:ext cx="2619375" cy="1743075"/>
          </a:xfrm>
          <a:prstGeom prst="rect">
            <a:avLst/>
          </a:prstGeom>
        </p:spPr>
      </p:pic>
      <p:pic>
        <p:nvPicPr>
          <p:cNvPr id="67" name="Shape 67"/>
          <p:cNvPicPr preferRelativeResize="0"/>
          <p:nvPr/>
        </p:nvPicPr>
        <p:blipFill>
          <a:blip r:embed="rId10"/>
          <a:stretch>
            <a:fillRect/>
          </a:stretch>
        </p:blipFill>
        <p:spPr>
          <a:xfrm>
            <a:off x="3209925" y="3681412"/>
            <a:ext cx="2638425" cy="1504949"/>
          </a:xfrm>
          <a:prstGeom prst="rect">
            <a:avLst/>
          </a:prstGeom>
        </p:spPr>
      </p:pic>
      <p:pic>
        <p:nvPicPr>
          <p:cNvPr id="68" name="Shape 68"/>
          <p:cNvPicPr preferRelativeResize="0"/>
          <p:nvPr/>
        </p:nvPicPr>
        <p:blipFill>
          <a:blip r:embed="rId11"/>
          <a:stretch>
            <a:fillRect/>
          </a:stretch>
        </p:blipFill>
        <p:spPr>
          <a:xfrm>
            <a:off x="0" y="2566275"/>
            <a:ext cx="2664549" cy="1408175"/>
          </a:xfrm>
          <a:prstGeom prst="rect">
            <a:avLst/>
          </a:prstGeom>
        </p:spPr>
      </p:pic>
      <p:pic>
        <p:nvPicPr>
          <p:cNvPr id="69" name="Shape 69"/>
          <p:cNvPicPr preferRelativeResize="0"/>
          <p:nvPr/>
        </p:nvPicPr>
        <p:blipFill>
          <a:blip r:embed="rId12"/>
          <a:stretch>
            <a:fillRect/>
          </a:stretch>
        </p:blipFill>
        <p:spPr>
          <a:xfrm>
            <a:off x="7791450" y="3210600"/>
            <a:ext cx="1371599" cy="1932899"/>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p:tgtEl>
                                          <p:spTgt spid="6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p:tgtEl>
                                          <p:spTgt spid="61"/>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000"/>
                                        <p:tgtEl>
                                          <p:spTgt spid="59"/>
                                        </p:tgtEl>
                                        <p:attrNameLst>
                                          <p:attrName>ppt_x</p:attrName>
                                        </p:attrNameLst>
                                      </p:cBhvr>
                                      <p:tavLst>
                                        <p:tav tm="0">
                                          <p:val>
                                            <p:strVal val="#ppt_x-1"/>
                                          </p:val>
                                        </p:tav>
                                        <p:tav tm="100000">
                                          <p:val>
                                            <p:strVal val="#ppt_x"/>
                                          </p:val>
                                        </p:tav>
                                      </p:tavLst>
                                    </p:anim>
                                  </p:childTnLst>
                                </p:cTn>
                              </p:par>
                            </p:childTnLst>
                          </p:cTn>
                        </p:par>
                        <p:par>
                          <p:cTn id="16" fill="hold">
                            <p:stCondLst>
                              <p:cond delay="3000"/>
                            </p:stCondLst>
                            <p:childTnLst>
                              <p:par>
                                <p:cTn id="17" presetID="2" presetClass="entr" presetSubtype="8"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 calcmode="lin" valueType="num">
                                      <p:cBhvr additive="base">
                                        <p:cTn id="19" dur="1000"/>
                                        <p:tgtEl>
                                          <p:spTgt spid="66"/>
                                        </p:tgtEl>
                                        <p:attrNameLst>
                                          <p:attrName>ppt_x</p:attrName>
                                        </p:attrNameLst>
                                      </p:cBhvr>
                                      <p:tavLst>
                                        <p:tav tm="0">
                                          <p:val>
                                            <p:strVal val="#ppt_x-1"/>
                                          </p:val>
                                        </p:tav>
                                        <p:tav tm="100000">
                                          <p:val>
                                            <p:strVal val="#ppt_x"/>
                                          </p:val>
                                        </p:tav>
                                      </p:tavLst>
                                    </p:anim>
                                  </p:childTnLst>
                                </p:cTn>
                              </p:par>
                            </p:childTnLst>
                          </p:cTn>
                        </p:par>
                        <p:par>
                          <p:cTn id="20" fill="hold">
                            <p:stCondLst>
                              <p:cond delay="4000"/>
                            </p:stCondLst>
                            <p:childTnLst>
                              <p:par>
                                <p:cTn id="21" presetID="2" presetClass="entr" presetSubtype="8"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p:tgtEl>
                                          <p:spTgt spid="62"/>
                                        </p:tgtEl>
                                        <p:attrNameLst>
                                          <p:attrName>ppt_x</p:attrName>
                                        </p:attrNameLst>
                                      </p:cBhvr>
                                      <p:tavLst>
                                        <p:tav tm="0">
                                          <p:val>
                                            <p:strVal val="#ppt_x-1"/>
                                          </p:val>
                                        </p:tav>
                                        <p:tav tm="100000">
                                          <p:val>
                                            <p:strVal val="#ppt_x"/>
                                          </p:val>
                                        </p:tav>
                                      </p:tavLst>
                                    </p:anim>
                                  </p:childTnLst>
                                </p:cTn>
                              </p:par>
                            </p:childTnLst>
                          </p:cTn>
                        </p:par>
                        <p:par>
                          <p:cTn id="24" fill="hold">
                            <p:stCondLst>
                              <p:cond delay="5000"/>
                            </p:stCondLst>
                            <p:childTnLst>
                              <p:par>
                                <p:cTn id="25" presetID="2" presetClass="entr" presetSubtype="8"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additive="base">
                                        <p:cTn id="27" dur="1000"/>
                                        <p:tgtEl>
                                          <p:spTgt spid="68"/>
                                        </p:tgtEl>
                                        <p:attrNameLst>
                                          <p:attrName>ppt_x</p:attrName>
                                        </p:attrNameLst>
                                      </p:cBhvr>
                                      <p:tavLst>
                                        <p:tav tm="0">
                                          <p:val>
                                            <p:strVal val="#ppt_x-1"/>
                                          </p:val>
                                        </p:tav>
                                        <p:tav tm="100000">
                                          <p:val>
                                            <p:strVal val="#ppt_x"/>
                                          </p:val>
                                        </p:tav>
                                      </p:tavLst>
                                    </p:anim>
                                  </p:childTnLst>
                                </p:cTn>
                              </p:par>
                            </p:childTnLst>
                          </p:cTn>
                        </p:par>
                        <p:par>
                          <p:cTn id="28" fill="hold">
                            <p:stCondLst>
                              <p:cond delay="6000"/>
                            </p:stCondLst>
                            <p:childTnLst>
                              <p:par>
                                <p:cTn id="29" presetID="2" presetClass="entr" presetSubtype="8"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p:tgtEl>
                                          <p:spTgt spid="66"/>
                                        </p:tgtEl>
                                        <p:attrNameLst>
                                          <p:attrName>ppt_x</p:attrName>
                                        </p:attrNameLst>
                                      </p:cBhvr>
                                      <p:tavLst>
                                        <p:tav tm="0">
                                          <p:val>
                                            <p:strVal val="#ppt_x-1"/>
                                          </p:val>
                                        </p:tav>
                                        <p:tav tm="100000">
                                          <p:val>
                                            <p:strVal val="#ppt_x"/>
                                          </p:val>
                                        </p:tav>
                                      </p:tavLst>
                                    </p:anim>
                                  </p:childTnLst>
                                </p:cTn>
                              </p:par>
                            </p:childTnLst>
                          </p:cTn>
                        </p:par>
                        <p:par>
                          <p:cTn id="32" fill="hold">
                            <p:stCondLst>
                              <p:cond delay="7000"/>
                            </p:stCondLst>
                            <p:childTnLst>
                              <p:par>
                                <p:cTn id="33" presetID="2" presetClass="entr" presetSubtype="8"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 calcmode="lin" valueType="num">
                                      <p:cBhvr additive="base">
                                        <p:cTn id="35" dur="1000"/>
                                        <p:tgtEl>
                                          <p:spTgt spid="69"/>
                                        </p:tgtEl>
                                        <p:attrNameLst>
                                          <p:attrName>ppt_x</p:attrName>
                                        </p:attrNameLst>
                                      </p:cBhvr>
                                      <p:tavLst>
                                        <p:tav tm="0">
                                          <p:val>
                                            <p:strVal val="#ppt_x-1"/>
                                          </p:val>
                                        </p:tav>
                                        <p:tav tm="100000">
                                          <p:val>
                                            <p:strVal val="#ppt_x"/>
                                          </p:val>
                                        </p:tav>
                                      </p:tavLst>
                                    </p:anim>
                                  </p:childTnLst>
                                </p:cTn>
                              </p:par>
                            </p:childTnLst>
                          </p:cTn>
                        </p:par>
                        <p:par>
                          <p:cTn id="36" fill="hold">
                            <p:stCondLst>
                              <p:cond delay="8000"/>
                            </p:stCondLst>
                            <p:childTnLst>
                              <p:par>
                                <p:cTn id="37" presetID="2" presetClass="entr" presetSubtype="8"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additive="base">
                                        <p:cTn id="39" dur="1000"/>
                                        <p:tgtEl>
                                          <p:spTgt spid="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73"/>
        <p:cNvGrpSpPr/>
        <p:nvPr/>
      </p:nvGrpSpPr>
      <p:grpSpPr>
        <a:xfrm>
          <a:off x="0" y="0"/>
          <a:ext cx="0" cy="0"/>
          <a:chOff x="0" y="0"/>
          <a:chExt cx="0" cy="0"/>
        </a:xfrm>
      </p:grpSpPr>
      <p:pic>
        <p:nvPicPr>
          <p:cNvPr id="74" name="Shape 74"/>
          <p:cNvPicPr preferRelativeResize="0"/>
          <p:nvPr/>
        </p:nvPicPr>
        <p:blipFill>
          <a:blip r:embed="rId3"/>
          <a:stretch>
            <a:fillRect/>
          </a:stretch>
        </p:blipFill>
        <p:spPr>
          <a:xfrm>
            <a:off x="7375425" y="4227450"/>
            <a:ext cx="1847574" cy="950349"/>
          </a:xfrm>
          <a:prstGeom prst="rect">
            <a:avLst/>
          </a:prstGeom>
        </p:spPr>
      </p:pic>
      <p:pic>
        <p:nvPicPr>
          <p:cNvPr id="75" name="Shape 75"/>
          <p:cNvPicPr preferRelativeResize="0"/>
          <p:nvPr/>
        </p:nvPicPr>
        <p:blipFill>
          <a:blip r:embed="rId4"/>
          <a:stretch>
            <a:fillRect/>
          </a:stretch>
        </p:blipFill>
        <p:spPr>
          <a:xfrm>
            <a:off x="4638563" y="4261749"/>
            <a:ext cx="1669438" cy="881750"/>
          </a:xfrm>
          <a:prstGeom prst="rect">
            <a:avLst/>
          </a:prstGeom>
        </p:spPr>
      </p:pic>
      <p:pic>
        <p:nvPicPr>
          <p:cNvPr id="76" name="Shape 76"/>
          <p:cNvPicPr preferRelativeResize="0"/>
          <p:nvPr/>
        </p:nvPicPr>
        <p:blipFill>
          <a:blip r:embed="rId5"/>
          <a:stretch>
            <a:fillRect/>
          </a:stretch>
        </p:blipFill>
        <p:spPr>
          <a:xfrm>
            <a:off x="0" y="4188100"/>
            <a:ext cx="862049" cy="881749"/>
          </a:xfrm>
          <a:prstGeom prst="rect">
            <a:avLst/>
          </a:prstGeom>
        </p:spPr>
      </p:pic>
      <p:sp>
        <p:nvSpPr>
          <p:cNvPr id="77" name="Shape 77"/>
          <p:cNvSpPr txBox="1">
            <a:spLocks noGrp="1"/>
          </p:cNvSpPr>
          <p:nvPr>
            <p:ph type="title"/>
          </p:nvPr>
        </p:nvSpPr>
        <p:spPr>
          <a:xfrm>
            <a:off x="114850" y="98300"/>
            <a:ext cx="9192300" cy="1063499"/>
          </a:xfrm>
          <a:prstGeom prst="rect">
            <a:avLst/>
          </a:prstGeom>
        </p:spPr>
        <p:txBody>
          <a:bodyPr lIns="91425" tIns="91425" rIns="91425" bIns="91425" anchor="b" anchorCtr="0">
            <a:noAutofit/>
          </a:bodyPr>
          <a:lstStyle/>
          <a:p>
            <a:pPr>
              <a:buNone/>
            </a:pPr>
            <a:r>
              <a:rPr lang="en" sz="3600">
                <a:solidFill>
                  <a:schemeClr val="lt1"/>
                </a:solidFill>
                <a:latin typeface="Cambria"/>
                <a:ea typeface="Cambria"/>
                <a:cs typeface="Cambria"/>
                <a:sym typeface="Cambria"/>
              </a:rPr>
              <a:t>POPULATION HEALTH IS IMPORTANT AT ALL LEVELS</a:t>
            </a:r>
          </a:p>
        </p:txBody>
      </p:sp>
      <p:sp>
        <p:nvSpPr>
          <p:cNvPr id="78" name="Shape 78"/>
          <p:cNvSpPr txBox="1">
            <a:spLocks noGrp="1"/>
          </p:cNvSpPr>
          <p:nvPr>
            <p:ph type="body" idx="1"/>
          </p:nvPr>
        </p:nvSpPr>
        <p:spPr>
          <a:xfrm>
            <a:off x="475825" y="1107200"/>
            <a:ext cx="8562900" cy="2794200"/>
          </a:xfrm>
          <a:prstGeom prst="rect">
            <a:avLst/>
          </a:prstGeom>
        </p:spPr>
        <p:txBody>
          <a:bodyPr lIns="91425" tIns="91425" rIns="91425" bIns="91425" anchor="t" anchorCtr="0">
            <a:noAutofit/>
          </a:bodyPr>
          <a:lstStyle/>
          <a:p>
            <a:pPr marL="457200" lvl="0" indent="-393700" rtl="0">
              <a:lnSpc>
                <a:spcPct val="115000"/>
              </a:lnSpc>
              <a:spcBef>
                <a:spcPts val="0"/>
              </a:spcBef>
              <a:buClr>
                <a:schemeClr val="lt1"/>
              </a:buClr>
              <a:buSzPct val="100000"/>
              <a:buFont typeface="Times New Roman"/>
              <a:buChar char="❏"/>
            </a:pPr>
            <a:r>
              <a:rPr lang="en" sz="2600">
                <a:solidFill>
                  <a:schemeClr val="lt1"/>
                </a:solidFill>
                <a:latin typeface="Times New Roman"/>
                <a:ea typeface="Times New Roman"/>
                <a:cs typeface="Times New Roman"/>
                <a:sym typeface="Times New Roman"/>
              </a:rPr>
              <a:t>At all levels, unhealthy communities negatively affects our economy</a:t>
            </a:r>
          </a:p>
          <a:p>
            <a:pPr marL="914400" lvl="1" indent="-393700" rtl="0">
              <a:lnSpc>
                <a:spcPct val="115000"/>
              </a:lnSpc>
              <a:spcBef>
                <a:spcPts val="0"/>
              </a:spcBef>
              <a:buClr>
                <a:schemeClr val="lt1"/>
              </a:buClr>
              <a:buSzPct val="100000"/>
              <a:buFont typeface="Times New Roman"/>
              <a:buChar char="❏"/>
            </a:pPr>
            <a:r>
              <a:rPr lang="en" sz="2600">
                <a:solidFill>
                  <a:schemeClr val="lt1"/>
                </a:solidFill>
                <a:latin typeface="Times New Roman"/>
                <a:ea typeface="Times New Roman"/>
                <a:cs typeface="Times New Roman"/>
                <a:sym typeface="Times New Roman"/>
              </a:rPr>
              <a:t>economic viability begins with healthy neighborhoods</a:t>
            </a:r>
          </a:p>
          <a:p>
            <a:pPr marL="457200" lvl="0" indent="-393700" rtl="0">
              <a:lnSpc>
                <a:spcPct val="115000"/>
              </a:lnSpc>
              <a:spcBef>
                <a:spcPts val="0"/>
              </a:spcBef>
              <a:buClr>
                <a:schemeClr val="lt1"/>
              </a:buClr>
              <a:buSzPct val="100000"/>
              <a:buFont typeface="Times New Roman"/>
              <a:buChar char="❏"/>
            </a:pPr>
            <a:r>
              <a:rPr lang="en" sz="2600">
                <a:solidFill>
                  <a:schemeClr val="lt1"/>
                </a:solidFill>
                <a:latin typeface="Times New Roman"/>
                <a:ea typeface="Times New Roman"/>
                <a:cs typeface="Times New Roman"/>
                <a:sym typeface="Times New Roman"/>
              </a:rPr>
              <a:t>At all levels, unhealthy communities result in higher health-care costs for providers, payers, and communities; lower educational performance; and diminished productivity generally.</a:t>
            </a:r>
          </a:p>
          <a:p>
            <a:endParaRPr lang="en" sz="2600">
              <a:solidFill>
                <a:schemeClr val="lt1"/>
              </a:solidFill>
              <a:latin typeface="Times New Roman"/>
              <a:ea typeface="Times New Roman"/>
              <a:cs typeface="Times New Roman"/>
              <a:sym typeface="Times New Roman"/>
            </a:endParaRPr>
          </a:p>
          <a:p>
            <a:endParaRPr lang="en" sz="2600">
              <a:solidFill>
                <a:schemeClr val="lt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ppt_w</p:attrName>
                                        </p:attrNameLst>
                                      </p:cBhvr>
                                      <p:tavLst>
                                        <p:tav tm="0">
                                          <p:val>
                                            <p:strVal val="0"/>
                                          </p:val>
                                        </p:tav>
                                        <p:tav tm="100000">
                                          <p:val>
                                            <p:strVal val="#ppt_w"/>
                                          </p:val>
                                        </p:tav>
                                      </p:tavLst>
                                    </p:anim>
                                    <p:anim calcmode="lin" valueType="num">
                                      <p:cBhvr additive="base">
                                        <p:cTn id="8" dur="1000"/>
                                        <p:tgtEl>
                                          <p:spTgt spid="7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140474"/>
            <a:ext cx="8229600" cy="1063499"/>
          </a:xfrm>
          <a:prstGeom prst="rect">
            <a:avLst/>
          </a:prstGeom>
        </p:spPr>
        <p:txBody>
          <a:bodyPr lIns="91425" tIns="91425" rIns="91425" bIns="91425" anchor="b" anchorCtr="0">
            <a:noAutofit/>
          </a:bodyPr>
          <a:lstStyle/>
          <a:p>
            <a:pPr>
              <a:buNone/>
            </a:pPr>
            <a:r>
              <a:rPr lang="en" sz="3300">
                <a:solidFill>
                  <a:schemeClr val="lt1"/>
                </a:solidFill>
                <a:latin typeface="Cambria"/>
                <a:ea typeface="Cambria"/>
                <a:cs typeface="Cambria"/>
                <a:sym typeface="Cambria"/>
              </a:rPr>
              <a:t>HOW DO WE DETERMINE POPULATION HEALTH?</a:t>
            </a:r>
          </a:p>
        </p:txBody>
      </p:sp>
      <p:sp>
        <p:nvSpPr>
          <p:cNvPr id="84" name="Shape 84">
            <a:hlinkClick r:id="rId3"/>
          </p:cNvPr>
          <p:cNvSpPr/>
          <p:nvPr/>
        </p:nvSpPr>
        <p:spPr>
          <a:xfrm>
            <a:off x="2233375" y="1304975"/>
            <a:ext cx="4572000" cy="3429000"/>
          </a:xfrm>
          <a:prstGeom prst="rect">
            <a:avLst/>
          </a:prstGeom>
          <a:blipFill>
            <a:blip r:embed="rId4"/>
            <a:stretch>
              <a:fillRect/>
            </a:stretch>
          </a:blipFill>
          <a:ln>
            <a:noFill/>
          </a:ln>
        </p:spPr>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771275" y="0"/>
            <a:ext cx="8229600" cy="1063499"/>
          </a:xfrm>
          <a:prstGeom prst="rect">
            <a:avLst/>
          </a:prstGeom>
        </p:spPr>
        <p:txBody>
          <a:bodyPr lIns="91425" tIns="91425" rIns="91425" bIns="91425" anchor="b" anchorCtr="0">
            <a:noAutofit/>
          </a:bodyPr>
          <a:lstStyle/>
          <a:p>
            <a:pPr>
              <a:buNone/>
            </a:pPr>
            <a:r>
              <a:rPr lang="en" sz="4800">
                <a:latin typeface="Cambria"/>
                <a:ea typeface="Cambria"/>
                <a:cs typeface="Cambria"/>
                <a:sym typeface="Cambria"/>
              </a:rPr>
              <a:t>NATURAL DETERMINANTS</a:t>
            </a:r>
          </a:p>
        </p:txBody>
      </p:sp>
      <p:sp>
        <p:nvSpPr>
          <p:cNvPr id="90" name="Shape 90"/>
          <p:cNvSpPr txBox="1">
            <a:spLocks noGrp="1"/>
          </p:cNvSpPr>
          <p:nvPr>
            <p:ph type="body" idx="1"/>
          </p:nvPr>
        </p:nvSpPr>
        <p:spPr>
          <a:xfrm>
            <a:off x="2888825" y="1063500"/>
            <a:ext cx="3994500" cy="3622199"/>
          </a:xfrm>
          <a:prstGeom prst="rect">
            <a:avLst/>
          </a:prstGeom>
        </p:spPr>
        <p:txBody>
          <a:bodyPr lIns="91425" tIns="91425" rIns="91425" bIns="91425" anchor="t" anchorCtr="0">
            <a:noAutofit/>
          </a:bodyPr>
          <a:lstStyle/>
          <a:p>
            <a:pPr marL="457200" lvl="0" indent="-431800" rtl="0">
              <a:buClr>
                <a:schemeClr val="dk2"/>
              </a:buClr>
              <a:buSzPct val="114285"/>
              <a:buFont typeface="Times New Roman"/>
              <a:buChar char="❏"/>
            </a:pPr>
            <a:r>
              <a:rPr lang="en">
                <a:solidFill>
                  <a:schemeClr val="dk1"/>
                </a:solidFill>
                <a:latin typeface="Times New Roman"/>
                <a:ea typeface="Times New Roman"/>
                <a:cs typeface="Times New Roman"/>
                <a:sym typeface="Times New Roman"/>
              </a:rPr>
              <a:t>Genetics</a:t>
            </a:r>
          </a:p>
          <a:p>
            <a:pPr marL="457200" lvl="0" indent="-431800" rtl="0">
              <a:buClr>
                <a:schemeClr val="dk2"/>
              </a:buClr>
              <a:buSzPct val="114285"/>
              <a:buFont typeface="Trebuchet MS"/>
              <a:buChar char="❏"/>
            </a:pPr>
            <a:r>
              <a:rPr lang="en">
                <a:solidFill>
                  <a:schemeClr val="dk1"/>
                </a:solidFill>
                <a:latin typeface="Times New Roman"/>
                <a:ea typeface="Times New Roman"/>
                <a:cs typeface="Times New Roman"/>
                <a:sym typeface="Times New Roman"/>
              </a:rPr>
              <a:t>Infant mortality rate</a:t>
            </a:r>
          </a:p>
          <a:p>
            <a:pPr marL="457200" lvl="0" indent="-431800" rtl="0">
              <a:buClr>
                <a:schemeClr val="dk1"/>
              </a:buClr>
              <a:buSzPct val="114285"/>
              <a:buFont typeface="Times New Roman"/>
              <a:buChar char="❏"/>
            </a:pPr>
            <a:r>
              <a:rPr lang="en">
                <a:solidFill>
                  <a:schemeClr val="dk1"/>
                </a:solidFill>
                <a:latin typeface="Times New Roman"/>
                <a:ea typeface="Times New Roman"/>
                <a:cs typeface="Times New Roman"/>
                <a:sym typeface="Times New Roman"/>
              </a:rPr>
              <a:t>Stress</a:t>
            </a:r>
          </a:p>
          <a:p>
            <a:pPr marL="457200" lvl="0" indent="-431800">
              <a:buClr>
                <a:schemeClr val="dk1"/>
              </a:buClr>
              <a:buSzPct val="114285"/>
              <a:buFont typeface="Times New Roman"/>
              <a:buChar char="❏"/>
            </a:pPr>
            <a:r>
              <a:rPr lang="en">
                <a:solidFill>
                  <a:schemeClr val="dk1"/>
                </a:solidFill>
                <a:latin typeface="Times New Roman"/>
                <a:ea typeface="Times New Roman"/>
                <a:cs typeface="Times New Roman"/>
                <a:sym typeface="Times New Roman"/>
              </a:rPr>
              <a:t>Average Life Expectancy</a:t>
            </a:r>
          </a:p>
        </p:txBody>
      </p:sp>
      <p:pic>
        <p:nvPicPr>
          <p:cNvPr id="91" name="Shape 91"/>
          <p:cNvPicPr preferRelativeResize="0"/>
          <p:nvPr/>
        </p:nvPicPr>
        <p:blipFill>
          <a:blip r:embed="rId3"/>
          <a:stretch>
            <a:fillRect/>
          </a:stretch>
        </p:blipFill>
        <p:spPr>
          <a:xfrm>
            <a:off x="131025" y="917325"/>
            <a:ext cx="2419350" cy="1809749"/>
          </a:xfrm>
          <a:prstGeom prst="rect">
            <a:avLst/>
          </a:prstGeom>
        </p:spPr>
      </p:pic>
      <p:pic>
        <p:nvPicPr>
          <p:cNvPr id="92" name="Shape 92"/>
          <p:cNvPicPr preferRelativeResize="0"/>
          <p:nvPr/>
        </p:nvPicPr>
        <p:blipFill>
          <a:blip r:embed="rId4"/>
          <a:stretch>
            <a:fillRect/>
          </a:stretch>
        </p:blipFill>
        <p:spPr>
          <a:xfrm>
            <a:off x="6595925" y="3112300"/>
            <a:ext cx="2468000" cy="1973824"/>
          </a:xfrm>
          <a:prstGeom prst="rect">
            <a:avLst/>
          </a:prstGeom>
        </p:spPr>
      </p:pic>
      <p:pic>
        <p:nvPicPr>
          <p:cNvPr id="93" name="Shape 93"/>
          <p:cNvPicPr preferRelativeResize="0"/>
          <p:nvPr/>
        </p:nvPicPr>
        <p:blipFill>
          <a:blip r:embed="rId5"/>
          <a:stretch>
            <a:fillRect/>
          </a:stretch>
        </p:blipFill>
        <p:spPr>
          <a:xfrm>
            <a:off x="131025" y="3333525"/>
            <a:ext cx="2609850" cy="1752600"/>
          </a:xfrm>
          <a:prstGeom prst="rect">
            <a:avLst/>
          </a:prstGeom>
        </p:spPr>
      </p:pic>
      <p:pic>
        <p:nvPicPr>
          <p:cNvPr id="94" name="Shape 94"/>
          <p:cNvPicPr preferRelativeResize="0"/>
          <p:nvPr/>
        </p:nvPicPr>
        <p:blipFill>
          <a:blip r:embed="rId6"/>
          <a:stretch>
            <a:fillRect/>
          </a:stretch>
        </p:blipFill>
        <p:spPr>
          <a:xfrm>
            <a:off x="6595925" y="851800"/>
            <a:ext cx="2468000" cy="1973824"/>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p:tgtEl>
                                          <p:spTgt spid="9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8"/>
        <p:cNvGrpSpPr/>
        <p:nvPr/>
      </p:nvGrpSpPr>
      <p:grpSpPr>
        <a:xfrm>
          <a:off x="0" y="0"/>
          <a:ext cx="0" cy="0"/>
          <a:chOff x="0" y="0"/>
          <a:chExt cx="0" cy="0"/>
        </a:xfrm>
      </p:grpSpPr>
      <p:pic>
        <p:nvPicPr>
          <p:cNvPr id="99" name="Shape 99"/>
          <p:cNvPicPr preferRelativeResize="0"/>
          <p:nvPr/>
        </p:nvPicPr>
        <p:blipFill>
          <a:blip r:embed="rId3"/>
          <a:stretch>
            <a:fillRect/>
          </a:stretch>
        </p:blipFill>
        <p:spPr>
          <a:xfrm>
            <a:off x="43700" y="971925"/>
            <a:ext cx="2413375" cy="1219199"/>
          </a:xfrm>
          <a:prstGeom prst="rect">
            <a:avLst/>
          </a:prstGeom>
        </p:spPr>
      </p:pic>
      <p:pic>
        <p:nvPicPr>
          <p:cNvPr id="100" name="Shape 100"/>
          <p:cNvPicPr preferRelativeResize="0"/>
          <p:nvPr/>
        </p:nvPicPr>
        <p:blipFill>
          <a:blip r:embed="rId4"/>
          <a:stretch>
            <a:fillRect/>
          </a:stretch>
        </p:blipFill>
        <p:spPr>
          <a:xfrm>
            <a:off x="43700" y="2271425"/>
            <a:ext cx="2784721" cy="2587224"/>
          </a:xfrm>
          <a:prstGeom prst="rect">
            <a:avLst/>
          </a:prstGeom>
        </p:spPr>
      </p:pic>
      <p:pic>
        <p:nvPicPr>
          <p:cNvPr id="101" name="Shape 101"/>
          <p:cNvPicPr preferRelativeResize="0"/>
          <p:nvPr/>
        </p:nvPicPr>
        <p:blipFill>
          <a:blip r:embed="rId5"/>
          <a:stretch>
            <a:fillRect/>
          </a:stretch>
        </p:blipFill>
        <p:spPr>
          <a:xfrm>
            <a:off x="6443050" y="971925"/>
            <a:ext cx="2647950" cy="1724025"/>
          </a:xfrm>
          <a:prstGeom prst="rect">
            <a:avLst/>
          </a:prstGeom>
        </p:spPr>
      </p:pic>
      <p:pic>
        <p:nvPicPr>
          <p:cNvPr id="102" name="Shape 102"/>
          <p:cNvPicPr preferRelativeResize="0"/>
          <p:nvPr/>
        </p:nvPicPr>
        <p:blipFill>
          <a:blip r:embed="rId6"/>
          <a:stretch>
            <a:fillRect/>
          </a:stretch>
        </p:blipFill>
        <p:spPr>
          <a:xfrm>
            <a:off x="6614500" y="2806550"/>
            <a:ext cx="2413375" cy="2240949"/>
          </a:xfrm>
          <a:prstGeom prst="rect">
            <a:avLst/>
          </a:prstGeom>
        </p:spPr>
      </p:pic>
      <p:pic>
        <p:nvPicPr>
          <p:cNvPr id="103" name="Shape 103"/>
          <p:cNvPicPr preferRelativeResize="0"/>
          <p:nvPr/>
        </p:nvPicPr>
        <p:blipFill>
          <a:blip r:embed="rId7"/>
          <a:stretch>
            <a:fillRect/>
          </a:stretch>
        </p:blipFill>
        <p:spPr>
          <a:xfrm>
            <a:off x="4804975" y="2271425"/>
            <a:ext cx="1695450" cy="1895474"/>
          </a:xfrm>
          <a:prstGeom prst="rect">
            <a:avLst/>
          </a:prstGeom>
        </p:spPr>
      </p:pic>
      <p:pic>
        <p:nvPicPr>
          <p:cNvPr id="104" name="Shape 104"/>
          <p:cNvPicPr preferRelativeResize="0"/>
          <p:nvPr/>
        </p:nvPicPr>
        <p:blipFill>
          <a:blip r:embed="rId8"/>
          <a:stretch>
            <a:fillRect/>
          </a:stretch>
        </p:blipFill>
        <p:spPr>
          <a:xfrm>
            <a:off x="3538200" y="884700"/>
            <a:ext cx="1085850" cy="885825"/>
          </a:xfrm>
          <a:prstGeom prst="rect">
            <a:avLst/>
          </a:prstGeom>
        </p:spPr>
      </p:pic>
      <p:sp>
        <p:nvSpPr>
          <p:cNvPr id="105" name="Shape 105"/>
          <p:cNvSpPr txBox="1">
            <a:spLocks noGrp="1"/>
          </p:cNvSpPr>
          <p:nvPr>
            <p:ph type="title"/>
          </p:nvPr>
        </p:nvSpPr>
        <p:spPr>
          <a:xfrm>
            <a:off x="457200" y="-171875"/>
            <a:ext cx="8229600" cy="1063499"/>
          </a:xfrm>
          <a:prstGeom prst="rect">
            <a:avLst/>
          </a:prstGeom>
        </p:spPr>
        <p:txBody>
          <a:bodyPr lIns="91425" tIns="91425" rIns="91425" bIns="91425" anchor="b" anchorCtr="0">
            <a:noAutofit/>
          </a:bodyPr>
          <a:lstStyle/>
          <a:p>
            <a:pPr>
              <a:buNone/>
            </a:pPr>
            <a:r>
              <a:rPr lang="en" sz="3300">
                <a:solidFill>
                  <a:schemeClr val="lt1"/>
                </a:solidFill>
                <a:latin typeface="Cambria"/>
                <a:ea typeface="Cambria"/>
                <a:cs typeface="Cambria"/>
                <a:sym typeface="Cambria"/>
              </a:rPr>
              <a:t>SOCIAL/STRUCTURAL DETERMINANTS</a:t>
            </a:r>
          </a:p>
        </p:txBody>
      </p:sp>
      <p:sp>
        <p:nvSpPr>
          <p:cNvPr id="106" name="Shape 106"/>
          <p:cNvSpPr txBox="1">
            <a:spLocks noGrp="1"/>
          </p:cNvSpPr>
          <p:nvPr>
            <p:ph type="body" idx="1"/>
          </p:nvPr>
        </p:nvSpPr>
        <p:spPr>
          <a:xfrm>
            <a:off x="2769175" y="1435637"/>
            <a:ext cx="3889199" cy="4258800"/>
          </a:xfrm>
          <a:prstGeom prst="rect">
            <a:avLst/>
          </a:prstGeom>
        </p:spPr>
        <p:txBody>
          <a:bodyPr lIns="91425" tIns="91425" rIns="91425" bIns="91425" anchor="t" anchorCtr="0">
            <a:noAutofit/>
          </a:bodyPr>
          <a:lstStyle/>
          <a:p>
            <a:pPr marL="457200" lvl="0" indent="-381000" rtl="0">
              <a:buClr>
                <a:schemeClr val="lt1"/>
              </a:buClr>
              <a:buSzPct val="85714"/>
              <a:buFont typeface="Cambria"/>
              <a:buChar char="❏"/>
            </a:pPr>
            <a:r>
              <a:rPr lang="en" u="sng">
                <a:solidFill>
                  <a:schemeClr val="dk1"/>
                </a:solidFill>
              </a:rPr>
              <a:t>
</a:t>
            </a:r>
            <a:r>
              <a:rPr lang="en" sz="2400">
                <a:solidFill>
                  <a:schemeClr val="lt1"/>
                </a:solidFill>
                <a:latin typeface="Cambria"/>
                <a:ea typeface="Cambria"/>
                <a:cs typeface="Cambria"/>
                <a:sym typeface="Cambria"/>
              </a:rPr>
              <a:t>Neighborhood</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Race</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Social Class</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Gender</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Income</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Education</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Occupation</a:t>
            </a:r>
          </a:p>
          <a:p>
            <a:pPr marL="457200" lvl="0" indent="-381000" rtl="0">
              <a:buClr>
                <a:schemeClr val="lt1"/>
              </a:buClr>
              <a:buSzPct val="100000"/>
              <a:buFont typeface="Cambria"/>
              <a:buChar char="❏"/>
            </a:pPr>
            <a:r>
              <a:rPr lang="en" sz="2400">
                <a:solidFill>
                  <a:schemeClr val="lt1"/>
                </a:solidFill>
                <a:latin typeface="Cambria"/>
                <a:ea typeface="Cambria"/>
                <a:cs typeface="Cambria"/>
                <a:sym typeface="Cambria"/>
              </a:rPr>
              <a:t>Food Security</a:t>
            </a:r>
          </a:p>
          <a:p>
            <a:endParaRPr lang="en" sz="2400">
              <a:solidFill>
                <a:schemeClr val="lt1"/>
              </a:solidFill>
              <a:latin typeface="Cambria"/>
              <a:ea typeface="Cambria"/>
              <a:cs typeface="Cambria"/>
              <a:sym typeface="Cambria"/>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 calcmode="lin" valueType="num">
                                      <p:cBhvr additive="base">
                                        <p:cTn id="7" dur="1000"/>
                                        <p:tgtEl>
                                          <p:spTgt spid="1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95725" y="250050"/>
            <a:ext cx="9078299" cy="994200"/>
          </a:xfrm>
          <a:prstGeom prst="rect">
            <a:avLst/>
          </a:prstGeom>
        </p:spPr>
        <p:txBody>
          <a:bodyPr lIns="91425" tIns="91425" rIns="91425" bIns="91425" anchor="b" anchorCtr="0">
            <a:noAutofit/>
          </a:bodyPr>
          <a:lstStyle/>
          <a:p>
            <a:pPr>
              <a:buNone/>
            </a:pPr>
            <a:r>
              <a:rPr lang="en">
                <a:solidFill>
                  <a:schemeClr val="lt1"/>
                </a:solidFill>
              </a:rPr>
              <a:t>More Equality is Good for Our Health</a:t>
            </a:r>
          </a:p>
        </p:txBody>
      </p:sp>
      <p:sp>
        <p:nvSpPr>
          <p:cNvPr id="112" name="Shape 112"/>
          <p:cNvSpPr txBox="1">
            <a:spLocks noGrp="1"/>
          </p:cNvSpPr>
          <p:nvPr>
            <p:ph type="body" idx="1"/>
          </p:nvPr>
        </p:nvSpPr>
        <p:spPr>
          <a:xfrm>
            <a:off x="457200" y="1244250"/>
            <a:ext cx="8686800" cy="3630300"/>
          </a:xfrm>
          <a:prstGeom prst="rect">
            <a:avLst/>
          </a:prstGeom>
        </p:spPr>
        <p:txBody>
          <a:bodyPr lIns="91425" tIns="91425" rIns="91425" bIns="91425" anchor="t" anchorCtr="0">
            <a:noAutofit/>
          </a:bodyPr>
          <a:lstStyle/>
          <a:p>
            <a:pPr lvl="0" rtl="0">
              <a:buNone/>
            </a:pPr>
            <a:r>
              <a:rPr lang="en">
                <a:solidFill>
                  <a:schemeClr val="lt1"/>
                </a:solidFill>
              </a:rPr>
              <a:t>“We also found that living in a more equal place benefited everybody, not just the poor… Likewise, the benefits of greater equality spread right across society, improving health for everyone – not just those at the bottom. In other words, at almost any level of income, it’s better to live in a more equal place.”</a:t>
            </a:r>
          </a:p>
          <a:p>
            <a:pPr>
              <a:buNone/>
            </a:pPr>
            <a:r>
              <a:rPr lang="en">
                <a:solidFill>
                  <a:schemeClr val="lt1"/>
                </a:solidFill>
              </a:rPr>
              <a:t>Wilkinson, Richard; Pickett, Kate </a:t>
            </a:r>
          </a:p>
        </p:txBody>
      </p:sp>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2276</Words>
  <Application>Microsoft Office PowerPoint</Application>
  <PresentationFormat>On-screen Show (16:9)</PresentationFormat>
  <Paragraphs>105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wave</vt:lpstr>
      <vt:lpstr>POPULATION HEALTH</vt:lpstr>
      <vt:lpstr>PowerPoint Presentation</vt:lpstr>
      <vt:lpstr>KEY THEMES</vt:lpstr>
      <vt:lpstr>DEFINING POPULATION HEALTH</vt:lpstr>
      <vt:lpstr>POPULATION HEALTH IS IMPORTANT AT ALL LEVELS</vt:lpstr>
      <vt:lpstr>HOW DO WE DETERMINE POPULATION HEALTH?</vt:lpstr>
      <vt:lpstr>NATURAL DETERMINANTS</vt:lpstr>
      <vt:lpstr>SOCIAL/STRUCTURAL DETERMINANTS</vt:lpstr>
      <vt:lpstr>More Equality is Good for Our Health</vt:lpstr>
      <vt:lpstr>BREAKING DOWN THE PERCENTAGES</vt:lpstr>
      <vt:lpstr>PowerPoint Presentation</vt:lpstr>
      <vt:lpstr>PowerPoint Presentation</vt:lpstr>
      <vt:lpstr>PowerPoint Presentation</vt:lpstr>
      <vt:lpstr>CURRENT STATE OF HEALTH OUTCOMES</vt:lpstr>
      <vt:lpstr>  CURRENT STATE OF HEALTH INEQUITY</vt:lpstr>
      <vt:lpstr>WHAT IS OUR AIM MOVING FORWARD? </vt:lpstr>
      <vt:lpstr>COMPARING APPROACHES TOWARD A HEALTHIER FUTURE</vt:lpstr>
      <vt:lpstr>CLOSING REMARKS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HEALTH</dc:title>
  <dc:creator>Styrell</dc:creator>
  <cp:lastModifiedBy>Syreeta A Tyrell</cp:lastModifiedBy>
  <cp:revision>1</cp:revision>
  <dcterms:modified xsi:type="dcterms:W3CDTF">2014-03-19T06:14:38Z</dcterms:modified>
</cp:coreProperties>
</file>